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739" r:id="rId4"/>
    <p:sldId id="721" r:id="rId5"/>
    <p:sldId id="726" r:id="rId6"/>
    <p:sldId id="727" r:id="rId7"/>
    <p:sldId id="722" r:id="rId8"/>
    <p:sldId id="730" r:id="rId9"/>
    <p:sldId id="732" r:id="rId10"/>
    <p:sldId id="731" r:id="rId11"/>
    <p:sldId id="733" r:id="rId12"/>
    <p:sldId id="734" r:id="rId13"/>
    <p:sldId id="729" r:id="rId14"/>
    <p:sldId id="735" r:id="rId15"/>
    <p:sldId id="736" r:id="rId16"/>
    <p:sldId id="738" r:id="rId17"/>
    <p:sldId id="698" r:id="rId18"/>
    <p:sldId id="720" r:id="rId19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3BD"/>
    <a:srgbClr val="007A37"/>
    <a:srgbClr val="FFFFFF"/>
    <a:srgbClr val="FDFDFD"/>
    <a:srgbClr val="C0C0C0"/>
    <a:srgbClr val="B2B2B2"/>
    <a:srgbClr val="9933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237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1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4" cy="492761"/>
          </a:xfrm>
          <a:prstGeom prst="rect">
            <a:avLst/>
          </a:prstGeom>
        </p:spPr>
        <p:txBody>
          <a:bodyPr vert="horz" lIns="90457" tIns="45229" rIns="90457" bIns="452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4" cy="492761"/>
          </a:xfrm>
          <a:prstGeom prst="rect">
            <a:avLst/>
          </a:prstGeom>
        </p:spPr>
        <p:txBody>
          <a:bodyPr vert="horz" lIns="90457" tIns="45229" rIns="90457" bIns="45229" rtlCol="0"/>
          <a:lstStyle>
            <a:lvl1pPr algn="r">
              <a:defRPr sz="1200"/>
            </a:lvl1pPr>
          </a:lstStyle>
          <a:p>
            <a:fld id="{79594BCE-1F1F-4F13-91CB-9B48D4B9DAAA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7" tIns="45229" rIns="90457" bIns="452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1" y="4681221"/>
            <a:ext cx="5374640" cy="4434840"/>
          </a:xfrm>
          <a:prstGeom prst="rect">
            <a:avLst/>
          </a:prstGeom>
        </p:spPr>
        <p:txBody>
          <a:bodyPr vert="horz" lIns="90457" tIns="45229" rIns="90457" bIns="45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4" cy="492761"/>
          </a:xfrm>
          <a:prstGeom prst="rect">
            <a:avLst/>
          </a:prstGeom>
        </p:spPr>
        <p:txBody>
          <a:bodyPr vert="horz" lIns="90457" tIns="45229" rIns="90457" bIns="452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4" cy="492761"/>
          </a:xfrm>
          <a:prstGeom prst="rect">
            <a:avLst/>
          </a:prstGeom>
        </p:spPr>
        <p:txBody>
          <a:bodyPr vert="horz" lIns="90457" tIns="45229" rIns="90457" bIns="45229" rtlCol="0" anchor="b"/>
          <a:lstStyle>
            <a:lvl1pPr algn="r">
              <a:defRPr sz="1200"/>
            </a:lvl1pPr>
          </a:lstStyle>
          <a:p>
            <a:fld id="{9698BE28-7E7B-4D31-8110-C3561D6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6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8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5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Bla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68366 w 2764827"/>
              <a:gd name="T3" fmla="*/ 2492452 h 6865848"/>
              <a:gd name="T4" fmla="*/ 2779816 w 2764827"/>
              <a:gd name="T5" fmla="*/ 0 h 6865848"/>
              <a:gd name="T6" fmla="*/ 2778786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333333"/>
              </a:solidFill>
            </a:endParaRPr>
          </a:p>
        </p:txBody>
      </p:sp>
      <p:sp>
        <p:nvSpPr>
          <p:cNvPr id="6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48532 h 6860287"/>
              <a:gd name="T2" fmla="*/ 730266 w 2324772"/>
              <a:gd name="T3" fmla="*/ 0 h 6860287"/>
              <a:gd name="T4" fmla="*/ 2347756 w 2324772"/>
              <a:gd name="T5" fmla="*/ 0 h 6860287"/>
              <a:gd name="T6" fmla="*/ 2346721 w 2324772"/>
              <a:gd name="T7" fmla="*/ 6850118 h 6860287"/>
              <a:gd name="T8" fmla="*/ 0 w 2324772"/>
              <a:gd name="T9" fmla="*/ 6848532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333333"/>
              </a:solidFill>
            </a:endParaRPr>
          </a:p>
        </p:txBody>
      </p:sp>
      <p:pic>
        <p:nvPicPr>
          <p:cNvPr id="7" name="Logo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6872224" y="6548374"/>
            <a:ext cx="20193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659299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75ABE822-CEE1-436E-B2A2-A8C3FF9C30EB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23873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8DA8BEF0-2104-4150-A410-09EADA8F4E12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072017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6ED6332D-C406-4915-BF2F-36528313FAE3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178710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A72FB992-8823-44B7-87CF-4D4B2BC533E6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6173555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3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4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F74ECF02-9C8A-4787-BB35-72E9C52607FC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65949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9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EBC11F4B-BD7C-4B7B-A712-50F514662B4F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105213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xtClassification"/>
          <p:cNvSpPr>
            <a:spLocks noGrp="1"/>
          </p:cNvSpPr>
          <p:nvPr>
            <p:ph type="dt" sz="quarter" idx="24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12" name="TxtPageNumber"/>
          <p:cNvSpPr>
            <a:spLocks noGrp="1"/>
          </p:cNvSpPr>
          <p:nvPr>
            <p:ph type="sldNum" sz="quarter" idx="25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29F9EEC8-EF2F-4925-910B-536EAE5166AD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02206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5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340F2B9E-02BF-4F88-9925-0324DDCCFED7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988804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05A3D70D-B114-4FEE-8559-3B56457A73AF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063977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6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17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2DC02DCE-14D7-4D83-8D6B-3E9ABD495CE4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2951252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23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24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F366199D-1344-4651-84DC-59BB47FA6D27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903515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36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37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14E0435F-87EE-40EF-93E2-9C6444EDBC77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747735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 rot="5400000">
            <a:off x="-92075" y="4849813"/>
            <a:ext cx="72072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2"/>
          </p:nvPr>
        </p:nvSpPr>
        <p:spPr bwMode="gray">
          <a:xfrm>
            <a:off x="560324" y="6542024"/>
            <a:ext cx="42687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r>
              <a:rPr lang="nb-NO" smtClean="0"/>
              <a:t>Classification: Internal     2013-01-30</a:t>
            </a:r>
            <a:endParaRPr lang="nb-NO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3"/>
          </p:nvPr>
        </p:nvSpPr>
        <p:spPr bwMode="gray">
          <a:xfrm>
            <a:off x="250825" y="6542024"/>
            <a:ext cx="3063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pPr fontAlgn="base"/>
            <a:fld id="{2EC7C973-8E6F-44AF-B76F-15363A859979}" type="slidenum">
              <a:rPr lang="nb-NO" smtClean="0"/>
              <a:pPr fontAlgn="base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28451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0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7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8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8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C40F9-D0C4-41D7-B26D-D130737F79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E312-6E23-4158-A949-D1A19988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33333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ltGray">
          <a:xfrm>
            <a:off x="6119813" y="6540500"/>
            <a:ext cx="720725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F8F8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7.jpeg"/><Relationship Id="rId7" Type="http://schemas.openxmlformats.org/officeDocument/2006/relationships/image" Target="../media/image36.wmf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0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9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6.bin"/><Relationship Id="rId3" Type="http://schemas.openxmlformats.org/officeDocument/2006/relationships/image" Target="../media/image48.jpe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5.wmf"/><Relationship Id="rId4" Type="http://schemas.openxmlformats.org/officeDocument/2006/relationships/image" Target="../media/image49.jpe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19" Type="http://schemas.openxmlformats.org/officeDocument/2006/relationships/image" Target="../media/image15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jp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6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jp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31.jp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97652" y="381000"/>
            <a:ext cx="791294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15000"/>
              </a:spcAft>
            </a:pPr>
            <a:r>
              <a:rPr lang="en-US" sz="2800" b="1" dirty="0"/>
              <a:t>Aspect ratio histograms of 3D Ellipsoids and 2D </a:t>
            </a:r>
            <a:r>
              <a:rPr lang="en-US" sz="2800" b="1" dirty="0" smtClean="0"/>
              <a:t>Ellipses*</a:t>
            </a:r>
            <a:endParaRPr lang="en-US" sz="2800" b="1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858000" y="6015337"/>
            <a:ext cx="1428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15000"/>
              </a:spcAft>
            </a:pPr>
            <a:r>
              <a:rPr lang="nb-NO" sz="2000" b="1" i="1" dirty="0" smtClean="0"/>
              <a:t>M. Landrø</a:t>
            </a:r>
            <a:endParaRPr lang="en-U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41077"/>
            <a:ext cx="1432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i="1" dirty="0" smtClean="0">
                <a:solidFill>
                  <a:schemeClr val="bg1">
                    <a:lumMod val="50000"/>
                  </a:schemeClr>
                </a:solidFill>
              </a:rPr>
              <a:t>ROSE </a:t>
            </a:r>
            <a:r>
              <a:rPr lang="nb-NO" sz="1200" b="1" i="1" dirty="0" err="1" smtClean="0">
                <a:solidFill>
                  <a:schemeClr val="bg1">
                    <a:lumMod val="50000"/>
                  </a:schemeClr>
                </a:solidFill>
              </a:rPr>
              <a:t>meeting</a:t>
            </a:r>
            <a:r>
              <a:rPr lang="nb-NO" sz="1200" b="1" i="1" dirty="0" smtClean="0">
                <a:solidFill>
                  <a:schemeClr val="bg1">
                    <a:lumMod val="50000"/>
                  </a:schemeClr>
                </a:solidFill>
              </a:rPr>
              <a:t> 2015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15185" r="18230" b="6852"/>
          <a:stretch/>
        </p:blipFill>
        <p:spPr>
          <a:xfrm>
            <a:off x="1981200" y="6209559"/>
            <a:ext cx="627634" cy="534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21" y="1981200"/>
            <a:ext cx="4748271" cy="2670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24" y="5646005"/>
            <a:ext cx="326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* Paper </a:t>
            </a:r>
            <a:r>
              <a:rPr lang="nb-NO" i="1" dirty="0" err="1" smtClean="0"/>
              <a:t>submitted</a:t>
            </a:r>
            <a:r>
              <a:rPr lang="nb-NO" i="1" dirty="0" smtClean="0"/>
              <a:t> to </a:t>
            </a:r>
            <a:r>
              <a:rPr lang="nb-NO" i="1" dirty="0" err="1" smtClean="0"/>
              <a:t>Geophysics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0815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69" y="76200"/>
            <a:ext cx="809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A normal </a:t>
            </a:r>
            <a:r>
              <a:rPr lang="nb-NO" sz="2800" b="1" dirty="0" err="1" smtClean="0"/>
              <a:t>distribution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of</a:t>
            </a:r>
            <a:r>
              <a:rPr lang="nb-NO" sz="2800" b="1" dirty="0" smtClean="0"/>
              <a:t> 3D </a:t>
            </a:r>
            <a:r>
              <a:rPr lang="nb-NO" sz="2800" b="1" dirty="0" err="1" smtClean="0"/>
              <a:t>aspect</a:t>
            </a:r>
            <a:r>
              <a:rPr lang="nb-NO" sz="2800" b="1" dirty="0" smtClean="0"/>
              <a:t> ratio –forward </a:t>
            </a:r>
            <a:r>
              <a:rPr lang="nb-NO" sz="2800" b="1" dirty="0" err="1" smtClean="0"/>
              <a:t>modeling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of</a:t>
            </a:r>
            <a:r>
              <a:rPr lang="nb-NO" sz="2800" b="1" dirty="0" smtClean="0"/>
              <a:t> 2D </a:t>
            </a:r>
            <a:r>
              <a:rPr lang="nb-NO" sz="2800" b="1" dirty="0" err="1" smtClean="0"/>
              <a:t>aspect</a:t>
            </a:r>
            <a:r>
              <a:rPr lang="nb-NO" sz="2800" b="1" dirty="0" smtClean="0"/>
              <a:t> ratio histogram</a:t>
            </a:r>
            <a:endParaRPr lang="nb-NO" sz="2800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pSp>
        <p:nvGrpSpPr>
          <p:cNvPr id="21" name="Group 20"/>
          <p:cNvGrpSpPr/>
          <p:nvPr/>
        </p:nvGrpSpPr>
        <p:grpSpPr>
          <a:xfrm>
            <a:off x="381000" y="2819400"/>
            <a:ext cx="7467600" cy="3939442"/>
            <a:chOff x="273169" y="2755471"/>
            <a:chExt cx="7467600" cy="3939442"/>
          </a:xfrm>
        </p:grpSpPr>
        <p:grpSp>
          <p:nvGrpSpPr>
            <p:cNvPr id="16" name="Group 15"/>
            <p:cNvGrpSpPr/>
            <p:nvPr/>
          </p:nvGrpSpPr>
          <p:grpSpPr>
            <a:xfrm>
              <a:off x="273169" y="2755471"/>
              <a:ext cx="7467600" cy="3939442"/>
              <a:chOff x="282365" y="3352800"/>
              <a:chExt cx="5296620" cy="2630170"/>
            </a:xfrm>
          </p:grpSpPr>
          <p:pic>
            <p:nvPicPr>
              <p:cNvPr id="3" name="Picture 2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2" r="6146"/>
              <a:stretch/>
            </p:blipFill>
            <p:spPr>
              <a:xfrm>
                <a:off x="282365" y="3352800"/>
                <a:ext cx="5296620" cy="263017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4404320"/>
                  </p:ext>
                </p:extLst>
              </p:nvPr>
            </p:nvGraphicFramePr>
            <p:xfrm>
              <a:off x="1055298" y="3810000"/>
              <a:ext cx="798286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95" name="Formel" r:id="rId4" imgW="520474" imgH="203112" progId="Equation.3">
                      <p:embed/>
                    </p:oleObj>
                  </mc:Choice>
                  <mc:Fallback>
                    <p:oleObj name="Formel" r:id="rId4" imgW="520474" imgH="203112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5298" y="3810000"/>
                            <a:ext cx="798286" cy="3048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7346688"/>
                  </p:ext>
                </p:extLst>
              </p:nvPr>
            </p:nvGraphicFramePr>
            <p:xfrm>
              <a:off x="1886857" y="4038600"/>
              <a:ext cx="798286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96" name="Formel" r:id="rId6" imgW="520474" imgH="203112" progId="Equation.3">
                      <p:embed/>
                    </p:oleObj>
                  </mc:Choice>
                  <mc:Fallback>
                    <p:oleObj name="Formel" r:id="rId6" imgW="520474" imgH="203112" progId="Equation.3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6857" y="4038600"/>
                            <a:ext cx="798286" cy="3048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0" name="Straight Arrow Connector 9"/>
              <p:cNvCxnSpPr/>
              <p:nvPr/>
            </p:nvCxnSpPr>
            <p:spPr>
              <a:xfrm flipH="1">
                <a:off x="914400" y="4114800"/>
                <a:ext cx="3810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990600" y="4343400"/>
                <a:ext cx="10668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79321"/>
                </p:ext>
              </p:extLst>
            </p:nvPr>
          </p:nvGraphicFramePr>
          <p:xfrm>
            <a:off x="3808562" y="3124200"/>
            <a:ext cx="3535363" cy="57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7" name="Formel" r:id="rId8" imgW="1879600" imgH="304800" progId="Equation.3">
                    <p:embed/>
                  </p:oleObj>
                </mc:Choice>
                <mc:Fallback>
                  <p:oleObj name="Formel" r:id="rId8" imgW="1879600" imgH="304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8562" y="3124200"/>
                          <a:ext cx="3535363" cy="574380"/>
                        </a:xfrm>
                        <a:prstGeom prst="rect">
                          <a:avLst/>
                        </a:prstGeom>
                        <a:solidFill>
                          <a:srgbClr val="FDEADA"/>
                        </a:solidFill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2050420"/>
                </p:ext>
              </p:extLst>
            </p:nvPr>
          </p:nvGraphicFramePr>
          <p:xfrm>
            <a:off x="3803276" y="3810000"/>
            <a:ext cx="3350550" cy="6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8" name="Formel" r:id="rId10" imgW="2603500" imgH="495300" progId="Equation.3">
                    <p:embed/>
                  </p:oleObj>
                </mc:Choice>
                <mc:Fallback>
                  <p:oleObj name="Formel" r:id="rId10" imgW="2603500" imgH="495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276" y="3810000"/>
                          <a:ext cx="3350550" cy="638200"/>
                        </a:xfrm>
                        <a:prstGeom prst="rect">
                          <a:avLst/>
                        </a:prstGeom>
                        <a:solidFill>
                          <a:srgbClr val="FDEADA"/>
                        </a:solidFill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740434" y="1072919"/>
            <a:ext cx="3168769" cy="1682551"/>
            <a:chOff x="2362200" y="1072920"/>
            <a:chExt cx="3168769" cy="1682551"/>
          </a:xfrm>
        </p:grpSpPr>
        <p:pic>
          <p:nvPicPr>
            <p:cNvPr id="2" name="Picture 1"/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3" r="5854"/>
            <a:stretch/>
          </p:blipFill>
          <p:spPr>
            <a:xfrm>
              <a:off x="2362200" y="1072920"/>
              <a:ext cx="3168769" cy="168255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778834" y="1219200"/>
              <a:ext cx="1586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3D </a:t>
              </a:r>
              <a:r>
                <a:rPr lang="nb-NO" dirty="0" err="1" smtClean="0"/>
                <a:t>distribution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343710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12843"/>
            <a:ext cx="474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Testing </a:t>
            </a:r>
            <a:r>
              <a:rPr lang="nb-NO" sz="2800" b="1" dirty="0" err="1" smtClean="0"/>
              <a:t>the</a:t>
            </a:r>
            <a:r>
              <a:rPr lang="nb-NO" sz="2800" b="1" dirty="0" smtClean="0"/>
              <a:t> 2D to 3D </a:t>
            </a:r>
            <a:r>
              <a:rPr lang="nb-NO" sz="2800" b="1" dirty="0" err="1" smtClean="0"/>
              <a:t>transform</a:t>
            </a:r>
            <a:endParaRPr lang="nb-NO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" y="914400"/>
            <a:ext cx="8915400" cy="5334000"/>
            <a:chOff x="457200" y="1143000"/>
            <a:chExt cx="8305799" cy="4876800"/>
          </a:xfrm>
        </p:grpSpPr>
        <p:pic>
          <p:nvPicPr>
            <p:cNvPr id="2" name="Picture 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r="7165"/>
            <a:stretch/>
          </p:blipFill>
          <p:spPr bwMode="auto">
            <a:xfrm>
              <a:off x="457200" y="1143000"/>
              <a:ext cx="8305799" cy="4876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488484"/>
                </p:ext>
              </p:extLst>
            </p:nvPr>
          </p:nvGraphicFramePr>
          <p:xfrm>
            <a:off x="1295400" y="1676400"/>
            <a:ext cx="1125488" cy="456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3" name="Formel" r:id="rId4" imgW="520474" imgH="203112" progId="Equation.3">
                    <p:embed/>
                  </p:oleObj>
                </mc:Choice>
                <mc:Fallback>
                  <p:oleObj name="Formel" r:id="rId4" imgW="520474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676400"/>
                          <a:ext cx="1125488" cy="45652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257362"/>
                </p:ext>
              </p:extLst>
            </p:nvPr>
          </p:nvGraphicFramePr>
          <p:xfrm>
            <a:off x="5486400" y="1676400"/>
            <a:ext cx="2851989" cy="430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4" name="Formel" r:id="rId6" imgW="2019300" imgH="304800" progId="Equation.3">
                    <p:embed/>
                  </p:oleObj>
                </mc:Choice>
                <mc:Fallback>
                  <p:oleObj name="Formel" r:id="rId6" imgW="2019300" imgH="3048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676400"/>
                          <a:ext cx="2851989" cy="430489"/>
                        </a:xfrm>
                        <a:prstGeom prst="rect">
                          <a:avLst/>
                        </a:prstGeom>
                        <a:solidFill>
                          <a:srgbClr val="FDEADA"/>
                        </a:solidFill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173848"/>
                </p:ext>
              </p:extLst>
            </p:nvPr>
          </p:nvGraphicFramePr>
          <p:xfrm>
            <a:off x="5486400" y="2286000"/>
            <a:ext cx="2895599" cy="554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5" name="Formel" r:id="rId8" imgW="2692400" imgH="508000" progId="Equation.3">
                    <p:embed/>
                  </p:oleObj>
                </mc:Choice>
                <mc:Fallback>
                  <p:oleObj name="Formel" r:id="rId8" imgW="2692400" imgH="5080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2286000"/>
                          <a:ext cx="2895599" cy="554476"/>
                        </a:xfrm>
                        <a:prstGeom prst="rect">
                          <a:avLst/>
                        </a:prstGeom>
                        <a:solidFill>
                          <a:srgbClr val="FDEADA"/>
                        </a:solidFill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 flipH="1">
              <a:off x="4610099" y="2057400"/>
              <a:ext cx="1866901" cy="2133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63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72534"/>
            <a:ext cx="661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So far, a=b; </a:t>
            </a:r>
            <a:r>
              <a:rPr lang="nb-NO" sz="2800" b="1" dirty="0" err="1" smtClean="0"/>
              <a:t>what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if</a:t>
            </a:r>
            <a:r>
              <a:rPr lang="nb-NO" sz="2800" b="1" dirty="0" smtClean="0"/>
              <a:t> a , b and c </a:t>
            </a:r>
            <a:r>
              <a:rPr lang="nb-NO" sz="2800" b="1" dirty="0" err="1" smtClean="0"/>
              <a:t>are</a:t>
            </a:r>
            <a:r>
              <a:rPr lang="nb-NO" sz="2800" b="1" dirty="0" smtClean="0"/>
              <a:t> different?</a:t>
            </a:r>
            <a:endParaRPr lang="nb-NO" sz="2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96174" y="990600"/>
            <a:ext cx="8610600" cy="4724400"/>
            <a:chOff x="296174" y="990600"/>
            <a:chExt cx="8610600" cy="4724400"/>
          </a:xfrm>
        </p:grpSpPr>
        <p:pic>
          <p:nvPicPr>
            <p:cNvPr id="2" name="Picture 1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r="7274"/>
            <a:stretch/>
          </p:blipFill>
          <p:spPr bwMode="auto">
            <a:xfrm>
              <a:off x="296174" y="990600"/>
              <a:ext cx="8610600" cy="4724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739352" y="1371600"/>
              <a:ext cx="915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c</a:t>
              </a:r>
              <a:r>
                <a:rPr lang="nb-NO" sz="2400" dirty="0" smtClean="0"/>
                <a:t> = 10</a:t>
              </a:r>
              <a:endParaRPr lang="nb-NO" sz="2400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2700"/>
              </p:ext>
            </p:extLst>
          </p:nvPr>
        </p:nvGraphicFramePr>
        <p:xfrm>
          <a:off x="3709460" y="1677418"/>
          <a:ext cx="2919939" cy="1446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898"/>
                <a:gridCol w="530898"/>
                <a:gridCol w="530898"/>
                <a:gridCol w="442415"/>
                <a:gridCol w="442415"/>
                <a:gridCol w="442415"/>
              </a:tblGrid>
              <a:tr h="361696"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a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b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c</a:t>
                      </a:r>
                      <a:endParaRPr lang="nb-NO" sz="1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nb-NO" sz="1400" b="1" dirty="0" smtClean="0"/>
                        <a:t>alfa </a:t>
                      </a:r>
                      <a:endParaRPr lang="nb-NO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61696"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10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</a:t>
                      </a:r>
                      <a:endParaRPr lang="nb-NO" sz="1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10</a:t>
                      </a:r>
                      <a:endParaRPr lang="nb-NO" sz="1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1" dirty="0"/>
                    </a:p>
                  </a:txBody>
                  <a:tcPr/>
                </a:tc>
              </a:tr>
              <a:tr h="361696"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2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10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2</a:t>
                      </a:r>
                      <a:endParaRPr lang="nb-NO" sz="1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5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10</a:t>
                      </a:r>
                      <a:endParaRPr lang="nb-NO" sz="1400" b="1" dirty="0"/>
                    </a:p>
                  </a:txBody>
                  <a:tcPr/>
                </a:tc>
              </a:tr>
              <a:tr h="361696"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5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10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2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5</a:t>
                      </a:r>
                      <a:endParaRPr lang="nb-NO" sz="1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10</a:t>
                      </a:r>
                      <a:endParaRPr lang="nb-NO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4600" y="989162"/>
            <a:ext cx="376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Stochastic</a:t>
            </a:r>
            <a:r>
              <a:rPr lang="nb-NO" b="1" dirty="0" smtClean="0"/>
              <a:t> </a:t>
            </a:r>
            <a:r>
              <a:rPr lang="nb-NO" b="1" dirty="0" err="1" smtClean="0"/>
              <a:t>modeling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2D histograms</a:t>
            </a:r>
            <a:endParaRPr lang="nb-NO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6019800"/>
            <a:ext cx="557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i="1" dirty="0" smtClean="0"/>
              <a:t>Shorter </a:t>
            </a:r>
            <a:r>
              <a:rPr lang="nb-NO" sz="2400" b="1" i="1" dirty="0" err="1" smtClean="0"/>
              <a:t>axes</a:t>
            </a:r>
            <a:r>
              <a:rPr lang="nb-NO" sz="2400" b="1" i="1" dirty="0" smtClean="0"/>
              <a:t> </a:t>
            </a:r>
            <a:r>
              <a:rPr lang="nb-NO" sz="2400" b="1" i="1" dirty="0" err="1" smtClean="0"/>
              <a:t>apsect</a:t>
            </a:r>
            <a:r>
              <a:rPr lang="nb-NO" sz="2400" b="1" i="1" dirty="0" smtClean="0"/>
              <a:t> ratios </a:t>
            </a:r>
            <a:r>
              <a:rPr lang="nb-NO" sz="2400" b="1" i="1" dirty="0" err="1" smtClean="0"/>
              <a:t>easier</a:t>
            </a:r>
            <a:r>
              <a:rPr lang="nb-NO" sz="2400" b="1" i="1" dirty="0" smtClean="0"/>
              <a:t> to </a:t>
            </a:r>
            <a:r>
              <a:rPr lang="nb-NO" sz="2400" b="1" i="1" dirty="0" err="1" smtClean="0"/>
              <a:t>detect</a:t>
            </a:r>
            <a:r>
              <a:rPr lang="nb-NO" sz="2400" b="1" i="1" dirty="0" smtClean="0"/>
              <a:t> </a:t>
            </a:r>
            <a:endParaRPr lang="nb-NO" sz="2400" b="1" i="1" dirty="0"/>
          </a:p>
        </p:txBody>
      </p:sp>
    </p:spTree>
    <p:extLst>
      <p:ext uri="{BB962C8B-B14F-4D97-AF65-F5344CB8AC3E}">
        <p14:creationId xmlns:p14="http://schemas.microsoft.com/office/powerpoint/2010/main" val="231294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1200"/>
              </p:ext>
            </p:extLst>
          </p:nvPr>
        </p:nvGraphicFramePr>
        <p:xfrm>
          <a:off x="381000" y="1295400"/>
          <a:ext cx="5867400" cy="120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Formel" r:id="rId3" imgW="2273300" imgH="469900" progId="Equation.3">
                  <p:embed/>
                </p:oleObj>
              </mc:Choice>
              <mc:Fallback>
                <p:oleObj name="Formel" r:id="rId3" imgW="22733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5867400" cy="120294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4683" y="152400"/>
            <a:ext cx="7700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An </a:t>
            </a:r>
            <a:r>
              <a:rPr lang="nb-NO" sz="2800" b="1" dirty="0" err="1" smtClean="0"/>
              <a:t>attempt</a:t>
            </a:r>
            <a:r>
              <a:rPr lang="nb-NO" sz="2800" b="1" dirty="0" smtClean="0"/>
              <a:t> to </a:t>
            </a:r>
            <a:r>
              <a:rPr lang="nb-NO" sz="2800" b="1" dirty="0" err="1" smtClean="0"/>
              <a:t>find</a:t>
            </a:r>
            <a:r>
              <a:rPr lang="nb-NO" sz="2800" b="1" dirty="0" smtClean="0"/>
              <a:t> an </a:t>
            </a:r>
            <a:r>
              <a:rPr lang="nb-NO" sz="2800" b="1" dirty="0" err="1" smtClean="0"/>
              <a:t>equation</a:t>
            </a:r>
            <a:r>
              <a:rPr lang="nb-NO" sz="2800" b="1" dirty="0" smtClean="0"/>
              <a:t> for </a:t>
            </a:r>
            <a:r>
              <a:rPr lang="nb-NO" sz="2800" b="1" dirty="0" err="1" smtClean="0"/>
              <a:t>the</a:t>
            </a:r>
            <a:r>
              <a:rPr lang="nb-NO" sz="2800" b="1" dirty="0" smtClean="0"/>
              <a:t> general case (a=1, b and c different)</a:t>
            </a:r>
            <a:endParaRPr lang="nb-NO" sz="28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67101"/>
              </p:ext>
            </p:extLst>
          </p:nvPr>
        </p:nvGraphicFramePr>
        <p:xfrm>
          <a:off x="6781800" y="1524000"/>
          <a:ext cx="216069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Formel" r:id="rId5" imgW="1104900" imgH="431800" progId="Equation.3">
                  <p:embed/>
                </p:oleObj>
              </mc:Choice>
              <mc:Fallback>
                <p:oleObj name="Formel" r:id="rId5" imgW="11049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524000"/>
                        <a:ext cx="2160693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04800" y="3124200"/>
            <a:ext cx="6324600" cy="3505200"/>
            <a:chOff x="304800" y="3124200"/>
            <a:chExt cx="6324600" cy="3505200"/>
          </a:xfrm>
        </p:grpSpPr>
        <p:pic>
          <p:nvPicPr>
            <p:cNvPr id="8" name="Picture 7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" r="7166"/>
            <a:stretch/>
          </p:blipFill>
          <p:spPr bwMode="auto">
            <a:xfrm>
              <a:off x="304800" y="3124200"/>
              <a:ext cx="6324600" cy="3505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90600" y="3538434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a=1; b=8 ; c=10</a:t>
              </a:r>
              <a:endParaRPr lang="nb-NO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47800" y="2743200"/>
            <a:ext cx="455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i="1" dirty="0" smtClean="0"/>
              <a:t>Note: </a:t>
            </a:r>
            <a:r>
              <a:rPr lang="nb-NO" b="1" i="1" dirty="0" err="1" smtClean="0"/>
              <a:t>Approximate</a:t>
            </a:r>
            <a:r>
              <a:rPr lang="nb-NO" b="1" i="1" dirty="0" smtClean="0"/>
              <a:t> </a:t>
            </a:r>
            <a:r>
              <a:rPr lang="nb-NO" b="1" i="1" dirty="0" err="1" smtClean="0"/>
              <a:t>equation</a:t>
            </a:r>
            <a:r>
              <a:rPr lang="nb-NO" b="1" i="1" dirty="0" smtClean="0"/>
              <a:t> – far from </a:t>
            </a:r>
            <a:r>
              <a:rPr lang="nb-NO" b="1" i="1" dirty="0" err="1" smtClean="0"/>
              <a:t>exact</a:t>
            </a:r>
            <a:r>
              <a:rPr lang="nb-NO" b="1" i="1" dirty="0" smtClean="0"/>
              <a:t>!</a:t>
            </a:r>
            <a:endParaRPr lang="nb-NO" b="1" i="1" dirty="0"/>
          </a:p>
        </p:txBody>
      </p:sp>
    </p:spTree>
    <p:extLst>
      <p:ext uri="{BB962C8B-B14F-4D97-AF65-F5344CB8AC3E}">
        <p14:creationId xmlns:p14="http://schemas.microsoft.com/office/powerpoint/2010/main" val="423613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068" r="6538"/>
          <a:stretch/>
        </p:blipFill>
        <p:spPr bwMode="auto">
          <a:xfrm>
            <a:off x="917274" y="3778370"/>
            <a:ext cx="33782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r="5016"/>
          <a:stretch/>
        </p:blipFill>
        <p:spPr bwMode="auto">
          <a:xfrm>
            <a:off x="907210" y="1328468"/>
            <a:ext cx="3505201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1" y="240268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The </a:t>
            </a:r>
            <a:r>
              <a:rPr lang="nb-NO" sz="2800" b="1" dirty="0" err="1" smtClean="0"/>
              <a:t>importance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of</a:t>
            </a:r>
            <a:r>
              <a:rPr lang="nb-NO" sz="2800" b="1" dirty="0" smtClean="0"/>
              <a:t> 3D </a:t>
            </a:r>
            <a:r>
              <a:rPr lang="nb-NO" sz="2800" b="1" dirty="0" err="1" smtClean="0"/>
              <a:t>selection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of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cuts</a:t>
            </a:r>
            <a:r>
              <a:rPr lang="nb-NO" sz="2800" b="1" dirty="0" smtClean="0"/>
              <a:t> to reveal </a:t>
            </a:r>
            <a:r>
              <a:rPr lang="nb-NO" sz="2800" b="1" dirty="0" err="1" smtClean="0"/>
              <a:t>the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aspect</a:t>
            </a:r>
            <a:r>
              <a:rPr lang="nb-NO" sz="2800" b="1" dirty="0" smtClean="0"/>
              <a:t> ratio</a:t>
            </a:r>
            <a:endParaRPr lang="nb-NO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5043274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true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4 is not </a:t>
            </a:r>
            <a:r>
              <a:rPr lang="nb-NO" dirty="0"/>
              <a:t> </a:t>
            </a:r>
            <a:r>
              <a:rPr lang="nb-NO" dirty="0" err="1" smtClean="0"/>
              <a:t>observed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2D histogram,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«</a:t>
            </a:r>
            <a:r>
              <a:rPr lang="nb-NO" dirty="0" err="1" smtClean="0"/>
              <a:t>wrong</a:t>
            </a:r>
            <a:r>
              <a:rPr lang="nb-NO" dirty="0" smtClean="0"/>
              <a:t>»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1.6</a:t>
            </a:r>
            <a:endParaRPr lang="nb-NO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03336"/>
              </p:ext>
            </p:extLst>
          </p:nvPr>
        </p:nvGraphicFramePr>
        <p:xfrm>
          <a:off x="5448300" y="1905000"/>
          <a:ext cx="1790700" cy="64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7" name="Formel" r:id="rId5" imgW="1295400" imgH="469900" progId="Equation.3">
                  <p:embed/>
                </p:oleObj>
              </mc:Choice>
              <mc:Fallback>
                <p:oleObj name="Formel" r:id="rId5" imgW="12954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1905000"/>
                        <a:ext cx="1790700" cy="645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309108"/>
              </p:ext>
            </p:extLst>
          </p:nvPr>
        </p:nvGraphicFramePr>
        <p:xfrm>
          <a:off x="5029200" y="1328468"/>
          <a:ext cx="3314495" cy="395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Formel" r:id="rId7" imgW="2311400" imgH="279400" progId="Equation.3">
                  <p:embed/>
                </p:oleObj>
              </mc:Choice>
              <mc:Fallback>
                <p:oleObj name="Formel" r:id="rId7" imgW="23114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28468"/>
                        <a:ext cx="3314495" cy="395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718898"/>
              </p:ext>
            </p:extLst>
          </p:nvPr>
        </p:nvGraphicFramePr>
        <p:xfrm>
          <a:off x="5181600" y="2895600"/>
          <a:ext cx="2809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Formel" r:id="rId9" imgW="1689100" imgH="228600" progId="Equation.3">
                  <p:embed/>
                </p:oleObj>
              </mc:Choice>
              <mc:Fallback>
                <p:oleObj name="Formel" r:id="rId9" imgW="1689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95600"/>
                        <a:ext cx="2809875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986533"/>
              </p:ext>
            </p:extLst>
          </p:nvPr>
        </p:nvGraphicFramePr>
        <p:xfrm>
          <a:off x="1371600" y="2667000"/>
          <a:ext cx="14763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Formel" r:id="rId11" imgW="1473200" imgH="254000" progId="Equation.3">
                  <p:embed/>
                </p:oleObj>
              </mc:Choice>
              <mc:Fallback>
                <p:oleObj name="Formel" r:id="rId11" imgW="14732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14763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8698"/>
              </p:ext>
            </p:extLst>
          </p:nvPr>
        </p:nvGraphicFramePr>
        <p:xfrm>
          <a:off x="3276600" y="2667000"/>
          <a:ext cx="5715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Formel" r:id="rId13" imgW="571004" imgH="177646" progId="Equation.3">
                  <p:embed/>
                </p:oleObj>
              </mc:Choice>
              <mc:Fallback>
                <p:oleObj name="Formel" r:id="rId13" imgW="571004" imgH="1776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0"/>
                        <a:ext cx="5715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4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95691"/>
              </p:ext>
            </p:extLst>
          </p:nvPr>
        </p:nvGraphicFramePr>
        <p:xfrm>
          <a:off x="152400" y="914400"/>
          <a:ext cx="621263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Formel" r:id="rId3" imgW="2235200" imgH="469900" progId="Equation.3">
                  <p:embed/>
                </p:oleObj>
              </mc:Choice>
              <mc:Fallback>
                <p:oleObj name="Formel" r:id="rId3" imgW="22352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6212633" cy="1295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0458" y="152400"/>
            <a:ext cx="6309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 smtClean="0"/>
              <a:t>Coupling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aspect</a:t>
            </a:r>
            <a:r>
              <a:rPr lang="nb-NO" sz="2800" b="1" dirty="0" smtClean="0"/>
              <a:t> ratio (3D) to rock </a:t>
            </a:r>
            <a:r>
              <a:rPr lang="nb-NO" sz="2800" b="1" dirty="0" err="1" smtClean="0"/>
              <a:t>physics</a:t>
            </a:r>
            <a:endParaRPr lang="nb-NO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34665" y="2057400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 smtClean="0"/>
              <a:t>Mavko</a:t>
            </a:r>
            <a:r>
              <a:rPr lang="nb-NO" i="1" dirty="0" smtClean="0"/>
              <a:t> et al., 2009</a:t>
            </a:r>
            <a:endParaRPr lang="nb-NO" i="1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406159" y="2671465"/>
            <a:ext cx="4724400" cy="1828800"/>
            <a:chOff x="1676400" y="3124200"/>
            <a:chExt cx="4724400" cy="1828800"/>
          </a:xfrm>
        </p:grpSpPr>
        <p:sp>
          <p:nvSpPr>
            <p:cNvPr id="16" name="Rectangle 15"/>
            <p:cNvSpPr/>
            <p:nvPr/>
          </p:nvSpPr>
          <p:spPr>
            <a:xfrm>
              <a:off x="1676400" y="3124200"/>
              <a:ext cx="4724400" cy="182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752600" y="3124200"/>
              <a:ext cx="4648200" cy="1735138"/>
              <a:chOff x="1752600" y="3124200"/>
              <a:chExt cx="4648200" cy="1735138"/>
            </a:xfrm>
          </p:grpSpPr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5328838"/>
                  </p:ext>
                </p:extLst>
              </p:nvPr>
            </p:nvGraphicFramePr>
            <p:xfrm>
              <a:off x="1752600" y="3677562"/>
              <a:ext cx="533400" cy="60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09" name="Formel" r:id="rId5" imgW="203112" imgH="228501" progId="Equation.3">
                      <p:embed/>
                    </p:oleObj>
                  </mc:Choice>
                  <mc:Fallback>
                    <p:oleObj name="Formel" r:id="rId5" imgW="203112" imgH="228501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2600" y="3677562"/>
                            <a:ext cx="533400" cy="6096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101034"/>
                  </p:ext>
                </p:extLst>
              </p:nvPr>
            </p:nvGraphicFramePr>
            <p:xfrm>
              <a:off x="1828800" y="3130117"/>
              <a:ext cx="381000" cy="4396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10" name="Formel" r:id="rId7" imgW="126835" imgH="139518" progId="Equation.3">
                      <p:embed/>
                    </p:oleObj>
                  </mc:Choice>
                  <mc:Fallback>
                    <p:oleObj name="Formel" r:id="rId7" imgW="126835" imgH="139518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800" y="3130117"/>
                            <a:ext cx="381000" cy="43961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2549159" y="3124200"/>
                <a:ext cx="3739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 smtClean="0"/>
                  <a:t>Poisson ratio (solid mineral)</a:t>
                </a:r>
                <a:endParaRPr lang="nb-NO" sz="2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66417" y="3733800"/>
                <a:ext cx="38343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 smtClean="0"/>
                  <a:t>Bulk modulus (solid mineral)</a:t>
                </a:r>
                <a:endParaRPr lang="nb-NO" sz="2400" b="1" dirty="0"/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8315521"/>
                  </p:ext>
                </p:extLst>
              </p:nvPr>
            </p:nvGraphicFramePr>
            <p:xfrm>
              <a:off x="1752600" y="4419600"/>
              <a:ext cx="457200" cy="439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11" name="Formel" r:id="rId9" imgW="152280" imgH="139680" progId="Equation.3">
                      <p:embed/>
                    </p:oleObj>
                  </mc:Choice>
                  <mc:Fallback>
                    <p:oleObj name="Formel" r:id="rId9" imgW="152280" imgH="13968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2600" y="4419600"/>
                            <a:ext cx="457200" cy="4397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2595113" y="4343400"/>
                <a:ext cx="21034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 smtClean="0"/>
                  <a:t>3D </a:t>
                </a:r>
                <a:r>
                  <a:rPr lang="nb-NO" sz="2400" b="1" dirty="0" err="1" smtClean="0"/>
                  <a:t>aspect</a:t>
                </a:r>
                <a:r>
                  <a:rPr lang="nb-NO" sz="2400" b="1" dirty="0" smtClean="0"/>
                  <a:t> ratio</a:t>
                </a:r>
                <a:endParaRPr lang="nb-NO" sz="2400" b="1" dirty="0"/>
              </a:p>
            </p:txBody>
          </p:sp>
        </p:grpSp>
      </p:grp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pSp>
        <p:nvGrpSpPr>
          <p:cNvPr id="22" name="Group 21"/>
          <p:cNvGrpSpPr/>
          <p:nvPr/>
        </p:nvGrpSpPr>
        <p:grpSpPr>
          <a:xfrm>
            <a:off x="1402023" y="4648200"/>
            <a:ext cx="3229813" cy="621753"/>
            <a:chOff x="1524000" y="5486400"/>
            <a:chExt cx="3229813" cy="621753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6893420"/>
                </p:ext>
              </p:extLst>
            </p:nvPr>
          </p:nvGraphicFramePr>
          <p:xfrm>
            <a:off x="1524000" y="5486400"/>
            <a:ext cx="572013" cy="621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2" name="Formel" r:id="rId11" imgW="215713" imgH="241091" progId="Equation.3">
                    <p:embed/>
                  </p:oleObj>
                </mc:Choice>
                <mc:Fallback>
                  <p:oleObj name="Formel" r:id="rId11" imgW="215713" imgH="241091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5486400"/>
                          <a:ext cx="572013" cy="6217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2078593" y="5558135"/>
              <a:ext cx="2675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b="1" dirty="0" smtClean="0"/>
                <a:t>is </a:t>
              </a:r>
              <a:r>
                <a:rPr lang="nb-NO" sz="2400" b="1" dirty="0" err="1" smtClean="0"/>
                <a:t>the</a:t>
              </a:r>
              <a:r>
                <a:rPr lang="nb-NO" sz="2400" b="1" dirty="0" smtClean="0"/>
                <a:t> pore </a:t>
              </a:r>
              <a:r>
                <a:rPr lang="nb-NO" sz="2400" b="1" dirty="0" err="1" smtClean="0"/>
                <a:t>stiffness</a:t>
              </a:r>
              <a:endParaRPr lang="nb-NO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51918" y="1066800"/>
            <a:ext cx="2113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Penny-</a:t>
            </a:r>
            <a:r>
              <a:rPr lang="nb-NO" dirty="0" err="1" smtClean="0"/>
              <a:t>shaped</a:t>
            </a:r>
            <a:r>
              <a:rPr lang="nb-NO" dirty="0" smtClean="0"/>
              <a:t> pore: </a:t>
            </a:r>
          </a:p>
          <a:p>
            <a:r>
              <a:rPr lang="nb-NO" dirty="0"/>
              <a:t>c</a:t>
            </a:r>
            <a:r>
              <a:rPr lang="nb-NO" dirty="0" smtClean="0"/>
              <a:t> &gt;&gt; a=b</a:t>
            </a:r>
            <a:endParaRPr lang="nb-NO" dirty="0"/>
          </a:p>
        </p:txBody>
      </p:sp>
      <p:sp>
        <p:nvSpPr>
          <p:cNvPr id="24" name="TextBox 23"/>
          <p:cNvSpPr txBox="1"/>
          <p:nvPr/>
        </p:nvSpPr>
        <p:spPr>
          <a:xfrm>
            <a:off x="1923548" y="5983221"/>
            <a:ext cx="5054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 smtClean="0"/>
              <a:t>Another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application</a:t>
            </a:r>
            <a:r>
              <a:rPr lang="nb-NO" sz="2800" b="1" dirty="0" smtClean="0"/>
              <a:t>: </a:t>
            </a:r>
            <a:r>
              <a:rPr lang="nb-NO" sz="2800" b="1" dirty="0" err="1" smtClean="0"/>
              <a:t>Anisotropy</a:t>
            </a:r>
            <a:r>
              <a:rPr lang="nb-NO" sz="2800" b="1" dirty="0"/>
              <a:t> </a:t>
            </a:r>
          </a:p>
        </p:txBody>
      </p:sp>
      <p:sp>
        <p:nvSpPr>
          <p:cNvPr id="25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060972"/>
              </p:ext>
            </p:extLst>
          </p:nvPr>
        </p:nvGraphicFramePr>
        <p:xfrm>
          <a:off x="6816986" y="3659832"/>
          <a:ext cx="1984852" cy="840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Formel" r:id="rId13" imgW="1054100" imgH="444500" progId="Equation.3">
                  <p:embed/>
                </p:oleObj>
              </mc:Choice>
              <mc:Fallback>
                <p:oleObj name="Formel" r:id="rId13" imgW="1054100" imgH="4445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986" y="3659832"/>
                        <a:ext cx="1984852" cy="840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6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08038"/>
          </a:xfrm>
        </p:spPr>
        <p:txBody>
          <a:bodyPr>
            <a:normAutofit/>
          </a:bodyPr>
          <a:lstStyle/>
          <a:p>
            <a:r>
              <a:rPr lang="nb-NO" sz="3200" b="1" dirty="0" err="1" smtClean="0"/>
              <a:t>Discussion</a:t>
            </a:r>
            <a:r>
              <a:rPr lang="nb-NO" sz="3200" b="1" dirty="0" smtClean="0"/>
              <a:t> and </a:t>
            </a:r>
            <a:r>
              <a:rPr lang="nb-NO" sz="3200" b="1" dirty="0" err="1" smtClean="0"/>
              <a:t>conclusions</a:t>
            </a:r>
            <a:endParaRPr lang="nb-NO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429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Simple equation to derive 2D aspect ratio histograms from 3D ellipsoids is derived</a:t>
            </a:r>
          </a:p>
          <a:p>
            <a:r>
              <a:rPr lang="en-US" sz="2800" b="1" dirty="0" smtClean="0"/>
              <a:t>2D to 3D transform of aspect ratio is derived and tested by stochastic simulations</a:t>
            </a:r>
          </a:p>
          <a:p>
            <a:r>
              <a:rPr lang="en-US" sz="2800" b="1" dirty="0" smtClean="0"/>
              <a:t>Using thin sections to estimate 3D aspect ratio might be misleading</a:t>
            </a:r>
          </a:p>
          <a:p>
            <a:r>
              <a:rPr lang="en-US" sz="2800" b="1" dirty="0" smtClean="0"/>
              <a:t>Useful for rock physics applications? </a:t>
            </a:r>
            <a:endParaRPr lang="nb-NO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15185" r="18230" b="6852"/>
          <a:stretch/>
        </p:blipFill>
        <p:spPr>
          <a:xfrm>
            <a:off x="7315200" y="5334000"/>
            <a:ext cx="1441782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08038"/>
          </a:xfrm>
        </p:spPr>
        <p:txBody>
          <a:bodyPr>
            <a:normAutofit/>
          </a:bodyPr>
          <a:lstStyle/>
          <a:p>
            <a:r>
              <a:rPr lang="nb-NO" sz="3200" b="1" dirty="0" err="1" smtClean="0"/>
              <a:t>Acknowledgments</a:t>
            </a:r>
            <a:endParaRPr lang="nb-NO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Jon Marius Venstad, Kjetil </a:t>
            </a:r>
            <a:r>
              <a:rPr lang="en-US" sz="2800" b="1" dirty="0"/>
              <a:t>Eik </a:t>
            </a:r>
            <a:r>
              <a:rPr lang="en-US" sz="2800" b="1" dirty="0" smtClean="0"/>
              <a:t>Haavik, </a:t>
            </a:r>
            <a:r>
              <a:rPr lang="en-US" sz="2800" b="1" dirty="0"/>
              <a:t>Dave </a:t>
            </a:r>
            <a:r>
              <a:rPr lang="en-US" sz="2800" b="1" dirty="0" smtClean="0"/>
              <a:t>Hale, </a:t>
            </a:r>
            <a:r>
              <a:rPr lang="en-US" sz="2800" b="1" dirty="0"/>
              <a:t>Mike </a:t>
            </a:r>
            <a:r>
              <a:rPr lang="en-US" sz="2800" b="1" dirty="0" err="1" smtClean="0"/>
              <a:t>Batzle</a:t>
            </a:r>
            <a:r>
              <a:rPr lang="en-US" sz="2800" b="1" dirty="0" smtClean="0"/>
              <a:t>, </a:t>
            </a:r>
            <a:r>
              <a:rPr lang="en-US" sz="2800" b="1" dirty="0"/>
              <a:t>Kenneth Duffaut, Roger </a:t>
            </a:r>
            <a:r>
              <a:rPr lang="en-US" sz="2800" b="1" dirty="0" err="1" smtClean="0"/>
              <a:t>Sollie</a:t>
            </a:r>
            <a:r>
              <a:rPr lang="en-US" sz="2800" b="1" dirty="0" smtClean="0"/>
              <a:t> and </a:t>
            </a:r>
            <a:r>
              <a:rPr lang="en-US" sz="2800" b="1" dirty="0"/>
              <a:t>C. </a:t>
            </a:r>
            <a:r>
              <a:rPr lang="en-US" sz="2800" b="1" dirty="0" err="1"/>
              <a:t>Morency</a:t>
            </a:r>
            <a:r>
              <a:rPr lang="en-US" sz="2800" b="1" dirty="0"/>
              <a:t> </a:t>
            </a:r>
            <a:r>
              <a:rPr lang="en-US" sz="2800" b="1" dirty="0" smtClean="0"/>
              <a:t>for discussions and comments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Tor </a:t>
            </a:r>
            <a:r>
              <a:rPr lang="en-US" sz="2800" b="1" dirty="0"/>
              <a:t>Arne </a:t>
            </a:r>
            <a:r>
              <a:rPr lang="en-US" sz="2800" b="1" dirty="0" smtClean="0"/>
              <a:t>Johansen, Bernardo </a:t>
            </a:r>
            <a:r>
              <a:rPr lang="en-US" sz="2800" b="1" dirty="0" err="1"/>
              <a:t>Moyano</a:t>
            </a:r>
            <a:r>
              <a:rPr lang="en-US" sz="2800" b="1" dirty="0"/>
              <a:t> for inviting me as an opponent for Bernardo’s PhD defense.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The </a:t>
            </a:r>
            <a:r>
              <a:rPr lang="en-US" sz="2800" b="1" dirty="0"/>
              <a:t>Norwegian Research Council is acknowledged for financial support to the ROSE consortium at </a:t>
            </a:r>
            <a:r>
              <a:rPr lang="en-US" sz="2800" b="1" dirty="0" smtClean="0"/>
              <a:t>NTNU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Geophysics </a:t>
            </a:r>
            <a:r>
              <a:rPr lang="en-US" sz="2800" b="1" dirty="0"/>
              <a:t>Department at Colorado School of Mines for hosting me the autumn semester 2014. 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28861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063363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b="1" dirty="0" smtClean="0"/>
              <a:t>Pore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b="1" dirty="0" err="1" smtClean="0"/>
              <a:t>Crack</a:t>
            </a:r>
            <a:endParaRPr lang="nb-NO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b="1" dirty="0" err="1" smtClean="0"/>
              <a:t>Grain</a:t>
            </a:r>
            <a:endParaRPr lang="nb-NO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23" y="1295400"/>
            <a:ext cx="6637865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424190"/>
            <a:ext cx="4908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3D </a:t>
            </a:r>
            <a:r>
              <a:rPr lang="nb-NO" sz="2800" b="1" dirty="0" err="1" smtClean="0"/>
              <a:t>ellipsoids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might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represent</a:t>
            </a:r>
            <a:r>
              <a:rPr lang="nb-NO" sz="2800" b="1" dirty="0" smtClean="0"/>
              <a:t>… 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27852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92976"/>
              </p:ext>
            </p:extLst>
          </p:nvPr>
        </p:nvGraphicFramePr>
        <p:xfrm>
          <a:off x="2590800" y="1143000"/>
          <a:ext cx="252152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" name="Formel" r:id="rId3" imgW="1066800" imgH="419100" progId="Equation.3">
                  <p:embed/>
                </p:oleObj>
              </mc:Choice>
              <mc:Fallback>
                <p:oleObj name="Formel" r:id="rId3" imgW="10668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143000"/>
                        <a:ext cx="2521527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12223"/>
              </p:ext>
            </p:extLst>
          </p:nvPr>
        </p:nvGraphicFramePr>
        <p:xfrm>
          <a:off x="2667000" y="2743200"/>
          <a:ext cx="1143000" cy="812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" name="Formel" r:id="rId5" imgW="685800" imgH="482600" progId="Equation.3">
                  <p:embed/>
                </p:oleObj>
              </mc:Choice>
              <mc:Fallback>
                <p:oleObj name="Formel" r:id="rId5" imgW="6858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1143000" cy="8122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308153"/>
              </p:ext>
            </p:extLst>
          </p:nvPr>
        </p:nvGraphicFramePr>
        <p:xfrm>
          <a:off x="4200066" y="2819400"/>
          <a:ext cx="1066800" cy="75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" name="Formel" r:id="rId7" imgW="685800" imgH="482600" progId="Equation.3">
                  <p:embed/>
                </p:oleObj>
              </mc:Choice>
              <mc:Fallback>
                <p:oleObj name="Formel" r:id="rId7" imgW="6858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066" y="2819400"/>
                        <a:ext cx="1066800" cy="7581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61403"/>
              </p:ext>
            </p:extLst>
          </p:nvPr>
        </p:nvGraphicFramePr>
        <p:xfrm>
          <a:off x="989533" y="4114800"/>
          <a:ext cx="7200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Formel" r:id="rId9" imgW="4800600" imgH="457200" progId="Equation.3">
                  <p:embed/>
                </p:oleObj>
              </mc:Choice>
              <mc:Fallback>
                <p:oleObj name="Formel" r:id="rId9" imgW="48006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533" y="4114800"/>
                        <a:ext cx="72009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466736"/>
              </p:ext>
            </p:extLst>
          </p:nvPr>
        </p:nvGraphicFramePr>
        <p:xfrm>
          <a:off x="6172200" y="2765039"/>
          <a:ext cx="1143000" cy="870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5" name="Formel" r:id="rId11" imgW="634725" imgH="482391" progId="Equation.3">
                  <p:embed/>
                </p:oleObj>
              </mc:Choice>
              <mc:Fallback>
                <p:oleObj name="Formel" r:id="rId11" imgW="634725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65039"/>
                        <a:ext cx="1143000" cy="87072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254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06161"/>
              </p:ext>
            </p:extLst>
          </p:nvPr>
        </p:nvGraphicFramePr>
        <p:xfrm>
          <a:off x="2993908" y="5791200"/>
          <a:ext cx="256869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" name="Formel" r:id="rId13" imgW="1295400" imgH="469900" progId="Equation.3">
                  <p:embed/>
                </p:oleObj>
              </mc:Choice>
              <mc:Fallback>
                <p:oleObj name="Formel" r:id="rId13" imgW="1295400" imgH="469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908" y="5791200"/>
                        <a:ext cx="2568692" cy="92233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3492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304800"/>
            <a:ext cx="5656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err="1" smtClean="0"/>
              <a:t>Cutting</a:t>
            </a:r>
            <a:r>
              <a:rPr lang="nb-NO" sz="3200" b="1" dirty="0" smtClean="0"/>
              <a:t> an </a:t>
            </a:r>
            <a:r>
              <a:rPr lang="nb-NO" sz="3200" b="1" dirty="0" err="1" smtClean="0"/>
              <a:t>ellipsoid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with</a:t>
            </a:r>
            <a:r>
              <a:rPr lang="nb-NO" sz="3200" b="1" dirty="0" smtClean="0"/>
              <a:t> a plane</a:t>
            </a:r>
            <a:endParaRPr lang="nb-NO" sz="3200" b="1" dirty="0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63046"/>
              </p:ext>
            </p:extLst>
          </p:nvPr>
        </p:nvGraphicFramePr>
        <p:xfrm>
          <a:off x="5867400" y="1219200"/>
          <a:ext cx="25120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" name="Formel" r:id="rId15" imgW="965200" imgH="241300" progId="Equation.3">
                  <p:embed/>
                </p:oleObj>
              </mc:Choice>
              <mc:Fallback>
                <p:oleObj name="Formel" r:id="rId15" imgW="965200" imgH="2413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19200"/>
                        <a:ext cx="2512038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28600" y="990600"/>
            <a:ext cx="1869957" cy="3009900"/>
            <a:chOff x="228600" y="990600"/>
            <a:chExt cx="1869957" cy="3009900"/>
          </a:xfrm>
        </p:grpSpPr>
        <p:pic>
          <p:nvPicPr>
            <p:cNvPr id="21533" name="Picture 2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1869957" cy="300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1371600" y="1600200"/>
              <a:ext cx="6096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458172" y="14594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n</a:t>
              </a:r>
              <a:endParaRPr lang="nb-NO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38400" y="2168009"/>
            <a:ext cx="563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Klein</a:t>
            </a:r>
            <a:r>
              <a:rPr lang="nb-NO" dirty="0" smtClean="0"/>
              <a:t> (2012) shows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cut</a:t>
            </a:r>
            <a:r>
              <a:rPr lang="nb-NO" dirty="0" smtClean="0"/>
              <a:t> is an ellipse </a:t>
            </a:r>
            <a:r>
              <a:rPr lang="nb-NO" dirty="0" err="1" smtClean="0"/>
              <a:t>with</a:t>
            </a:r>
            <a:r>
              <a:rPr lang="nb-NO" dirty="0" smtClean="0"/>
              <a:t> half </a:t>
            </a:r>
            <a:r>
              <a:rPr lang="nb-NO" dirty="0" err="1" smtClean="0"/>
              <a:t>axes</a:t>
            </a:r>
            <a:endParaRPr lang="nb-NO" dirty="0"/>
          </a:p>
        </p:txBody>
      </p:sp>
      <p:sp>
        <p:nvSpPr>
          <p:cNvPr id="22" name="Right Arrow 21"/>
          <p:cNvSpPr/>
          <p:nvPr/>
        </p:nvSpPr>
        <p:spPr>
          <a:xfrm>
            <a:off x="5591175" y="3048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xtBox 22"/>
          <p:cNvSpPr txBox="1"/>
          <p:nvPr/>
        </p:nvSpPr>
        <p:spPr>
          <a:xfrm>
            <a:off x="7391400" y="3015734"/>
            <a:ext cx="159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2D </a:t>
            </a:r>
            <a:r>
              <a:rPr lang="nb-NO" dirty="0" err="1" smtClean="0"/>
              <a:t>aspect</a:t>
            </a:r>
            <a:r>
              <a:rPr lang="nb-NO" dirty="0" smtClean="0"/>
              <a:t> ratio</a:t>
            </a:r>
            <a:endParaRPr lang="nb-NO" dirty="0"/>
          </a:p>
        </p:txBody>
      </p:sp>
      <p:sp>
        <p:nvSpPr>
          <p:cNvPr id="24" name="TextBox 23"/>
          <p:cNvSpPr txBox="1"/>
          <p:nvPr/>
        </p:nvSpPr>
        <p:spPr>
          <a:xfrm>
            <a:off x="413325" y="5181600"/>
            <a:ext cx="484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Special case 1: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shortest</a:t>
            </a:r>
            <a:r>
              <a:rPr lang="nb-NO" dirty="0" smtClean="0"/>
              <a:t> </a:t>
            </a:r>
            <a:r>
              <a:rPr lang="nb-NO" dirty="0" err="1" smtClean="0"/>
              <a:t>semiaxes</a:t>
            </a:r>
            <a:r>
              <a:rPr lang="nb-NO" dirty="0" smtClean="0"/>
              <a:t>, a =b &lt; c =&gt; </a:t>
            </a:r>
            <a:endParaRPr lang="nb-NO" dirty="0"/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433470"/>
              </p:ext>
            </p:extLst>
          </p:nvPr>
        </p:nvGraphicFramePr>
        <p:xfrm>
          <a:off x="5591175" y="5057775"/>
          <a:ext cx="1593654" cy="52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" name="Formel" r:id="rId18" imgW="532937" imgH="177646" progId="Equation.3">
                  <p:embed/>
                </p:oleObj>
              </mc:Choice>
              <mc:Fallback>
                <p:oleObj name="Formel" r:id="rId18" imgW="532937" imgH="177646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5057775"/>
                        <a:ext cx="1593654" cy="52173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275846" y="5181600"/>
            <a:ext cx="159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  <a:r>
              <a:rPr lang="nb-NO" dirty="0" smtClean="0"/>
              <a:t>D </a:t>
            </a:r>
            <a:r>
              <a:rPr lang="nb-NO" dirty="0" err="1" smtClean="0"/>
              <a:t>aspect</a:t>
            </a:r>
            <a:r>
              <a:rPr lang="nb-NO" dirty="0" smtClean="0"/>
              <a:t> ratio</a:t>
            </a:r>
            <a:endParaRPr lang="nb-NO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3400" y="5877580"/>
            <a:ext cx="1925910" cy="599420"/>
            <a:chOff x="533400" y="5877580"/>
            <a:chExt cx="1925910" cy="599420"/>
          </a:xfrm>
        </p:grpSpPr>
        <p:sp>
          <p:nvSpPr>
            <p:cNvPr id="27" name="Right Arrow 26"/>
            <p:cNvSpPr/>
            <p:nvPr/>
          </p:nvSpPr>
          <p:spPr>
            <a:xfrm>
              <a:off x="533400" y="6019800"/>
              <a:ext cx="192591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800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800" y="5877580"/>
              <a:ext cx="8867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800" b="1" dirty="0" smtClean="0"/>
                <a:t>……..</a:t>
              </a:r>
              <a:endParaRPr lang="nb-NO" sz="2800" b="1" dirty="0"/>
            </a:p>
          </p:txBody>
        </p:sp>
      </p:grpSp>
      <p:sp>
        <p:nvSpPr>
          <p:cNvPr id="21504" name="TextBox 21503"/>
          <p:cNvSpPr txBox="1"/>
          <p:nvPr/>
        </p:nvSpPr>
        <p:spPr>
          <a:xfrm>
            <a:off x="5897229" y="5925234"/>
            <a:ext cx="309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Simple </a:t>
            </a:r>
            <a:r>
              <a:rPr lang="nb-NO" dirty="0" err="1" smtClean="0"/>
              <a:t>relation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2D and 3D </a:t>
            </a:r>
            <a:r>
              <a:rPr lang="nb-NO" dirty="0" err="1" smtClean="0"/>
              <a:t>aspect</a:t>
            </a:r>
            <a:r>
              <a:rPr lang="nb-NO" dirty="0" smtClean="0"/>
              <a:t> ratio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68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100074"/>
              </p:ext>
            </p:extLst>
          </p:nvPr>
        </p:nvGraphicFramePr>
        <p:xfrm>
          <a:off x="2286000" y="754062"/>
          <a:ext cx="25685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Formel" r:id="rId3" imgW="1295400" imgH="469900" progId="Equation.3">
                  <p:embed/>
                </p:oleObj>
              </mc:Choice>
              <mc:Fallback>
                <p:oleObj name="Formel" r:id="rId3" imgW="1295400" imgH="469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54062"/>
                        <a:ext cx="2568575" cy="922338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872584"/>
              </p:ext>
            </p:extLst>
          </p:nvPr>
        </p:nvGraphicFramePr>
        <p:xfrm>
          <a:off x="2133600" y="3842266"/>
          <a:ext cx="364294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Formel" r:id="rId5" imgW="1968500" imgH="495300" progId="Equation.3">
                  <p:embed/>
                </p:oleObj>
              </mc:Choice>
              <mc:Fallback>
                <p:oleObj name="Formel" r:id="rId5" imgW="19685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42266"/>
                        <a:ext cx="3642947" cy="914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61768"/>
              </p:ext>
            </p:extLst>
          </p:nvPr>
        </p:nvGraphicFramePr>
        <p:xfrm>
          <a:off x="2141537" y="2590800"/>
          <a:ext cx="478472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Formel" r:id="rId7" imgW="2387600" imgH="495300" progId="Equation.3">
                  <p:embed/>
                </p:oleObj>
              </mc:Choice>
              <mc:Fallback>
                <p:oleObj name="Formel" r:id="rId7" imgW="23876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7" y="2590800"/>
                        <a:ext cx="4784726" cy="990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199956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Histogram given by </a:t>
            </a:r>
            <a:r>
              <a:rPr lang="nb-NO" sz="2400" b="1" i="1" dirty="0" err="1" smtClean="0"/>
              <a:t>the</a:t>
            </a:r>
            <a:r>
              <a:rPr lang="nb-NO" sz="2400" b="1" i="1" dirty="0" smtClean="0"/>
              <a:t> derivative </a:t>
            </a:r>
            <a:r>
              <a:rPr lang="nb-NO" sz="2400" dirty="0" err="1" smtClean="0"/>
              <a:t>of</a:t>
            </a:r>
            <a:r>
              <a:rPr lang="nb-NO" sz="2400" dirty="0" smtClean="0"/>
              <a:t> n</a:t>
            </a:r>
            <a:r>
              <a:rPr lang="nb-NO" sz="2400" baseline="-25000" dirty="0" smtClean="0"/>
              <a:t>3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respect</a:t>
            </a:r>
            <a:r>
              <a:rPr lang="nb-NO" sz="2400" dirty="0" smtClean="0"/>
              <a:t> to </a:t>
            </a:r>
            <a:r>
              <a:rPr lang="nb-NO" sz="2400" dirty="0" err="1" smtClean="0"/>
              <a:t>the</a:t>
            </a:r>
            <a:r>
              <a:rPr lang="nb-NO" sz="2400" dirty="0" smtClean="0"/>
              <a:t> 2D </a:t>
            </a:r>
            <a:r>
              <a:rPr lang="nb-NO" sz="2400" dirty="0" err="1" smtClean="0"/>
              <a:t>aspect</a:t>
            </a:r>
            <a:r>
              <a:rPr lang="nb-NO" sz="2400" dirty="0" smtClean="0"/>
              <a:t> ratio: </a:t>
            </a:r>
            <a:endParaRPr lang="nb-NO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86705" y="152400"/>
            <a:ext cx="637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/>
              <a:t>The histogram </a:t>
            </a:r>
            <a:r>
              <a:rPr lang="nb-NO" sz="3200" b="1" dirty="0" err="1" smtClean="0"/>
              <a:t>of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the</a:t>
            </a:r>
            <a:r>
              <a:rPr lang="nb-NO" sz="3200" b="1" dirty="0" smtClean="0"/>
              <a:t> 2D </a:t>
            </a:r>
            <a:r>
              <a:rPr lang="nb-NO" sz="3200" b="1" dirty="0" err="1" smtClean="0"/>
              <a:t>aspect</a:t>
            </a:r>
            <a:r>
              <a:rPr lang="nb-NO" sz="3200" b="1" dirty="0" smtClean="0"/>
              <a:t> ratio</a:t>
            </a:r>
            <a:endParaRPr lang="nb-NO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41301" y="4114800"/>
            <a:ext cx="266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 =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realizations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699993"/>
            <a:ext cx="535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Note: </a:t>
            </a:r>
            <a:r>
              <a:rPr lang="nb-NO" sz="2400" b="1" i="1" dirty="0" smtClean="0"/>
              <a:t>h</a:t>
            </a:r>
            <a:r>
              <a:rPr lang="nb-NO" sz="2400" b="1" dirty="0" smtClean="0"/>
              <a:t> is </a:t>
            </a:r>
            <a:r>
              <a:rPr lang="nb-NO" sz="2400" b="1" dirty="0" err="1" smtClean="0"/>
              <a:t>independent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of</a:t>
            </a:r>
            <a:r>
              <a:rPr lang="nb-NO" sz="2400" b="1" dirty="0" smtClean="0"/>
              <a:t> </a:t>
            </a:r>
            <a:r>
              <a:rPr lang="nb-NO" sz="2400" b="1" i="1" dirty="0" smtClean="0"/>
              <a:t>n</a:t>
            </a:r>
            <a:r>
              <a:rPr lang="nb-NO" sz="2400" b="1" i="1" baseline="-25000" dirty="0" smtClean="0"/>
              <a:t>3</a:t>
            </a:r>
            <a:r>
              <a:rPr lang="nb-NO" sz="2400" b="1" dirty="0" smtClean="0"/>
              <a:t>-distribution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6137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6800" y="3443165"/>
            <a:ext cx="5791200" cy="297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pSp>
        <p:nvGrpSpPr>
          <p:cNvPr id="14" name="Group 13"/>
          <p:cNvGrpSpPr/>
          <p:nvPr/>
        </p:nvGrpSpPr>
        <p:grpSpPr>
          <a:xfrm>
            <a:off x="1066800" y="152400"/>
            <a:ext cx="5791200" cy="2971800"/>
            <a:chOff x="1066800" y="152400"/>
            <a:chExt cx="5791200" cy="2971800"/>
          </a:xfrm>
        </p:grpSpPr>
        <p:sp>
          <p:nvSpPr>
            <p:cNvPr id="12" name="Rectangle 11"/>
            <p:cNvSpPr/>
            <p:nvPr/>
          </p:nvSpPr>
          <p:spPr>
            <a:xfrm>
              <a:off x="1066800" y="152400"/>
              <a:ext cx="5791200" cy="2971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7228331"/>
                </p:ext>
              </p:extLst>
            </p:nvPr>
          </p:nvGraphicFramePr>
          <p:xfrm>
            <a:off x="1524000" y="914400"/>
            <a:ext cx="5011009" cy="813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7" name="Formel" r:id="rId3" imgW="1879600" imgH="304800" progId="Equation.3">
                    <p:embed/>
                  </p:oleObj>
                </mc:Choice>
                <mc:Fallback>
                  <p:oleObj name="Formel" r:id="rId3" imgW="1879600" imgH="3048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914400"/>
                          <a:ext cx="5011009" cy="813971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254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6458282"/>
                </p:ext>
              </p:extLst>
            </p:nvPr>
          </p:nvGraphicFramePr>
          <p:xfrm>
            <a:off x="1524000" y="1828800"/>
            <a:ext cx="48006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8" name="Formel" r:id="rId5" imgW="2603500" imgH="495300" progId="Equation.3">
                    <p:embed/>
                  </p:oleObj>
                </mc:Choice>
                <mc:Fallback>
                  <p:oleObj name="Formel" r:id="rId5" imgW="2603500" imgH="4953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1828800"/>
                          <a:ext cx="4800600" cy="914400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n w="254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981200" y="304800"/>
              <a:ext cx="37700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800" b="1" dirty="0" smtClean="0"/>
                <a:t>The 3D to 2D </a:t>
              </a:r>
              <a:r>
                <a:rPr lang="nb-NO" sz="2800" b="1" dirty="0" err="1" smtClean="0"/>
                <a:t>transform</a:t>
              </a:r>
              <a:r>
                <a:rPr lang="nb-NO" sz="2800" b="1" dirty="0" smtClean="0"/>
                <a:t>:</a:t>
              </a:r>
              <a:endParaRPr lang="nb-NO" sz="28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81200" y="3423037"/>
            <a:ext cx="3770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The 2D to 3D </a:t>
            </a:r>
            <a:r>
              <a:rPr lang="nb-NO" sz="2800" b="1" dirty="0" err="1" smtClean="0"/>
              <a:t>transform</a:t>
            </a:r>
            <a:r>
              <a:rPr lang="nb-NO" sz="2800" b="1" dirty="0" smtClean="0"/>
              <a:t>:</a:t>
            </a:r>
            <a:endParaRPr lang="nb-NO" sz="28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299939"/>
              </p:ext>
            </p:extLst>
          </p:nvPr>
        </p:nvGraphicFramePr>
        <p:xfrm>
          <a:off x="1524000" y="4038600"/>
          <a:ext cx="5048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Formel" r:id="rId7" imgW="2019300" imgH="304800" progId="Equation.3">
                  <p:embed/>
                </p:oleObj>
              </mc:Choice>
              <mc:Fallback>
                <p:oleObj name="Formel" r:id="rId7" imgW="2019300" imgH="304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5048250" cy="762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000856"/>
              </p:ext>
            </p:extLst>
          </p:nvPr>
        </p:nvGraphicFramePr>
        <p:xfrm>
          <a:off x="1524000" y="4953000"/>
          <a:ext cx="477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Formel" r:id="rId9" imgW="2692400" imgH="508000" progId="Equation.3">
                  <p:embed/>
                </p:oleObj>
              </mc:Choice>
              <mc:Fallback>
                <p:oleObj name="Formel" r:id="rId9" imgW="26924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53000"/>
                        <a:ext cx="4775200" cy="914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7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3" t="17335" r="27273" b="4187"/>
          <a:stretch/>
        </p:blipFill>
        <p:spPr bwMode="auto">
          <a:xfrm>
            <a:off x="393777" y="735023"/>
            <a:ext cx="3279140" cy="2732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r="4442"/>
          <a:stretch/>
        </p:blipFill>
        <p:spPr>
          <a:xfrm>
            <a:off x="3886200" y="952933"/>
            <a:ext cx="4343400" cy="2514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599" y="150248"/>
            <a:ext cx="7178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/>
              <a:t>Uniform </a:t>
            </a:r>
            <a:r>
              <a:rPr lang="nb-NO" sz="3200" b="1" dirty="0" err="1" smtClean="0"/>
              <a:t>distribution</a:t>
            </a:r>
            <a:r>
              <a:rPr lang="nb-NO" sz="3200" b="1" dirty="0" smtClean="0"/>
              <a:t> - 10 000 </a:t>
            </a:r>
            <a:r>
              <a:rPr lang="nb-NO" sz="3200" b="1" dirty="0" err="1" smtClean="0"/>
              <a:t>realizations</a:t>
            </a:r>
            <a:endParaRPr lang="nb-NO" sz="3200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07954"/>
              </p:ext>
            </p:extLst>
          </p:nvPr>
        </p:nvGraphicFramePr>
        <p:xfrm>
          <a:off x="6553200" y="3733800"/>
          <a:ext cx="1583777" cy="47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Formel" r:id="rId5" imgW="761669" imgH="228501" progId="Equation.3">
                  <p:embed/>
                </p:oleObj>
              </mc:Choice>
              <mc:Fallback>
                <p:oleObj name="Formel" r:id="rId5" imgW="761669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33800"/>
                        <a:ext cx="1583777" cy="475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529338"/>
              </p:ext>
            </p:extLst>
          </p:nvPr>
        </p:nvGraphicFramePr>
        <p:xfrm>
          <a:off x="6553200" y="4267200"/>
          <a:ext cx="111318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Formel" r:id="rId7" imgW="532937" imgH="215713" progId="Equation.3">
                  <p:embed/>
                </p:oleObj>
              </mc:Choice>
              <mc:Fallback>
                <p:oleObj name="Formel" r:id="rId7" imgW="532937" imgH="2157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267200"/>
                        <a:ext cx="1113184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00966" y="3648974"/>
            <a:ext cx="5810053" cy="3132826"/>
            <a:chOff x="400966" y="3648974"/>
            <a:chExt cx="5810053" cy="3132826"/>
          </a:xfrm>
        </p:grpSpPr>
        <p:pic>
          <p:nvPicPr>
            <p:cNvPr id="6" name="Picture 5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" t="5053" r="8272"/>
            <a:stretch/>
          </p:blipFill>
          <p:spPr>
            <a:xfrm>
              <a:off x="400966" y="3648974"/>
              <a:ext cx="5810053" cy="313282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9686462"/>
                </p:ext>
              </p:extLst>
            </p:nvPr>
          </p:nvGraphicFramePr>
          <p:xfrm>
            <a:off x="3382080" y="3810000"/>
            <a:ext cx="2571584" cy="645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" name="Formel" r:id="rId10" imgW="1968500" imgH="495300" progId="Equation.3">
                    <p:embed/>
                  </p:oleObj>
                </mc:Choice>
                <mc:Fallback>
                  <p:oleObj name="Formel" r:id="rId10" imgW="1968500" imgH="4953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2080" y="3810000"/>
                          <a:ext cx="2571584" cy="645417"/>
                        </a:xfrm>
                        <a:prstGeom prst="rect">
                          <a:avLst/>
                        </a:prstGeom>
                        <a:solidFill>
                          <a:srgbClr val="FDEADA"/>
                        </a:solidFill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905000" y="4018002"/>
              <a:ext cx="1122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S</a:t>
              </a:r>
              <a:r>
                <a:rPr lang="nb-NO" dirty="0" err="1" smtClean="0"/>
                <a:t>imulated</a:t>
              </a:r>
              <a:endParaRPr lang="nb-NO" dirty="0"/>
            </a:p>
          </p:txBody>
        </p:sp>
        <p:cxnSp>
          <p:nvCxnSpPr>
            <p:cNvPr id="18" name="Straight Arrow Connector 17"/>
            <p:cNvCxnSpPr>
              <a:stCxn id="16" idx="1"/>
            </p:cNvCxnSpPr>
            <p:nvPr/>
          </p:nvCxnSpPr>
          <p:spPr>
            <a:xfrm flipH="1">
              <a:off x="1371600" y="4202668"/>
              <a:ext cx="5334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724400" y="4456981"/>
              <a:ext cx="1219200" cy="12580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64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18395" r="21819" b="4760"/>
          <a:stretch/>
        </p:blipFill>
        <p:spPr bwMode="auto">
          <a:xfrm>
            <a:off x="115019" y="721258"/>
            <a:ext cx="2885123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4794" r="4997" b="856"/>
          <a:stretch/>
        </p:blipFill>
        <p:spPr bwMode="auto">
          <a:xfrm>
            <a:off x="3060700" y="990600"/>
            <a:ext cx="3644900" cy="2413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0036" y="195590"/>
            <a:ext cx="3458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Non-uniform </a:t>
            </a:r>
            <a:r>
              <a:rPr lang="nb-NO" sz="2800" b="1" dirty="0" err="1" smtClean="0"/>
              <a:t>example</a:t>
            </a:r>
            <a:endParaRPr lang="nb-NO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914400"/>
            <a:ext cx="214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Normal </a:t>
            </a:r>
            <a:r>
              <a:rPr lang="nb-NO" dirty="0" err="1" smtClean="0"/>
              <a:t>distribution</a:t>
            </a:r>
            <a:r>
              <a:rPr lang="nb-NO" dirty="0" smtClean="0"/>
              <a:t>: </a:t>
            </a:r>
            <a:endParaRPr lang="nb-NO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131781"/>
              </p:ext>
            </p:extLst>
          </p:nvPr>
        </p:nvGraphicFramePr>
        <p:xfrm>
          <a:off x="6781800" y="1295400"/>
          <a:ext cx="2187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Formel" r:id="rId5" imgW="1473200" imgH="254000" progId="Equation.3">
                  <p:embed/>
                </p:oleObj>
              </mc:Choice>
              <mc:Fallback>
                <p:oleObj name="Formel" r:id="rId5" imgW="14732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95400"/>
                        <a:ext cx="2187222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375850"/>
              </p:ext>
            </p:extLst>
          </p:nvPr>
        </p:nvGraphicFramePr>
        <p:xfrm>
          <a:off x="7162800" y="1821713"/>
          <a:ext cx="990600" cy="31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Formel" r:id="rId7" imgW="571004" imgH="177646" progId="Equation.3">
                  <p:embed/>
                </p:oleObj>
              </mc:Choice>
              <mc:Fallback>
                <p:oleObj name="Formel" r:id="rId7" imgW="571004" imgH="1776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1713"/>
                        <a:ext cx="990600" cy="31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5019" y="3392733"/>
            <a:ext cx="6096000" cy="3276600"/>
            <a:chOff x="115019" y="3392733"/>
            <a:chExt cx="6096000" cy="3276600"/>
          </a:xfrm>
        </p:grpSpPr>
        <p:pic>
          <p:nvPicPr>
            <p:cNvPr id="4" name="Picture 3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0" t="4085" r="7731"/>
            <a:stretch/>
          </p:blipFill>
          <p:spPr bwMode="auto">
            <a:xfrm>
              <a:off x="115019" y="3392733"/>
              <a:ext cx="6096000" cy="3276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33600" y="3983345"/>
              <a:ext cx="1122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S</a:t>
              </a:r>
              <a:r>
                <a:rPr lang="nb-NO" dirty="0" err="1" smtClean="0"/>
                <a:t>imulated</a:t>
              </a:r>
              <a:endParaRPr lang="nb-NO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699292" y="4267200"/>
              <a:ext cx="5334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211019" y="3521680"/>
            <a:ext cx="278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Decreasing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standard </a:t>
            </a:r>
            <a:r>
              <a:rPr lang="nb-NO" dirty="0" err="1" smtClean="0"/>
              <a:t>deviation</a:t>
            </a:r>
            <a:r>
              <a:rPr lang="nb-NO" dirty="0" smtClean="0"/>
              <a:t> </a:t>
            </a:r>
            <a:r>
              <a:rPr lang="nb-NO" dirty="0" err="1" smtClean="0"/>
              <a:t>yields</a:t>
            </a:r>
            <a:r>
              <a:rPr lang="nb-NO" dirty="0" smtClean="0"/>
              <a:t> a </a:t>
            </a:r>
            <a:r>
              <a:rPr lang="nb-NO" dirty="0" err="1" smtClean="0"/>
              <a:t>worse</a:t>
            </a:r>
            <a:r>
              <a:rPr lang="nb-NO" dirty="0" smtClean="0"/>
              <a:t> </a:t>
            </a:r>
            <a:r>
              <a:rPr lang="nb-NO" dirty="0" err="1" smtClean="0"/>
              <a:t>fit</a:t>
            </a:r>
            <a:endParaRPr lang="nb-NO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49233"/>
              </p:ext>
            </p:extLst>
          </p:nvPr>
        </p:nvGraphicFramePr>
        <p:xfrm>
          <a:off x="6356230" y="4382907"/>
          <a:ext cx="2571584" cy="64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Formel" r:id="rId10" imgW="1968500" imgH="495300" progId="Equation.3">
                  <p:embed/>
                </p:oleObj>
              </mc:Choice>
              <mc:Fallback>
                <p:oleObj name="Formel" r:id="rId10" imgW="1968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230" y="4382907"/>
                        <a:ext cx="2571584" cy="645417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24600" y="5410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Note: This </a:t>
            </a:r>
            <a:r>
              <a:rPr lang="nb-NO" dirty="0" err="1" smtClean="0"/>
              <a:t>formula</a:t>
            </a:r>
            <a:r>
              <a:rPr lang="nb-NO" dirty="0" smtClean="0"/>
              <a:t> is general, not dependent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assumed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 smtClean="0"/>
              <a:t> –</a:t>
            </a:r>
            <a:r>
              <a:rPr lang="nb-NO" dirty="0" err="1" smtClean="0"/>
              <a:t>independent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</a:t>
            </a:r>
            <a:r>
              <a:rPr lang="nb-NO" baseline="-25000" dirty="0" smtClean="0"/>
              <a:t>3</a:t>
            </a:r>
            <a:endParaRPr lang="nb-NO" baseline="-25000" dirty="0"/>
          </a:p>
        </p:txBody>
      </p:sp>
    </p:spTree>
    <p:extLst>
      <p:ext uri="{BB962C8B-B14F-4D97-AF65-F5344CB8AC3E}">
        <p14:creationId xmlns:p14="http://schemas.microsoft.com/office/powerpoint/2010/main" val="26464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1230"/>
            <a:ext cx="3917893" cy="59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7765"/>
            <a:ext cx="3434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err="1" smtClean="0"/>
              <a:t>Rudge</a:t>
            </a:r>
            <a:r>
              <a:rPr lang="nb-NO" sz="3200" b="1" dirty="0" smtClean="0"/>
              <a:t> et al., 2008: </a:t>
            </a:r>
            <a:endParaRPr lang="nb-NO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838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Rudge</a:t>
            </a:r>
            <a:r>
              <a:rPr lang="nb-NO" dirty="0" smtClean="0"/>
              <a:t> et al., 2008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spherocylinders</a:t>
            </a:r>
            <a:r>
              <a:rPr lang="nb-NO" dirty="0" smtClean="0"/>
              <a:t> and </a:t>
            </a:r>
            <a:r>
              <a:rPr lang="nb-NO" dirty="0" err="1" smtClean="0"/>
              <a:t>use</a:t>
            </a:r>
            <a:r>
              <a:rPr lang="nb-NO" dirty="0" smtClean="0"/>
              <a:t> a random </a:t>
            </a:r>
            <a:r>
              <a:rPr lang="nb-NO" dirty="0" err="1" smtClean="0"/>
              <a:t>close</a:t>
            </a:r>
            <a:r>
              <a:rPr lang="nb-NO" dirty="0" smtClean="0"/>
              <a:t> </a:t>
            </a:r>
            <a:r>
              <a:rPr lang="nb-NO" dirty="0" err="1" smtClean="0"/>
              <a:t>packing</a:t>
            </a:r>
            <a:r>
              <a:rPr lang="nb-NO" dirty="0" smtClean="0"/>
              <a:t> – </a:t>
            </a:r>
            <a:r>
              <a:rPr lang="nb-NO" dirty="0" err="1" smtClean="0"/>
              <a:t>followed</a:t>
            </a:r>
            <a:r>
              <a:rPr lang="nb-NO" dirty="0" smtClean="0"/>
              <a:t> by </a:t>
            </a:r>
            <a:r>
              <a:rPr lang="nb-NO" dirty="0" err="1" smtClean="0"/>
              <a:t>one</a:t>
            </a:r>
            <a:r>
              <a:rPr lang="nb-NO" dirty="0" smtClean="0"/>
              <a:t> single 2D </a:t>
            </a:r>
            <a:r>
              <a:rPr lang="nb-NO" dirty="0" err="1" smtClean="0"/>
              <a:t>cut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4305300" y="4205377"/>
            <a:ext cx="468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I </a:t>
            </a:r>
            <a:r>
              <a:rPr lang="nb-NO" sz="2400" b="1" dirty="0" err="1" smtClean="0"/>
              <a:t>computed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the</a:t>
            </a:r>
            <a:r>
              <a:rPr lang="nb-NO" sz="2400" b="1" dirty="0" smtClean="0"/>
              <a:t> 2D </a:t>
            </a:r>
            <a:r>
              <a:rPr lang="nb-NO" sz="2400" b="1" dirty="0" err="1" smtClean="0"/>
              <a:t>aspect</a:t>
            </a:r>
            <a:r>
              <a:rPr lang="nb-NO" sz="2400" b="1" dirty="0" smtClean="0"/>
              <a:t> ratio from </a:t>
            </a:r>
            <a:r>
              <a:rPr lang="nb-NO" sz="2400" b="1" dirty="0" err="1" smtClean="0"/>
              <a:t>this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figure</a:t>
            </a:r>
            <a:r>
              <a:rPr lang="nb-NO" sz="2400" b="1" dirty="0" smtClean="0"/>
              <a:t> and </a:t>
            </a:r>
            <a:r>
              <a:rPr lang="nb-NO" sz="2400" b="1" dirty="0" err="1" smtClean="0"/>
              <a:t>compared</a:t>
            </a:r>
            <a:r>
              <a:rPr lang="nb-NO" sz="2400" b="1" dirty="0" smtClean="0"/>
              <a:t> to my </a:t>
            </a:r>
            <a:r>
              <a:rPr lang="nb-NO" sz="2400" b="1" dirty="0" err="1" smtClean="0"/>
              <a:t>results</a:t>
            </a:r>
            <a:r>
              <a:rPr lang="nb-NO" sz="2400" b="1" dirty="0"/>
              <a:t> </a:t>
            </a:r>
            <a:r>
              <a:rPr lang="nb-NO" sz="2400" b="1" dirty="0" smtClean="0"/>
              <a:t>=&gt;</a:t>
            </a:r>
            <a:endParaRPr lang="nb-NO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4191000"/>
            <a:ext cx="3510923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49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8600"/>
            <a:ext cx="547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 smtClean="0"/>
              <a:t>Comparison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with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Rudge</a:t>
            </a:r>
            <a:r>
              <a:rPr lang="nb-NO" sz="2800" b="1" dirty="0" smtClean="0"/>
              <a:t> et al., 2008</a:t>
            </a:r>
            <a:endParaRPr lang="nb-NO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87331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Rudge</a:t>
            </a:r>
            <a:r>
              <a:rPr lang="nb-NO" dirty="0" smtClean="0"/>
              <a:t> et al., 2008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spherocylinders</a:t>
            </a:r>
            <a:r>
              <a:rPr lang="nb-NO" dirty="0" smtClean="0"/>
              <a:t> and </a:t>
            </a:r>
            <a:r>
              <a:rPr lang="nb-NO" dirty="0" err="1" smtClean="0"/>
              <a:t>use</a:t>
            </a:r>
            <a:r>
              <a:rPr lang="nb-NO" dirty="0" smtClean="0"/>
              <a:t> a random </a:t>
            </a:r>
            <a:r>
              <a:rPr lang="nb-NO" dirty="0" err="1" smtClean="0"/>
              <a:t>close</a:t>
            </a:r>
            <a:r>
              <a:rPr lang="nb-NO" dirty="0" smtClean="0"/>
              <a:t> </a:t>
            </a:r>
            <a:r>
              <a:rPr lang="nb-NO" dirty="0" err="1" smtClean="0"/>
              <a:t>packing</a:t>
            </a:r>
            <a:r>
              <a:rPr lang="nb-NO" dirty="0" smtClean="0"/>
              <a:t> – </a:t>
            </a:r>
            <a:r>
              <a:rPr lang="nb-NO" dirty="0" err="1" smtClean="0"/>
              <a:t>followed</a:t>
            </a:r>
            <a:r>
              <a:rPr lang="nb-NO" dirty="0" smtClean="0"/>
              <a:t> by </a:t>
            </a:r>
            <a:r>
              <a:rPr lang="nb-NO" dirty="0" err="1" smtClean="0"/>
              <a:t>one</a:t>
            </a:r>
            <a:r>
              <a:rPr lang="nb-NO" dirty="0" smtClean="0"/>
              <a:t> single 2D </a:t>
            </a:r>
            <a:r>
              <a:rPr lang="nb-NO" dirty="0" err="1" smtClean="0"/>
              <a:t>cut</a:t>
            </a:r>
            <a:endParaRPr lang="nb-NO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914400"/>
            <a:ext cx="8229600" cy="4724401"/>
            <a:chOff x="533400" y="914400"/>
            <a:chExt cx="8229600" cy="4724401"/>
          </a:xfrm>
        </p:grpSpPr>
        <p:grpSp>
          <p:nvGrpSpPr>
            <p:cNvPr id="6" name="Group 5"/>
            <p:cNvGrpSpPr/>
            <p:nvPr/>
          </p:nvGrpSpPr>
          <p:grpSpPr>
            <a:xfrm>
              <a:off x="533400" y="914400"/>
              <a:ext cx="8229600" cy="4724401"/>
              <a:chOff x="838200" y="1295401"/>
              <a:chExt cx="7924800" cy="4343400"/>
            </a:xfrm>
          </p:grpSpPr>
          <p:pic>
            <p:nvPicPr>
              <p:cNvPr id="2" name="Picture 1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6" r="7598"/>
              <a:stretch/>
            </p:blipFill>
            <p:spPr>
              <a:xfrm>
                <a:off x="838200" y="1295401"/>
                <a:ext cx="7924800" cy="43434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257800" y="1981200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sz="2800" dirty="0" err="1" smtClean="0"/>
                  <a:t>Rudge</a:t>
                </a:r>
                <a:r>
                  <a:rPr lang="nb-NO" sz="2800" dirty="0" smtClean="0"/>
                  <a:t> (2008)</a:t>
                </a:r>
                <a:endParaRPr lang="nb-NO" sz="2800" dirty="0"/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599836"/>
                </p:ext>
              </p:extLst>
            </p:nvPr>
          </p:nvGraphicFramePr>
          <p:xfrm>
            <a:off x="5301112" y="2320672"/>
            <a:ext cx="2571584" cy="645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" name="Formel" r:id="rId4" imgW="1968500" imgH="495300" progId="Equation.3">
                    <p:embed/>
                  </p:oleObj>
                </mc:Choice>
                <mc:Fallback>
                  <p:oleObj name="Formel" r:id="rId4" imgW="19685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1112" y="2320672"/>
                          <a:ext cx="2571584" cy="645417"/>
                        </a:xfrm>
                        <a:prstGeom prst="rect">
                          <a:avLst/>
                        </a:prstGeom>
                        <a:solidFill>
                          <a:srgbClr val="FDEADA"/>
                        </a:solidFill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2701417" y="2229474"/>
              <a:ext cx="1122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/>
                <a:t>S</a:t>
              </a:r>
              <a:r>
                <a:rPr lang="nb-NO" dirty="0" err="1" smtClean="0"/>
                <a:t>imulated</a:t>
              </a:r>
              <a:endParaRPr lang="nb-NO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514600" y="2528674"/>
              <a:ext cx="5334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643432" y="2967653"/>
              <a:ext cx="1219200" cy="12580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436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53737</TotalTime>
  <Words>541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Blank</vt:lpstr>
      <vt:lpstr>Formel</vt:lpstr>
      <vt:lpstr>Microsoft Formelredigering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and conclusions</vt:lpstr>
      <vt:lpstr>Acknowledgments</vt:lpstr>
    </vt:vector>
  </TitlesOfParts>
  <Company>Fakultet for Ingeniørvitenskap og Teknologi, 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Landrø</dc:creator>
  <cp:lastModifiedBy>Martin Landrø</cp:lastModifiedBy>
  <cp:revision>299</cp:revision>
  <cp:lastPrinted>2015-02-05T19:34:42Z</cp:lastPrinted>
  <dcterms:created xsi:type="dcterms:W3CDTF">2011-05-10T11:10:42Z</dcterms:created>
  <dcterms:modified xsi:type="dcterms:W3CDTF">2015-04-26T16:00:14Z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 Date">
    <vt:lpwstr> </vt:lpwstr>
  </property>
  <property fmtid="{D5CDD505-2E9C-101B-9397-08002B2CF9AE}" pid="3" name="_NewReviewCycle">
    <vt:lpwstr/>
  </property>
</Properties>
</file>