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</p:sldMasterIdLst>
  <p:notesMasterIdLst>
    <p:notesMasterId r:id="rId22"/>
  </p:notesMasterIdLst>
  <p:sldIdLst>
    <p:sldId id="301" r:id="rId5"/>
    <p:sldId id="311" r:id="rId6"/>
    <p:sldId id="320" r:id="rId7"/>
    <p:sldId id="312" r:id="rId8"/>
    <p:sldId id="315" r:id="rId9"/>
    <p:sldId id="321" r:id="rId10"/>
    <p:sldId id="305" r:id="rId11"/>
    <p:sldId id="310" r:id="rId12"/>
    <p:sldId id="317" r:id="rId13"/>
    <p:sldId id="303" r:id="rId14"/>
    <p:sldId id="304" r:id="rId15"/>
    <p:sldId id="314" r:id="rId16"/>
    <p:sldId id="309" r:id="rId17"/>
    <p:sldId id="306" r:id="rId18"/>
    <p:sldId id="307" r:id="rId19"/>
    <p:sldId id="318" r:id="rId20"/>
    <p:sldId id="319" r:id="rId21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97C"/>
    <a:srgbClr val="33CCFF"/>
    <a:srgbClr val="CC00FF"/>
    <a:srgbClr val="00CC66"/>
    <a:srgbClr val="0033CC"/>
    <a:srgbClr val="FF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5" autoAdjust="0"/>
    <p:restoredTop sz="93486" autoAdjust="0"/>
  </p:normalViewPr>
  <p:slideViewPr>
    <p:cSldViewPr snapToGrid="0">
      <p:cViewPr>
        <p:scale>
          <a:sx n="80" d="100"/>
          <a:sy n="80" d="100"/>
        </p:scale>
        <p:origin x="-1555" y="-130"/>
      </p:cViewPr>
      <p:guideLst>
        <p:guide orient="horz" pos="3865"/>
        <p:guide pos="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D1CE9-5E2E-453D-89D2-F274BF0D56D2}" type="datetimeFigureOut">
              <a:rPr lang="nb-NO" smtClean="0"/>
              <a:t>24.04.2017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CE702-A2BF-441F-9924-85051FFD09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077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whale populations worldwide were reduced to low levels by whaling. Southern right whales </a:t>
            </a:r>
            <a:r>
              <a:rPr lang="en-US" sz="8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Eubalaena</a:t>
            </a:r>
            <a:r>
              <a:rPr lang="en-US" sz="8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8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australis</a:t>
            </a: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have shown remarkable recovery since protection from whaling, but North Atlantic right </a:t>
            </a:r>
            <a:r>
              <a:rPr lang="en-US" sz="14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whale</a:t>
            </a: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remain on the brink of extinction Kraus </a:t>
            </a:r>
            <a:r>
              <a:rPr lang="en-US" sz="8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2005. Right whales produce sounds to communicate, using variable tonal calls in social interactions and a stereotyped tonal upsweep as a contact call Clark, 1982; Parks and Tyack, 2005.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  <a:t>As a population declines, it may become increasingly difficult for individuals to locate each other for social interaction and mating due to dilution effects. If ambient noise</a:t>
            </a:r>
            <a:b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  <a:t>levels increase, the range over which individuals can locate one another will be further reduced unless the whales can modify their calling behavior to improve the probability of</a:t>
            </a:r>
            <a:b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  <a:t>detection by another whale. </a:t>
            </a:r>
            <a:r>
              <a:rPr lang="en-US" sz="1200" i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 smtClean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 in an environment where sound propagates far better than light, many marine animals, particularly cetaceans, evolved to rely primarily upon acoustic signaling to communicate, locate prey and navigate </a:t>
            </a:r>
            <a:r>
              <a:rPr lang="en-US" sz="1200" dirty="0" smtClean="0">
                <a:solidFill>
                  <a:srgbClr val="FF0000"/>
                </a:solidFill>
              </a:rPr>
              <a:t>(Tyack, P. L. &amp; Clark, C. W. 2000 Communication and acoustic behavior of dolphins and whales. In Hearing by whales and dolphins (</a:t>
            </a:r>
            <a:r>
              <a:rPr lang="en-US" sz="1200" dirty="0" err="1" smtClean="0">
                <a:solidFill>
                  <a:srgbClr val="FF0000"/>
                </a:solidFill>
              </a:rPr>
              <a:t>eds</a:t>
            </a:r>
            <a:r>
              <a:rPr lang="en-US" sz="1200" dirty="0" smtClean="0">
                <a:solidFill>
                  <a:srgbClr val="FF0000"/>
                </a:solidFill>
              </a:rPr>
              <a:t> W. W. L. Au, A. N. Popper &amp; R. R. Fay), pp. 156–224. New York, NY: Springer. (doi:10.1007/978-1-4612-1150-1_4)</a:t>
            </a:r>
            <a:br>
              <a:rPr lang="en-US" sz="1200" dirty="0" smtClean="0">
                <a:solidFill>
                  <a:srgbClr val="FF0000"/>
                </a:solidFill>
              </a:rPr>
            </a:br>
            <a:endParaRPr lang="en-US" sz="1200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Underwater ocean noise from anthropogenic sources has increased over the past 50 years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[National Research Council 2003 Ocean noise and marine mammals. Washington, DC: National Academies Press.][ Hildebrand, J. A. 2009 Anthropogenic and natural sources of ambient noise in the ocean. Mar. Ecol.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Ser. 395, 5–20. (doi:10.3354/meps08353)]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 smtClean="0">
                <a:solidFill>
                  <a:srgbClr val="FF0000"/>
                </a:solidFill>
              </a:rPr>
              <a:t>Right whales are a long-lived species of baleen whale, with some individuals known to live at least 65 years (Hamilton </a:t>
            </a:r>
            <a:r>
              <a:rPr lang="en-US" sz="800" i="1" dirty="0" smtClean="0">
                <a:solidFill>
                  <a:srgbClr val="FF0000"/>
                </a:solidFill>
              </a:rPr>
              <a:t>et al.</a:t>
            </a:r>
            <a:r>
              <a:rPr lang="en-US" sz="800" dirty="0" smtClean="0">
                <a:solidFill>
                  <a:srgbClr val="FF0000"/>
                </a:solidFill>
              </a:rPr>
              <a:t>, 1998)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 smtClean="0"/>
              <a:t>Whalers gave the </a:t>
            </a:r>
            <a:r>
              <a:rPr lang="en-US" sz="800" b="1" dirty="0" smtClean="0"/>
              <a:t>name</a:t>
            </a:r>
            <a:r>
              <a:rPr lang="en-US" sz="800" dirty="0" smtClean="0"/>
              <a:t> “</a:t>
            </a:r>
            <a:r>
              <a:rPr lang="en-US" sz="800" b="1" dirty="0" smtClean="0"/>
              <a:t>right</a:t>
            </a:r>
            <a:r>
              <a:rPr lang="en-US" sz="800" dirty="0" smtClean="0"/>
              <a:t>” </a:t>
            </a:r>
            <a:r>
              <a:rPr lang="en-US" sz="800" b="1" dirty="0" smtClean="0"/>
              <a:t>whale</a:t>
            </a:r>
            <a:r>
              <a:rPr lang="en-US" sz="800" dirty="0" smtClean="0"/>
              <a:t> to this species because they thought it was the right (correct) whale to hunt due to the plentiful oil !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 smtClean="0">
                <a:solidFill>
                  <a:srgbClr val="FF0000"/>
                </a:solidFill>
              </a:rPr>
              <a:t>behavioral change in sound production of right whales that is correlated with increased noise levels and indicates that right whales may shift call frequency to compensate for increased band-limited background noise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whale populations worldwide were reduced to low levels by whaling. Southern right whales </a:t>
            </a:r>
            <a:r>
              <a:rPr lang="en-US" sz="8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Eubalaena</a:t>
            </a:r>
            <a:r>
              <a:rPr lang="en-US" sz="8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8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australis</a:t>
            </a: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have shown remarkable recovery since protection from whaling, but North Atlantic right </a:t>
            </a:r>
            <a:r>
              <a:rPr lang="en-US" sz="14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whale</a:t>
            </a: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remain on the brink of extinction Kraus </a:t>
            </a:r>
            <a:r>
              <a:rPr lang="en-US" sz="8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2005. Right whales produce sounds to communicate, using variable tonal calls in social interactions and a stereotyped tonal upsweep as a contact call Clark, 1982; Parks and Tyack, 2005.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  <a:t>As a population declines, it may become increasingly difficult for individuals to locate each other for social interaction and mating due to dilution effects. If ambient noise</a:t>
            </a:r>
            <a:b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  <a:t>levels increase, the range over which individuals can locate one another will be further reduced unless the whales can modify their calling behavior to improve the probability of</a:t>
            </a:r>
            <a:b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  <a:t>detection by another whale. </a:t>
            </a:r>
            <a:r>
              <a:rPr lang="en-US" sz="1200" i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 smtClean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 smtClean="0">
                <a:solidFill>
                  <a:srgbClr val="FF0000"/>
                </a:solidFill>
              </a:rPr>
              <a:t>Right whales are a long-lived species of baleen whale, with some individuals known to live at least 65 years (Hamilton </a:t>
            </a:r>
            <a:r>
              <a:rPr lang="en-US" sz="800" i="1" dirty="0" smtClean="0">
                <a:solidFill>
                  <a:srgbClr val="FF0000"/>
                </a:solidFill>
              </a:rPr>
              <a:t>et al.</a:t>
            </a:r>
            <a:r>
              <a:rPr lang="en-US" sz="800" dirty="0" smtClean="0">
                <a:solidFill>
                  <a:srgbClr val="FF0000"/>
                </a:solidFill>
              </a:rPr>
              <a:t>, 1998)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 smtClean="0"/>
              <a:t>Whalers gave the </a:t>
            </a:r>
            <a:r>
              <a:rPr lang="en-US" sz="800" b="1" dirty="0" smtClean="0"/>
              <a:t>name</a:t>
            </a:r>
            <a:r>
              <a:rPr lang="en-US" sz="800" dirty="0" smtClean="0"/>
              <a:t> “</a:t>
            </a:r>
            <a:r>
              <a:rPr lang="en-US" sz="800" b="1" dirty="0" smtClean="0"/>
              <a:t>right</a:t>
            </a:r>
            <a:r>
              <a:rPr lang="en-US" sz="800" dirty="0" smtClean="0"/>
              <a:t>” </a:t>
            </a:r>
            <a:r>
              <a:rPr lang="en-US" sz="800" b="1" dirty="0" smtClean="0"/>
              <a:t>whale</a:t>
            </a:r>
            <a:r>
              <a:rPr lang="en-US" sz="800" dirty="0" smtClean="0"/>
              <a:t> to this species because they thought it was the right (correct) whale to hunt due to the plentiful oil !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 smtClean="0">
                <a:solidFill>
                  <a:srgbClr val="FF0000"/>
                </a:solidFill>
              </a:rPr>
              <a:t>behavioral change in sound production of right whales that is correlated with increased noise levels and indicates that right whales may shift call frequency to compensate for increased band-limited background noise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whale populations worldwide were reduced to low levels by whaling. Southern right whales </a:t>
            </a:r>
            <a:r>
              <a:rPr lang="en-US" sz="8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Eubalaena</a:t>
            </a:r>
            <a:r>
              <a:rPr lang="en-US" sz="8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8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australis</a:t>
            </a: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have shown remarkable recovery since protection from whaling, but North Atlantic right </a:t>
            </a:r>
            <a:r>
              <a:rPr lang="en-US" sz="14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whale</a:t>
            </a: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remain on the brink of extinction Kraus </a:t>
            </a:r>
            <a:r>
              <a:rPr lang="en-US" sz="8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8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2005. Right whales produce sounds to communicate, using variable tonal calls in social interactions and a stereotyped tonal upsweep as a contact call Clark, 1982; Parks and Tyack, 2005.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  <a:t>As a population declines, it may become increasingly difficult for individuals to locate each other for social interaction and mating due to dilution effects. If ambient noise</a:t>
            </a:r>
            <a:b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  <a:t>levels increase, the range over which individuals can locate one another will be further reduced unless the whales can modify their calling behavior to improve the probability of</a:t>
            </a:r>
            <a:b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i="0" kern="1200" baseline="0" dirty="0" smtClean="0">
                <a:solidFill>
                  <a:srgbClr val="CC00FF"/>
                </a:solidFill>
                <a:effectLst/>
                <a:latin typeface="+mn-lt"/>
                <a:ea typeface="+mn-ea"/>
                <a:cs typeface="+mn-cs"/>
              </a:rPr>
              <a:t>detection by another whale. </a:t>
            </a:r>
            <a:r>
              <a:rPr lang="en-US" sz="1200" i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 smtClean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immediate aftermath of 9/11, we noted a marked decrease in ship traffic in the Bay of Fundy, Canada, and acoustic recordings revealed a noticeable decrease in low-frequency background noise levels. A study of stress-related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faecal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hormone metabolites was also underway throughout the 2001 field season and over the four subsequent years.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acoustic recordings and ship traffic data along with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faecal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glucocorticoid (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fGC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measures of physiological stress before and after 9/11. Here, we show that a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post-9/11 decrease in background underwater noise from reduced large ship traffic corresponded to a decrease in stress-related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fGC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hormone levels in right whales.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 smtClean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b-NO" dirty="0" err="1" smtClean="0"/>
              <a:t>Airgun</a:t>
            </a:r>
            <a:r>
              <a:rPr lang="nb-NO" dirty="0" smtClean="0"/>
              <a:t> is an</a:t>
            </a:r>
            <a:r>
              <a:rPr lang="nb-NO" baseline="0" dirty="0" smtClean="0"/>
              <a:t> Acoustic </a:t>
            </a:r>
            <a:r>
              <a:rPr lang="nb-NO" baseline="0" dirty="0" err="1" smtClean="0"/>
              <a:t>source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generate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acoustic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waves</a:t>
            </a:r>
            <a:r>
              <a:rPr lang="nb-NO" baseline="0" dirty="0" smtClean="0"/>
              <a:t> by releasing </a:t>
            </a:r>
            <a:r>
              <a:rPr lang="en-US" baseline="0" noProof="0" dirty="0" smtClean="0"/>
              <a:t>pressurized</a:t>
            </a:r>
            <a:r>
              <a:rPr lang="nb-NO" baseline="0" dirty="0" smtClean="0"/>
              <a:t> air underwater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11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1068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4457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57685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3505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4324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85122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1847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69818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6195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3536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8170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ARCEx – Research Centre for Arctic Petroleum Exploration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76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30.tiff"/><Relationship Id="rId4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5.tif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100" y="244893"/>
            <a:ext cx="711200" cy="86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 descr="D:\Conferences\EGU2017\Poster\DownloadedPics\stock-clear-blue-sea-oc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18" y="1473282"/>
            <a:ext cx="7135851" cy="21532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67024" y="3626581"/>
            <a:ext cx="39147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chemeClr val="bg1"/>
                </a:solidFill>
              </a:rPr>
              <a:t>Babak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Khodabandeloo</a:t>
            </a:r>
            <a:r>
              <a:rPr lang="en-US" sz="2000" i="1" dirty="0" smtClean="0">
                <a:solidFill>
                  <a:schemeClr val="bg1"/>
                </a:solidFill>
              </a:rPr>
              <a:t>,  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PhD candidate, NTNU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7272" y="4534966"/>
            <a:ext cx="3774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Supervisor: Martin </a:t>
            </a:r>
            <a:r>
              <a:rPr lang="en-US" sz="2000" i="1" dirty="0" err="1" smtClean="0">
                <a:solidFill>
                  <a:schemeClr val="bg1"/>
                </a:solidFill>
              </a:rPr>
              <a:t>Landrø</a:t>
            </a:r>
            <a:r>
              <a:rPr lang="en-US" sz="2000" i="1" dirty="0" smtClean="0">
                <a:solidFill>
                  <a:schemeClr val="bg1"/>
                </a:solidFill>
              </a:rPr>
              <a:t>, Professor, NTNU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2230" y="5450366"/>
            <a:ext cx="4424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ROSE meeting</a:t>
            </a:r>
          </a:p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24</a:t>
            </a:r>
            <a:r>
              <a:rPr lang="en-US" sz="1600" i="1" baseline="30000" dirty="0" smtClean="0">
                <a:solidFill>
                  <a:schemeClr val="bg1"/>
                </a:solidFill>
              </a:rPr>
              <a:t>th</a:t>
            </a:r>
            <a:r>
              <a:rPr lang="en-US" sz="1600" i="1" dirty="0" smtClean="0">
                <a:solidFill>
                  <a:schemeClr val="bg1"/>
                </a:solidFill>
              </a:rPr>
              <a:t>-27</a:t>
            </a:r>
            <a:r>
              <a:rPr lang="en-US" sz="1600" i="1" baseline="30000" dirty="0" smtClean="0">
                <a:solidFill>
                  <a:schemeClr val="bg1"/>
                </a:solidFill>
              </a:rPr>
              <a:t>th</a:t>
            </a:r>
            <a:r>
              <a:rPr lang="en-US" sz="1600" i="1" dirty="0" smtClean="0">
                <a:solidFill>
                  <a:schemeClr val="bg1"/>
                </a:solidFill>
              </a:rPr>
              <a:t>  April, 2017</a:t>
            </a:r>
          </a:p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Trondheim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AutoShape 2" descr="Image result for arce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arce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Image result for arcex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Image result for arcex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33500" y="1864221"/>
            <a:ext cx="6462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Modeling ghost cavitation signals generated by air gun arrays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300" smtClean="0"/>
              <a:pPr/>
              <a:t>1</a:t>
            </a:fld>
            <a:endParaRPr lang="en-US" sz="300" dirty="0"/>
          </a:p>
        </p:txBody>
      </p:sp>
      <p:pic>
        <p:nvPicPr>
          <p:cNvPr id="4098" name="Picture 2" descr="http://www.ipt.ntnu.no/rose/lib/tpl/dokuwiki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57" y="5450366"/>
            <a:ext cx="895259" cy="88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tnu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219493"/>
            <a:ext cx="905982" cy="9059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NTNU\Arcex_Project\Arcex Logo\png\Arcex_logo_color_negative_mediu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726" y="244893"/>
            <a:ext cx="1649809" cy="9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1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10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68" y="561976"/>
            <a:ext cx="9216000" cy="594000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NTNU\Rose\Rose 2017\Pics_Movies\GhostCloud_Full_withPressurePoints_III_Delay0p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6" y="648078"/>
            <a:ext cx="5344867" cy="427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64465" y="5417015"/>
                <a:ext cx="328748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b-NO" sz="1000" b="0" i="1" smtClean="0">
                        <a:latin typeface="Cambria Math"/>
                      </a:rPr>
                      <m:t>𝑅</m:t>
                    </m:r>
                    <m:r>
                      <a:rPr lang="nb-NO" sz="1000" b="0" i="1" smtClean="0">
                        <a:latin typeface="Cambria Math"/>
                      </a:rPr>
                      <m:t>(</m:t>
                    </m:r>
                    <m:r>
                      <a:rPr lang="nb-NO" sz="1000" b="0" i="1" smtClean="0">
                        <a:latin typeface="Cambria Math"/>
                      </a:rPr>
                      <m:t>𝑡</m:t>
                    </m:r>
                    <m:r>
                      <a:rPr lang="nb-NO" sz="10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000" dirty="0" smtClean="0"/>
                  <a:t>: the </a:t>
                </a:r>
                <a:r>
                  <a:rPr lang="en-US" sz="1000" dirty="0"/>
                  <a:t>time dependent radius of the cavity, </a:t>
                </a:r>
                <a:endParaRPr lang="en-US" sz="1000" dirty="0" smtClean="0"/>
              </a:p>
              <a:p>
                <a14:m>
                  <m:oMath xmlns:m="http://schemas.openxmlformats.org/officeDocument/2006/math">
                    <m:r>
                      <a:rPr lang="nb-NO" sz="1000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nb-NO" sz="10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nb-NO" sz="10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sz="1000" dirty="0" smtClean="0"/>
                  <a:t>: density and  sound </a:t>
                </a:r>
                <a:r>
                  <a:rPr lang="en-US" sz="1000" dirty="0"/>
                  <a:t>speed of undisturbed water</a:t>
                </a:r>
                <a:r>
                  <a:rPr lang="en-US" sz="1000" dirty="0" smtClean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sz="100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nb-NO" sz="1000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r>
                  <a:rPr lang="en-US" sz="1000" dirty="0" smtClean="0"/>
                  <a:t> </a:t>
                </a:r>
                <a:r>
                  <a:rPr lang="en-US" sz="1000" dirty="0"/>
                  <a:t>is the dynamic viscosity of water. </a:t>
                </a:r>
                <a:endParaRPr lang="en-US" sz="1000" dirty="0" smtClean="0"/>
              </a:p>
              <a:p>
                <a14:m>
                  <m:oMath xmlns:m="http://schemas.openxmlformats.org/officeDocument/2006/math">
                    <m:r>
                      <a:rPr lang="en-US" sz="1000" i="1" smtClean="0">
                        <a:latin typeface="Cambria Math"/>
                        <a:ea typeface="Cambria Math"/>
                      </a:rPr>
                      <m:t>𝜎</m:t>
                    </m:r>
                  </m:oMath>
                </a14:m>
                <a:r>
                  <a:rPr lang="en-US" sz="1000" dirty="0" smtClean="0"/>
                  <a:t>: water surface tension </a:t>
                </a:r>
                <a:endParaRPr lang="en-US" sz="1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sz="1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nb-NO" sz="10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nb-NO" sz="10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000" dirty="0" smtClean="0"/>
                  <a:t>: The </a:t>
                </a:r>
                <a:r>
                  <a:rPr lang="en-US" sz="1000" dirty="0"/>
                  <a:t>pressure inside the cavity, </a:t>
                </a:r>
                <a:endParaRPr lang="en-US" sz="1000" dirty="0" smtClean="0"/>
              </a:p>
              <a:p>
                <a14:m>
                  <m:oMath xmlns:m="http://schemas.openxmlformats.org/officeDocument/2006/math">
                    <m:r>
                      <a:rPr lang="nb-NO" sz="1000" b="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sz="1000" dirty="0" smtClean="0"/>
                  <a:t>: external pressure</a:t>
                </a:r>
                <a:endParaRPr lang="en-US" sz="1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465" y="5417015"/>
                <a:ext cx="3287486" cy="1015663"/>
              </a:xfrm>
              <a:prstGeom prst="rect">
                <a:avLst/>
              </a:prstGeom>
              <a:blipFill rotWithShape="1">
                <a:blip r:embed="rId4"/>
                <a:stretch>
                  <a:fillRect b="-3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 descr="D:\NTNU\Rose\Rose 2017\Pics_Movies\BubbleDynamics_Resposne_New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79" y="755024"/>
            <a:ext cx="4129768" cy="351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162539" y="4265328"/>
            <a:ext cx="3753015" cy="920927"/>
            <a:chOff x="5162539" y="4163728"/>
            <a:chExt cx="3753015" cy="920927"/>
          </a:xfrm>
        </p:grpSpPr>
        <p:sp>
          <p:nvSpPr>
            <p:cNvPr id="4" name="Rectangle 3"/>
            <p:cNvSpPr/>
            <p:nvPr/>
          </p:nvSpPr>
          <p:spPr>
            <a:xfrm>
              <a:off x="5233372" y="4163728"/>
              <a:ext cx="361134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Acoustic pressure due to cavity growth and subsequent collapse: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5162539" y="4560088"/>
                  <a:ext cx="3753015" cy="5245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14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/>
                              </a:rPr>
                              <m:t>𝜌</m:t>
                            </m:r>
                          </m:num>
                          <m:den>
                            <m:r>
                              <a:rPr lang="en-US" sz="1400" i="1">
                                <a:latin typeface="Cambria Math"/>
                              </a:rPr>
                              <m:t>4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𝜋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𝑟</m:t>
                            </m:r>
                          </m:den>
                        </m:f>
                        <m:f>
                          <m:f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/>
                              </a:rPr>
                              <m:t>𝑉</m:t>
                            </m:r>
                          </m:num>
                          <m:den>
                            <m:r>
                              <a:rPr lang="en-US" sz="1400" i="1">
                                <a:latin typeface="Cambria Math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4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/>
                              </a:rPr>
                              <m:t>𝜌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a:rPr lang="en-US" sz="1400" i="1">
                                <a:latin typeface="Cambria Math"/>
                              </a:rPr>
                              <m:t>𝑟</m:t>
                            </m:r>
                          </m:den>
                        </m:f>
                        <m:d>
                          <m:d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400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1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4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  <m:acc>
                              <m:accPr>
                                <m:chr m:val="̈"/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𝑅</m:t>
                                </m:r>
                              </m:e>
                            </m:acc>
                            <m:r>
                              <a:rPr lang="en-US" sz="1400" i="1">
                                <a:latin typeface="Cambria Math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) 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2539" y="4560088"/>
                  <a:ext cx="3753015" cy="5245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196118" y="4971023"/>
            <a:ext cx="4738461" cy="1446112"/>
            <a:chOff x="196118" y="4869423"/>
            <a:chExt cx="4738461" cy="14461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46478" y="5172080"/>
                  <a:ext cx="4325522" cy="11434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2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200" i="1">
                                    <a:latin typeface="Cambria Math"/>
                                  </a:rPr>
                                  <m:t>𝑐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𝑑𝑅</m:t>
                                </m:r>
                              </m:num>
                              <m:den>
                                <m:r>
                                  <a:rPr lang="en-US" sz="1200" i="1">
                                    <a:latin typeface="Cambria Math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  <m:r>
                          <a:rPr lang="en-US" sz="1200" i="1">
                            <a:latin typeface="Cambria Math"/>
                          </a:rPr>
                          <m:t>𝑅</m:t>
                        </m:r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1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200" i="1">
                                <a:latin typeface="Cambria Math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1200" i="1">
                                <a:latin typeface="Cambria Math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2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/>
                              </a:rPr>
                              <m:t>4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𝜇</m:t>
                            </m:r>
                          </m:num>
                          <m:den>
                            <m:r>
                              <a:rPr lang="en-US" sz="1200" i="1">
                                <a:latin typeface="Cambria Math"/>
                              </a:rPr>
                              <m:t>𝜌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𝑐</m:t>
                            </m:r>
                          </m:den>
                        </m:f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1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200" i="1">
                                <a:latin typeface="Cambria Math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1200" i="1">
                                <a:latin typeface="Cambria Math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200" i="1">
                            <a:latin typeface="Cambria Math"/>
                          </a:rPr>
                          <m:t>=</m:t>
                        </m:r>
                        <m:r>
                          <a:rPr lang="nb-NO" sz="1200" b="0" i="1" smtClean="0">
                            <a:latin typeface="Cambria Math"/>
                          </a:rPr>
                          <m:t> </m:t>
                        </m:r>
                        <m:r>
                          <a:rPr lang="en-US" sz="1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1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200" i="1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en-US" sz="1200" i="1">
                                    <a:latin typeface="Cambria Math"/>
                                  </a:rPr>
                                  <m:t>𝑐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𝑑𝑅</m:t>
                                </m:r>
                              </m:num>
                              <m:den>
                                <m:r>
                                  <a:rPr lang="en-US" sz="1200" i="1">
                                    <a:latin typeface="Cambria Math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𝑑𝑅</m:t>
                                    </m:r>
                                  </m:num>
                                  <m:den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𝑑𝑡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nb-NO" sz="1200" i="1" dirty="0" smtClean="0">
                    <a:latin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1200" i="1">
                                <a:latin typeface="Cambria Math"/>
                              </a:rPr>
                              <m:t>𝜌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𝑅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+4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𝜇</m:t>
                            </m:r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𝑑𝑅</m:t>
                                </m:r>
                              </m:num>
                              <m:den>
                                <m:r>
                                  <a:rPr lang="en-US" sz="1200" i="1">
                                    <a:latin typeface="Cambria Math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  <m:r>
                          <a:rPr lang="en-US" sz="12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1200" i="1">
                                <a:latin typeface="Cambria Math"/>
                              </a:rPr>
                              <m:t>𝜌</m:t>
                            </m:r>
                          </m:den>
                        </m:f>
                        <m:d>
                          <m:d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200" i="1">
                                    <a:latin typeface="Cambria Math"/>
                                  </a:rPr>
                                  <m:t>𝑐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𝑑𝑅</m:t>
                                </m:r>
                              </m:num>
                              <m:den>
                                <m:r>
                                  <a:rPr lang="en-US" sz="1200" i="1">
                                    <a:latin typeface="Cambria Math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2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𝑃</m:t>
                            </m:r>
                          </m:e>
                        </m:d>
                        <m:r>
                          <a:rPr lang="en-US" sz="12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1200" i="1">
                                <a:latin typeface="Cambria Math"/>
                              </a:rPr>
                              <m:t>𝜌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𝑐</m:t>
                            </m:r>
                          </m:den>
                        </m:f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200" i="1">
                                <a:latin typeface="Cambria Math"/>
                              </a:rPr>
                              <m:t>(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r>
                              <a:rPr lang="en-US" sz="1200" i="1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en-US" sz="1200" i="1"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sz="1200" dirty="0"/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478" y="5172080"/>
                  <a:ext cx="4325522" cy="114345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/>
            <p:cNvSpPr/>
            <p:nvPr/>
          </p:nvSpPr>
          <p:spPr>
            <a:xfrm>
              <a:off x="196118" y="4869423"/>
              <a:ext cx="47384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Bubble dynamics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equation (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Prosperetti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Lezzi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, 1986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162539" y="666273"/>
                <a:ext cx="3263530" cy="21544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cavity radius is assumed 20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𝜇</m:t>
                    </m:r>
                    <m:r>
                      <a:rPr lang="nb-NO" sz="1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539" y="666273"/>
                <a:ext cx="3263530" cy="215444"/>
              </a:xfrm>
              <a:prstGeom prst="rect">
                <a:avLst/>
              </a:prstGeom>
              <a:blipFill rotWithShape="1">
                <a:blip r:embed="rId8"/>
                <a:stretch>
                  <a:fillRect l="-3364" t="-22222" b="-4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0" y="20239"/>
            <a:ext cx="6375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Modelling:  step I, II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488668"/>
            <a:ext cx="7195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Khodabandeloo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B., </a:t>
            </a:r>
            <a:r>
              <a:rPr lang="en-US" sz="9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Landrø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M. and Hanssen, A., 2017. Acoustic generation of underwater cavities—Comparing modeled and measured acoustic signals generated by seismic air gun arrays. </a:t>
            </a:r>
            <a:r>
              <a:rPr lang="en-US" sz="9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Journal of the Acoustical Society of America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 141(4), pp.2661-2672.</a:t>
            </a:r>
          </a:p>
        </p:txBody>
      </p:sp>
    </p:spTree>
    <p:extLst>
      <p:ext uri="{BB962C8B-B14F-4D97-AF65-F5344CB8AC3E}">
        <p14:creationId xmlns:p14="http://schemas.microsoft.com/office/powerpoint/2010/main" val="202621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11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7086" y="465516"/>
            <a:ext cx="9324000" cy="605536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:\NTNU\Manuscripts\SourceModelling_GhostSignal\JASA_rev01\Final Pics Rev01\Figure6c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90" y="3951745"/>
            <a:ext cx="292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NTNU\Manuscripts\SourceModelling_GhostSignal\JASA_rev01\Final Pics Rev01\Figure6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8" y="3951745"/>
            <a:ext cx="2925001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NTNU\Manuscripts\SourceModelling_GhostSignal\JASA_rev01\Final Pics Rev01\Figure6b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06" y="3951745"/>
            <a:ext cx="292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NTNU\Manuscripts\SourceModelling_GhostSignal\JASA_rev01\Final Pics Rev01\Figure7.t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009" y="465516"/>
            <a:ext cx="4243665" cy="332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1627" y="6752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 collapse signatures at four different locations in the computational domain: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48400" y="1135480"/>
            <a:ext cx="1962150" cy="372650"/>
          </a:xfrm>
          <a:prstGeom prst="roundRect">
            <a:avLst/>
          </a:prstGeom>
          <a:noFill/>
          <a:ln w="3175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53" y="1508130"/>
            <a:ext cx="294034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 the same minimum pressure, But collapse time and the peak pressure is not the same for different depths.  </a:t>
            </a:r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7352" y="3315039"/>
            <a:ext cx="375314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uses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(Extracted 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cavity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signatures):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0239"/>
            <a:ext cx="6375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Modelling, step II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12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199" y="497021"/>
            <a:ext cx="9288000" cy="607313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4877" y="703545"/>
            <a:ext cx="514102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nb-N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nb-N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856619" y="5389844"/>
                <a:ext cx="1542923" cy="7846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619" y="5389844"/>
                <a:ext cx="1542923" cy="7846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84877" y="3878639"/>
            <a:ext cx="4890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III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468" y="5466044"/>
            <a:ext cx="54110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IV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02942" y="4376263"/>
                <a:ext cx="204893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sz="1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nb-NO" sz="1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nb-NO" sz="1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: distance between    </a:t>
                </a:r>
              </a:p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     </a:t>
                </a:r>
                <a:r>
                  <a:rPr lang="en-US" sz="1200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i</a:t>
                </a:r>
                <a:r>
                  <a:rPr lang="en-US" sz="1200" baseline="30000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th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 cavity to hydrophone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sz="1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2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nb-NO" sz="1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: Cavity formation time</a:t>
                </a:r>
              </a:p>
              <a:p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:  Absorption 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942" y="4376263"/>
                <a:ext cx="2048932" cy="738664"/>
              </a:xfrm>
              <a:prstGeom prst="rect">
                <a:avLst/>
              </a:prstGeom>
              <a:blipFill rotWithShape="1">
                <a:blip r:embed="rId4"/>
                <a:stretch>
                  <a:fillRect l="-2679" t="-6612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D:\NTNU\Manuscripts\SourceModelling_GhostSignal\JASA_rev01\Final Pics Rev01\Figure8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52" y="826656"/>
            <a:ext cx="3814979" cy="30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686" y="1468338"/>
            <a:ext cx="54318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 locations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fulfills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 (&lt; -0.1 bar):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At what time the pressure reached its minimum?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Then we have the formation </a:t>
            </a:r>
            <a:r>
              <a:rPr lang="nb-NO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each cavity</a:t>
            </a:r>
          </a:p>
          <a:p>
            <a:endParaRPr lang="en-US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the magnitude of minimum pressure? </a:t>
            </a:r>
            <a:endParaRPr lang="en-US" sz="1400" dirty="0" smtClean="0">
              <a:solidFill>
                <a:srgbClr val="CC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Then we have the magnitude of each cavity signature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1400" dirty="0">
              <a:solidFill>
                <a:srgbClr val="CC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77127" y="3996106"/>
                <a:ext cx="5663315" cy="893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/>
                          </a:rPr>
                          <m:t>𝑡</m:t>
                        </m:r>
                        <m:r>
                          <a:rPr lang="en-US" sz="1400" i="1">
                            <a:latin typeface="Cambria Math"/>
                          </a:rPr>
                          <m:t>,</m:t>
                        </m:r>
                        <m:r>
                          <a:rPr lang="en-US" sz="1400" i="1"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r>
                  <a:rPr lang="nb-NO" sz="1400" dirty="0" smtClean="0">
                    <a:latin typeface="Cambria Math"/>
                  </a:rPr>
                  <a:t> =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subSup"/>
                          <m:ctrlPr>
                            <a:rPr lang="en-US" sz="1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400" i="1">
                              <a:latin typeface="Cambria Math"/>
                            </a:rPr>
                            <m:t>−∞</m:t>
                          </m:r>
                        </m:sub>
                        <m:sup>
                          <m:r>
                            <a:rPr lang="en-US" sz="1400" i="1">
                              <a:latin typeface="Cambria Math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sz="1400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𝛾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1400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𝑓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1400" i="1">
                                  <a:latin typeface="Cambria Math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𝑗</m:t>
                                      </m:r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4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𝑡𝑓</m:t>
                              </m:r>
                            </m:sup>
                          </m:sSup>
                          <m:r>
                            <a:rPr lang="en-US" sz="1400" i="1">
                              <a:latin typeface="Cambria Math"/>
                            </a:rPr>
                            <m:t>𝑑𝑓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127" y="3996106"/>
                <a:ext cx="5663315" cy="893771"/>
              </a:xfrm>
              <a:prstGeom prst="rect">
                <a:avLst/>
              </a:prstGeom>
              <a:blipFill rotWithShape="1">
                <a:blip r:embed="rId6"/>
                <a:stretch>
                  <a:fillRect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0" y="20239"/>
            <a:ext cx="6375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Modelling, Step III, IV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13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1580" y="396875"/>
            <a:ext cx="9296400" cy="614362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D:\NTNU\Manuscripts\SourceModelling_GhostSignal\FinalPaperPics\Figure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2" y="948687"/>
            <a:ext cx="289158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NTNU\Manuscripts\SourceModelling_GhostSignal\FinalPaperPics\Figure9a_Old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5" y="3659687"/>
            <a:ext cx="28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NTNU\Rose\Rose 2017\Pics_Movies\Model1_arraySig_and_Ghost_v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95" y="3599265"/>
            <a:ext cx="31065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NTNU\Rose\Rose 2017\Pics_Movies\Model1&amp;2_arraySig_and_Ghost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95" y="3599265"/>
            <a:ext cx="31065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7613" y="825576"/>
            <a:ext cx="1905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measurement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514" y="508503"/>
            <a:ext cx="35377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steps I – IV: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887" y="3536576"/>
            <a:ext cx="1905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9951" y="1772389"/>
            <a:ext cx="541506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next step, Simple model for cavity interaction is used. (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2</a:t>
            </a:r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b-NO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Times New Roman" panose="02020603050405020304" pitchFamily="18" charset="0"/>
              <a:buChar char="■"/>
            </a:pPr>
            <a:r>
              <a:rPr lang="nb-NO" sz="1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nb-NO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nb-NO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former </a:t>
            </a:r>
            <a:r>
              <a:rPr lang="nb-NO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nb-NO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collapses</a:t>
            </a:r>
            <a:r>
              <a:rPr lang="nb-NO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decreases</a:t>
            </a:r>
            <a:r>
              <a:rPr lang="nb-NO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later </a:t>
            </a:r>
            <a:r>
              <a:rPr lang="nb-NO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nb-NO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nb-NO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radiuses</a:t>
            </a:r>
            <a:r>
              <a:rPr lang="nb-NO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sz="1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collapse</a:t>
            </a:r>
            <a:r>
              <a:rPr lang="nb-NO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</a:t>
            </a:r>
            <a:endParaRPr lang="en-US" sz="1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Times New Roman" panose="02020603050405020304" pitchFamily="18" charset="0"/>
              <a:buChar char="■"/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cavity collapses is modelled which is analogous to the pressure field interactions in an air gun array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20239"/>
            <a:ext cx="6375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  </a:t>
            </a:r>
            <a:r>
              <a:rPr lang="en-US" sz="3200" dirty="0" smtClean="0">
                <a:solidFill>
                  <a:srgbClr val="FF0000"/>
                </a:solidFill>
              </a:rPr>
              <a:t>Results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6" name="Picture 5" descr="D:\NTNU\Rose\Rose 2017\Pics_Movies\Cummulative_E_model1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95" y="3443287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NTNU\Rose\Rose 2017\Pics_Movies\Cummulative_E_model1&amp;2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95" y="3443287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09950" y="524133"/>
            <a:ext cx="472439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correspondence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nb-N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occurrence</a:t>
            </a: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timing) is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nb-NO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1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14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6350" y="512683"/>
            <a:ext cx="6762750" cy="602146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:\NTNU\Manuscripts\SourceModelling_GhostSignal\JASA_rev01\Final Pics Rev01\Figure1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63" y="1501707"/>
            <a:ext cx="5011629" cy="36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742" y="5236397"/>
            <a:ext cx="618345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agreement between field &amp; simulation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regard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envelope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rate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accumulation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energies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Duration increases by increasing the distance between shot and receiver locations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6019" y="746910"/>
            <a:ext cx="48247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dirty="0" smtClean="0"/>
              <a:t>10 kHz HP </a:t>
            </a:r>
            <a:r>
              <a:rPr lang="en-US" dirty="0" smtClean="0"/>
              <a:t>filtered</a:t>
            </a:r>
            <a:r>
              <a:rPr lang="nb-NO" dirty="0" smtClean="0"/>
              <a:t> data </a:t>
            </a:r>
            <a:r>
              <a:rPr lang="nb-NO" dirty="0">
                <a:sym typeface="Symbol"/>
              </a:rPr>
              <a:t></a:t>
            </a:r>
            <a:r>
              <a:rPr lang="nb-NO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field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measurements</a:t>
            </a:r>
            <a:r>
              <a:rPr lang="nb-NO" dirty="0" smtClean="0"/>
              <a:t> and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simulated</a:t>
            </a:r>
            <a:r>
              <a:rPr lang="nb-NO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nb-NO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dirty="0" smtClean="0"/>
              <a:t>for different </a:t>
            </a:r>
            <a:r>
              <a:rPr lang="en-US" dirty="0" smtClean="0"/>
              <a:t>shot</a:t>
            </a:r>
            <a:r>
              <a:rPr lang="nb-NO" dirty="0" smtClean="0"/>
              <a:t> </a:t>
            </a:r>
            <a:r>
              <a:rPr lang="en-US" dirty="0" smtClean="0"/>
              <a:t>numbers</a:t>
            </a:r>
            <a:r>
              <a:rPr lang="nb-NO" dirty="0" smtClean="0"/>
              <a:t> 15 to 20 from Model 2.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0239"/>
            <a:ext cx="6375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  </a:t>
            </a:r>
            <a:r>
              <a:rPr lang="en-US" sz="3200" dirty="0" smtClean="0">
                <a:solidFill>
                  <a:srgbClr val="FF0000"/>
                </a:solidFill>
              </a:rPr>
              <a:t>Results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48102" y="4171070"/>
            <a:ext cx="7704000" cy="2628000"/>
            <a:chOff x="748102" y="4171070"/>
            <a:chExt cx="7704000" cy="2628000"/>
          </a:xfrm>
        </p:grpSpPr>
        <p:sp>
          <p:nvSpPr>
            <p:cNvPr id="3" name="Rectangle 2"/>
            <p:cNvSpPr/>
            <p:nvPr/>
          </p:nvSpPr>
          <p:spPr>
            <a:xfrm>
              <a:off x="748102" y="4171070"/>
              <a:ext cx="7704000" cy="262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D:\NTNU\Arcex_Project\Arcex Logo\png\Arcex_logo_bw_negative_smal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9349" y="5558324"/>
              <a:ext cx="1174741" cy="68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0" y="20239"/>
            <a:ext cx="637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Conclusions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19502" y="957452"/>
            <a:ext cx="252000" cy="25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Front"/>
            <a:lightRig rig="glow" dir="t"/>
          </a:scene3d>
          <a:sp3d extrusionH="241300" contourW="12700" prstMaterial="metal">
            <a:bevelT w="190500" h="38100"/>
            <a:extrusionClr>
              <a:schemeClr val="tx2">
                <a:lumMod val="20000"/>
                <a:lumOff val="80000"/>
              </a:schemeClr>
            </a:extrusionClr>
            <a:contourClr>
              <a:srgbClr val="7030A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07710" y="2319304"/>
            <a:ext cx="252000" cy="25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Front"/>
            <a:lightRig rig="glow" dir="t"/>
          </a:scene3d>
          <a:sp3d extrusionH="241300" contourW="12700" prstMaterial="metal">
            <a:bevelT w="190500" h="38100"/>
            <a:extrusionClr>
              <a:schemeClr val="tx2">
                <a:lumMod val="20000"/>
                <a:lumOff val="80000"/>
              </a:schemeClr>
            </a:extrusionClr>
            <a:contourClr>
              <a:srgbClr val="7030A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09931" y="3565127"/>
            <a:ext cx="252000" cy="25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Front"/>
            <a:lightRig rig="glow" dir="t"/>
          </a:scene3d>
          <a:sp3d extrusionH="241300" contourW="12700" prstMaterial="metal">
            <a:bevelT w="190500" h="38100"/>
            <a:extrusionClr>
              <a:schemeClr val="tx2">
                <a:lumMod val="20000"/>
                <a:lumOff val="80000"/>
              </a:schemeClr>
            </a:extrusionClr>
            <a:contourClr>
              <a:srgbClr val="7030A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29003" y="905254"/>
            <a:ext cx="6773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scheme for predicting high frequency acoustic emissions due to ghost cavitation  in the air-gun arrays is presented.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6153" y="2236411"/>
            <a:ext cx="6773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Ghost cavitation hypothesis is further confirmed by this numerical modelling.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5678" y="3463184"/>
            <a:ext cx="6773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nb-NO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nb-NO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freqency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quantitatively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0003" y="5532604"/>
            <a:ext cx="48653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lang="nb-NO" sz="14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ROSE </a:t>
            </a:r>
            <a:r>
              <a:rPr lang="en-US" sz="14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meeting</a:t>
            </a:r>
            <a:r>
              <a:rPr lang="nb-NO" sz="14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14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nb-NO" sz="14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opportunity</a:t>
            </a:r>
            <a:r>
              <a:rPr lang="nb-NO" sz="14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solidFill>
                <a:srgbClr val="1E49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1400" dirty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is funded by </a:t>
            </a:r>
            <a:r>
              <a:rPr lang="en-US" sz="1400" dirty="0" err="1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ARCEx</a:t>
            </a:r>
            <a:r>
              <a:rPr lang="en-US" sz="1400" dirty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partners and the Research Council of Norway (grant number 228107).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10003" y="5294615"/>
            <a:ext cx="1712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600" b="1" dirty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71889" y="4817561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3600" dirty="0" smtClean="0">
                <a:solidFill>
                  <a:srgbClr val="1E4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you.</a:t>
            </a:r>
            <a:endParaRPr lang="en-US" sz="3600" dirty="0">
              <a:solidFill>
                <a:srgbClr val="1E49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16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17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622177"/>
            <a:ext cx="73571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Stone, C.J. and Tasker, M.L., 2006. The effects of seismic </a:t>
            </a:r>
            <a:r>
              <a:rPr lang="en-US" sz="9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airguns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on cetaceans in UK waters. </a:t>
            </a:r>
            <a:r>
              <a:rPr lang="en-US" sz="9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Journal of Cetacean Research and Management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 </a:t>
            </a:r>
            <a:r>
              <a:rPr lang="en-US" sz="9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8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(3), p.255.</a:t>
            </a:r>
          </a:p>
        </p:txBody>
      </p:sp>
      <p:pic>
        <p:nvPicPr>
          <p:cNvPr id="1026" name="Picture 2" descr="D:\NTNU\Rose\Rose 2017\DownloadedPics\Paper 2006 - The effects of seismic airguns on cetaceans in UK wat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0" y="1290084"/>
            <a:ext cx="390894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13614" y="616688"/>
            <a:ext cx="346151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Sighting rates of cetaceans in relation to the use of large volume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air-gun 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arrays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NTNU\Rose\Rose 2017\DownloadedPics\Fig4 - Paper 2006 - The effects of seismic airguns on cetaceans in UK wat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94" y="1290084"/>
            <a:ext cx="389227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77794" y="616688"/>
            <a:ext cx="400533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closest distance of approach of cetaceans to large volume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air-gun 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arrays in relation to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air-gun 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4" descr="D:\NTNU\Rose\Rose 2017\DownloadedPics\Fig3 - Paper 2006 - The effects of seismic airguns on cetaceans in UK wate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71" y="4125551"/>
            <a:ext cx="3416336" cy="16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NTNU\Rose\Rose 2017\DownloadedPics\Fig5 - Paper 2006 - The effects of seismic airguns on cetaceans in UK wate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6" y="4125551"/>
            <a:ext cx="2800350" cy="176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43759" y="3880811"/>
            <a:ext cx="319087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Categorized in more general groups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62576" y="3880811"/>
            <a:ext cx="319087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Categorized in more general groups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0239"/>
            <a:ext cx="7924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</a:t>
            </a:r>
            <a:r>
              <a:rPr lang="en-US" sz="3200" dirty="0">
                <a:solidFill>
                  <a:srgbClr val="FF0000"/>
                </a:solidFill>
              </a:rPr>
              <a:t>Introduction: </a:t>
            </a:r>
            <a:r>
              <a:rPr lang="en-US" sz="2000" dirty="0">
                <a:solidFill>
                  <a:srgbClr val="FF0000"/>
                </a:solidFill>
              </a:rPr>
              <a:t>noise impact on marine </a:t>
            </a:r>
            <a:r>
              <a:rPr lang="en-US" sz="2000" dirty="0" smtClean="0">
                <a:solidFill>
                  <a:srgbClr val="FF0000"/>
                </a:solidFill>
              </a:rPr>
              <a:t>mammals, </a:t>
            </a:r>
            <a:r>
              <a:rPr lang="en-US" sz="2000" dirty="0">
                <a:solidFill>
                  <a:srgbClr val="FF0000"/>
                </a:solidFill>
              </a:rPr>
              <a:t>evidences </a:t>
            </a:r>
          </a:p>
        </p:txBody>
      </p:sp>
    </p:spTree>
    <p:extLst>
      <p:ext uri="{BB962C8B-B14F-4D97-AF65-F5344CB8AC3E}">
        <p14:creationId xmlns:p14="http://schemas.microsoft.com/office/powerpoint/2010/main" val="38250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08913" y="215191"/>
            <a:ext cx="6185672" cy="5248905"/>
            <a:chOff x="3108913" y="215191"/>
            <a:chExt cx="6185672" cy="5248905"/>
          </a:xfrm>
        </p:grpSpPr>
        <p:sp>
          <p:nvSpPr>
            <p:cNvPr id="5" name="Rectangle 4"/>
            <p:cNvSpPr/>
            <p:nvPr/>
          </p:nvSpPr>
          <p:spPr>
            <a:xfrm>
              <a:off x="3523280" y="215191"/>
              <a:ext cx="5771305" cy="4843566"/>
            </a:xfrm>
            <a:prstGeom prst="rect">
              <a:avLst/>
            </a:prstGeom>
            <a:solidFill>
              <a:schemeClr val="bg1"/>
            </a:solidFill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913" y="534454"/>
              <a:ext cx="5589242" cy="4929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4083099" y="5079977"/>
              <a:ext cx="2038493" cy="274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Communication  &amp;  Navigation</a:t>
              </a:r>
              <a:endParaRPr lang="en-US" sz="1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60853" y="3339671"/>
              <a:ext cx="938693" cy="274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Finding food</a:t>
              </a:r>
              <a:endParaRPr lang="en-US" sz="1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8476" y="2264437"/>
              <a:ext cx="702140" cy="274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Shipping</a:t>
              </a:r>
              <a:endParaRPr lang="en-US" sz="12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14828" y="1397071"/>
              <a:ext cx="637910" cy="274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Seismic</a:t>
              </a:r>
              <a:endParaRPr lang="en-US" sz="1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33907" y="4063178"/>
              <a:ext cx="658276" cy="457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Finding 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mate</a:t>
              </a:r>
              <a:endParaRPr lang="en-US" sz="12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93254" y="2957788"/>
              <a:ext cx="1234964" cy="274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Social Interaction</a:t>
              </a:r>
              <a:endParaRPr lang="en-US" sz="1200" dirty="0"/>
            </a:p>
          </p:txBody>
        </p:sp>
      </p:grp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2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501" y="5539677"/>
            <a:ext cx="548126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been increased scrutiny of the impacts of noise on marine mammal species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9501" y="1123680"/>
            <a:ext cx="3022762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Acoustic waves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vital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numerous marine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animals, particularly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cetaceans: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Finding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etc.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20239"/>
            <a:ext cx="6375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Introduction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501" y="3978009"/>
            <a:ext cx="238307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Man-made ocean noise has increased over the past 50 years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18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31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3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9539" y="1661902"/>
            <a:ext cx="3279959" cy="23222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2963333" y="3164668"/>
            <a:ext cx="2885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861733" y="2046227"/>
            <a:ext cx="255143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1050" dirty="0"/>
          </a:p>
        </p:txBody>
      </p:sp>
      <p:pic>
        <p:nvPicPr>
          <p:cNvPr id="1026" name="Picture 2" descr="D:\Conferences\EGU2017\Poster\DownloadedPics\Eubalaena_glacialis_NOA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2" y="2127018"/>
            <a:ext cx="3185703" cy="12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17485" y="836615"/>
            <a:ext cx="5769858" cy="5652612"/>
            <a:chOff x="-1513544" y="1344446"/>
            <a:chExt cx="5769858" cy="5652612"/>
          </a:xfrm>
        </p:grpSpPr>
        <p:grpSp>
          <p:nvGrpSpPr>
            <p:cNvPr id="9" name="Group 8"/>
            <p:cNvGrpSpPr/>
            <p:nvPr/>
          </p:nvGrpSpPr>
          <p:grpSpPr>
            <a:xfrm>
              <a:off x="651078" y="1344446"/>
              <a:ext cx="3395694" cy="4755418"/>
              <a:chOff x="651078" y="1344446"/>
              <a:chExt cx="3395694" cy="4755418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413" y="1344446"/>
                <a:ext cx="3129024" cy="4236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651078" y="5592033"/>
                <a:ext cx="3395694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9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Parks, S.E., </a:t>
                </a:r>
                <a:r>
                  <a:rPr lang="en-US" sz="900" dirty="0" smtClean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et al. , </a:t>
                </a:r>
                <a:r>
                  <a:rPr lang="en-US" sz="9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2007. Short-and long-term changes in right whale calling behavior: the potential effects of noise on acoustic communication. </a:t>
                </a:r>
                <a:r>
                  <a:rPr lang="en-US" sz="900" i="1" dirty="0" smtClean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JASA</a:t>
                </a:r>
                <a:r>
                  <a:rPr lang="en-US" sz="900" dirty="0" smtClean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,</a:t>
                </a:r>
                <a:r>
                  <a:rPr lang="en-US" sz="9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 </a:t>
                </a:r>
                <a:r>
                  <a:rPr lang="en-US" sz="900" i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122</a:t>
                </a:r>
                <a:r>
                  <a:rPr lang="en-US" sz="9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(6), pp.3725-3731.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-1513544" y="6289172"/>
              <a:ext cx="576985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Change 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sound production of right </a:t>
              </a:r>
              <a:r>
                <a:rPr 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whales 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 correlated with increased noise levels</a:t>
              </a:r>
              <a:r>
                <a:rPr 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20239"/>
            <a:ext cx="723899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Introduction: </a:t>
            </a:r>
            <a:r>
              <a:rPr lang="en-US" sz="2000" dirty="0" smtClean="0">
                <a:solidFill>
                  <a:srgbClr val="FF0000"/>
                </a:solidFill>
              </a:rPr>
              <a:t>noise impact on marine mammals, evidences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360" y="1839869"/>
            <a:ext cx="2612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 Atlantic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whale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6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31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4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963333" y="3164668"/>
            <a:ext cx="2885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861733" y="2046227"/>
            <a:ext cx="255143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1050" dirty="0"/>
          </a:p>
        </p:txBody>
      </p:sp>
      <p:sp>
        <p:nvSpPr>
          <p:cNvPr id="22" name="Rectangle 21"/>
          <p:cNvSpPr/>
          <p:nvPr/>
        </p:nvSpPr>
        <p:spPr>
          <a:xfrm>
            <a:off x="0" y="20239"/>
            <a:ext cx="723899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Introduction: </a:t>
            </a:r>
            <a:r>
              <a:rPr lang="en-US" sz="2000" dirty="0" smtClean="0">
                <a:solidFill>
                  <a:srgbClr val="FF0000"/>
                </a:solidFill>
              </a:rPr>
              <a:t>noise impact on marine mammals, evidences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08637" y="1544804"/>
            <a:ext cx="3992880" cy="20497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D:\Conferences\EGU2017\Poster\DownloadedPics\blue-whale-balaenoptera-musculu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6459" y="1801099"/>
            <a:ext cx="3532862" cy="224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72" y="1005980"/>
            <a:ext cx="2932207" cy="431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265132" y="5319965"/>
            <a:ext cx="2855047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9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 </a:t>
            </a:r>
            <a:r>
              <a:rPr lang="en-US" sz="9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Iorio</a:t>
            </a:r>
            <a:r>
              <a:rPr lang="en-US" sz="9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L. and Clark, C.W., 2010. Exposure to seismic survey alters blue whale acoustic communication. Biology letters, 6(1), pp.51-54.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69027" y="5856418"/>
            <a:ext cx="5148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production of blue whale increases on days with seismic operation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54285" y="1788464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nb-NO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whale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5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425159"/>
            <a:ext cx="80335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Rolland, R.M., Parks, S.E., Hunt, K.E.,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Castellote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M.,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Corkeron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P.J.,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Nowacek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D.P., Wasser, S.K. and Kraus, S.D., 2012. Evidence that ship noise increases stress in right whales. Proceedings of the Royal Society of London B: Biological Sciences, 279(1737), pp.2363-2368.  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0" y="1193339"/>
            <a:ext cx="2716416" cy="270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" y="20239"/>
            <a:ext cx="734377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</a:t>
            </a:r>
            <a:r>
              <a:rPr lang="en-US" sz="3200" dirty="0">
                <a:solidFill>
                  <a:srgbClr val="FF0000"/>
                </a:solidFill>
              </a:rPr>
              <a:t>Introduction: </a:t>
            </a:r>
            <a:r>
              <a:rPr lang="en-US" sz="2000" dirty="0">
                <a:solidFill>
                  <a:srgbClr val="FF0000"/>
                </a:solidFill>
              </a:rPr>
              <a:t>noise impact on marine </a:t>
            </a:r>
            <a:r>
              <a:rPr lang="en-US" sz="2000" dirty="0" smtClean="0">
                <a:solidFill>
                  <a:srgbClr val="FF0000"/>
                </a:solidFill>
              </a:rPr>
              <a:t>mammals, </a:t>
            </a:r>
            <a:r>
              <a:rPr lang="en-US" sz="2000" dirty="0">
                <a:solidFill>
                  <a:srgbClr val="FF0000"/>
                </a:solidFill>
              </a:rPr>
              <a:t>evidences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4757" y="3994846"/>
            <a:ext cx="3098802" cy="2297771"/>
            <a:chOff x="785408" y="3952005"/>
            <a:chExt cx="2783292" cy="2086345"/>
          </a:xfrm>
        </p:grpSpPr>
        <p:pic>
          <p:nvPicPr>
            <p:cNvPr id="1031" name="Picture 7" descr="Relatert bild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08" y="3952005"/>
              <a:ext cx="2783292" cy="2086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077236" y="3952005"/>
              <a:ext cx="1470142" cy="2235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nb-NO" sz="1600" dirty="0" smtClean="0">
                  <a:solidFill>
                    <a:srgbClr val="FFFF00"/>
                  </a:solidFill>
                </a:rPr>
                <a:t>11 September 2001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9010" y="545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study of stress-related </a:t>
            </a:r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faecal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hormone throughout the 2001 – 2005.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42656" y="2984465"/>
            <a:ext cx="4491108" cy="3265311"/>
            <a:chOff x="4169656" y="2984465"/>
            <a:chExt cx="4491108" cy="3265311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467" y="3354616"/>
              <a:ext cx="4400297" cy="233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169656" y="2984465"/>
              <a:ext cx="39433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err="1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fGC</a:t>
              </a:r>
              <a:r>
                <a:rPr lang="en-US" sz="2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stress-related </a:t>
              </a:r>
              <a:r>
                <a:rPr lang="en-US" sz="20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faecal</a:t>
              </a:r>
              <a:r>
                <a: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hormone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338681" y="5695778"/>
              <a:ext cx="4243868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n-US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(grey boxes) before &amp; (white boxes) </a:t>
              </a:r>
              <a:r>
                <a:rPr lang="en-US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after </a:t>
              </a:r>
              <a:r>
                <a:rPr lang="en-US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 </a:t>
              </a:r>
              <a:r>
                <a:rPr lang="en-US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September for the years 2001–2005</a:t>
              </a:r>
              <a:r>
                <a:rPr lang="en-US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5385" y="532314"/>
            <a:ext cx="4952659" cy="2379464"/>
            <a:chOff x="4115385" y="532314"/>
            <a:chExt cx="4952659" cy="2379464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385" y="566768"/>
              <a:ext cx="3574710" cy="2345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791695" y="532314"/>
              <a:ext cx="1276349" cy="17235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acoustic analyses showed a 6 dB decrease in the </a:t>
              </a:r>
              <a:r>
                <a:rPr lang="en-US" sz="14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overall background </a:t>
              </a:r>
              <a:r>
                <a: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noise (50 Hz–20 kHz) </a:t>
              </a:r>
              <a:r>
                <a:rPr lang="en-US" sz="14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recordings made after </a:t>
              </a:r>
              <a:r>
                <a: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9/11</a:t>
              </a:r>
              <a:r>
                <a:rPr lang="en-US" sz="14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756539" y="696391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443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679496" y="1008801"/>
            <a:ext cx="4225017" cy="16208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47865" y="849135"/>
            <a:ext cx="3537858" cy="20942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6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" y="20239"/>
            <a:ext cx="734377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</a:t>
            </a:r>
            <a:r>
              <a:rPr lang="en-US" sz="3200" dirty="0">
                <a:solidFill>
                  <a:srgbClr val="FF0000"/>
                </a:solidFill>
              </a:rPr>
              <a:t>Introduction: </a:t>
            </a:r>
            <a:r>
              <a:rPr lang="en-US" sz="2400" dirty="0" smtClean="0">
                <a:solidFill>
                  <a:srgbClr val="FF0000"/>
                </a:solidFill>
              </a:rPr>
              <a:t>Air-gun and Air-gun arrays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8" name="Picture 4" descr="D:\NTNU\Arcex_Project\March_2016\GIF\Airgun\Airgun_Mai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3" y="2800466"/>
            <a:ext cx="2593174" cy="194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88976" y="1081402"/>
            <a:ext cx="3399143" cy="1488060"/>
            <a:chOff x="430424" y="393396"/>
            <a:chExt cx="3399143" cy="1488060"/>
          </a:xfrm>
        </p:grpSpPr>
        <p:grpSp>
          <p:nvGrpSpPr>
            <p:cNvPr id="20" name="Group 19"/>
            <p:cNvGrpSpPr/>
            <p:nvPr/>
          </p:nvGrpSpPr>
          <p:grpSpPr>
            <a:xfrm>
              <a:off x="430424" y="438997"/>
              <a:ext cx="3399143" cy="1442459"/>
              <a:chOff x="1855226" y="348460"/>
              <a:chExt cx="4053085" cy="1715155"/>
            </a:xfrm>
          </p:grpSpPr>
          <p:pic>
            <p:nvPicPr>
              <p:cNvPr id="23" name="Picture 14" descr="D:\NTNU\Arcex_Project\March_2016\Pics\18_full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5226" y="348460"/>
                <a:ext cx="1928617" cy="1254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026125" y="443108"/>
                <a:ext cx="1882186" cy="622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0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:r>
                  <a:rPr lang="en-US" sz="14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Pressure</a:t>
                </a:r>
                <a:r>
                  <a:rPr lang="nb-NO" sz="14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b-NO" sz="14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Air (~137 bar)</a:t>
                </a:r>
                <a:endParaRPr lang="nb-NO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>
                <a:off x="3237049" y="720065"/>
                <a:ext cx="825309" cy="33991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27" idx="0"/>
              </p:cNvCxnSpPr>
              <p:nvPr/>
            </p:nvCxnSpPr>
            <p:spPr>
              <a:xfrm flipV="1">
                <a:off x="2765157" y="1137629"/>
                <a:ext cx="51666" cy="560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1968561" y="1697653"/>
                <a:ext cx="1593191" cy="36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4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Air-</a:t>
                </a:r>
                <a:r>
                  <a:rPr lang="nb-NO" sz="1400" dirty="0" err="1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gun</a:t>
                </a:r>
                <a:r>
                  <a:rPr lang="nb-NO" sz="14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Ports</a:t>
                </a:r>
                <a:endParaRPr lang="nb-NO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 flipH="1">
              <a:off x="1258357" y="636372"/>
              <a:ext cx="298978" cy="276287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73504" y="393396"/>
              <a:ext cx="61085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Shuttle</a:t>
              </a:r>
              <a:endParaRPr lang="nb-NO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56109" y="630463"/>
            <a:ext cx="1943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Air-gun?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8038" y="4745579"/>
            <a:ext cx="3852000" cy="2011954"/>
            <a:chOff x="44494" y="4821781"/>
            <a:chExt cx="3852000" cy="2011954"/>
          </a:xfrm>
        </p:grpSpPr>
        <p:sp>
          <p:nvSpPr>
            <p:cNvPr id="16" name="Rectangle 15"/>
            <p:cNvSpPr/>
            <p:nvPr/>
          </p:nvSpPr>
          <p:spPr>
            <a:xfrm>
              <a:off x="44494" y="4925735"/>
              <a:ext cx="3852000" cy="19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42019" y="4821781"/>
              <a:ext cx="3503842" cy="1707727"/>
              <a:chOff x="4640583" y="663444"/>
              <a:chExt cx="3503842" cy="1707727"/>
            </a:xfrm>
          </p:grpSpPr>
          <p:pic>
            <p:nvPicPr>
              <p:cNvPr id="33" name="Picture 2" descr="D:\NTNU\Arcex_Project\March_2016\Pics\Single_Airgun_Signature.pn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583" y="1071750"/>
                <a:ext cx="3503842" cy="12994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5662685" y="663444"/>
                <a:ext cx="16059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 Air-</a:t>
                </a:r>
                <a:r>
                  <a:rPr lang="nb-NO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gun</a:t>
                </a:r>
                <a:endParaRPr lang="nb-NO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392504" y="1280861"/>
                <a:ext cx="1421592" cy="256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Bubble</a:t>
                </a:r>
                <a:r>
                  <a:rPr lang="nb-NO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b-NO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effect</a:t>
                </a:r>
                <a:endParaRPr lang="nb-NO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>
                <a:off x="5979885" y="1462842"/>
                <a:ext cx="495299" cy="740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 descr="D:\Conferences\EGU2017\Poster\Pics\Array2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474" y="1294368"/>
            <a:ext cx="3533137" cy="9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4843052" y="630463"/>
            <a:ext cx="2533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Air-gun array?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38" y="2497922"/>
            <a:ext cx="3396342" cy="210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4744812" y="4716743"/>
            <a:ext cx="3922938" cy="2087849"/>
            <a:chOff x="4744812" y="4980729"/>
            <a:chExt cx="3922938" cy="2087849"/>
          </a:xfrm>
        </p:grpSpPr>
        <p:sp>
          <p:nvSpPr>
            <p:cNvPr id="51" name="Rectangle 50"/>
            <p:cNvSpPr/>
            <p:nvPr/>
          </p:nvSpPr>
          <p:spPr>
            <a:xfrm>
              <a:off x="4744812" y="5052578"/>
              <a:ext cx="3922938" cy="20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3" descr="D:\NTNU\Arcex_Project\March_2016\Pics\Array_Signature.pn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150" y="5319157"/>
              <a:ext cx="3600000" cy="1432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923737" y="4980729"/>
              <a:ext cx="1924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Air-</a:t>
              </a:r>
              <a:r>
                <a:rPr lang="nb-NO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gun</a:t>
              </a:r>
              <a:r>
                <a:rPr lang="nb-NO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b-NO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array</a:t>
              </a:r>
              <a:endParaRPr lang="nb-NO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697575" y="2800465"/>
            <a:ext cx="785852" cy="19736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06829" y="2778692"/>
            <a:ext cx="772223" cy="20708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3" y="2956139"/>
            <a:ext cx="1692000" cy="163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91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7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5" name="Picture 3" descr="D:\Conferences\EGU2017\Poster\Pics\Field_3Diff_Array_I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05" y="651374"/>
            <a:ext cx="3429300" cy="274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NTNU\Rose\Rose 2017\Pics_Movies\Raw_Shot15_2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2984500"/>
            <a:ext cx="329142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NTNU\Rose\Rose 2017\Pics_Movies\HP10kHz_Shot15_25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2984500"/>
            <a:ext cx="329142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651374"/>
            <a:ext cx="4257675" cy="215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79" y="3978209"/>
            <a:ext cx="2717826" cy="17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8788" y="6011772"/>
            <a:ext cx="618489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level and amplitude of such high frequencies are smaller than the maximum energy level of the air gun array 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signature,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0239"/>
            <a:ext cx="365555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Field Experiment: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1950" y="2173902"/>
            <a:ext cx="8136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Broad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Band 125 kHz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5552" y="4162610"/>
            <a:ext cx="2135648" cy="1638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(&gt;5 kHz) Emissions in Full air-gun arrays is attributed to acoustically induced cavitation (Ghost cavitation). 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05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Landrø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2011, 2013, 2016)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1069717">
            <a:off x="7957536" y="1988939"/>
            <a:ext cx="243933" cy="324695"/>
          </a:xfrm>
          <a:prstGeom prst="down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61661" y="3608877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(Ghost Cavitation)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8</a:t>
            </a:fld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04939" y="1056398"/>
            <a:ext cx="4800600" cy="3629025"/>
            <a:chOff x="1885950" y="981075"/>
            <a:chExt cx="4800600" cy="3629025"/>
          </a:xfrm>
        </p:grpSpPr>
        <p:sp>
          <p:nvSpPr>
            <p:cNvPr id="9" name="Rounded Rectangle 8"/>
            <p:cNvSpPr/>
            <p:nvPr/>
          </p:nvSpPr>
          <p:spPr>
            <a:xfrm>
              <a:off x="1885950" y="981075"/>
              <a:ext cx="4800600" cy="36290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074" name="Picture 2" descr="D:\Conferences\EGU2017\Poster\Pics\Audiograms.tif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181" y="1222212"/>
              <a:ext cx="4287015" cy="301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465196" y="3838379"/>
            <a:ext cx="2678804" cy="2588986"/>
            <a:chOff x="5812054" y="4727574"/>
            <a:chExt cx="2678804" cy="2588986"/>
          </a:xfrm>
        </p:grpSpPr>
        <p:sp>
          <p:nvSpPr>
            <p:cNvPr id="12" name="Oval 11"/>
            <p:cNvSpPr/>
            <p:nvPr/>
          </p:nvSpPr>
          <p:spPr>
            <a:xfrm>
              <a:off x="5812054" y="4727574"/>
              <a:ext cx="2678804" cy="258898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Conferences\EGU2017\Poster\DownloadedPics\orca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9493" y="5533116"/>
              <a:ext cx="2265915" cy="977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772635" y="922331"/>
            <a:ext cx="2612571" cy="2449287"/>
            <a:chOff x="5988790" y="185056"/>
            <a:chExt cx="2612571" cy="2449287"/>
          </a:xfrm>
        </p:grpSpPr>
        <p:sp>
          <p:nvSpPr>
            <p:cNvPr id="2" name="Oval 1"/>
            <p:cNvSpPr/>
            <p:nvPr/>
          </p:nvSpPr>
          <p:spPr>
            <a:xfrm>
              <a:off x="5988790" y="185056"/>
              <a:ext cx="2612571" cy="24492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8" name="Picture 6" descr="D:\Conferences\EGU2017\Poster\DownloadedPics\dolphin_PNG912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123" y="907597"/>
              <a:ext cx="2014657" cy="120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468010" y="4890510"/>
            <a:ext cx="58851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Many Toothed whales are very social. They sometimes form stable groups of various sizes, and individuals within these groups interact continually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(Richardson, et al., 1995</a:t>
            </a:r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838" y="616130"/>
            <a:ext cx="5667537" cy="1522036"/>
            <a:chOff x="152238" y="480433"/>
            <a:chExt cx="5667537" cy="1522036"/>
          </a:xfrm>
        </p:grpSpPr>
        <p:sp>
          <p:nvSpPr>
            <p:cNvPr id="8" name="Rectangle 7"/>
            <p:cNvSpPr/>
            <p:nvPr/>
          </p:nvSpPr>
          <p:spPr>
            <a:xfrm>
              <a:off x="161763" y="1079139"/>
              <a:ext cx="290208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those </a:t>
              </a:r>
              <a:r>
                <a:rPr lang="en-US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with high sensitive hearing in high frequencies, e.g. toothed whales and seals</a:t>
              </a:r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2238" y="480433"/>
              <a:ext cx="56675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considering the hearing curves of marine mammals, these high frequencies might impact Marine mammals especially 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2875" y="20239"/>
            <a:ext cx="270493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Hearing Curves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6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4" y="6492875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9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239"/>
            <a:ext cx="6375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</a:rPr>
              <a:t>  Modelling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1828" y="1178248"/>
            <a:ext cx="668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Finding spatial and temporal distributions of locations where pressure drops below certain level (&lt; -0.1 bar). Air-gun modelling is  used.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2260" y="1168568"/>
            <a:ext cx="43447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4971" y="2440708"/>
            <a:ext cx="4890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4971" y="3851153"/>
            <a:ext cx="4890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III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8945" y="5222045"/>
            <a:ext cx="54110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IV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1828" y="2478656"/>
            <a:ext cx="677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cavity growth and subsequent collapse at locations where pressure-drop is enough for cavitation.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1828" y="3872037"/>
            <a:ext cx="666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signature is propagated to the receiver location. Geometrical spreading and attenuation is included within propagation.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1828" y="5261496"/>
            <a:ext cx="668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of individual cavity signatures in the recorder location.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645348"/>
            <a:ext cx="637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  Ghost cavitation signal modelling steps: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88668"/>
            <a:ext cx="7195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Khodabandeloo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B., </a:t>
            </a:r>
            <a:r>
              <a:rPr lang="en-US" sz="9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Landrø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M. and Hanssen, A., 2017. Acoustic generation of underwater cavities—Comparing modeled and measured acoustic signals generated by seismic air gun arrays. </a:t>
            </a:r>
            <a:r>
              <a:rPr lang="en-US" sz="9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Journal of the Acoustical Society of America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 141(4), pp.2661-2672.</a:t>
            </a:r>
          </a:p>
        </p:txBody>
      </p:sp>
    </p:spTree>
    <p:extLst>
      <p:ext uri="{BB962C8B-B14F-4D97-AF65-F5344CB8AC3E}">
        <p14:creationId xmlns:p14="http://schemas.microsoft.com/office/powerpoint/2010/main" val="13288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7F34969713534C92B61CE0E8A72541" ma:contentTypeVersion="0" ma:contentTypeDescription="Opprett et nytt dokument." ma:contentTypeScope="" ma:versionID="fa04ec4d4164f2e4b65016a517fc78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1cdfaa4dadd15557c090e2ac88763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EBEEF0-4EC0-4DF5-B10F-72DBE7B3FF6C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ED0CF73-CFEE-4290-A6C0-BF5E927E29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B8AC4D8-CB81-44E3-A30C-D5EC89D5A2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8232</TotalTime>
  <Words>1758</Words>
  <Application>Microsoft Office PowerPoint</Application>
  <PresentationFormat>On-screen Show (4:3)</PresentationFormat>
  <Paragraphs>186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UiT Norges arktiske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Grytå Torger</dc:creator>
  <cp:lastModifiedBy>Babak Khodabandeloo</cp:lastModifiedBy>
  <cp:revision>803</cp:revision>
  <dcterms:created xsi:type="dcterms:W3CDTF">2015-08-19T08:37:12Z</dcterms:created>
  <dcterms:modified xsi:type="dcterms:W3CDTF">2017-04-24T11:53:13Z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0x0101002F7F34969713534C92B61CE0E8A72541</vt:lpwstr>
  </property>
</Properties>
</file>