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04" r:id="rId4"/>
  </p:sldMasterIdLst>
  <p:notesMasterIdLst>
    <p:notesMasterId r:id="rId41"/>
  </p:notesMasterIdLst>
  <p:sldIdLst>
    <p:sldId id="256" r:id="rId5"/>
    <p:sldId id="258" r:id="rId6"/>
    <p:sldId id="257" r:id="rId7"/>
    <p:sldId id="306" r:id="rId8"/>
    <p:sldId id="281" r:id="rId9"/>
    <p:sldId id="312" r:id="rId10"/>
    <p:sldId id="326" r:id="rId11"/>
    <p:sldId id="319" r:id="rId12"/>
    <p:sldId id="286" r:id="rId13"/>
    <p:sldId id="287" r:id="rId14"/>
    <p:sldId id="288" r:id="rId15"/>
    <p:sldId id="309" r:id="rId16"/>
    <p:sldId id="263" r:id="rId17"/>
    <p:sldId id="269" r:id="rId18"/>
    <p:sldId id="273" r:id="rId19"/>
    <p:sldId id="272" r:id="rId20"/>
    <p:sldId id="303" r:id="rId21"/>
    <p:sldId id="260" r:id="rId22"/>
    <p:sldId id="322" r:id="rId23"/>
    <p:sldId id="278" r:id="rId24"/>
    <p:sldId id="307" r:id="rId25"/>
    <p:sldId id="311" r:id="rId26"/>
    <p:sldId id="274" r:id="rId27"/>
    <p:sldId id="277" r:id="rId28"/>
    <p:sldId id="308" r:id="rId29"/>
    <p:sldId id="323" r:id="rId30"/>
    <p:sldId id="299" r:id="rId31"/>
    <p:sldId id="315" r:id="rId32"/>
    <p:sldId id="325" r:id="rId33"/>
    <p:sldId id="300" r:id="rId34"/>
    <p:sldId id="317" r:id="rId35"/>
    <p:sldId id="318" r:id="rId36"/>
    <p:sldId id="316" r:id="rId37"/>
    <p:sldId id="301" r:id="rId38"/>
    <p:sldId id="324" r:id="rId39"/>
    <p:sldId id="304" r:id="rId40"/>
  </p:sldIdLst>
  <p:sldSz cx="9144000" cy="6858000" type="screen4x3"/>
  <p:notesSz cx="6810375" cy="9942513"/>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9" autoAdjust="0"/>
    <p:restoredTop sz="80606" autoAdjust="0"/>
  </p:normalViewPr>
  <p:slideViewPr>
    <p:cSldViewPr>
      <p:cViewPr>
        <p:scale>
          <a:sx n="91" d="100"/>
          <a:sy n="91" d="100"/>
        </p:scale>
        <p:origin x="-2310" y="-4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936CBB4-25D1-475A-AA8C-6F5A3E59BA98}" type="datetimeFigureOut">
              <a:rPr lang="nb-NO"/>
              <a:pPr>
                <a:defRPr/>
              </a:pPr>
              <a:t>01.05.2011</a:t>
            </a:fld>
            <a:endParaRPr lang="nb-NO"/>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F9EBB70-252C-4DA0-AD67-DA3F2C861E8D}"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afternoon everyone….In this presentation I will speak about the use of Time lapse refraction method in monitoring shallow reservoirs. And, I will also, highlight my future plans to implement full waveform inversion on refracted events for the sake of monitoring  shallow reservoirs.  </a:t>
            </a:r>
          </a:p>
          <a:p>
            <a:endParaRPr lang="en-US" baseline="0" dirty="0" smtClean="0"/>
          </a:p>
          <a:p>
            <a:r>
              <a:rPr lang="en-US" baseline="0" dirty="0" smtClean="0"/>
              <a:t>I was planning to </a:t>
            </a:r>
            <a:r>
              <a:rPr lang="en-US" baseline="0" dirty="0" smtClean="0"/>
              <a:t>visit CGGveritas office at London to implement their newly developed full waveform inversion </a:t>
            </a:r>
            <a:r>
              <a:rPr lang="en-US" baseline="0" dirty="0" smtClean="0"/>
              <a:t>tool </a:t>
            </a:r>
            <a:r>
              <a:rPr lang="en-US" baseline="0" dirty="0" smtClean="0"/>
              <a:t>on </a:t>
            </a:r>
            <a:r>
              <a:rPr lang="en-US" baseline="0" dirty="0" smtClean="0"/>
              <a:t>the field </a:t>
            </a:r>
            <a:r>
              <a:rPr lang="en-US" baseline="0" dirty="0" smtClean="0"/>
              <a:t>data we have from the underground blow out site, but unfortunately due some delays, the visit will take place this upcoming summer. so for now, I will share with you my project outlines. And you must sign up for the next Rose meeting to see the results. </a:t>
            </a:r>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1</a:t>
            </a:fld>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b-NO" dirty="0" smtClean="0"/>
              <a:t>I </a:t>
            </a:r>
            <a:r>
              <a:rPr lang="nb-NO" dirty="0" err="1" smtClean="0"/>
              <a:t>think</a:t>
            </a:r>
            <a:r>
              <a:rPr lang="nb-NO" dirty="0" smtClean="0"/>
              <a:t> </a:t>
            </a:r>
            <a:r>
              <a:rPr lang="nb-NO" dirty="0" err="1" smtClean="0"/>
              <a:t>this</a:t>
            </a:r>
            <a:r>
              <a:rPr lang="nb-NO" dirty="0" smtClean="0"/>
              <a:t> slide </a:t>
            </a:r>
            <a:r>
              <a:rPr lang="nb-NO" dirty="0" err="1" smtClean="0"/>
              <a:t>speaks</a:t>
            </a:r>
            <a:r>
              <a:rPr lang="nb-NO" dirty="0" smtClean="0"/>
              <a:t> for </a:t>
            </a:r>
            <a:r>
              <a:rPr lang="nb-NO" dirty="0" err="1" smtClean="0"/>
              <a:t>itself</a:t>
            </a:r>
            <a:r>
              <a:rPr lang="nb-NO" dirty="0" smtClean="0"/>
              <a:t>. </a:t>
            </a:r>
            <a:endParaRPr lang="nb-NO"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b-NO" dirty="0" smtClean="0"/>
              <a:t>And, </a:t>
            </a:r>
            <a:r>
              <a:rPr lang="nb-NO" dirty="0" err="1" smtClean="0"/>
              <a:t>now</a:t>
            </a:r>
            <a:r>
              <a:rPr lang="nb-NO" dirty="0" smtClean="0"/>
              <a:t>, </a:t>
            </a:r>
            <a:r>
              <a:rPr lang="nb-NO" dirty="0" err="1" smtClean="0"/>
              <a:t>this</a:t>
            </a:r>
            <a:r>
              <a:rPr lang="nb-NO" dirty="0" smtClean="0"/>
              <a:t> slide shows</a:t>
            </a:r>
            <a:r>
              <a:rPr lang="nb-NO" baseline="0" dirty="0" smtClean="0"/>
              <a:t> </a:t>
            </a:r>
            <a:r>
              <a:rPr lang="nb-NO" baseline="0" dirty="0" err="1" smtClean="0"/>
              <a:t>the</a:t>
            </a:r>
            <a:r>
              <a:rPr lang="nb-NO" baseline="0" dirty="0" smtClean="0"/>
              <a:t> 4d </a:t>
            </a:r>
            <a:r>
              <a:rPr lang="nb-NO" baseline="0" dirty="0" err="1" smtClean="0"/>
              <a:t>refraction</a:t>
            </a:r>
            <a:r>
              <a:rPr lang="nb-NO" baseline="0" dirty="0" smtClean="0"/>
              <a:t> </a:t>
            </a:r>
            <a:r>
              <a:rPr lang="nb-NO" baseline="0" dirty="0" err="1" smtClean="0"/>
              <a:t>timeshifts</a:t>
            </a:r>
            <a:r>
              <a:rPr lang="nb-NO" baseline="0" dirty="0" smtClean="0"/>
              <a:t> for </a:t>
            </a:r>
            <a:r>
              <a:rPr lang="nb-NO" baseline="0" dirty="0" err="1" smtClean="0"/>
              <a:t>the</a:t>
            </a:r>
            <a:r>
              <a:rPr lang="nb-NO" baseline="0" dirty="0" smtClean="0"/>
              <a:t> total </a:t>
            </a:r>
            <a:r>
              <a:rPr lang="nb-NO" baseline="0" dirty="0" err="1" smtClean="0"/>
              <a:t>lenght</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seismic</a:t>
            </a:r>
            <a:r>
              <a:rPr lang="nb-NO" baseline="0" dirty="0" smtClean="0"/>
              <a:t> line. </a:t>
            </a:r>
            <a:endParaRPr lang="nb-NO" baseline="0" dirty="0" smtClean="0"/>
          </a:p>
          <a:p>
            <a:pPr eaLnBrk="1" hangingPunct="1"/>
            <a:endParaRPr lang="nb-NO" baseline="0" dirty="0" smtClean="0"/>
          </a:p>
          <a:p>
            <a:pPr eaLnBrk="1" hangingPunct="1"/>
            <a:r>
              <a:rPr lang="nb-NO" baseline="0" dirty="0" smtClean="0"/>
              <a:t>The </a:t>
            </a:r>
            <a:r>
              <a:rPr lang="nb-NO" baseline="0" dirty="0" smtClean="0"/>
              <a:t>plot </a:t>
            </a:r>
            <a:r>
              <a:rPr lang="nb-NO" baseline="0" dirty="0" err="1" smtClean="0"/>
              <a:t>was</a:t>
            </a:r>
            <a:r>
              <a:rPr lang="nb-NO" baseline="0" dirty="0" smtClean="0"/>
              <a:t> </a:t>
            </a:r>
            <a:r>
              <a:rPr lang="nb-NO" baseline="0" dirty="0" err="1" smtClean="0"/>
              <a:t>obtained</a:t>
            </a:r>
            <a:r>
              <a:rPr lang="nb-NO" baseline="0" dirty="0" smtClean="0"/>
              <a:t> by </a:t>
            </a:r>
            <a:r>
              <a:rPr lang="nb-NO" baseline="0" dirty="0" err="1" smtClean="0"/>
              <a:t>applying</a:t>
            </a:r>
            <a:r>
              <a:rPr lang="nb-NO" baseline="0" dirty="0" smtClean="0"/>
              <a:t> a standard cross </a:t>
            </a:r>
            <a:r>
              <a:rPr lang="nb-NO" baseline="0" dirty="0" err="1" smtClean="0"/>
              <a:t>correlation</a:t>
            </a:r>
            <a:r>
              <a:rPr lang="nb-NO" baseline="0" dirty="0" smtClean="0"/>
              <a:t> </a:t>
            </a:r>
            <a:r>
              <a:rPr lang="nb-NO" baseline="0" dirty="0" err="1" smtClean="0"/>
              <a:t>technique</a:t>
            </a:r>
            <a:r>
              <a:rPr lang="nb-NO" baseline="0" dirty="0" smtClean="0"/>
              <a:t> to </a:t>
            </a:r>
            <a:r>
              <a:rPr lang="nb-NO" baseline="0" dirty="0" err="1" smtClean="0"/>
              <a:t>estimate</a:t>
            </a:r>
            <a:r>
              <a:rPr lang="nb-NO" baseline="0" dirty="0" smtClean="0"/>
              <a:t> </a:t>
            </a:r>
            <a:r>
              <a:rPr lang="nb-NO" baseline="0" dirty="0" err="1" smtClean="0"/>
              <a:t>the</a:t>
            </a:r>
            <a:r>
              <a:rPr lang="nb-NO" baseline="0" dirty="0" smtClean="0"/>
              <a:t> </a:t>
            </a:r>
            <a:r>
              <a:rPr lang="nb-NO" baseline="0" dirty="0" err="1" smtClean="0"/>
              <a:t>refraction</a:t>
            </a:r>
            <a:r>
              <a:rPr lang="nb-NO" baseline="0" dirty="0" smtClean="0"/>
              <a:t> </a:t>
            </a:r>
            <a:r>
              <a:rPr lang="nb-NO" baseline="0" dirty="0" err="1" smtClean="0"/>
              <a:t>timeshifts</a:t>
            </a:r>
            <a:r>
              <a:rPr lang="nb-NO" baseline="0" dirty="0" smtClean="0"/>
              <a:t>. And, </a:t>
            </a:r>
            <a:r>
              <a:rPr lang="nb-NO" baseline="0" dirty="0" err="1" smtClean="0"/>
              <a:t>we</a:t>
            </a:r>
            <a:r>
              <a:rPr lang="nb-NO" baseline="0" dirty="0" smtClean="0"/>
              <a:t> </a:t>
            </a:r>
            <a:r>
              <a:rPr lang="nb-NO" baseline="0" dirty="0" err="1" smtClean="0"/>
              <a:t>can</a:t>
            </a:r>
            <a:r>
              <a:rPr lang="nb-NO" baseline="0" dirty="0" smtClean="0"/>
              <a:t> </a:t>
            </a:r>
            <a:r>
              <a:rPr lang="nb-NO" baseline="0" dirty="0" err="1" smtClean="0"/>
              <a:t>clearly</a:t>
            </a:r>
            <a:r>
              <a:rPr lang="nb-NO" baseline="0" dirty="0" smtClean="0"/>
              <a:t> </a:t>
            </a:r>
            <a:r>
              <a:rPr lang="nb-NO" baseline="0" dirty="0" err="1" smtClean="0"/>
              <a:t>observe</a:t>
            </a:r>
            <a:r>
              <a:rPr lang="nb-NO" baseline="0" dirty="0" smtClean="0"/>
              <a:t> </a:t>
            </a:r>
            <a:r>
              <a:rPr lang="nb-NO" baseline="0" dirty="0" err="1" smtClean="0"/>
              <a:t>timeshifts</a:t>
            </a:r>
            <a:r>
              <a:rPr lang="nb-NO" baseline="0" dirty="0" smtClean="0"/>
              <a:t> </a:t>
            </a:r>
            <a:r>
              <a:rPr lang="nb-NO" baseline="0" dirty="0" err="1" smtClean="0"/>
              <a:t>of</a:t>
            </a:r>
            <a:r>
              <a:rPr lang="nb-NO" baseline="0" dirty="0" smtClean="0"/>
              <a:t> up to 4 ms </a:t>
            </a:r>
            <a:r>
              <a:rPr lang="nb-NO" baseline="0" dirty="0" err="1" smtClean="0"/>
              <a:t>centerned</a:t>
            </a:r>
            <a:r>
              <a:rPr lang="nb-NO" baseline="0" dirty="0" smtClean="0"/>
              <a:t> </a:t>
            </a:r>
            <a:r>
              <a:rPr lang="nb-NO" baseline="0" dirty="0" err="1" smtClean="0"/>
              <a:t>around</a:t>
            </a:r>
            <a:r>
              <a:rPr lang="nb-NO" baseline="0" dirty="0" smtClean="0"/>
              <a:t> </a:t>
            </a:r>
            <a:r>
              <a:rPr lang="nb-NO" baseline="0" dirty="0" err="1" smtClean="0"/>
              <a:t>the</a:t>
            </a:r>
            <a:r>
              <a:rPr lang="nb-NO" baseline="0" dirty="0" smtClean="0"/>
              <a:t> location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well</a:t>
            </a:r>
            <a:r>
              <a:rPr lang="nb-NO" baseline="0" dirty="0" smtClean="0"/>
              <a:t>. </a:t>
            </a:r>
          </a:p>
          <a:p>
            <a:pPr eaLnBrk="1" hangingPunct="1"/>
            <a:endParaRPr lang="nb-NO" baseline="0" dirty="0" smtClean="0"/>
          </a:p>
          <a:p>
            <a:pPr eaLnBrk="1" hangingPunct="1"/>
            <a:r>
              <a:rPr lang="nb-NO" baseline="0" dirty="0" smtClean="0"/>
              <a:t>This </a:t>
            </a:r>
            <a:r>
              <a:rPr lang="nb-NO" baseline="0" dirty="0" err="1" smtClean="0"/>
              <a:t>result</a:t>
            </a:r>
            <a:r>
              <a:rPr lang="nb-NO" baseline="0" dirty="0" smtClean="0"/>
              <a:t>, show </a:t>
            </a:r>
            <a:r>
              <a:rPr lang="nb-NO" baseline="0" dirty="0" err="1" smtClean="0"/>
              <a:t>the</a:t>
            </a:r>
            <a:r>
              <a:rPr lang="nb-NO" baseline="0" dirty="0" smtClean="0"/>
              <a:t> </a:t>
            </a:r>
            <a:r>
              <a:rPr lang="nb-NO" baseline="0" dirty="0" err="1" smtClean="0"/>
              <a:t>similar</a:t>
            </a:r>
            <a:r>
              <a:rPr lang="nb-NO" baseline="0" dirty="0" smtClean="0"/>
              <a:t> trend to </a:t>
            </a:r>
            <a:r>
              <a:rPr lang="nb-NO" baseline="0" dirty="0" err="1" smtClean="0"/>
              <a:t>what</a:t>
            </a:r>
            <a:r>
              <a:rPr lang="nb-NO" baseline="0" dirty="0" smtClean="0"/>
              <a:t> </a:t>
            </a:r>
            <a:r>
              <a:rPr lang="nb-NO" baseline="0" dirty="0" err="1" smtClean="0"/>
              <a:t>we</a:t>
            </a:r>
            <a:r>
              <a:rPr lang="nb-NO" baseline="0" dirty="0" smtClean="0"/>
              <a:t> have </a:t>
            </a:r>
            <a:r>
              <a:rPr lang="nb-NO" baseline="0" dirty="0" err="1" smtClean="0"/>
              <a:t>seen</a:t>
            </a:r>
            <a:r>
              <a:rPr lang="nb-NO" baseline="0" dirty="0" smtClean="0"/>
              <a:t> from </a:t>
            </a:r>
            <a:r>
              <a:rPr lang="nb-NO" baseline="0" dirty="0" err="1" smtClean="0"/>
              <a:t>synthitic</a:t>
            </a:r>
            <a:r>
              <a:rPr lang="nb-NO" baseline="0" dirty="0" smtClean="0"/>
              <a:t> </a:t>
            </a:r>
            <a:r>
              <a:rPr lang="nb-NO" baseline="0" dirty="0" err="1" smtClean="0"/>
              <a:t>modeling</a:t>
            </a:r>
            <a:r>
              <a:rPr lang="nb-NO" baseline="0" dirty="0" smtClean="0"/>
              <a:t>. </a:t>
            </a:r>
            <a:r>
              <a:rPr lang="nb-NO" baseline="0" dirty="0" err="1" smtClean="0"/>
              <a:t>However</a:t>
            </a:r>
            <a:r>
              <a:rPr lang="nb-NO" baseline="0" dirty="0" smtClean="0"/>
              <a:t>, </a:t>
            </a:r>
            <a:r>
              <a:rPr lang="nb-NO" baseline="0" dirty="0" err="1" smtClean="0"/>
              <a:t>different</a:t>
            </a:r>
            <a:r>
              <a:rPr lang="nb-NO" baseline="0" dirty="0" smtClean="0"/>
              <a:t> offsets </a:t>
            </a:r>
            <a:r>
              <a:rPr lang="nb-NO" baseline="0" dirty="0" err="1" smtClean="0"/>
              <a:t>did</a:t>
            </a:r>
            <a:r>
              <a:rPr lang="nb-NO" baseline="0" dirty="0" smtClean="0"/>
              <a:t> not </a:t>
            </a:r>
            <a:r>
              <a:rPr lang="nb-NO" baseline="0" dirty="0" err="1" smtClean="0"/>
              <a:t>give</a:t>
            </a:r>
            <a:r>
              <a:rPr lang="nb-NO" baseline="0" dirty="0" smtClean="0"/>
              <a:t> </a:t>
            </a:r>
            <a:r>
              <a:rPr lang="nb-NO" baseline="0" dirty="0" err="1" smtClean="0"/>
              <a:t>significantly</a:t>
            </a:r>
            <a:r>
              <a:rPr lang="nb-NO" baseline="0" dirty="0" smtClean="0"/>
              <a:t> </a:t>
            </a:r>
            <a:r>
              <a:rPr lang="nb-NO" baseline="0" dirty="0" err="1" smtClean="0"/>
              <a:t>different</a:t>
            </a:r>
            <a:r>
              <a:rPr lang="nb-NO" baseline="0" dirty="0" smtClean="0"/>
              <a:t> </a:t>
            </a:r>
            <a:r>
              <a:rPr lang="nb-NO" baseline="0" dirty="0" err="1" smtClean="0"/>
              <a:t>magnitue</a:t>
            </a:r>
            <a:r>
              <a:rPr lang="nb-NO" baseline="0" dirty="0" smtClean="0"/>
              <a:t> </a:t>
            </a:r>
            <a:r>
              <a:rPr lang="nb-NO" baseline="0" dirty="0" err="1" smtClean="0"/>
              <a:t>of</a:t>
            </a:r>
            <a:r>
              <a:rPr lang="nb-NO" baseline="0" dirty="0" smtClean="0"/>
              <a:t> </a:t>
            </a:r>
            <a:r>
              <a:rPr lang="nb-NO" baseline="0" dirty="0" err="1" smtClean="0"/>
              <a:t>timeshifts</a:t>
            </a:r>
            <a:r>
              <a:rPr lang="nb-NO" baseline="0" dirty="0" smtClean="0"/>
              <a:t>. </a:t>
            </a:r>
            <a:r>
              <a:rPr lang="nb-NO" baseline="0" dirty="0" err="1" smtClean="0"/>
              <a:t>Which</a:t>
            </a:r>
            <a:r>
              <a:rPr lang="nb-NO" baseline="0" dirty="0" smtClean="0"/>
              <a:t> make </a:t>
            </a:r>
            <a:r>
              <a:rPr lang="nb-NO" baseline="0" dirty="0" err="1" smtClean="0"/>
              <a:t>us</a:t>
            </a:r>
            <a:r>
              <a:rPr lang="nb-NO" baseline="0" dirty="0" smtClean="0"/>
              <a:t> </a:t>
            </a:r>
            <a:r>
              <a:rPr lang="nb-NO" baseline="0" dirty="0" err="1" smtClean="0"/>
              <a:t>believe</a:t>
            </a:r>
            <a:r>
              <a:rPr lang="nb-NO" baseline="0" dirty="0" smtClean="0"/>
              <a:t> </a:t>
            </a:r>
            <a:r>
              <a:rPr lang="nb-NO" baseline="0" dirty="0" err="1" smtClean="0"/>
              <a:t>that</a:t>
            </a:r>
            <a:r>
              <a:rPr lang="nb-NO" baseline="0" dirty="0" smtClean="0"/>
              <a:t> </a:t>
            </a:r>
            <a:r>
              <a:rPr lang="nb-NO" baseline="0" dirty="0" err="1" smtClean="0"/>
              <a:t>the</a:t>
            </a:r>
            <a:r>
              <a:rPr lang="nb-NO" baseline="0" dirty="0" smtClean="0"/>
              <a:t> simple </a:t>
            </a:r>
            <a:r>
              <a:rPr lang="nb-NO" baseline="0" dirty="0" err="1" smtClean="0"/>
              <a:t>model</a:t>
            </a:r>
            <a:r>
              <a:rPr lang="nb-NO" baseline="0" dirty="0" smtClean="0"/>
              <a:t> used </a:t>
            </a:r>
            <a:r>
              <a:rPr lang="nb-NO" baseline="0" dirty="0" err="1" smtClean="0"/>
              <a:t>does</a:t>
            </a:r>
            <a:r>
              <a:rPr lang="nb-NO" baseline="0" dirty="0" smtClean="0"/>
              <a:t> not </a:t>
            </a:r>
            <a:r>
              <a:rPr lang="nb-NO" baseline="0" dirty="0" err="1" smtClean="0"/>
              <a:t>explain</a:t>
            </a:r>
            <a:r>
              <a:rPr lang="nb-NO" baseline="0" dirty="0" smtClean="0"/>
              <a:t> </a:t>
            </a:r>
            <a:r>
              <a:rPr lang="nb-NO" baseline="0" dirty="0" err="1" smtClean="0"/>
              <a:t>exactly</a:t>
            </a:r>
            <a:r>
              <a:rPr lang="nb-NO" baseline="0" dirty="0" smtClean="0"/>
              <a:t> </a:t>
            </a:r>
            <a:r>
              <a:rPr lang="nb-NO" baseline="0" dirty="0" smtClean="0"/>
              <a:t>gas </a:t>
            </a:r>
            <a:r>
              <a:rPr lang="nb-NO" baseline="0" dirty="0" err="1" smtClean="0"/>
              <a:t>distribution</a:t>
            </a:r>
            <a:r>
              <a:rPr lang="nb-NO" baseline="0" dirty="0" smtClean="0"/>
              <a:t>  </a:t>
            </a:r>
            <a:r>
              <a:rPr lang="nb-NO" baseline="0" dirty="0" err="1" smtClean="0"/>
              <a:t>after</a:t>
            </a:r>
            <a:r>
              <a:rPr lang="nb-NO" baseline="0" dirty="0" smtClean="0"/>
              <a:t> </a:t>
            </a:r>
            <a:r>
              <a:rPr lang="nb-NO" baseline="0" dirty="0" err="1" smtClean="0"/>
              <a:t>the</a:t>
            </a:r>
            <a:r>
              <a:rPr lang="nb-NO" baseline="0" dirty="0" smtClean="0"/>
              <a:t> </a:t>
            </a:r>
            <a:r>
              <a:rPr lang="nb-NO" baseline="0" dirty="0" err="1" smtClean="0"/>
              <a:t>blowout</a:t>
            </a:r>
            <a:r>
              <a:rPr lang="nb-NO" baseline="0" dirty="0" smtClean="0"/>
              <a:t>. </a:t>
            </a:r>
            <a:endParaRPr lang="nb-NO" baseline="0" dirty="0" smtClean="0"/>
          </a:p>
          <a:p>
            <a:pPr eaLnBrk="1" hangingPunct="1"/>
            <a:endParaRPr lang="nb-NO" baseline="0" dirty="0" smtClean="0"/>
          </a:p>
          <a:p>
            <a:pPr eaLnBrk="1" hangingPunct="1"/>
            <a:r>
              <a:rPr lang="nb-NO" baseline="0" dirty="0" smtClean="0"/>
              <a:t>And, by </a:t>
            </a:r>
            <a:r>
              <a:rPr lang="nb-NO" baseline="0" dirty="0" err="1" smtClean="0"/>
              <a:t>applying</a:t>
            </a:r>
            <a:r>
              <a:rPr lang="nb-NO" baseline="0" dirty="0" smtClean="0"/>
              <a:t> a standard cross </a:t>
            </a:r>
            <a:r>
              <a:rPr lang="nb-NO" baseline="0" dirty="0" err="1" smtClean="0"/>
              <a:t>correlation</a:t>
            </a:r>
            <a:r>
              <a:rPr lang="nb-NO" baseline="0" dirty="0" smtClean="0"/>
              <a:t> </a:t>
            </a:r>
            <a:r>
              <a:rPr lang="nb-NO" baseline="0" dirty="0" err="1" smtClean="0"/>
              <a:t>techniqe</a:t>
            </a:r>
            <a:r>
              <a:rPr lang="nb-NO" baseline="0" dirty="0" smtClean="0"/>
              <a:t> </a:t>
            </a:r>
            <a:r>
              <a:rPr lang="nb-NO" baseline="0" dirty="0" err="1" smtClean="0"/>
              <a:t>does</a:t>
            </a:r>
            <a:r>
              <a:rPr lang="nb-NO" baseline="0" dirty="0" smtClean="0"/>
              <a:t> not </a:t>
            </a:r>
            <a:r>
              <a:rPr lang="nb-NO" baseline="0" dirty="0" err="1" smtClean="0"/>
              <a:t>fully</a:t>
            </a:r>
            <a:r>
              <a:rPr lang="nb-NO" baseline="0" dirty="0" smtClean="0"/>
              <a:t> </a:t>
            </a:r>
            <a:r>
              <a:rPr lang="nb-NO" baseline="0" dirty="0" err="1" smtClean="0"/>
              <a:t>uncover</a:t>
            </a:r>
            <a:r>
              <a:rPr lang="nb-NO" baseline="0" dirty="0" smtClean="0"/>
              <a:t> </a:t>
            </a:r>
            <a:r>
              <a:rPr lang="nb-NO" baseline="0" dirty="0" err="1" smtClean="0"/>
              <a:t>the</a:t>
            </a:r>
            <a:r>
              <a:rPr lang="nb-NO" baseline="0" dirty="0" smtClean="0"/>
              <a:t> </a:t>
            </a:r>
            <a:r>
              <a:rPr lang="nb-NO" baseline="0" dirty="0" err="1" smtClean="0"/>
              <a:t>geometrical</a:t>
            </a:r>
            <a:r>
              <a:rPr lang="nb-NO" baseline="0" dirty="0" smtClean="0"/>
              <a:t> </a:t>
            </a:r>
            <a:r>
              <a:rPr lang="nb-NO" baseline="0" dirty="0" err="1" smtClean="0"/>
              <a:t>details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expected</a:t>
            </a:r>
            <a:r>
              <a:rPr lang="nb-NO" baseline="0" dirty="0" smtClean="0"/>
              <a:t> gas </a:t>
            </a:r>
            <a:r>
              <a:rPr lang="nb-NO" baseline="0" dirty="0" err="1" smtClean="0"/>
              <a:t>anamoly</a:t>
            </a:r>
            <a:r>
              <a:rPr lang="nb-NO" baseline="0" dirty="0" smtClean="0"/>
              <a:t>. </a:t>
            </a:r>
            <a:r>
              <a:rPr lang="nb-NO" baseline="0" dirty="0" smtClean="0"/>
              <a:t>Over all, This </a:t>
            </a:r>
            <a:r>
              <a:rPr lang="nb-NO" baseline="0" dirty="0" err="1" smtClean="0"/>
              <a:t>analysis</a:t>
            </a:r>
            <a:r>
              <a:rPr lang="nb-NO" baseline="0" dirty="0" smtClean="0"/>
              <a:t> </a:t>
            </a:r>
            <a:r>
              <a:rPr lang="nb-NO" baseline="0" dirty="0" err="1" smtClean="0"/>
              <a:t>was</a:t>
            </a:r>
            <a:r>
              <a:rPr lang="nb-NO" baseline="0" dirty="0" smtClean="0"/>
              <a:t> </a:t>
            </a:r>
            <a:r>
              <a:rPr lang="nb-NO" baseline="0" dirty="0" err="1" smtClean="0"/>
              <a:t>great</a:t>
            </a:r>
            <a:r>
              <a:rPr lang="nb-NO" baseline="0" dirty="0" smtClean="0"/>
              <a:t> to </a:t>
            </a:r>
            <a:r>
              <a:rPr lang="nb-NO" baseline="0" dirty="0" err="1" smtClean="0"/>
              <a:t>proof</a:t>
            </a:r>
            <a:r>
              <a:rPr lang="nb-NO" baseline="0" dirty="0" smtClean="0"/>
              <a:t> </a:t>
            </a:r>
            <a:r>
              <a:rPr lang="nb-NO" baseline="0" dirty="0" err="1" smtClean="0"/>
              <a:t>that</a:t>
            </a:r>
            <a:r>
              <a:rPr lang="nb-NO" baseline="0" dirty="0" smtClean="0"/>
              <a:t> </a:t>
            </a:r>
            <a:r>
              <a:rPr lang="nb-NO" baseline="0" dirty="0" err="1" smtClean="0"/>
              <a:t>refracted</a:t>
            </a:r>
            <a:r>
              <a:rPr lang="nb-NO" baseline="0" dirty="0" smtClean="0"/>
              <a:t> </a:t>
            </a:r>
            <a:r>
              <a:rPr lang="nb-NO" baseline="0" dirty="0" err="1" smtClean="0"/>
              <a:t>event</a:t>
            </a:r>
            <a:r>
              <a:rPr lang="nb-NO" baseline="0" dirty="0" smtClean="0"/>
              <a:t> </a:t>
            </a:r>
            <a:r>
              <a:rPr lang="nb-NO" baseline="0" dirty="0" err="1" smtClean="0"/>
              <a:t>can</a:t>
            </a:r>
            <a:r>
              <a:rPr lang="nb-NO" baseline="0" dirty="0" smtClean="0"/>
              <a:t> tell </a:t>
            </a:r>
            <a:r>
              <a:rPr lang="nb-NO" baseline="0" dirty="0" err="1" smtClean="0"/>
              <a:t>us</a:t>
            </a:r>
            <a:r>
              <a:rPr lang="nb-NO" baseline="0" dirty="0" smtClean="0"/>
              <a:t> </a:t>
            </a:r>
            <a:r>
              <a:rPr lang="nb-NO" baseline="0" dirty="0" err="1" smtClean="0"/>
              <a:t>something</a:t>
            </a:r>
            <a:r>
              <a:rPr lang="nb-NO" baseline="0" dirty="0" smtClean="0"/>
              <a:t>, </a:t>
            </a:r>
            <a:r>
              <a:rPr lang="nb-NO" baseline="0" dirty="0" err="1" smtClean="0"/>
              <a:t>but</a:t>
            </a:r>
            <a:r>
              <a:rPr lang="nb-NO" baseline="0" dirty="0" smtClean="0"/>
              <a:t> </a:t>
            </a:r>
            <a:r>
              <a:rPr lang="nb-NO" baseline="0" dirty="0" err="1" smtClean="0"/>
              <a:t>if</a:t>
            </a:r>
            <a:r>
              <a:rPr lang="nb-NO" baseline="0" dirty="0" smtClean="0"/>
              <a:t> </a:t>
            </a:r>
            <a:r>
              <a:rPr lang="nb-NO" baseline="0" dirty="0" err="1" smtClean="0"/>
              <a:t>we</a:t>
            </a:r>
            <a:r>
              <a:rPr lang="nb-NO" baseline="0" dirty="0" smtClean="0"/>
              <a:t> This </a:t>
            </a:r>
            <a:r>
              <a:rPr lang="nb-NO" baseline="0" dirty="0" err="1" smtClean="0"/>
              <a:t>short</a:t>
            </a:r>
            <a:r>
              <a:rPr lang="nb-NO" baseline="0" dirty="0" smtClean="0"/>
              <a:t> </a:t>
            </a:r>
            <a:r>
              <a:rPr lang="nb-NO" baseline="0" dirty="0" err="1" smtClean="0"/>
              <a:t>coming</a:t>
            </a:r>
            <a:r>
              <a:rPr lang="nb-NO" baseline="0" dirty="0" smtClean="0"/>
              <a:t> </a:t>
            </a:r>
            <a:r>
              <a:rPr lang="nb-NO" baseline="0" dirty="0" err="1" smtClean="0"/>
              <a:t>motivated</a:t>
            </a:r>
            <a:r>
              <a:rPr lang="nb-NO" baseline="0" dirty="0" smtClean="0"/>
              <a:t> </a:t>
            </a:r>
            <a:r>
              <a:rPr lang="nb-NO" baseline="0" dirty="0" err="1" smtClean="0"/>
              <a:t>us</a:t>
            </a:r>
            <a:r>
              <a:rPr lang="nb-NO" baseline="0" dirty="0" smtClean="0"/>
              <a:t> And </a:t>
            </a:r>
            <a:r>
              <a:rPr lang="nb-NO" baseline="0" dirty="0" err="1" smtClean="0"/>
              <a:t>this</a:t>
            </a:r>
            <a:r>
              <a:rPr lang="nb-NO" baseline="0" dirty="0" smtClean="0"/>
              <a:t> is </a:t>
            </a:r>
            <a:r>
              <a:rPr lang="nb-NO" baseline="0" dirty="0" err="1" smtClean="0"/>
              <a:t>the</a:t>
            </a:r>
            <a:r>
              <a:rPr lang="nb-NO" baseline="0" dirty="0" smtClean="0"/>
              <a:t> </a:t>
            </a:r>
            <a:r>
              <a:rPr lang="nb-NO" baseline="0" dirty="0" err="1" smtClean="0"/>
              <a:t>main</a:t>
            </a:r>
            <a:r>
              <a:rPr lang="nb-NO" baseline="0" dirty="0" smtClean="0"/>
              <a:t> </a:t>
            </a:r>
            <a:r>
              <a:rPr lang="nb-NO" baseline="0" dirty="0" err="1" smtClean="0"/>
              <a:t>reason</a:t>
            </a:r>
            <a:r>
              <a:rPr lang="nb-NO" baseline="0" dirty="0" smtClean="0"/>
              <a:t> </a:t>
            </a:r>
            <a:r>
              <a:rPr lang="nb-NO" baseline="0" dirty="0" err="1" smtClean="0"/>
              <a:t>we</a:t>
            </a:r>
            <a:r>
              <a:rPr lang="nb-NO" baseline="0" dirty="0" smtClean="0"/>
              <a:t> </a:t>
            </a:r>
            <a:r>
              <a:rPr lang="nb-NO" baseline="0" dirty="0" err="1" smtClean="0"/>
              <a:t>aim</a:t>
            </a:r>
            <a:r>
              <a:rPr lang="nb-NO" baseline="0" dirty="0" smtClean="0"/>
              <a:t> to og </a:t>
            </a:r>
            <a:r>
              <a:rPr lang="nb-NO" baseline="0" dirty="0" err="1" smtClean="0"/>
              <a:t>ahead</a:t>
            </a:r>
            <a:r>
              <a:rPr lang="nb-NO" baseline="0" dirty="0" smtClean="0"/>
              <a:t> and </a:t>
            </a:r>
            <a:r>
              <a:rPr lang="nb-NO" baseline="0" dirty="0" err="1" smtClean="0"/>
              <a:t>perfrom</a:t>
            </a:r>
            <a:r>
              <a:rPr lang="nb-NO" baseline="0" dirty="0" smtClean="0"/>
              <a:t> full </a:t>
            </a:r>
            <a:r>
              <a:rPr lang="nb-NO" baseline="0" dirty="0" err="1" smtClean="0"/>
              <a:t>wave</a:t>
            </a:r>
            <a:r>
              <a:rPr lang="nb-NO" baseline="0" dirty="0" smtClean="0"/>
              <a:t> </a:t>
            </a:r>
            <a:r>
              <a:rPr lang="nb-NO" baseline="0" dirty="0" err="1" smtClean="0"/>
              <a:t>inversion</a:t>
            </a:r>
            <a:r>
              <a:rPr lang="nb-NO" baseline="0" dirty="0" smtClean="0"/>
              <a:t>. </a:t>
            </a:r>
            <a:endParaRPr lang="nb-NO"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second part I will briefly outline my future plans.</a:t>
            </a:r>
            <a:r>
              <a:rPr lang="en-US" baseline="0" dirty="0" smtClean="0"/>
              <a:t> Starting with modeling and eventually performing FWI on the field data.</a:t>
            </a:r>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12</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a:t>
            </a:r>
            <a:r>
              <a:rPr lang="en-US" dirty="0" smtClean="0"/>
              <a:t>gamma-ray </a:t>
            </a:r>
            <a:r>
              <a:rPr lang="en-US" dirty="0" smtClean="0"/>
              <a:t>logs acquired in</a:t>
            </a:r>
            <a:r>
              <a:rPr lang="en-US" baseline="0" dirty="0" smtClean="0"/>
              <a:t> the area </a:t>
            </a:r>
            <a:r>
              <a:rPr lang="en-US" baseline="0" dirty="0" smtClean="0"/>
              <a:t>suggests </a:t>
            </a:r>
            <a:r>
              <a:rPr lang="en-US" baseline="0" dirty="0" smtClean="0"/>
              <a:t>a more or less </a:t>
            </a:r>
            <a:r>
              <a:rPr lang="en-US" baseline="0" dirty="0" smtClean="0"/>
              <a:t>layered </a:t>
            </a:r>
            <a:r>
              <a:rPr lang="en-US" baseline="0" dirty="0" smtClean="0"/>
              <a:t>cake geology with alternating sand and claystone</a:t>
            </a:r>
            <a:r>
              <a:rPr lang="en-US" dirty="0" smtClean="0"/>
              <a:t>, </a:t>
            </a:r>
            <a:r>
              <a:rPr lang="en-US" dirty="0" smtClean="0"/>
              <a:t>and this</a:t>
            </a:r>
            <a:r>
              <a:rPr lang="en-US" baseline="0" dirty="0" smtClean="0"/>
              <a:t> sketch shows </a:t>
            </a:r>
            <a:r>
              <a:rPr lang="en-US" baseline="0" dirty="0" smtClean="0"/>
              <a:t>a </a:t>
            </a:r>
            <a:r>
              <a:rPr lang="en-US" baseline="0" dirty="0" smtClean="0"/>
              <a:t>sketch </a:t>
            </a:r>
            <a:r>
              <a:rPr lang="en-US" baseline="0" dirty="0" smtClean="0"/>
              <a:t>of the main frame the will be used to generate different gas </a:t>
            </a:r>
            <a:r>
              <a:rPr lang="en-US" baseline="0" dirty="0" smtClean="0"/>
              <a:t>accumulation scenarios. </a:t>
            </a:r>
            <a:r>
              <a:rPr lang="en-US" dirty="0" smtClean="0"/>
              <a:t> </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7187F4-5825-4D12-AD6E-1D19C9BDE203}" type="slidenum">
              <a:rPr lang="nb-NO"/>
              <a:pPr fontAlgn="base">
                <a:spcBef>
                  <a:spcPct val="0"/>
                </a:spcBef>
                <a:spcAft>
                  <a:spcPct val="0"/>
                </a:spcAft>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dirty="0" smtClean="0"/>
              <a:t>And</a:t>
            </a:r>
            <a:r>
              <a:rPr lang="nb-NO" dirty="0" smtClean="0"/>
              <a:t>,</a:t>
            </a:r>
            <a:r>
              <a:rPr lang="nb-NO" baseline="0" dirty="0" smtClean="0"/>
              <a:t> </a:t>
            </a:r>
            <a:r>
              <a:rPr lang="nb-NO" baseline="0" dirty="0" err="1" smtClean="0"/>
              <a:t>t</a:t>
            </a:r>
            <a:r>
              <a:rPr lang="nb-NO" dirty="0" err="1" smtClean="0"/>
              <a:t>he</a:t>
            </a:r>
            <a:r>
              <a:rPr lang="nb-NO" dirty="0" smtClean="0"/>
              <a:t> first </a:t>
            </a:r>
            <a:r>
              <a:rPr lang="nb-NO" dirty="0" err="1" smtClean="0"/>
              <a:t>model</a:t>
            </a:r>
            <a:r>
              <a:rPr lang="nb-NO" dirty="0" smtClean="0"/>
              <a:t> </a:t>
            </a:r>
            <a:r>
              <a:rPr lang="nb-NO" dirty="0" err="1" smtClean="0"/>
              <a:t>of</a:t>
            </a:r>
            <a:r>
              <a:rPr lang="nb-NO" dirty="0" smtClean="0"/>
              <a:t> </a:t>
            </a:r>
            <a:r>
              <a:rPr lang="nb-NO" dirty="0" err="1" smtClean="0"/>
              <a:t>course</a:t>
            </a:r>
            <a:r>
              <a:rPr lang="nb-NO" dirty="0" smtClean="0"/>
              <a:t> </a:t>
            </a:r>
            <a:r>
              <a:rPr lang="nb-NO" dirty="0" err="1" smtClean="0"/>
              <a:t>will</a:t>
            </a:r>
            <a:r>
              <a:rPr lang="nb-NO" dirty="0" smtClean="0"/>
              <a:t> be </a:t>
            </a:r>
            <a:r>
              <a:rPr lang="nb-NO" dirty="0" err="1" smtClean="0"/>
              <a:t>designed</a:t>
            </a:r>
            <a:r>
              <a:rPr lang="nb-NO" dirty="0" smtClean="0"/>
              <a:t> to </a:t>
            </a:r>
            <a:r>
              <a:rPr lang="nb-NO" dirty="0" err="1" smtClean="0"/>
              <a:t>resemble</a:t>
            </a:r>
            <a:r>
              <a:rPr lang="nb-NO" dirty="0" smtClean="0"/>
              <a:t> </a:t>
            </a:r>
            <a:r>
              <a:rPr lang="nb-NO" dirty="0" err="1" smtClean="0"/>
              <a:t>the</a:t>
            </a:r>
            <a:r>
              <a:rPr lang="nb-NO" dirty="0" smtClean="0"/>
              <a:t> </a:t>
            </a:r>
            <a:r>
              <a:rPr lang="nb-NO" dirty="0" err="1" smtClean="0"/>
              <a:t>geology</a:t>
            </a:r>
            <a:r>
              <a:rPr lang="nb-NO" dirty="0" smtClean="0"/>
              <a:t> prior to </a:t>
            </a:r>
            <a:r>
              <a:rPr lang="nb-NO" dirty="0" err="1" smtClean="0"/>
              <a:t>any</a:t>
            </a:r>
            <a:r>
              <a:rPr lang="nb-NO" dirty="0" smtClean="0"/>
              <a:t> gas </a:t>
            </a:r>
            <a:r>
              <a:rPr lang="nb-NO" dirty="0" err="1" smtClean="0"/>
              <a:t>leakage</a:t>
            </a:r>
            <a:r>
              <a:rPr lang="nb-NO" dirty="0" smtClean="0"/>
              <a:t> … </a:t>
            </a:r>
            <a:r>
              <a:rPr lang="nb-NO" dirty="0" err="1" smtClean="0"/>
              <a:t>meaning</a:t>
            </a:r>
            <a:r>
              <a:rPr lang="nb-NO" dirty="0" smtClean="0"/>
              <a:t> 100% </a:t>
            </a:r>
            <a:r>
              <a:rPr lang="nb-NO" dirty="0" err="1" smtClean="0"/>
              <a:t>brine</a:t>
            </a:r>
            <a:r>
              <a:rPr lang="nb-NO" dirty="0" smtClean="0"/>
              <a:t> </a:t>
            </a:r>
            <a:r>
              <a:rPr lang="nb-NO" dirty="0" err="1" smtClean="0"/>
              <a:t>saturation</a:t>
            </a:r>
            <a:r>
              <a:rPr lang="nb-NO" dirty="0" smtClean="0"/>
              <a:t> </a:t>
            </a:r>
            <a:r>
              <a:rPr lang="nb-NO" dirty="0" err="1" smtClean="0"/>
              <a:t>with</a:t>
            </a:r>
            <a:r>
              <a:rPr lang="nb-NO" dirty="0" smtClean="0"/>
              <a:t> </a:t>
            </a:r>
            <a:r>
              <a:rPr lang="nb-NO" dirty="0" err="1" smtClean="0"/>
              <a:t>no</a:t>
            </a:r>
            <a:r>
              <a:rPr lang="nb-NO" dirty="0" smtClean="0"/>
              <a:t> gas </a:t>
            </a:r>
            <a:r>
              <a:rPr lang="nb-NO" dirty="0" err="1" smtClean="0"/>
              <a:t>saturation….the</a:t>
            </a:r>
            <a:r>
              <a:rPr lang="nb-NO" dirty="0" smtClean="0"/>
              <a:t> </a:t>
            </a:r>
            <a:r>
              <a:rPr lang="nb-NO" dirty="0" err="1" smtClean="0"/>
              <a:t>synthitic</a:t>
            </a:r>
            <a:r>
              <a:rPr lang="nb-NO" dirty="0" smtClean="0"/>
              <a:t> </a:t>
            </a:r>
            <a:r>
              <a:rPr lang="nb-NO" dirty="0" err="1" smtClean="0"/>
              <a:t>seismic</a:t>
            </a:r>
            <a:r>
              <a:rPr lang="nb-NO" dirty="0" smtClean="0"/>
              <a:t> </a:t>
            </a:r>
            <a:r>
              <a:rPr lang="nb-NO" dirty="0" err="1" smtClean="0"/>
              <a:t>model</a:t>
            </a:r>
            <a:r>
              <a:rPr lang="nb-NO" dirty="0" smtClean="0"/>
              <a:t> </a:t>
            </a:r>
            <a:r>
              <a:rPr lang="nb-NO" dirty="0" err="1" smtClean="0"/>
              <a:t>obtained</a:t>
            </a:r>
            <a:r>
              <a:rPr lang="nb-NO" dirty="0" smtClean="0"/>
              <a:t> </a:t>
            </a:r>
            <a:r>
              <a:rPr lang="nb-NO" dirty="0" err="1" smtClean="0"/>
              <a:t>out</a:t>
            </a:r>
            <a:r>
              <a:rPr lang="nb-NO" dirty="0" smtClean="0"/>
              <a:t> </a:t>
            </a:r>
            <a:r>
              <a:rPr lang="nb-NO" dirty="0" err="1" smtClean="0"/>
              <a:t>of</a:t>
            </a:r>
            <a:r>
              <a:rPr lang="nb-NO" dirty="0" smtClean="0"/>
              <a:t> </a:t>
            </a:r>
            <a:r>
              <a:rPr lang="nb-NO" dirty="0" err="1" smtClean="0"/>
              <a:t>this</a:t>
            </a:r>
            <a:r>
              <a:rPr lang="nb-NO" baseline="0" dirty="0" smtClean="0"/>
              <a:t> </a:t>
            </a:r>
            <a:r>
              <a:rPr lang="nb-NO" baseline="0" dirty="0" err="1" smtClean="0"/>
              <a:t>model</a:t>
            </a:r>
            <a:r>
              <a:rPr lang="nb-NO" baseline="0" dirty="0" smtClean="0"/>
              <a:t> </a:t>
            </a:r>
            <a:r>
              <a:rPr lang="nb-NO" baseline="0" dirty="0" err="1" smtClean="0"/>
              <a:t>will</a:t>
            </a:r>
            <a:r>
              <a:rPr lang="nb-NO" dirty="0" smtClean="0"/>
              <a:t> be used as </a:t>
            </a:r>
            <a:r>
              <a:rPr lang="nb-NO" dirty="0" err="1" smtClean="0"/>
              <a:t>the</a:t>
            </a:r>
            <a:r>
              <a:rPr lang="nb-NO" dirty="0" smtClean="0"/>
              <a:t> base.</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32D9D6-B642-4048-8AE6-9426A4E3C3D8}" type="slidenum">
              <a:rPr lang="nb-NO"/>
              <a:pPr fontAlgn="base">
                <a:spcBef>
                  <a:spcPct val="0"/>
                </a:spcBef>
                <a:spcAft>
                  <a:spcPct val="0"/>
                </a:spcAft>
              </a:pPr>
              <a:t>14</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dirty="0" err="1" smtClean="0"/>
              <a:t>antoher</a:t>
            </a:r>
            <a:r>
              <a:rPr lang="nb-NO" dirty="0" smtClean="0"/>
              <a:t> scenario </a:t>
            </a:r>
            <a:r>
              <a:rPr lang="nb-NO" dirty="0" err="1" smtClean="0"/>
              <a:t>will</a:t>
            </a:r>
            <a:r>
              <a:rPr lang="nb-NO" dirty="0" smtClean="0"/>
              <a:t> have gas </a:t>
            </a:r>
            <a:r>
              <a:rPr lang="nb-NO" dirty="0" err="1" smtClean="0"/>
              <a:t>charging</a:t>
            </a:r>
            <a:r>
              <a:rPr lang="nb-NO" dirty="0" smtClean="0"/>
              <a:t> </a:t>
            </a:r>
            <a:r>
              <a:rPr lang="nb-NO" dirty="0" err="1" smtClean="0"/>
              <a:t>into</a:t>
            </a:r>
            <a:r>
              <a:rPr lang="nb-NO" dirty="0" smtClean="0"/>
              <a:t> all </a:t>
            </a:r>
            <a:r>
              <a:rPr lang="nb-NO" dirty="0" err="1" smtClean="0"/>
              <a:t>the</a:t>
            </a:r>
            <a:r>
              <a:rPr lang="nb-NO" dirty="0" smtClean="0"/>
              <a:t> </a:t>
            </a:r>
            <a:r>
              <a:rPr lang="nb-NO" dirty="0" err="1" smtClean="0"/>
              <a:t>shallow</a:t>
            </a:r>
            <a:r>
              <a:rPr lang="nb-NO" dirty="0" smtClean="0"/>
              <a:t> sand </a:t>
            </a:r>
            <a:r>
              <a:rPr lang="nb-NO" dirty="0" err="1" smtClean="0"/>
              <a:t>layers</a:t>
            </a:r>
            <a:r>
              <a:rPr lang="nb-NO" dirty="0" smtClean="0"/>
              <a:t>,</a:t>
            </a:r>
            <a:r>
              <a:rPr lang="nb-NO" baseline="0" dirty="0" smtClean="0"/>
              <a:t> </a:t>
            </a:r>
            <a:r>
              <a:rPr lang="nb-NO" baseline="0" dirty="0" err="1" smtClean="0"/>
              <a:t>with</a:t>
            </a:r>
            <a:r>
              <a:rPr lang="nb-NO" baseline="0" dirty="0" smtClean="0"/>
              <a:t> less and less gas </a:t>
            </a:r>
            <a:r>
              <a:rPr lang="nb-NO" baseline="0" dirty="0" err="1" smtClean="0"/>
              <a:t>leaking</a:t>
            </a:r>
            <a:r>
              <a:rPr lang="nb-NO" baseline="0" dirty="0" smtClean="0"/>
              <a:t> </a:t>
            </a:r>
            <a:r>
              <a:rPr lang="nb-NO" baseline="0" dirty="0" err="1" smtClean="0"/>
              <a:t>into</a:t>
            </a:r>
            <a:r>
              <a:rPr lang="nb-NO" baseline="0" dirty="0" smtClean="0"/>
              <a:t> </a:t>
            </a:r>
            <a:r>
              <a:rPr lang="nb-NO" baseline="0" dirty="0" err="1" smtClean="0"/>
              <a:t>the</a:t>
            </a:r>
            <a:r>
              <a:rPr lang="nb-NO" baseline="0" dirty="0" smtClean="0"/>
              <a:t> </a:t>
            </a:r>
            <a:r>
              <a:rPr lang="nb-NO" baseline="0" dirty="0" err="1" smtClean="0"/>
              <a:t>shallower</a:t>
            </a:r>
            <a:r>
              <a:rPr lang="nb-NO" baseline="0" dirty="0" smtClean="0"/>
              <a:t> </a:t>
            </a:r>
            <a:r>
              <a:rPr lang="nb-NO" baseline="0" dirty="0" err="1" smtClean="0"/>
              <a:t>layers</a:t>
            </a:r>
            <a:r>
              <a:rPr lang="nb-NO" baseline="0" dirty="0" smtClean="0"/>
              <a:t>. </a:t>
            </a: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E3AE1D-71F8-4559-A447-879A4D4ACB99}" type="slidenum">
              <a:rPr lang="nb-NO"/>
              <a:pPr fontAlgn="base">
                <a:spcBef>
                  <a:spcPct val="0"/>
                </a:spcBef>
                <a:spcAft>
                  <a:spcPct val="0"/>
                </a:spcAft>
              </a:pPr>
              <a:t>15</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dirty="0" smtClean="0"/>
              <a:t>On </a:t>
            </a:r>
            <a:r>
              <a:rPr lang="nb-NO" dirty="0" err="1" smtClean="0"/>
              <a:t>intresting</a:t>
            </a:r>
            <a:r>
              <a:rPr lang="nb-NO" dirty="0" smtClean="0"/>
              <a:t> scenario is to </a:t>
            </a:r>
            <a:r>
              <a:rPr lang="nb-NO" dirty="0" err="1" smtClean="0"/>
              <a:t>consider</a:t>
            </a:r>
            <a:r>
              <a:rPr lang="nb-NO" baseline="0" dirty="0" smtClean="0"/>
              <a:t> gas </a:t>
            </a:r>
            <a:r>
              <a:rPr lang="nb-NO" dirty="0" err="1" smtClean="0"/>
              <a:t>migrating</a:t>
            </a:r>
            <a:r>
              <a:rPr lang="nb-NO" baseline="0" dirty="0" smtClean="0"/>
              <a:t> </a:t>
            </a:r>
            <a:r>
              <a:rPr lang="nb-NO" dirty="0" smtClean="0"/>
              <a:t> </a:t>
            </a:r>
            <a:r>
              <a:rPr lang="nb-NO" dirty="0" err="1" smtClean="0"/>
              <a:t>furthure</a:t>
            </a:r>
            <a:r>
              <a:rPr lang="nb-NO" dirty="0" smtClean="0"/>
              <a:t> </a:t>
            </a:r>
            <a:r>
              <a:rPr lang="nb-NO" dirty="0" err="1" smtClean="0"/>
              <a:t>laterlay</a:t>
            </a:r>
            <a:r>
              <a:rPr lang="nb-NO" dirty="0" smtClean="0"/>
              <a:t> in </a:t>
            </a:r>
            <a:r>
              <a:rPr lang="nb-NO" dirty="0" err="1" smtClean="0"/>
              <a:t>the</a:t>
            </a:r>
            <a:r>
              <a:rPr lang="nb-NO" dirty="0" smtClean="0"/>
              <a:t> </a:t>
            </a:r>
            <a:r>
              <a:rPr lang="nb-NO" dirty="0" err="1" smtClean="0"/>
              <a:t>seabead</a:t>
            </a:r>
            <a:r>
              <a:rPr lang="nb-NO" dirty="0" smtClean="0"/>
              <a:t> </a:t>
            </a:r>
            <a:r>
              <a:rPr lang="nb-NO" dirty="0" err="1" smtClean="0"/>
              <a:t>layer</a:t>
            </a:r>
            <a:r>
              <a:rPr lang="nb-NO" dirty="0" smtClean="0"/>
              <a:t>. And, it </a:t>
            </a:r>
            <a:r>
              <a:rPr lang="nb-NO" dirty="0" err="1" smtClean="0"/>
              <a:t>will</a:t>
            </a:r>
            <a:r>
              <a:rPr lang="nb-NO" dirty="0" smtClean="0"/>
              <a:t> be </a:t>
            </a:r>
            <a:r>
              <a:rPr lang="nb-NO" dirty="0" err="1" smtClean="0"/>
              <a:t>intresting</a:t>
            </a:r>
            <a:r>
              <a:rPr lang="nb-NO" dirty="0" smtClean="0"/>
              <a:t> to </a:t>
            </a:r>
            <a:r>
              <a:rPr lang="nb-NO" dirty="0" err="1" smtClean="0"/>
              <a:t>findout</a:t>
            </a:r>
            <a:r>
              <a:rPr lang="nb-NO" baseline="0" dirty="0" smtClean="0"/>
              <a:t> </a:t>
            </a:r>
            <a:r>
              <a:rPr lang="nb-NO" baseline="0" dirty="0" err="1" smtClean="0"/>
              <a:t>how</a:t>
            </a:r>
            <a:r>
              <a:rPr lang="nb-NO" baseline="0" dirty="0" smtClean="0"/>
              <a:t> </a:t>
            </a:r>
            <a:r>
              <a:rPr lang="nb-NO" baseline="0" dirty="0" err="1" smtClean="0"/>
              <a:t>the</a:t>
            </a:r>
            <a:r>
              <a:rPr lang="nb-NO" baseline="0" dirty="0" smtClean="0"/>
              <a:t> gas </a:t>
            </a:r>
            <a:r>
              <a:rPr lang="nb-NO" baseline="0" dirty="0" err="1" smtClean="0"/>
              <a:t>shadow</a:t>
            </a:r>
            <a:r>
              <a:rPr lang="nb-NO" baseline="0" dirty="0" smtClean="0"/>
              <a:t> from </a:t>
            </a:r>
            <a:r>
              <a:rPr lang="nb-NO" baseline="0" dirty="0" err="1" smtClean="0"/>
              <a:t>the</a:t>
            </a:r>
            <a:r>
              <a:rPr lang="nb-NO" baseline="0" dirty="0" smtClean="0"/>
              <a:t> </a:t>
            </a:r>
            <a:r>
              <a:rPr lang="nb-NO" baseline="0" dirty="0" err="1" smtClean="0"/>
              <a:t>sea</a:t>
            </a:r>
            <a:r>
              <a:rPr lang="nb-NO" baseline="0" dirty="0" smtClean="0"/>
              <a:t> bed </a:t>
            </a:r>
            <a:r>
              <a:rPr lang="nb-NO" baseline="0" dirty="0" err="1" smtClean="0"/>
              <a:t>can</a:t>
            </a:r>
            <a:r>
              <a:rPr lang="nb-NO" baseline="0" dirty="0" smtClean="0"/>
              <a:t> </a:t>
            </a:r>
            <a:r>
              <a:rPr lang="nb-NO" baseline="0" dirty="0" err="1" smtClean="0"/>
              <a:t>affect</a:t>
            </a:r>
            <a:r>
              <a:rPr lang="nb-NO" baseline="0" dirty="0" smtClean="0"/>
              <a:t> </a:t>
            </a:r>
            <a:r>
              <a:rPr lang="nb-NO" baseline="0" dirty="0" err="1" smtClean="0"/>
              <a:t>the</a:t>
            </a:r>
            <a:r>
              <a:rPr lang="nb-NO" baseline="0" dirty="0" smtClean="0"/>
              <a:t> </a:t>
            </a:r>
            <a:r>
              <a:rPr lang="nb-NO" baseline="0" dirty="0" err="1" smtClean="0"/>
              <a:t>seismic</a:t>
            </a:r>
            <a:r>
              <a:rPr lang="nb-NO" baseline="0" dirty="0" smtClean="0"/>
              <a:t> </a:t>
            </a:r>
            <a:r>
              <a:rPr lang="nb-NO" baseline="0" dirty="0" err="1" smtClean="0"/>
              <a:t>events</a:t>
            </a:r>
            <a:r>
              <a:rPr lang="nb-NO" baseline="0" dirty="0" smtClean="0"/>
              <a:t> </a:t>
            </a:r>
            <a:r>
              <a:rPr lang="nb-NO" baseline="0" dirty="0" err="1" smtClean="0"/>
              <a:t>below</a:t>
            </a:r>
            <a:r>
              <a:rPr lang="nb-NO" baseline="0" dirty="0" smtClean="0"/>
              <a:t>.</a:t>
            </a: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C455A2-0D5B-442B-B80C-164792CB82BB}" type="slidenum">
              <a:rPr lang="nb-NO"/>
              <a:pPr fontAlgn="base">
                <a:spcBef>
                  <a:spcPct val="0"/>
                </a:spcBef>
                <a:spcAft>
                  <a:spcPct val="0"/>
                </a:spcAft>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Glacial channels with different lateral extents</a:t>
            </a:r>
            <a:r>
              <a:rPr lang="en-US" baseline="0" dirty="0" smtClean="0"/>
              <a:t> cutting through sand layers or claystone. So there could be an endless </a:t>
            </a:r>
            <a:r>
              <a:rPr lang="en-US" baseline="0" dirty="0" err="1" smtClean="0"/>
              <a:t>scinarios</a:t>
            </a:r>
            <a:r>
              <a:rPr lang="en-US" baseline="0" dirty="0" smtClean="0"/>
              <a:t>, and this is where the need for FWI emerges , to provide </a:t>
            </a:r>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17</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velocity</a:t>
            </a:r>
            <a:r>
              <a:rPr lang="en-US" baseline="0" dirty="0" smtClean="0"/>
              <a:t> models </a:t>
            </a:r>
            <a:r>
              <a:rPr lang="en-US" baseline="0" dirty="0" err="1" smtClean="0"/>
              <a:t>obtaned</a:t>
            </a:r>
            <a:r>
              <a:rPr lang="en-US" baseline="0" dirty="0" smtClean="0"/>
              <a:t> from previous </a:t>
            </a:r>
            <a:r>
              <a:rPr lang="en-US" baseline="0" dirty="0" err="1" smtClean="0"/>
              <a:t>scinario</a:t>
            </a:r>
            <a:r>
              <a:rPr lang="en-US" baseline="0" dirty="0" smtClean="0"/>
              <a:t> will be used as input for Finite difference modeling. The synthetic modeling will provide a great feasibility study for 4D refraction as a complementary tool to monitor shallow reservoirs.</a:t>
            </a:r>
          </a:p>
          <a:p>
            <a:pPr>
              <a:spcBef>
                <a:spcPct val="0"/>
              </a:spcBef>
            </a:pPr>
            <a:endParaRPr lang="en-US" baseline="0" dirty="0" smtClean="0"/>
          </a:p>
          <a:p>
            <a:pPr>
              <a:spcBef>
                <a:spcPct val="0"/>
              </a:spcBef>
            </a:pPr>
            <a:r>
              <a:rPr lang="en-US" baseline="0" dirty="0" smtClean="0"/>
              <a:t>And prior to performing </a:t>
            </a:r>
            <a:r>
              <a:rPr lang="en-US" baseline="0" dirty="0" err="1" smtClean="0"/>
              <a:t>fwi</a:t>
            </a:r>
            <a:r>
              <a:rPr lang="en-US" baseline="0" dirty="0" smtClean="0"/>
              <a:t>, field data will processed using 2 </a:t>
            </a:r>
            <a:r>
              <a:rPr lang="en-US" baseline="0" dirty="0" err="1" smtClean="0"/>
              <a:t>approches</a:t>
            </a:r>
            <a:r>
              <a:rPr lang="en-US" baseline="0" dirty="0" smtClean="0"/>
              <a:t>. The first approach will focus on preserved the refracted events. </a:t>
            </a:r>
          </a:p>
          <a:p>
            <a:pPr>
              <a:spcBef>
                <a:spcPct val="0"/>
              </a:spcBef>
            </a:pPr>
            <a:r>
              <a:rPr lang="en-US" baseline="0" dirty="0" smtClean="0"/>
              <a:t>And the second approach will be the standard reflection processing in order to extract interval velocity model to be used as an initial model for the FWI.</a:t>
            </a:r>
            <a:endParaRPr lang="en-US" dirty="0"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5929D4-7B7F-414D-8E5C-CAB4CAA11566}" type="slidenum">
              <a:rPr lang="nb-NO"/>
              <a:pPr fontAlgn="base">
                <a:spcBef>
                  <a:spcPct val="0"/>
                </a:spcBef>
                <a:spcAft>
                  <a:spcPct val="0"/>
                </a:spcAft>
              </a:pPr>
              <a:t>18</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I</a:t>
            </a:r>
            <a:r>
              <a:rPr lang="en-US" baseline="0" dirty="0" smtClean="0"/>
              <a:t> will implement FWI where we aim at obtaining a detailed gas accumulations model compared what was obtained using the cross correlation technique applied by </a:t>
            </a:r>
            <a:r>
              <a:rPr lang="en-US" baseline="0" dirty="0" err="1" smtClean="0"/>
              <a:t>Hussain</a:t>
            </a:r>
            <a:r>
              <a:rPr lang="en-US" baseline="0" dirty="0" smtClean="0"/>
              <a:t>. </a:t>
            </a:r>
          </a:p>
          <a:p>
            <a:endParaRPr lang="en-US" baseline="0" dirty="0" smtClean="0"/>
          </a:p>
          <a:p>
            <a:r>
              <a:rPr lang="en-US" baseline="0" dirty="0" smtClean="0"/>
              <a:t>The FWI can be applied in 2 ways. The first approach will invert for the base and monitor datasets separately and then take the difference of the output models. And the second approach will directly invert for the difference </a:t>
            </a:r>
            <a:r>
              <a:rPr lang="en-US" baseline="0" dirty="0" err="1" smtClean="0"/>
              <a:t>datesets</a:t>
            </a:r>
            <a:r>
              <a:rPr lang="en-US" baseline="0" dirty="0" smtClean="0"/>
              <a:t>. And it is interesting to see how the  to inversion results match. </a:t>
            </a:r>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19</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the objectives</a:t>
            </a:r>
            <a:r>
              <a:rPr lang="en-US" baseline="0" dirty="0" smtClean="0"/>
              <a:t> of my project  will be to first perform </a:t>
            </a:r>
            <a:r>
              <a:rPr lang="en-US" baseline="0" dirty="0" smtClean="0"/>
              <a:t>synthetic modeling </a:t>
            </a:r>
            <a:r>
              <a:rPr lang="en-US" baseline="0" dirty="0" smtClean="0"/>
              <a:t>in order </a:t>
            </a:r>
            <a:r>
              <a:rPr lang="en-US" baseline="0" dirty="0" smtClean="0"/>
              <a:t>to understand the expected 4D refraction behavior for monitoring shallow gas accumulations.</a:t>
            </a:r>
            <a:endParaRPr lang="en-US" baseline="0" dirty="0" smtClean="0"/>
          </a:p>
          <a:p>
            <a:endParaRPr lang="en-US" baseline="0" dirty="0" smtClean="0"/>
          </a:p>
          <a:p>
            <a:r>
              <a:rPr lang="en-US" baseline="0" dirty="0" smtClean="0"/>
              <a:t>And, second objective is to implement full </a:t>
            </a:r>
            <a:r>
              <a:rPr lang="en-US" baseline="0" dirty="0" smtClean="0"/>
              <a:t>waveform </a:t>
            </a:r>
            <a:r>
              <a:rPr lang="en-US" baseline="0" dirty="0" smtClean="0"/>
              <a:t>inversion using </a:t>
            </a:r>
            <a:r>
              <a:rPr lang="en-US" baseline="0" dirty="0" err="1" smtClean="0"/>
              <a:t>CGGveritas</a:t>
            </a:r>
            <a:r>
              <a:rPr lang="en-US" baseline="0" dirty="0" smtClean="0"/>
              <a:t> new inversion package which utilize refracted and turning waves. And we hope out of this full </a:t>
            </a:r>
            <a:r>
              <a:rPr lang="en-US" baseline="0" dirty="0" err="1" smtClean="0"/>
              <a:t>wavefrom</a:t>
            </a:r>
            <a:r>
              <a:rPr lang="en-US" baseline="0" dirty="0" smtClean="0"/>
              <a:t> inversion we get a detailed map of gas </a:t>
            </a:r>
            <a:r>
              <a:rPr lang="en-US" baseline="0" dirty="0" smtClean="0"/>
              <a:t>accumulations due to the underground blow out that occurred in 1989 in well 14.</a:t>
            </a:r>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2</a:t>
            </a:fld>
            <a:endParaRPr lang="nb-N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I would</a:t>
            </a:r>
            <a:r>
              <a:rPr lang="en-US" baseline="0" dirty="0" smtClean="0"/>
              <a:t> like to acknowledge both </a:t>
            </a:r>
            <a:r>
              <a:rPr lang="en-US" baseline="0" dirty="0" err="1" smtClean="0"/>
              <a:t>statoil</a:t>
            </a:r>
            <a:r>
              <a:rPr lang="en-US" baseline="0" dirty="0" smtClean="0"/>
              <a:t> and total for permission to use the data. Also, ……..for the </a:t>
            </a:r>
            <a:r>
              <a:rPr lang="en-US" baseline="0" dirty="0" err="1" smtClean="0"/>
              <a:t>tifnancial</a:t>
            </a:r>
            <a:r>
              <a:rPr lang="en-US" baseline="0" dirty="0" smtClean="0"/>
              <a:t> support </a:t>
            </a:r>
            <a:r>
              <a:rPr lang="en-US" baseline="0" dirty="0" err="1" smtClean="0"/>
              <a:t>fo</a:t>
            </a:r>
            <a:r>
              <a:rPr lang="en-US" baseline="0" dirty="0" smtClean="0"/>
              <a:t> the LOSE; project. And also, I wish to thank </a:t>
            </a:r>
            <a:r>
              <a:rPr lang="en-US" baseline="0" dirty="0" err="1" smtClean="0"/>
              <a:t>saudi</a:t>
            </a:r>
            <a:r>
              <a:rPr lang="en-US" baseline="0" dirty="0" smtClean="0"/>
              <a:t> </a:t>
            </a:r>
            <a:r>
              <a:rPr lang="en-US" baseline="0" dirty="0" err="1" smtClean="0"/>
              <a:t>aramco</a:t>
            </a:r>
            <a:r>
              <a:rPr lang="en-US" baseline="0" dirty="0" smtClean="0"/>
              <a:t> for </a:t>
            </a:r>
            <a:r>
              <a:rPr lang="en-US" baseline="0" dirty="0" err="1" smtClean="0"/>
              <a:t>finaical</a:t>
            </a:r>
            <a:r>
              <a:rPr lang="en-US" baseline="0" dirty="0" smtClean="0"/>
              <a:t> support to my </a:t>
            </a:r>
            <a:r>
              <a:rPr lang="en-US" baseline="0" dirty="0" err="1" smtClean="0"/>
              <a:t>phd</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20</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TextEdit="1"/>
          </p:cNvSpPr>
          <p:nvPr>
            <p:ph type="sldImg"/>
          </p:nvPr>
        </p:nvSpPr>
        <p:spPr bwMode="auto">
          <a:noFill/>
          <a:ln>
            <a:solidFill>
              <a:srgbClr val="000000"/>
            </a:solidFill>
            <a:miter lim="800000"/>
            <a:headEnd/>
            <a:tailEnd/>
          </a:ln>
        </p:spPr>
      </p:sp>
      <p:sp>
        <p:nvSpPr>
          <p:cNvPr id="1064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b-NO" dirty="0" smtClean="0"/>
              <a:t>In 1989 Saga </a:t>
            </a:r>
            <a:r>
              <a:rPr lang="nb-NO" dirty="0" err="1" smtClean="0"/>
              <a:t>drilled</a:t>
            </a:r>
            <a:r>
              <a:rPr lang="nb-NO" dirty="0" smtClean="0"/>
              <a:t> an </a:t>
            </a:r>
            <a:r>
              <a:rPr lang="nb-NO" dirty="0" err="1" smtClean="0"/>
              <a:t>exploration</a:t>
            </a:r>
            <a:r>
              <a:rPr lang="nb-NO" dirty="0" smtClean="0"/>
              <a:t> </a:t>
            </a:r>
            <a:r>
              <a:rPr lang="nb-NO" dirty="0" err="1" smtClean="0"/>
              <a:t>well</a:t>
            </a:r>
            <a:r>
              <a:rPr lang="nb-NO" dirty="0" smtClean="0"/>
              <a:t> (well-14) in </a:t>
            </a:r>
            <a:r>
              <a:rPr lang="nb-NO" dirty="0" err="1" smtClean="0"/>
              <a:t>the</a:t>
            </a:r>
            <a:r>
              <a:rPr lang="nb-NO" dirty="0" smtClean="0"/>
              <a:t> </a:t>
            </a:r>
            <a:r>
              <a:rPr lang="nb-NO" dirty="0" err="1" smtClean="0"/>
              <a:t>southern</a:t>
            </a:r>
            <a:r>
              <a:rPr lang="nb-NO" dirty="0" smtClean="0"/>
              <a:t> part </a:t>
            </a:r>
            <a:r>
              <a:rPr lang="nb-NO" dirty="0" err="1" smtClean="0"/>
              <a:t>of</a:t>
            </a:r>
            <a:r>
              <a:rPr lang="nb-NO" dirty="0" smtClean="0"/>
              <a:t> </a:t>
            </a:r>
            <a:r>
              <a:rPr lang="nb-NO" dirty="0" err="1" smtClean="0"/>
              <a:t>the</a:t>
            </a:r>
            <a:r>
              <a:rPr lang="nb-NO" dirty="0" smtClean="0"/>
              <a:t> </a:t>
            </a:r>
            <a:r>
              <a:rPr lang="nb-NO" dirty="0" err="1" smtClean="0"/>
              <a:t>north</a:t>
            </a:r>
            <a:r>
              <a:rPr lang="nb-NO" dirty="0" smtClean="0"/>
              <a:t> </a:t>
            </a:r>
            <a:r>
              <a:rPr lang="nb-NO" dirty="0" err="1" smtClean="0"/>
              <a:t>sea</a:t>
            </a:r>
            <a:r>
              <a:rPr lang="nb-NO" dirty="0" smtClean="0"/>
              <a:t> </a:t>
            </a:r>
            <a:r>
              <a:rPr lang="nb-NO" dirty="0" err="1" smtClean="0"/>
              <a:t>that</a:t>
            </a:r>
            <a:r>
              <a:rPr lang="nb-NO" dirty="0" smtClean="0"/>
              <a:t> </a:t>
            </a:r>
            <a:r>
              <a:rPr lang="nb-NO" dirty="0" err="1" smtClean="0"/>
              <a:t>developed</a:t>
            </a:r>
            <a:r>
              <a:rPr lang="nb-NO" dirty="0" smtClean="0"/>
              <a:t> </a:t>
            </a:r>
            <a:r>
              <a:rPr lang="nb-NO" dirty="0" err="1" smtClean="0"/>
              <a:t>into</a:t>
            </a:r>
            <a:r>
              <a:rPr lang="nb-NO" dirty="0" smtClean="0"/>
              <a:t> an </a:t>
            </a:r>
            <a:r>
              <a:rPr lang="nb-NO" dirty="0" err="1" smtClean="0"/>
              <a:t>underground</a:t>
            </a:r>
            <a:r>
              <a:rPr lang="nb-NO" dirty="0" smtClean="0"/>
              <a:t> </a:t>
            </a:r>
            <a:r>
              <a:rPr lang="nb-NO" dirty="0" err="1" smtClean="0"/>
              <a:t>blow</a:t>
            </a:r>
            <a:r>
              <a:rPr lang="nb-NO" dirty="0" smtClean="0"/>
              <a:t> </a:t>
            </a:r>
            <a:r>
              <a:rPr lang="nb-NO" dirty="0" err="1" smtClean="0"/>
              <a:t>out</a:t>
            </a:r>
            <a:r>
              <a:rPr lang="nb-NO" dirty="0" smtClean="0"/>
              <a:t>. </a:t>
            </a:r>
            <a:r>
              <a:rPr lang="nb-NO" dirty="0" err="1" smtClean="0"/>
              <a:t>Repeadted</a:t>
            </a:r>
            <a:r>
              <a:rPr lang="nb-NO" baseline="0" dirty="0" smtClean="0"/>
              <a:t> </a:t>
            </a:r>
            <a:r>
              <a:rPr lang="nb-NO" baseline="0" dirty="0" err="1" smtClean="0"/>
              <a:t>seismic</a:t>
            </a:r>
            <a:r>
              <a:rPr lang="nb-NO" baseline="0" dirty="0" smtClean="0"/>
              <a:t> data </a:t>
            </a:r>
            <a:r>
              <a:rPr lang="nb-NO" baseline="0" dirty="0" err="1" smtClean="0"/>
              <a:t>were</a:t>
            </a:r>
            <a:r>
              <a:rPr lang="nb-NO" baseline="0" dirty="0" smtClean="0"/>
              <a:t> </a:t>
            </a:r>
            <a:r>
              <a:rPr lang="nb-NO" baseline="0" dirty="0" err="1" smtClean="0"/>
              <a:t>acquired</a:t>
            </a:r>
            <a:r>
              <a:rPr lang="nb-NO" baseline="0" dirty="0" smtClean="0"/>
              <a:t> 1988 and </a:t>
            </a:r>
            <a:r>
              <a:rPr lang="nb-NO" baseline="0" dirty="0" err="1" smtClean="0"/>
              <a:t>also</a:t>
            </a:r>
            <a:r>
              <a:rPr lang="nb-NO" baseline="0" dirty="0" smtClean="0"/>
              <a:t> in 1990, </a:t>
            </a:r>
            <a:r>
              <a:rPr lang="nb-NO" baseline="0" dirty="0" err="1" smtClean="0"/>
              <a:t>one</a:t>
            </a:r>
            <a:r>
              <a:rPr lang="nb-NO" baseline="0" dirty="0" smtClean="0"/>
              <a:t> </a:t>
            </a:r>
            <a:r>
              <a:rPr lang="nb-NO" baseline="0" dirty="0" err="1" smtClean="0"/>
              <a:t>year</a:t>
            </a:r>
            <a:r>
              <a:rPr lang="nb-NO" baseline="0" dirty="0" smtClean="0"/>
              <a:t> </a:t>
            </a:r>
            <a:r>
              <a:rPr lang="nb-NO" baseline="0" dirty="0" err="1" smtClean="0"/>
              <a:t>after</a:t>
            </a:r>
            <a:r>
              <a:rPr lang="nb-NO" baseline="0" dirty="0" smtClean="0"/>
              <a:t> </a:t>
            </a:r>
            <a:r>
              <a:rPr lang="nb-NO" baseline="0" dirty="0" err="1" smtClean="0"/>
              <a:t>the</a:t>
            </a:r>
            <a:r>
              <a:rPr lang="nb-NO" baseline="0" dirty="0" smtClean="0"/>
              <a:t> </a:t>
            </a:r>
            <a:r>
              <a:rPr lang="nb-NO" baseline="0" dirty="0" err="1" smtClean="0"/>
              <a:t>well</a:t>
            </a:r>
            <a:r>
              <a:rPr lang="nb-NO" baseline="0" dirty="0" smtClean="0"/>
              <a:t> </a:t>
            </a:r>
            <a:r>
              <a:rPr lang="nb-NO" baseline="0" dirty="0" err="1" smtClean="0"/>
              <a:t>was</a:t>
            </a:r>
            <a:r>
              <a:rPr lang="nb-NO" baseline="0" dirty="0" smtClean="0"/>
              <a:t> </a:t>
            </a:r>
            <a:r>
              <a:rPr lang="nb-NO" baseline="0" dirty="0" err="1" smtClean="0"/>
              <a:t>killed</a:t>
            </a:r>
            <a:r>
              <a:rPr lang="nb-NO" baseline="0" dirty="0" smtClean="0"/>
              <a:t>. </a:t>
            </a:r>
            <a:endParaRPr lang="nb-NO"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b-NO" dirty="0" smtClean="0"/>
              <a:t>As </a:t>
            </a:r>
            <a:r>
              <a:rPr lang="nb-NO" dirty="0" err="1" smtClean="0"/>
              <a:t>can</a:t>
            </a:r>
            <a:r>
              <a:rPr lang="nb-NO" dirty="0" smtClean="0"/>
              <a:t> be </a:t>
            </a:r>
            <a:r>
              <a:rPr lang="nb-NO" dirty="0" err="1" smtClean="0"/>
              <a:t>shown</a:t>
            </a:r>
            <a:r>
              <a:rPr lang="nb-NO" dirty="0" smtClean="0"/>
              <a:t> </a:t>
            </a:r>
            <a:r>
              <a:rPr lang="nb-NO" dirty="0" err="1" smtClean="0"/>
              <a:t>here…the</a:t>
            </a:r>
            <a:r>
              <a:rPr lang="nb-NO" dirty="0" smtClean="0"/>
              <a:t> </a:t>
            </a:r>
            <a:r>
              <a:rPr lang="nb-NO" dirty="0" err="1" smtClean="0"/>
              <a:t>timeshifts</a:t>
            </a:r>
            <a:r>
              <a:rPr lang="nb-NO" dirty="0" smtClean="0"/>
              <a:t> for</a:t>
            </a:r>
            <a:r>
              <a:rPr lang="nb-NO" baseline="0" dirty="0" smtClean="0"/>
              <a:t> </a:t>
            </a:r>
            <a:r>
              <a:rPr lang="nb-NO" baseline="0" dirty="0" err="1" smtClean="0"/>
              <a:t>this</a:t>
            </a:r>
            <a:r>
              <a:rPr lang="nb-NO" baseline="0" dirty="0" smtClean="0"/>
              <a:t> </a:t>
            </a:r>
            <a:r>
              <a:rPr lang="nb-NO" baseline="0" dirty="0" err="1" smtClean="0"/>
              <a:t>specific</a:t>
            </a:r>
            <a:r>
              <a:rPr lang="nb-NO" baseline="0" dirty="0" smtClean="0"/>
              <a:t> </a:t>
            </a:r>
            <a:r>
              <a:rPr lang="nb-NO" baseline="0" dirty="0" err="1" smtClean="0"/>
              <a:t>model</a:t>
            </a:r>
            <a:r>
              <a:rPr lang="nb-NO" baseline="0" dirty="0" smtClean="0"/>
              <a:t> shows </a:t>
            </a:r>
            <a:endParaRPr lang="nb-NO"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aseline="0" dirty="0" smtClean="0"/>
              <a:t> presentation is divided into 2 parts. In the first part I will shed light on the study conducted by </a:t>
            </a:r>
            <a:r>
              <a:rPr lang="en-US" baseline="0" dirty="0" err="1" smtClean="0"/>
              <a:t>hossain</a:t>
            </a:r>
            <a:r>
              <a:rPr lang="en-US" baseline="0" dirty="0" smtClean="0"/>
              <a:t> </a:t>
            </a:r>
            <a:r>
              <a:rPr lang="en-US" baseline="0" dirty="0" err="1" smtClean="0"/>
              <a:t>mahdi</a:t>
            </a:r>
            <a:r>
              <a:rPr lang="en-US" baseline="0" dirty="0" smtClean="0"/>
              <a:t> </a:t>
            </a:r>
            <a:r>
              <a:rPr lang="en-US" baseline="0" dirty="0" err="1" smtClean="0"/>
              <a:t>zadeh</a:t>
            </a:r>
            <a:r>
              <a:rPr lang="en-US" baseline="0" dirty="0" smtClean="0"/>
              <a:t>, which shows that 4d refraction is a promising </a:t>
            </a:r>
            <a:r>
              <a:rPr lang="en-US" baseline="0" dirty="0" smtClean="0"/>
              <a:t>complementary </a:t>
            </a:r>
            <a:r>
              <a:rPr lang="en-US" baseline="0" dirty="0" smtClean="0"/>
              <a:t>tool to monitor shallow reservoirs. </a:t>
            </a:r>
            <a:r>
              <a:rPr lang="en-US" baseline="0" dirty="0" smtClean="0"/>
              <a:t>Hossein </a:t>
            </a:r>
            <a:r>
              <a:rPr lang="en-US" baseline="0" dirty="0" smtClean="0"/>
              <a:t>graduated recently from NTNU and now working in Statoil. And, since my work is an </a:t>
            </a:r>
            <a:r>
              <a:rPr lang="en-US" baseline="0" dirty="0" smtClean="0"/>
              <a:t>extension </a:t>
            </a:r>
            <a:r>
              <a:rPr lang="en-US" baseline="0" dirty="0" smtClean="0"/>
              <a:t>of his work, I have the </a:t>
            </a:r>
            <a:r>
              <a:rPr lang="en-US" baseline="0" dirty="0" smtClean="0"/>
              <a:t>privilege </a:t>
            </a:r>
            <a:r>
              <a:rPr lang="en-US" baseline="0" dirty="0" smtClean="0"/>
              <a:t>to show some of his recent results Which was not presented in the previous rose meeting. </a:t>
            </a:r>
          </a:p>
          <a:p>
            <a:r>
              <a:rPr lang="en-US" baseline="0" dirty="0" smtClean="0"/>
              <a:t> </a:t>
            </a:r>
          </a:p>
          <a:p>
            <a:r>
              <a:rPr lang="en-US" baseline="0" dirty="0" smtClean="0"/>
              <a:t>In the </a:t>
            </a:r>
            <a:r>
              <a:rPr lang="en-US" baseline="0" dirty="0" smtClean="0"/>
              <a:t>second part I will speak about my plans to carry on with this project, where I </a:t>
            </a:r>
            <a:r>
              <a:rPr lang="en-US" baseline="0" dirty="0" smtClean="0"/>
              <a:t>eventually </a:t>
            </a:r>
            <a:r>
              <a:rPr lang="en-US" baseline="0" dirty="0" smtClean="0"/>
              <a:t>will perform full waveform </a:t>
            </a:r>
            <a:r>
              <a:rPr lang="en-US" baseline="0" dirty="0" smtClean="0"/>
              <a:t>inversion.</a:t>
            </a:r>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noProof="0" dirty="0" smtClean="0"/>
              <a:t>Ok, when</a:t>
            </a:r>
            <a:r>
              <a:rPr lang="en-US" baseline="0" dirty="0" smtClean="0"/>
              <a:t> </a:t>
            </a:r>
            <a:r>
              <a:rPr lang="en-US" baseline="0" dirty="0" smtClean="0"/>
              <a:t>considering </a:t>
            </a:r>
            <a:r>
              <a:rPr lang="en-US" dirty="0" smtClean="0"/>
              <a:t>a</a:t>
            </a:r>
            <a:r>
              <a:rPr lang="en-US" baseline="0" dirty="0" smtClean="0"/>
              <a:t> simple 2 layers model as shown in this slide, Hossein in his analysis with martin Landrø provided an expression to estimate the 4D timeshifts for a refracted event due to a small velocity change in second layer. This change </a:t>
            </a:r>
            <a:r>
              <a:rPr lang="en-US" baseline="0" dirty="0" smtClean="0"/>
              <a:t>in </a:t>
            </a:r>
            <a:r>
              <a:rPr lang="en-US" baseline="0" dirty="0" smtClean="0"/>
              <a:t>the interval velocity can be the result of gas migration and accumulation into the second layer. </a:t>
            </a:r>
            <a:endParaRPr lang="en-US" baseline="0" dirty="0" smtClean="0"/>
          </a:p>
          <a:p>
            <a:pPr eaLnBrk="1" hangingPunct="1"/>
            <a:endParaRPr lang="en-US" baseline="0" dirty="0" smtClean="0"/>
          </a:p>
          <a:p>
            <a:pPr eaLnBrk="1" hangingPunct="1"/>
            <a:r>
              <a:rPr lang="en-US" baseline="0" dirty="0" smtClean="0"/>
              <a:t>In </a:t>
            </a:r>
            <a:r>
              <a:rPr lang="en-US" baseline="0" dirty="0" smtClean="0"/>
              <a:t>this expression, the 4D timeshifts is linearly variable with offset. </a:t>
            </a:r>
          </a:p>
          <a:p>
            <a:pPr eaLnBrk="1" hangingPunct="1"/>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noProof="0" dirty="0" smtClean="0"/>
              <a:t>This linear relationship</a:t>
            </a:r>
            <a:r>
              <a:rPr lang="en-US" baseline="0" noProof="0" dirty="0" smtClean="0"/>
              <a:t> with offset</a:t>
            </a:r>
            <a:r>
              <a:rPr lang="en-US" noProof="0" dirty="0" smtClean="0"/>
              <a:t> can be illustrated using the</a:t>
            </a:r>
            <a:r>
              <a:rPr lang="en-US" baseline="0" noProof="0" dirty="0" smtClean="0"/>
              <a:t> following modeling results. </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aseline="0" noProof="0" dirty="0" smtClean="0"/>
          </a:p>
          <a:p>
            <a:pPr eaLnBrk="1" hangingPunct="1"/>
            <a:r>
              <a:rPr lang="en-US" baseline="0" noProof="0" dirty="0" smtClean="0"/>
              <a:t>The model at the bottom was built after a simple interpretation  of what happened after the underground blowout. Where the sand layer was initially saturated with brain then gas migrated to parts of this layer causing  a small velocity change. </a:t>
            </a:r>
          </a:p>
          <a:p>
            <a:pPr eaLnBrk="1" hangingPunct="1"/>
            <a:endParaRPr lang="en-US" baseline="0" noProof="0" dirty="0" smtClean="0"/>
          </a:p>
          <a:p>
            <a:pPr eaLnBrk="1" hangingPunct="1"/>
            <a:r>
              <a:rPr lang="en-US" baseline="0" noProof="0" dirty="0" smtClean="0"/>
              <a:t>The figure at the top was obtained using a standard cross correlation to estimate the refraction timeshifts in a 50 ms time window. And each curve corresponds to a different offset. Larger offset give rise to a higher timeshift.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noProof="0" dirty="0" smtClean="0"/>
              <a:t>In contrast,  the 4D reflection data  does not </a:t>
            </a:r>
            <a:r>
              <a:rPr lang="en-US" baseline="0" noProof="0" dirty="0" smtClean="0"/>
              <a:t>shows </a:t>
            </a:r>
            <a:r>
              <a:rPr lang="en-US" baseline="0" noProof="0" dirty="0" smtClean="0"/>
              <a:t> 4D timeshifts when using the same velocity model. however, </a:t>
            </a:r>
            <a:r>
              <a:rPr lang="en-US" baseline="0" noProof="0" dirty="0" smtClean="0"/>
              <a:t>a small amplitude difference was observed in the difference stack.</a:t>
            </a:r>
            <a:endParaRPr lang="en-US" noProof="0" dirty="0" smtClean="0"/>
          </a:p>
          <a:p>
            <a:endParaRPr lang="en-US" dirty="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same 4D</a:t>
            </a:r>
            <a:r>
              <a:rPr lang="en-US" baseline="0" dirty="0" smtClean="0"/>
              <a:t> </a:t>
            </a:r>
            <a:r>
              <a:rPr lang="en-US" baseline="0" dirty="0" err="1" smtClean="0"/>
              <a:t>behaviour</a:t>
            </a:r>
            <a:r>
              <a:rPr lang="en-US" baseline="0" dirty="0" smtClean="0"/>
              <a:t> was observed from the field data. </a:t>
            </a:r>
            <a:r>
              <a:rPr lang="en-US" dirty="0" smtClean="0"/>
              <a:t>It was difficult to </a:t>
            </a:r>
            <a:r>
              <a:rPr lang="en-US" dirty="0" smtClean="0"/>
              <a:t>observe any 4D timeshifts with </a:t>
            </a:r>
            <a:r>
              <a:rPr lang="en-US" dirty="0" smtClean="0"/>
              <a:t>the reflection</a:t>
            </a:r>
            <a:r>
              <a:rPr lang="en-US" baseline="0" dirty="0" smtClean="0"/>
              <a:t> events, however, a small amplitude difference is observed blow 200 ms around the projected location of the blow out well . </a:t>
            </a:r>
            <a:endParaRPr lang="en-US" baseline="0" dirty="0" smtClean="0"/>
          </a:p>
          <a:p>
            <a:endParaRPr lang="en-US" baseline="0" dirty="0" smtClean="0"/>
          </a:p>
          <a:p>
            <a:r>
              <a:rPr lang="en-US" baseline="0" dirty="0" smtClean="0"/>
              <a:t>And, since this  </a:t>
            </a:r>
            <a:r>
              <a:rPr lang="en-US" baseline="0" dirty="0" smtClean="0"/>
              <a:t>amplitude </a:t>
            </a:r>
            <a:r>
              <a:rPr lang="en-US" baseline="0" dirty="0" smtClean="0"/>
              <a:t>difference was </a:t>
            </a:r>
            <a:r>
              <a:rPr lang="en-US" baseline="0" dirty="0" smtClean="0"/>
              <a:t>close to the noise level. </a:t>
            </a:r>
            <a:r>
              <a:rPr lang="en-US" baseline="0" dirty="0" smtClean="0"/>
              <a:t>It was necessary to make use of 4D refraction timeshifts that is expected from the synthetic modeling results. </a:t>
            </a:r>
          </a:p>
          <a:p>
            <a:endParaRPr lang="en-US" baseline="0" dirty="0" smtClean="0"/>
          </a:p>
        </p:txBody>
      </p:sp>
      <p:sp>
        <p:nvSpPr>
          <p:cNvPr id="4" name="Slide Number Placeholder 3"/>
          <p:cNvSpPr>
            <a:spLocks noGrp="1"/>
          </p:cNvSpPr>
          <p:nvPr>
            <p:ph type="sldNum" sz="quarter" idx="10"/>
          </p:nvPr>
        </p:nvSpPr>
        <p:spPr/>
        <p:txBody>
          <a:bodyPr/>
          <a:lstStyle/>
          <a:p>
            <a:pPr>
              <a:defRPr/>
            </a:pPr>
            <a:fld id="{BF9EBB70-252C-4DA0-AD67-DA3F2C861E8D}" type="slidenum">
              <a:rPr lang="nb-NO" smtClean="0"/>
              <a:pPr>
                <a:defRPr/>
              </a:pPr>
              <a:t>8</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b-NO" baseline="0" dirty="0" smtClean="0"/>
              <a:t>To </a:t>
            </a:r>
            <a:r>
              <a:rPr lang="nb-NO" baseline="0" dirty="0" err="1" smtClean="0"/>
              <a:t>the</a:t>
            </a:r>
            <a:r>
              <a:rPr lang="nb-NO" baseline="0" dirty="0" smtClean="0"/>
              <a:t> </a:t>
            </a:r>
            <a:r>
              <a:rPr lang="nb-NO" baseline="0" dirty="0" err="1" smtClean="0"/>
              <a:t>left</a:t>
            </a:r>
            <a:r>
              <a:rPr lang="nb-NO" baseline="0" dirty="0" smtClean="0"/>
              <a:t> </a:t>
            </a:r>
            <a:r>
              <a:rPr lang="nb-NO" baseline="0" dirty="0" err="1" smtClean="0"/>
              <a:t>you’re</a:t>
            </a:r>
            <a:r>
              <a:rPr lang="nb-NO" baseline="0" dirty="0" smtClean="0"/>
              <a:t> </a:t>
            </a:r>
            <a:r>
              <a:rPr lang="nb-NO" baseline="0" dirty="0" err="1" smtClean="0"/>
              <a:t>looking</a:t>
            </a:r>
            <a:r>
              <a:rPr lang="nb-NO" baseline="0" dirty="0" smtClean="0"/>
              <a:t> to base and </a:t>
            </a:r>
            <a:r>
              <a:rPr lang="nb-NO" baseline="0" dirty="0" err="1" smtClean="0"/>
              <a:t>moniter</a:t>
            </a:r>
            <a:r>
              <a:rPr lang="nb-NO" baseline="0" dirty="0" smtClean="0"/>
              <a:t> </a:t>
            </a:r>
            <a:r>
              <a:rPr lang="nb-NO" baseline="0" dirty="0" err="1" smtClean="0"/>
              <a:t>gathers</a:t>
            </a:r>
            <a:r>
              <a:rPr lang="nb-NO" baseline="0" dirty="0" smtClean="0"/>
              <a:t> </a:t>
            </a:r>
            <a:r>
              <a:rPr lang="nb-NO" baseline="0" dirty="0" err="1" smtClean="0"/>
              <a:t>interleaved</a:t>
            </a:r>
            <a:r>
              <a:rPr lang="nb-NO" baseline="0" dirty="0" smtClean="0"/>
              <a:t> </a:t>
            </a:r>
            <a:r>
              <a:rPr lang="nb-NO" baseline="0" dirty="0" err="1" smtClean="0"/>
              <a:t>with</a:t>
            </a:r>
            <a:r>
              <a:rPr lang="nb-NO" baseline="0" dirty="0" smtClean="0"/>
              <a:t> </a:t>
            </a:r>
            <a:r>
              <a:rPr lang="nb-NO" baseline="0" dirty="0" err="1" smtClean="0"/>
              <a:t>each</a:t>
            </a:r>
            <a:r>
              <a:rPr lang="nb-NO" baseline="0" dirty="0" smtClean="0"/>
              <a:t> </a:t>
            </a:r>
            <a:r>
              <a:rPr lang="nb-NO" baseline="0" dirty="0" err="1" smtClean="0"/>
              <a:t>other</a:t>
            </a:r>
            <a:r>
              <a:rPr lang="nb-NO" baseline="0" dirty="0" smtClean="0"/>
              <a:t>. </a:t>
            </a:r>
            <a:r>
              <a:rPr lang="nb-NO" baseline="0" dirty="0" err="1" smtClean="0"/>
              <a:t>Every</a:t>
            </a:r>
            <a:r>
              <a:rPr lang="nb-NO" baseline="0" dirty="0" smtClean="0"/>
              <a:t> 2 </a:t>
            </a:r>
            <a:r>
              <a:rPr lang="nb-NO" baseline="0" dirty="0" err="1" smtClean="0"/>
              <a:t>adjacent</a:t>
            </a:r>
            <a:r>
              <a:rPr lang="nb-NO" baseline="0" dirty="0" smtClean="0"/>
              <a:t> traces </a:t>
            </a:r>
            <a:r>
              <a:rPr lang="nb-NO" baseline="0" dirty="0" err="1" smtClean="0"/>
              <a:t>come</a:t>
            </a:r>
            <a:r>
              <a:rPr lang="nb-NO" baseline="0" dirty="0" smtClean="0"/>
              <a:t> from base and monitor survey. To traces to </a:t>
            </a:r>
            <a:r>
              <a:rPr lang="nb-NO" baseline="0" dirty="0" err="1" smtClean="0"/>
              <a:t>the</a:t>
            </a:r>
            <a:r>
              <a:rPr lang="nb-NO" baseline="0" dirty="0" smtClean="0"/>
              <a:t> </a:t>
            </a:r>
            <a:r>
              <a:rPr lang="nb-NO" baseline="0" dirty="0" err="1" smtClean="0"/>
              <a:t>left</a:t>
            </a:r>
            <a:r>
              <a:rPr lang="nb-NO" baseline="0" dirty="0" smtClean="0"/>
              <a:t> </a:t>
            </a:r>
            <a:r>
              <a:rPr lang="nb-NO" baseline="0" dirty="0" err="1" smtClean="0"/>
              <a:t>come</a:t>
            </a:r>
            <a:r>
              <a:rPr lang="nb-NO" baseline="0" dirty="0" smtClean="0"/>
              <a:t> from a location </a:t>
            </a:r>
            <a:r>
              <a:rPr lang="nb-NO" baseline="0" dirty="0" err="1" smtClean="0"/>
              <a:t>close</a:t>
            </a:r>
            <a:r>
              <a:rPr lang="nb-NO" baseline="0" dirty="0" smtClean="0"/>
              <a:t> to </a:t>
            </a:r>
            <a:r>
              <a:rPr lang="nb-NO" baseline="0" dirty="0" err="1" smtClean="0"/>
              <a:t>blow</a:t>
            </a:r>
            <a:r>
              <a:rPr lang="nb-NO" baseline="0" dirty="0" smtClean="0"/>
              <a:t> </a:t>
            </a:r>
            <a:r>
              <a:rPr lang="nb-NO" baseline="0" dirty="0" err="1" smtClean="0"/>
              <a:t>out</a:t>
            </a:r>
            <a:r>
              <a:rPr lang="nb-NO" baseline="0" dirty="0" smtClean="0"/>
              <a:t> </a:t>
            </a:r>
            <a:r>
              <a:rPr lang="nb-NO" baseline="0" dirty="0" err="1" smtClean="0"/>
              <a:t>well</a:t>
            </a:r>
            <a:r>
              <a:rPr lang="nb-NO" baseline="0" dirty="0" smtClean="0"/>
              <a:t>. and to </a:t>
            </a:r>
            <a:r>
              <a:rPr lang="nb-NO" baseline="0" dirty="0" err="1" smtClean="0"/>
              <a:t>your</a:t>
            </a:r>
            <a:r>
              <a:rPr lang="nb-NO" baseline="0" dirty="0" smtClean="0"/>
              <a:t> right </a:t>
            </a:r>
            <a:r>
              <a:rPr lang="nb-NO" baseline="0" dirty="0" err="1" smtClean="0"/>
              <a:t>the</a:t>
            </a:r>
            <a:r>
              <a:rPr lang="nb-NO" baseline="0" dirty="0" smtClean="0"/>
              <a:t> </a:t>
            </a:r>
            <a:r>
              <a:rPr lang="nb-NO" baseline="0" dirty="0" err="1" smtClean="0"/>
              <a:t>gathers</a:t>
            </a:r>
            <a:r>
              <a:rPr lang="nb-NO" baseline="0" dirty="0" smtClean="0"/>
              <a:t> </a:t>
            </a:r>
            <a:r>
              <a:rPr lang="nb-NO" baseline="0" dirty="0" err="1" smtClean="0"/>
              <a:t>come</a:t>
            </a:r>
            <a:r>
              <a:rPr lang="nb-NO" baseline="0" dirty="0" smtClean="0"/>
              <a:t> from a location a </a:t>
            </a:r>
            <a:r>
              <a:rPr lang="nb-NO" baseline="0" dirty="0" err="1" smtClean="0"/>
              <a:t>way</a:t>
            </a:r>
            <a:r>
              <a:rPr lang="nb-NO" baseline="0" dirty="0" smtClean="0"/>
              <a:t> from </a:t>
            </a:r>
            <a:r>
              <a:rPr lang="nb-NO" baseline="0" dirty="0" err="1" smtClean="0"/>
              <a:t>the</a:t>
            </a:r>
            <a:r>
              <a:rPr lang="nb-NO" baseline="0" dirty="0" smtClean="0"/>
              <a:t> </a:t>
            </a:r>
            <a:r>
              <a:rPr lang="nb-NO" baseline="0" dirty="0" err="1" smtClean="0"/>
              <a:t>well</a:t>
            </a:r>
            <a:r>
              <a:rPr lang="nb-NO" baseline="0" dirty="0" smtClean="0"/>
              <a:t>. The </a:t>
            </a:r>
            <a:r>
              <a:rPr lang="nb-NO" baseline="0" dirty="0" err="1" smtClean="0"/>
              <a:t>refracted</a:t>
            </a:r>
            <a:r>
              <a:rPr lang="nb-NO" baseline="0" dirty="0" smtClean="0"/>
              <a:t> </a:t>
            </a:r>
            <a:r>
              <a:rPr lang="nb-NO" baseline="0" dirty="0" err="1" smtClean="0"/>
              <a:t>event</a:t>
            </a:r>
            <a:r>
              <a:rPr lang="nb-NO" baseline="0" dirty="0" smtClean="0"/>
              <a:t> </a:t>
            </a:r>
            <a:r>
              <a:rPr lang="nb-NO" baseline="0" dirty="0" err="1" smtClean="0"/>
              <a:t>near</a:t>
            </a:r>
            <a:r>
              <a:rPr lang="nb-NO" baseline="0" dirty="0" smtClean="0"/>
              <a:t> </a:t>
            </a:r>
            <a:r>
              <a:rPr lang="nb-NO" baseline="0" dirty="0" err="1" smtClean="0"/>
              <a:t>the</a:t>
            </a:r>
            <a:r>
              <a:rPr lang="nb-NO" baseline="0" dirty="0" smtClean="0"/>
              <a:t> </a:t>
            </a:r>
            <a:r>
              <a:rPr lang="nb-NO" baseline="0" dirty="0" err="1" smtClean="0"/>
              <a:t>well</a:t>
            </a:r>
            <a:r>
              <a:rPr lang="nb-NO" baseline="0" dirty="0" smtClean="0"/>
              <a:t> shows time </a:t>
            </a:r>
            <a:r>
              <a:rPr lang="nb-NO" baseline="0" dirty="0" err="1" smtClean="0"/>
              <a:t>shifts</a:t>
            </a:r>
            <a:r>
              <a:rPr lang="nb-NO" baseline="0" dirty="0" smtClean="0"/>
              <a:t>. </a:t>
            </a:r>
            <a:r>
              <a:rPr lang="nb-NO" baseline="0" dirty="0" err="1" smtClean="0"/>
              <a:t>Whereas</a:t>
            </a:r>
            <a:r>
              <a:rPr lang="nb-NO" baseline="0" dirty="0" smtClean="0"/>
              <a:t>, </a:t>
            </a:r>
            <a:r>
              <a:rPr lang="nb-NO" baseline="0" dirty="0" err="1" smtClean="0"/>
              <a:t>the</a:t>
            </a:r>
            <a:r>
              <a:rPr lang="nb-NO" baseline="0" dirty="0" smtClean="0"/>
              <a:t> </a:t>
            </a:r>
            <a:r>
              <a:rPr lang="nb-NO" baseline="0" dirty="0" err="1" smtClean="0"/>
              <a:t>gathers</a:t>
            </a:r>
            <a:r>
              <a:rPr lang="nb-NO" baseline="0" dirty="0" smtClean="0"/>
              <a:t> </a:t>
            </a:r>
            <a:r>
              <a:rPr lang="nb-NO" baseline="0" dirty="0" err="1" smtClean="0"/>
              <a:t>away</a:t>
            </a:r>
            <a:r>
              <a:rPr lang="nb-NO" baseline="0" dirty="0" smtClean="0"/>
              <a:t> from </a:t>
            </a:r>
            <a:r>
              <a:rPr lang="nb-NO" baseline="0" dirty="0" err="1" smtClean="0"/>
              <a:t>the</a:t>
            </a:r>
            <a:r>
              <a:rPr lang="nb-NO" baseline="0" dirty="0" smtClean="0"/>
              <a:t> </a:t>
            </a:r>
            <a:r>
              <a:rPr lang="nb-NO" baseline="0" dirty="0" err="1" smtClean="0"/>
              <a:t>well</a:t>
            </a:r>
            <a:r>
              <a:rPr lang="nb-NO" baseline="0" dirty="0" smtClean="0"/>
              <a:t> show </a:t>
            </a:r>
            <a:r>
              <a:rPr lang="nb-NO" baseline="0" dirty="0" err="1" smtClean="0"/>
              <a:t>no</a:t>
            </a:r>
            <a:r>
              <a:rPr lang="nb-NO" baseline="0" dirty="0" smtClean="0"/>
              <a:t> </a:t>
            </a:r>
            <a:r>
              <a:rPr lang="nb-NO" baseline="0" dirty="0" err="1" smtClean="0"/>
              <a:t>significant</a:t>
            </a:r>
            <a:r>
              <a:rPr lang="nb-NO" baseline="0" dirty="0" smtClean="0"/>
              <a:t> </a:t>
            </a:r>
            <a:r>
              <a:rPr lang="nb-NO" baseline="0" dirty="0" err="1" smtClean="0"/>
              <a:t>timeshifts</a:t>
            </a:r>
            <a:r>
              <a:rPr lang="nb-NO" baseline="0" dirty="0" smtClean="0"/>
              <a:t>. And it is </a:t>
            </a:r>
            <a:r>
              <a:rPr lang="nb-NO" baseline="0" dirty="0" err="1" smtClean="0"/>
              <a:t>important</a:t>
            </a:r>
            <a:r>
              <a:rPr lang="nb-NO" baseline="0" dirty="0" smtClean="0"/>
              <a:t> to </a:t>
            </a:r>
            <a:r>
              <a:rPr lang="nb-NO" baseline="0" dirty="0" err="1" smtClean="0"/>
              <a:t>mention</a:t>
            </a:r>
            <a:r>
              <a:rPr lang="nb-NO" baseline="0" dirty="0" smtClean="0"/>
              <a:t> </a:t>
            </a:r>
            <a:r>
              <a:rPr lang="nb-NO" baseline="0" dirty="0" err="1" smtClean="0"/>
              <a:t>that</a:t>
            </a:r>
            <a:r>
              <a:rPr lang="nb-NO" baseline="0" dirty="0" smtClean="0"/>
              <a:t> </a:t>
            </a:r>
            <a:r>
              <a:rPr lang="nb-NO" baseline="0" dirty="0" err="1" smtClean="0"/>
              <a:t>the</a:t>
            </a:r>
            <a:r>
              <a:rPr lang="nb-NO" baseline="0" dirty="0" smtClean="0"/>
              <a:t> </a:t>
            </a:r>
            <a:r>
              <a:rPr lang="nb-NO" baseline="0" dirty="0" err="1" smtClean="0"/>
              <a:t>direct</a:t>
            </a:r>
            <a:r>
              <a:rPr lang="nb-NO" baseline="0" dirty="0" smtClean="0"/>
              <a:t> </a:t>
            </a:r>
            <a:r>
              <a:rPr lang="nb-NO" baseline="0" dirty="0" err="1" smtClean="0"/>
              <a:t>wave</a:t>
            </a:r>
            <a:r>
              <a:rPr lang="nb-NO" baseline="0" dirty="0" smtClean="0"/>
              <a:t> </a:t>
            </a:r>
            <a:r>
              <a:rPr lang="nb-NO" baseline="0" dirty="0" err="1" smtClean="0"/>
              <a:t>does</a:t>
            </a:r>
            <a:r>
              <a:rPr lang="nb-NO" baseline="0" dirty="0" smtClean="0"/>
              <a:t> not show time </a:t>
            </a:r>
            <a:r>
              <a:rPr lang="nb-NO" baseline="0" dirty="0" err="1" smtClean="0"/>
              <a:t>shift</a:t>
            </a:r>
            <a:r>
              <a:rPr lang="nb-NO" baseline="0" dirty="0" smtClean="0"/>
              <a:t> </a:t>
            </a:r>
            <a:r>
              <a:rPr lang="nb-NO" baseline="0" dirty="0" err="1" smtClean="0"/>
              <a:t>which</a:t>
            </a:r>
            <a:r>
              <a:rPr lang="nb-NO" baseline="0" dirty="0" smtClean="0"/>
              <a:t> make </a:t>
            </a:r>
            <a:r>
              <a:rPr lang="nb-NO" baseline="0" dirty="0" err="1" smtClean="0"/>
              <a:t>us</a:t>
            </a:r>
            <a:r>
              <a:rPr lang="nb-NO" baseline="0" dirty="0" smtClean="0"/>
              <a:t> more </a:t>
            </a:r>
            <a:r>
              <a:rPr lang="nb-NO" baseline="0" dirty="0" err="1" smtClean="0"/>
              <a:t>confident</a:t>
            </a:r>
            <a:r>
              <a:rPr lang="nb-NO" baseline="0" dirty="0" smtClean="0"/>
              <a:t> </a:t>
            </a:r>
            <a:r>
              <a:rPr lang="nb-NO" baseline="0" dirty="0" err="1" smtClean="0"/>
              <a:t>that</a:t>
            </a:r>
            <a:r>
              <a:rPr lang="nb-NO" baseline="0" dirty="0" smtClean="0"/>
              <a:t> </a:t>
            </a:r>
            <a:r>
              <a:rPr lang="nb-NO" baseline="0" dirty="0" err="1" smtClean="0"/>
              <a:t>the</a:t>
            </a:r>
            <a:r>
              <a:rPr lang="nb-NO" baseline="0" dirty="0" smtClean="0"/>
              <a:t> time </a:t>
            </a:r>
            <a:r>
              <a:rPr lang="nb-NO" baseline="0" dirty="0" err="1" smtClean="0"/>
              <a:t>shifts</a:t>
            </a:r>
            <a:r>
              <a:rPr lang="nb-NO" baseline="0" dirty="0" smtClean="0"/>
              <a:t> </a:t>
            </a:r>
            <a:r>
              <a:rPr lang="nb-NO" baseline="0" dirty="0" err="1" smtClean="0"/>
              <a:t>are</a:t>
            </a:r>
            <a:r>
              <a:rPr lang="nb-NO" baseline="0" dirty="0" smtClean="0"/>
              <a:t> </a:t>
            </a:r>
            <a:r>
              <a:rPr lang="nb-NO" baseline="0" dirty="0" err="1" smtClean="0"/>
              <a:t>genioune</a:t>
            </a:r>
            <a:r>
              <a:rPr lang="nb-NO" baseline="0" dirty="0" smtClean="0"/>
              <a:t>. </a:t>
            </a:r>
          </a:p>
          <a:p>
            <a:pPr eaLnBrk="1" hangingPunct="1"/>
            <a:endParaRPr lang="nb-NO" baseline="0" dirty="0" smtClean="0"/>
          </a:p>
          <a:p>
            <a:pPr eaLnBrk="1" hangingPunct="1"/>
            <a:r>
              <a:rPr lang="nb-NO" baseline="0" dirty="0" smtClean="0"/>
              <a:t>In </a:t>
            </a:r>
            <a:r>
              <a:rPr lang="nb-NO" baseline="0" dirty="0" err="1" smtClean="0"/>
              <a:t>the</a:t>
            </a:r>
            <a:r>
              <a:rPr lang="nb-NO" baseline="0" dirty="0" smtClean="0"/>
              <a:t> </a:t>
            </a:r>
            <a:r>
              <a:rPr lang="nb-NO" baseline="0" dirty="0" err="1" smtClean="0"/>
              <a:t>next</a:t>
            </a:r>
            <a:r>
              <a:rPr lang="nb-NO" baseline="0" dirty="0" smtClean="0"/>
              <a:t> slide, i </a:t>
            </a:r>
            <a:r>
              <a:rPr lang="nb-NO" baseline="0" dirty="0" err="1" smtClean="0"/>
              <a:t>will</a:t>
            </a:r>
            <a:r>
              <a:rPr lang="nb-NO" baseline="0" dirty="0" smtClean="0"/>
              <a:t> </a:t>
            </a:r>
            <a:r>
              <a:rPr lang="nb-NO" baseline="0" dirty="0" err="1" smtClean="0"/>
              <a:t>zome</a:t>
            </a:r>
            <a:r>
              <a:rPr lang="nb-NO" baseline="0" dirty="0" smtClean="0"/>
              <a:t> to </a:t>
            </a:r>
            <a:r>
              <a:rPr lang="nb-NO" baseline="0" dirty="0" err="1" smtClean="0"/>
              <a:t>this</a:t>
            </a:r>
            <a:r>
              <a:rPr lang="nb-NO" baseline="0" dirty="0" smtClean="0"/>
              <a:t> part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refracted</a:t>
            </a:r>
            <a:r>
              <a:rPr lang="nb-NO" baseline="0" dirty="0" smtClean="0"/>
              <a:t> </a:t>
            </a:r>
            <a:r>
              <a:rPr lang="nb-NO" baseline="0" dirty="0" err="1" smtClean="0"/>
              <a:t>event</a:t>
            </a:r>
            <a:r>
              <a:rPr lang="nb-NO" baseline="0" dirty="0" smtClean="0"/>
              <a:t>.</a:t>
            </a:r>
            <a:endParaRPr lang="nb-NO"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pPr>
              <a:defRPr/>
            </a:pPr>
            <a:fld id="{A1026316-9105-4829-B786-F58CCDBA7260}" type="datetimeFigureOut">
              <a:rPr lang="nb-NO"/>
              <a:pPr>
                <a:defRPr/>
              </a:pPr>
              <a:t>01.05.2011</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7BB27F3F-EE9F-498C-999D-B001A5194933}"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24ED34F2-1DBF-4773-BDC7-54906B5CB141}" type="datetimeFigureOut">
              <a:rPr lang="nb-NO"/>
              <a:pPr>
                <a:defRPr/>
              </a:pPr>
              <a:t>01.05.2011</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FA03026C-E475-468E-8523-47D16A48A2DC}"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F68D1C40-9C97-4374-A9FE-12B745A796EB}" type="datetimeFigureOut">
              <a:rPr lang="nb-NO"/>
              <a:pPr>
                <a:defRPr/>
              </a:pPr>
              <a:t>01.05.2011</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FC6A1657-6AB4-4AD8-B67E-00AE976AD9D3}"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E280F80E-9648-40B0-97B9-786E2D862C96}" type="datetimeFigureOut">
              <a:rPr lang="nb-NO"/>
              <a:pPr>
                <a:defRPr/>
              </a:pPr>
              <a:t>01.05.2011</a:t>
            </a:fld>
            <a:endParaRPr lang="nb-NO"/>
          </a:p>
        </p:txBody>
      </p:sp>
      <p:sp>
        <p:nvSpPr>
          <p:cNvPr id="7" name="Footer Placeholder 19"/>
          <p:cNvSpPr>
            <a:spLocks noGrp="1"/>
          </p:cNvSpPr>
          <p:nvPr>
            <p:ph type="ftr" sz="quarter" idx="11"/>
          </p:nvPr>
        </p:nvSpPr>
        <p:spPr/>
        <p:txBody>
          <a:bodyPr/>
          <a:lstStyle>
            <a:lvl1pPr>
              <a:defRPr/>
            </a:lvl1pPr>
            <a:extLst/>
          </a:lstStyle>
          <a:p>
            <a:pPr>
              <a:defRPr/>
            </a:pPr>
            <a:endParaRPr lang="nb-NO"/>
          </a:p>
        </p:txBody>
      </p:sp>
      <p:sp>
        <p:nvSpPr>
          <p:cNvPr id="8" name="Slide Number Placeholder 9"/>
          <p:cNvSpPr>
            <a:spLocks noGrp="1"/>
          </p:cNvSpPr>
          <p:nvPr>
            <p:ph type="sldNum" sz="quarter" idx="12"/>
          </p:nvPr>
        </p:nvSpPr>
        <p:spPr/>
        <p:txBody>
          <a:bodyPr/>
          <a:lstStyle>
            <a:lvl1pPr>
              <a:defRPr/>
            </a:lvl1pPr>
            <a:extLst/>
          </a:lstStyle>
          <a:p>
            <a:pPr>
              <a:defRPr/>
            </a:pPr>
            <a:fld id="{AB50500E-D835-49BE-A799-BF5F2FF24FB1}" type="slidenum">
              <a:rPr lang="nb-NO"/>
              <a:pPr>
                <a:defRPr/>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DDC034D-30CE-4201-9436-E7C4B2F3B9A1}"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E5464F29-319D-4B74-8B6E-78B3A961E1F3}" type="slidenum">
              <a:rPr lang="nb-NO"/>
              <a:pPr>
                <a:defRPr/>
              </a:pPr>
              <a:t>‹#›</a:t>
            </a:fld>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C3A9AF05-4AB7-4827-B895-C67DA998AF53}" type="datetimeFigureOut">
              <a:rPr lang="nb-NO"/>
              <a:pPr>
                <a:defRPr/>
              </a:pPr>
              <a:t>01.05.2011</a:t>
            </a:fld>
            <a:endParaRPr lang="nb-NO"/>
          </a:p>
        </p:txBody>
      </p:sp>
      <p:sp>
        <p:nvSpPr>
          <p:cNvPr id="9" name="Footer Placeholder 4"/>
          <p:cNvSpPr>
            <a:spLocks noGrp="1"/>
          </p:cNvSpPr>
          <p:nvPr>
            <p:ph type="ftr" sz="quarter" idx="11"/>
          </p:nvPr>
        </p:nvSpPr>
        <p:spPr/>
        <p:txBody>
          <a:bodyPr/>
          <a:lstStyle>
            <a:lvl1pPr>
              <a:defRPr/>
            </a:lvl1pPr>
            <a:extLst/>
          </a:lstStyle>
          <a:p>
            <a:pPr>
              <a:defRPr/>
            </a:pPr>
            <a:endParaRPr lang="nb-NO"/>
          </a:p>
        </p:txBody>
      </p:sp>
      <p:sp>
        <p:nvSpPr>
          <p:cNvPr id="10" name="Slide Number Placeholder 5"/>
          <p:cNvSpPr>
            <a:spLocks noGrp="1"/>
          </p:cNvSpPr>
          <p:nvPr>
            <p:ph type="sldNum" sz="quarter" idx="12"/>
          </p:nvPr>
        </p:nvSpPr>
        <p:spPr/>
        <p:txBody>
          <a:bodyPr/>
          <a:lstStyle>
            <a:lvl1pPr>
              <a:defRPr/>
            </a:lvl1pPr>
            <a:extLst/>
          </a:lstStyle>
          <a:p>
            <a:pPr>
              <a:defRPr/>
            </a:pPr>
            <a:fld id="{86E66222-E00A-458E-BCC9-F61DA5B0AFA6}" type="slidenum">
              <a:rPr lang="nb-NO"/>
              <a:pPr>
                <a:defRPr/>
              </a:pPr>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3BDEA25-FF1A-4BE5-BEB7-8FEEE85CD7F7}" type="datetimeFigureOut">
              <a:rPr lang="nb-NO"/>
              <a:pPr>
                <a:defRPr/>
              </a:pPr>
              <a:t>01.05.2011</a:t>
            </a:fld>
            <a:endParaRPr lang="nb-NO"/>
          </a:p>
        </p:txBody>
      </p:sp>
      <p:sp>
        <p:nvSpPr>
          <p:cNvPr id="6" name="Footer Placeholder 9"/>
          <p:cNvSpPr>
            <a:spLocks noGrp="1"/>
          </p:cNvSpPr>
          <p:nvPr>
            <p:ph type="ftr" sz="quarter" idx="11"/>
          </p:nvPr>
        </p:nvSpPr>
        <p:spPr/>
        <p:txBody>
          <a:bodyPr/>
          <a:lstStyle>
            <a:lvl1pPr>
              <a:defRPr/>
            </a:lvl1pPr>
          </a:lstStyle>
          <a:p>
            <a:pPr>
              <a:defRPr/>
            </a:pPr>
            <a:endParaRPr lang="nb-NO"/>
          </a:p>
        </p:txBody>
      </p:sp>
      <p:sp>
        <p:nvSpPr>
          <p:cNvPr id="7" name="Slide Number Placeholder 21"/>
          <p:cNvSpPr>
            <a:spLocks noGrp="1"/>
          </p:cNvSpPr>
          <p:nvPr>
            <p:ph type="sldNum" sz="quarter" idx="12"/>
          </p:nvPr>
        </p:nvSpPr>
        <p:spPr/>
        <p:txBody>
          <a:bodyPr/>
          <a:lstStyle>
            <a:lvl1pPr>
              <a:defRPr/>
            </a:lvl1pPr>
          </a:lstStyle>
          <a:p>
            <a:pPr>
              <a:defRPr/>
            </a:pPr>
            <a:fld id="{9978ADEF-8044-44AF-8451-150C12F5563A}" type="slidenum">
              <a:rPr lang="nb-NO"/>
              <a:pPr>
                <a:defRPr/>
              </a:pPr>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0AECC71-B07F-4356-8F72-E6DB0D44D4E8}" type="datetimeFigureOut">
              <a:rPr lang="nb-NO"/>
              <a:pPr>
                <a:defRPr/>
              </a:pPr>
              <a:t>01.05.2011</a:t>
            </a:fld>
            <a:endParaRPr lang="nb-NO"/>
          </a:p>
        </p:txBody>
      </p:sp>
      <p:sp>
        <p:nvSpPr>
          <p:cNvPr id="8" name="Footer Placeholder 7"/>
          <p:cNvSpPr>
            <a:spLocks noGrp="1"/>
          </p:cNvSpPr>
          <p:nvPr>
            <p:ph type="ftr" sz="quarter" idx="11"/>
          </p:nvPr>
        </p:nvSpPr>
        <p:spPr/>
        <p:txBody>
          <a:bodyPr/>
          <a:lstStyle>
            <a:lvl1pPr>
              <a:defRPr/>
            </a:lvl1pPr>
            <a:extLst/>
          </a:lstStyle>
          <a:p>
            <a:pPr>
              <a:defRPr/>
            </a:pPr>
            <a:endParaRPr lang="nb-NO"/>
          </a:p>
        </p:txBody>
      </p:sp>
      <p:sp>
        <p:nvSpPr>
          <p:cNvPr id="9" name="Slide Number Placeholder 8"/>
          <p:cNvSpPr>
            <a:spLocks noGrp="1"/>
          </p:cNvSpPr>
          <p:nvPr>
            <p:ph type="sldNum" sz="quarter" idx="12"/>
          </p:nvPr>
        </p:nvSpPr>
        <p:spPr/>
        <p:txBody>
          <a:bodyPr/>
          <a:lstStyle>
            <a:lvl1pPr>
              <a:defRPr/>
            </a:lvl1pPr>
            <a:extLst/>
          </a:lstStyle>
          <a:p>
            <a:pPr>
              <a:defRPr/>
            </a:pPr>
            <a:fld id="{FD006121-448C-45A1-9452-B7573BA30BFF}" type="slidenum">
              <a:rPr lang="nb-NO"/>
              <a:pPr>
                <a:defRPr/>
              </a:pPr>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30AFE2F6-E958-4EDD-8BEB-A1F418629FF1}" type="datetimeFigureOut">
              <a:rPr lang="nb-NO"/>
              <a:pPr>
                <a:defRPr/>
              </a:pPr>
              <a:t>01.05.2011</a:t>
            </a:fld>
            <a:endParaRPr lang="nb-NO"/>
          </a:p>
        </p:txBody>
      </p:sp>
      <p:sp>
        <p:nvSpPr>
          <p:cNvPr id="4" name="Footer Placeholder 9"/>
          <p:cNvSpPr>
            <a:spLocks noGrp="1"/>
          </p:cNvSpPr>
          <p:nvPr>
            <p:ph type="ftr" sz="quarter" idx="11"/>
          </p:nvPr>
        </p:nvSpPr>
        <p:spPr/>
        <p:txBody>
          <a:bodyPr/>
          <a:lstStyle>
            <a:lvl1pPr>
              <a:defRPr/>
            </a:lvl1pPr>
          </a:lstStyle>
          <a:p>
            <a:pPr>
              <a:defRPr/>
            </a:pPr>
            <a:endParaRPr lang="nb-NO"/>
          </a:p>
        </p:txBody>
      </p:sp>
      <p:sp>
        <p:nvSpPr>
          <p:cNvPr id="5" name="Slide Number Placeholder 21"/>
          <p:cNvSpPr>
            <a:spLocks noGrp="1"/>
          </p:cNvSpPr>
          <p:nvPr>
            <p:ph type="sldNum" sz="quarter" idx="12"/>
          </p:nvPr>
        </p:nvSpPr>
        <p:spPr/>
        <p:txBody>
          <a:bodyPr/>
          <a:lstStyle>
            <a:lvl1pPr>
              <a:defRPr/>
            </a:lvl1pPr>
          </a:lstStyle>
          <a:p>
            <a:pPr>
              <a:defRPr/>
            </a:pPr>
            <a:fld id="{89517CB5-AAA2-4E8B-A94E-68643DE9D0E1}" type="slidenum">
              <a:rPr lang="nb-NO"/>
              <a:pPr>
                <a:defRPr/>
              </a:pPr>
              <a:t>‹#›</a:t>
            </a:fld>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72045F4F-5F80-4F3D-845A-FB2419A025D9}" type="datetimeFigureOut">
              <a:rPr lang="nb-NO"/>
              <a:pPr>
                <a:defRPr/>
              </a:pPr>
              <a:t>01.05.2011</a:t>
            </a:fld>
            <a:endParaRPr lang="nb-NO"/>
          </a:p>
        </p:txBody>
      </p:sp>
      <p:sp>
        <p:nvSpPr>
          <p:cNvPr id="5" name="Footer Placeholder 2"/>
          <p:cNvSpPr>
            <a:spLocks noGrp="1"/>
          </p:cNvSpPr>
          <p:nvPr>
            <p:ph type="ftr" sz="quarter" idx="11"/>
          </p:nvPr>
        </p:nvSpPr>
        <p:spPr/>
        <p:txBody>
          <a:bodyPr/>
          <a:lstStyle>
            <a:lvl1pPr>
              <a:defRPr/>
            </a:lvl1pPr>
            <a:extLst/>
          </a:lstStyle>
          <a:p>
            <a:pPr>
              <a:defRPr/>
            </a:pPr>
            <a:endParaRPr lang="nb-NO"/>
          </a:p>
        </p:txBody>
      </p:sp>
      <p:sp>
        <p:nvSpPr>
          <p:cNvPr id="6" name="Slide Number Placeholder 3"/>
          <p:cNvSpPr>
            <a:spLocks noGrp="1"/>
          </p:cNvSpPr>
          <p:nvPr>
            <p:ph type="sldNum" sz="quarter" idx="12"/>
          </p:nvPr>
        </p:nvSpPr>
        <p:spPr/>
        <p:txBody>
          <a:bodyPr/>
          <a:lstStyle>
            <a:lvl1pPr>
              <a:defRPr/>
            </a:lvl1pPr>
            <a:extLst/>
          </a:lstStyle>
          <a:p>
            <a:pPr>
              <a:defRPr/>
            </a:pPr>
            <a:fld id="{A7B2843B-2DB4-41BB-BF8D-0C748252CE56}" type="slidenum">
              <a:rPr lang="nb-NO"/>
              <a:pPr>
                <a:defRPr/>
              </a:pPr>
              <a:t>‹#›</a:t>
            </a:fld>
            <a:endParaRPr lang="nb-N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E2E70AB-3DEC-4F76-A8FE-5C3D1ABBC01A}" type="datetimeFigureOut">
              <a:rPr lang="nb-NO"/>
              <a:pPr>
                <a:defRPr/>
              </a:pPr>
              <a:t>01.05.2011</a:t>
            </a:fld>
            <a:endParaRPr lang="nb-NO"/>
          </a:p>
        </p:txBody>
      </p:sp>
      <p:sp>
        <p:nvSpPr>
          <p:cNvPr id="6" name="Footer Placeholder 5"/>
          <p:cNvSpPr>
            <a:spLocks noGrp="1"/>
          </p:cNvSpPr>
          <p:nvPr>
            <p:ph type="ftr" sz="quarter" idx="11"/>
          </p:nvPr>
        </p:nvSpPr>
        <p:spPr/>
        <p:txBody>
          <a:bodyPr/>
          <a:lstStyle>
            <a:lvl1pPr>
              <a:defRPr/>
            </a:lvl1pPr>
            <a:extLst/>
          </a:lstStyle>
          <a:p>
            <a:pPr>
              <a:defRPr/>
            </a:pPr>
            <a:endParaRPr lang="nb-NO"/>
          </a:p>
        </p:txBody>
      </p:sp>
      <p:sp>
        <p:nvSpPr>
          <p:cNvPr id="7" name="Slide Number Placeholder 6"/>
          <p:cNvSpPr>
            <a:spLocks noGrp="1"/>
          </p:cNvSpPr>
          <p:nvPr>
            <p:ph type="sldNum" sz="quarter" idx="12"/>
          </p:nvPr>
        </p:nvSpPr>
        <p:spPr/>
        <p:txBody>
          <a:bodyPr/>
          <a:lstStyle>
            <a:lvl1pPr>
              <a:defRPr/>
            </a:lvl1pPr>
            <a:extLst/>
          </a:lstStyle>
          <a:p>
            <a:pPr>
              <a:defRPr/>
            </a:pPr>
            <a:fld id="{5F4912A0-B9B2-45D2-9411-FA710D42340A}"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E43EDDE9-08CA-45C7-93B3-649F3DF43E8D}" type="datetimeFigureOut">
              <a:rPr lang="nb-NO"/>
              <a:pPr>
                <a:defRPr/>
              </a:pPr>
              <a:t>01.05.2011</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64AE6195-4970-4514-AEEC-6B22FEB23B64}" type="slidenum">
              <a:rPr lang="nb-NO"/>
              <a:pPr>
                <a:defRPr/>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077831DB-2096-49E6-9075-BA70E36B84C4}" type="datetimeFigureOut">
              <a:rPr lang="nb-NO"/>
              <a:pPr>
                <a:defRPr/>
              </a:pPr>
              <a:t>01.05.2011</a:t>
            </a:fld>
            <a:endParaRPr lang="nb-NO"/>
          </a:p>
        </p:txBody>
      </p:sp>
      <p:sp>
        <p:nvSpPr>
          <p:cNvPr id="9" name="Footer Placeholder 5"/>
          <p:cNvSpPr>
            <a:spLocks noGrp="1"/>
          </p:cNvSpPr>
          <p:nvPr>
            <p:ph type="ftr" sz="quarter" idx="11"/>
          </p:nvPr>
        </p:nvSpPr>
        <p:spPr/>
        <p:txBody>
          <a:bodyPr/>
          <a:lstStyle>
            <a:lvl1pPr>
              <a:defRPr/>
            </a:lvl1pPr>
            <a:extLst/>
          </a:lstStyle>
          <a:p>
            <a:pPr>
              <a:defRPr/>
            </a:pPr>
            <a:endParaRPr lang="nb-NO"/>
          </a:p>
        </p:txBody>
      </p:sp>
      <p:sp>
        <p:nvSpPr>
          <p:cNvPr id="10" name="Slide Number Placeholder 6"/>
          <p:cNvSpPr>
            <a:spLocks noGrp="1"/>
          </p:cNvSpPr>
          <p:nvPr>
            <p:ph type="sldNum" sz="quarter" idx="12"/>
          </p:nvPr>
        </p:nvSpPr>
        <p:spPr/>
        <p:txBody>
          <a:bodyPr/>
          <a:lstStyle>
            <a:lvl1pPr>
              <a:defRPr/>
            </a:lvl1pPr>
            <a:extLst/>
          </a:lstStyle>
          <a:p>
            <a:pPr>
              <a:defRPr/>
            </a:pPr>
            <a:fld id="{84E9D919-C865-4DB8-8522-921A06BC9F2A}" type="slidenum">
              <a:rPr lang="nb-NO"/>
              <a:pPr>
                <a:defRPr/>
              </a:pPr>
              <a:t>‹#›</a:t>
            </a:fld>
            <a:endParaRPr lang="nb-N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041FFB5-07A2-4103-93C8-51ED236DE62F}"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10E6B709-F9F1-484B-B30D-71C875C9012D}" type="slidenum">
              <a:rPr lang="nb-NO"/>
              <a:pPr>
                <a:defRPr/>
              </a:pPr>
              <a:t>‹#›</a:t>
            </a:fld>
            <a:endParaRPr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D76790E-F9E9-4CD2-B938-57F9D33AFAED}"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AF9221C4-3CBD-4A22-83F7-3550D20D71F4}" type="slidenum">
              <a:rPr lang="nb-NO"/>
              <a:pPr>
                <a:defRPr/>
              </a:pPr>
              <a:t>‹#›</a:t>
            </a:fld>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72D67D57-6A11-40D7-B6A9-46E12F5064DF}" type="datetimeFigureOut">
              <a:rPr lang="nb-NO"/>
              <a:pPr>
                <a:defRPr/>
              </a:pPr>
              <a:t>01.05.2011</a:t>
            </a:fld>
            <a:endParaRPr lang="nb-NO"/>
          </a:p>
        </p:txBody>
      </p:sp>
      <p:sp>
        <p:nvSpPr>
          <p:cNvPr id="7" name="Footer Placeholder 19"/>
          <p:cNvSpPr>
            <a:spLocks noGrp="1"/>
          </p:cNvSpPr>
          <p:nvPr>
            <p:ph type="ftr" sz="quarter" idx="11"/>
          </p:nvPr>
        </p:nvSpPr>
        <p:spPr/>
        <p:txBody>
          <a:bodyPr/>
          <a:lstStyle>
            <a:lvl1pPr>
              <a:defRPr/>
            </a:lvl1pPr>
            <a:extLst/>
          </a:lstStyle>
          <a:p>
            <a:pPr>
              <a:defRPr/>
            </a:pPr>
            <a:endParaRPr lang="nb-NO"/>
          </a:p>
        </p:txBody>
      </p:sp>
      <p:sp>
        <p:nvSpPr>
          <p:cNvPr id="8" name="Slide Number Placeholder 9"/>
          <p:cNvSpPr>
            <a:spLocks noGrp="1"/>
          </p:cNvSpPr>
          <p:nvPr>
            <p:ph type="sldNum" sz="quarter" idx="12"/>
          </p:nvPr>
        </p:nvSpPr>
        <p:spPr/>
        <p:txBody>
          <a:bodyPr/>
          <a:lstStyle>
            <a:lvl1pPr>
              <a:defRPr/>
            </a:lvl1pPr>
            <a:extLst/>
          </a:lstStyle>
          <a:p>
            <a:pPr>
              <a:defRPr/>
            </a:pPr>
            <a:fld id="{101996BF-FAEC-4E94-8C9C-722538004028}" type="slidenum">
              <a:rPr lang="nb-NO"/>
              <a:pPr>
                <a:defRPr/>
              </a:pPr>
              <a:t>‹#›</a:t>
            </a:fld>
            <a:endParaRPr lang="nb-N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E6B557A-F908-4714-B1A0-3798723E3747}"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3BEDD7D2-F8BB-4197-B4D3-E8B1F0722D05}" type="slidenum">
              <a:rPr lang="nb-NO"/>
              <a:pPr>
                <a:defRPr/>
              </a:pPr>
              <a:t>‹#›</a:t>
            </a:fld>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375C8BBD-1098-4A78-8D8F-0BDCDE9D4BD3}" type="datetimeFigureOut">
              <a:rPr lang="nb-NO"/>
              <a:pPr>
                <a:defRPr/>
              </a:pPr>
              <a:t>01.05.2011</a:t>
            </a:fld>
            <a:endParaRPr lang="nb-NO"/>
          </a:p>
        </p:txBody>
      </p:sp>
      <p:sp>
        <p:nvSpPr>
          <p:cNvPr id="9" name="Footer Placeholder 4"/>
          <p:cNvSpPr>
            <a:spLocks noGrp="1"/>
          </p:cNvSpPr>
          <p:nvPr>
            <p:ph type="ftr" sz="quarter" idx="11"/>
          </p:nvPr>
        </p:nvSpPr>
        <p:spPr/>
        <p:txBody>
          <a:bodyPr/>
          <a:lstStyle>
            <a:lvl1pPr>
              <a:defRPr/>
            </a:lvl1pPr>
            <a:extLst/>
          </a:lstStyle>
          <a:p>
            <a:pPr>
              <a:defRPr/>
            </a:pPr>
            <a:endParaRPr lang="nb-NO"/>
          </a:p>
        </p:txBody>
      </p:sp>
      <p:sp>
        <p:nvSpPr>
          <p:cNvPr id="10" name="Slide Number Placeholder 5"/>
          <p:cNvSpPr>
            <a:spLocks noGrp="1"/>
          </p:cNvSpPr>
          <p:nvPr>
            <p:ph type="sldNum" sz="quarter" idx="12"/>
          </p:nvPr>
        </p:nvSpPr>
        <p:spPr/>
        <p:txBody>
          <a:bodyPr/>
          <a:lstStyle>
            <a:lvl1pPr>
              <a:defRPr/>
            </a:lvl1pPr>
            <a:extLst/>
          </a:lstStyle>
          <a:p>
            <a:pPr>
              <a:defRPr/>
            </a:pPr>
            <a:fld id="{E939B441-B4DD-4D08-8499-4D444B9EEA62}" type="slidenum">
              <a:rPr lang="nb-NO"/>
              <a:pPr>
                <a:defRPr/>
              </a:pPr>
              <a:t>‹#›</a:t>
            </a:fld>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EADBEA9-1E00-4601-AD61-FEB47160944C}" type="datetimeFigureOut">
              <a:rPr lang="nb-NO"/>
              <a:pPr>
                <a:defRPr/>
              </a:pPr>
              <a:t>01.05.2011</a:t>
            </a:fld>
            <a:endParaRPr lang="nb-NO"/>
          </a:p>
        </p:txBody>
      </p:sp>
      <p:sp>
        <p:nvSpPr>
          <p:cNvPr id="6" name="Footer Placeholder 9"/>
          <p:cNvSpPr>
            <a:spLocks noGrp="1"/>
          </p:cNvSpPr>
          <p:nvPr>
            <p:ph type="ftr" sz="quarter" idx="11"/>
          </p:nvPr>
        </p:nvSpPr>
        <p:spPr/>
        <p:txBody>
          <a:bodyPr/>
          <a:lstStyle>
            <a:lvl1pPr>
              <a:defRPr/>
            </a:lvl1pPr>
          </a:lstStyle>
          <a:p>
            <a:pPr>
              <a:defRPr/>
            </a:pPr>
            <a:endParaRPr lang="nb-NO"/>
          </a:p>
        </p:txBody>
      </p:sp>
      <p:sp>
        <p:nvSpPr>
          <p:cNvPr id="7" name="Slide Number Placeholder 21"/>
          <p:cNvSpPr>
            <a:spLocks noGrp="1"/>
          </p:cNvSpPr>
          <p:nvPr>
            <p:ph type="sldNum" sz="quarter" idx="12"/>
          </p:nvPr>
        </p:nvSpPr>
        <p:spPr/>
        <p:txBody>
          <a:bodyPr/>
          <a:lstStyle>
            <a:lvl1pPr>
              <a:defRPr/>
            </a:lvl1pPr>
          </a:lstStyle>
          <a:p>
            <a:pPr>
              <a:defRPr/>
            </a:pPr>
            <a:fld id="{19FE8012-8BE4-4C21-967D-3EB217D1DD59}" type="slidenum">
              <a:rPr lang="nb-NO"/>
              <a:pPr>
                <a:defRPr/>
              </a:pPr>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62BB62AD-600F-4E4F-9B1B-C523EB23A1A7}" type="datetimeFigureOut">
              <a:rPr lang="nb-NO"/>
              <a:pPr>
                <a:defRPr/>
              </a:pPr>
              <a:t>01.05.2011</a:t>
            </a:fld>
            <a:endParaRPr lang="nb-NO"/>
          </a:p>
        </p:txBody>
      </p:sp>
      <p:sp>
        <p:nvSpPr>
          <p:cNvPr id="8" name="Footer Placeholder 7"/>
          <p:cNvSpPr>
            <a:spLocks noGrp="1"/>
          </p:cNvSpPr>
          <p:nvPr>
            <p:ph type="ftr" sz="quarter" idx="11"/>
          </p:nvPr>
        </p:nvSpPr>
        <p:spPr/>
        <p:txBody>
          <a:bodyPr/>
          <a:lstStyle>
            <a:lvl1pPr>
              <a:defRPr/>
            </a:lvl1pPr>
            <a:extLst/>
          </a:lstStyle>
          <a:p>
            <a:pPr>
              <a:defRPr/>
            </a:pPr>
            <a:endParaRPr lang="nb-NO"/>
          </a:p>
        </p:txBody>
      </p:sp>
      <p:sp>
        <p:nvSpPr>
          <p:cNvPr id="9" name="Slide Number Placeholder 8"/>
          <p:cNvSpPr>
            <a:spLocks noGrp="1"/>
          </p:cNvSpPr>
          <p:nvPr>
            <p:ph type="sldNum" sz="quarter" idx="12"/>
          </p:nvPr>
        </p:nvSpPr>
        <p:spPr/>
        <p:txBody>
          <a:bodyPr/>
          <a:lstStyle>
            <a:lvl1pPr>
              <a:defRPr/>
            </a:lvl1pPr>
            <a:extLst/>
          </a:lstStyle>
          <a:p>
            <a:pPr>
              <a:defRPr/>
            </a:pPr>
            <a:fld id="{7899200E-4C84-459A-9200-C72647374539}" type="slidenum">
              <a:rPr lang="nb-NO"/>
              <a:pPr>
                <a:defRPr/>
              </a:pPr>
              <a:t>‹#›</a:t>
            </a:fld>
            <a:endParaRPr lang="nb-N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553FBD6-DB79-4C23-ACAF-51CF5C01B992}" type="datetimeFigureOut">
              <a:rPr lang="nb-NO"/>
              <a:pPr>
                <a:defRPr/>
              </a:pPr>
              <a:t>01.05.2011</a:t>
            </a:fld>
            <a:endParaRPr lang="nb-NO"/>
          </a:p>
        </p:txBody>
      </p:sp>
      <p:sp>
        <p:nvSpPr>
          <p:cNvPr id="4" name="Footer Placeholder 9"/>
          <p:cNvSpPr>
            <a:spLocks noGrp="1"/>
          </p:cNvSpPr>
          <p:nvPr>
            <p:ph type="ftr" sz="quarter" idx="11"/>
          </p:nvPr>
        </p:nvSpPr>
        <p:spPr/>
        <p:txBody>
          <a:bodyPr/>
          <a:lstStyle>
            <a:lvl1pPr>
              <a:defRPr/>
            </a:lvl1pPr>
          </a:lstStyle>
          <a:p>
            <a:pPr>
              <a:defRPr/>
            </a:pPr>
            <a:endParaRPr lang="nb-NO"/>
          </a:p>
        </p:txBody>
      </p:sp>
      <p:sp>
        <p:nvSpPr>
          <p:cNvPr id="5" name="Slide Number Placeholder 21"/>
          <p:cNvSpPr>
            <a:spLocks noGrp="1"/>
          </p:cNvSpPr>
          <p:nvPr>
            <p:ph type="sldNum" sz="quarter" idx="12"/>
          </p:nvPr>
        </p:nvSpPr>
        <p:spPr/>
        <p:txBody>
          <a:bodyPr/>
          <a:lstStyle>
            <a:lvl1pPr>
              <a:defRPr/>
            </a:lvl1pPr>
          </a:lstStyle>
          <a:p>
            <a:pPr>
              <a:defRPr/>
            </a:pPr>
            <a:fld id="{76BA3FCD-DDC0-44C5-A117-232005AFF433}" type="slidenum">
              <a:rPr lang="nb-NO"/>
              <a:pPr>
                <a:defRPr/>
              </a:pPr>
              <a:t>‹#›</a:t>
            </a:fld>
            <a:endParaRPr lang="nb-N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263DC178-3916-4473-84B5-8E0DC7915FBE}" type="datetimeFigureOut">
              <a:rPr lang="nb-NO"/>
              <a:pPr>
                <a:defRPr/>
              </a:pPr>
              <a:t>01.05.2011</a:t>
            </a:fld>
            <a:endParaRPr lang="nb-NO"/>
          </a:p>
        </p:txBody>
      </p:sp>
      <p:sp>
        <p:nvSpPr>
          <p:cNvPr id="5" name="Footer Placeholder 2"/>
          <p:cNvSpPr>
            <a:spLocks noGrp="1"/>
          </p:cNvSpPr>
          <p:nvPr>
            <p:ph type="ftr" sz="quarter" idx="11"/>
          </p:nvPr>
        </p:nvSpPr>
        <p:spPr/>
        <p:txBody>
          <a:bodyPr/>
          <a:lstStyle>
            <a:lvl1pPr>
              <a:defRPr/>
            </a:lvl1pPr>
            <a:extLst/>
          </a:lstStyle>
          <a:p>
            <a:pPr>
              <a:defRPr/>
            </a:pPr>
            <a:endParaRPr lang="nb-NO"/>
          </a:p>
        </p:txBody>
      </p:sp>
      <p:sp>
        <p:nvSpPr>
          <p:cNvPr id="6" name="Slide Number Placeholder 3"/>
          <p:cNvSpPr>
            <a:spLocks noGrp="1"/>
          </p:cNvSpPr>
          <p:nvPr>
            <p:ph type="sldNum" sz="quarter" idx="12"/>
          </p:nvPr>
        </p:nvSpPr>
        <p:spPr/>
        <p:txBody>
          <a:bodyPr/>
          <a:lstStyle>
            <a:lvl1pPr>
              <a:defRPr/>
            </a:lvl1pPr>
            <a:extLst/>
          </a:lstStyle>
          <a:p>
            <a:pPr>
              <a:defRPr/>
            </a:pPr>
            <a:fld id="{9B88524D-7E7C-493F-9EF6-7E580B255BCE}"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C2D074-EB41-4E51-BB21-B66A2130F83B}" type="datetimeFigureOut">
              <a:rPr lang="nb-NO"/>
              <a:pPr>
                <a:defRPr/>
              </a:pPr>
              <a:t>01.05.2011</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48DFF445-8541-4AB4-878C-F06BCB110C4C}" type="slidenum">
              <a:rPr lang="nb-NO"/>
              <a:pPr>
                <a:defRPr/>
              </a:pPr>
              <a:t>‹#›</a:t>
            </a:fld>
            <a:endParaRPr lang="nb-N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2737F69-551C-4D77-8B41-4FD9EF05E6DC}" type="datetimeFigureOut">
              <a:rPr lang="nb-NO"/>
              <a:pPr>
                <a:defRPr/>
              </a:pPr>
              <a:t>01.05.2011</a:t>
            </a:fld>
            <a:endParaRPr lang="nb-NO"/>
          </a:p>
        </p:txBody>
      </p:sp>
      <p:sp>
        <p:nvSpPr>
          <p:cNvPr id="6" name="Footer Placeholder 5"/>
          <p:cNvSpPr>
            <a:spLocks noGrp="1"/>
          </p:cNvSpPr>
          <p:nvPr>
            <p:ph type="ftr" sz="quarter" idx="11"/>
          </p:nvPr>
        </p:nvSpPr>
        <p:spPr/>
        <p:txBody>
          <a:bodyPr/>
          <a:lstStyle>
            <a:lvl1pPr>
              <a:defRPr/>
            </a:lvl1pPr>
            <a:extLst/>
          </a:lstStyle>
          <a:p>
            <a:pPr>
              <a:defRPr/>
            </a:pPr>
            <a:endParaRPr lang="nb-NO"/>
          </a:p>
        </p:txBody>
      </p:sp>
      <p:sp>
        <p:nvSpPr>
          <p:cNvPr id="7" name="Slide Number Placeholder 6"/>
          <p:cNvSpPr>
            <a:spLocks noGrp="1"/>
          </p:cNvSpPr>
          <p:nvPr>
            <p:ph type="sldNum" sz="quarter" idx="12"/>
          </p:nvPr>
        </p:nvSpPr>
        <p:spPr/>
        <p:txBody>
          <a:bodyPr/>
          <a:lstStyle>
            <a:lvl1pPr>
              <a:defRPr/>
            </a:lvl1pPr>
            <a:extLst/>
          </a:lstStyle>
          <a:p>
            <a:pPr>
              <a:defRPr/>
            </a:pPr>
            <a:fld id="{68E38039-6330-4022-9DE8-43FDBDF078A3}" type="slidenum">
              <a:rPr lang="nb-NO"/>
              <a:pPr>
                <a:defRPr/>
              </a:pPr>
              <a:t>‹#›</a:t>
            </a:fld>
            <a:endParaRPr lang="nb-N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D51993AD-87D0-4849-A962-5B20D31A21E0}" type="datetimeFigureOut">
              <a:rPr lang="nb-NO"/>
              <a:pPr>
                <a:defRPr/>
              </a:pPr>
              <a:t>01.05.2011</a:t>
            </a:fld>
            <a:endParaRPr lang="nb-NO"/>
          </a:p>
        </p:txBody>
      </p:sp>
      <p:sp>
        <p:nvSpPr>
          <p:cNvPr id="9" name="Footer Placeholder 5"/>
          <p:cNvSpPr>
            <a:spLocks noGrp="1"/>
          </p:cNvSpPr>
          <p:nvPr>
            <p:ph type="ftr" sz="quarter" idx="11"/>
          </p:nvPr>
        </p:nvSpPr>
        <p:spPr/>
        <p:txBody>
          <a:bodyPr/>
          <a:lstStyle>
            <a:lvl1pPr>
              <a:defRPr/>
            </a:lvl1pPr>
            <a:extLst/>
          </a:lstStyle>
          <a:p>
            <a:pPr>
              <a:defRPr/>
            </a:pPr>
            <a:endParaRPr lang="nb-NO"/>
          </a:p>
        </p:txBody>
      </p:sp>
      <p:sp>
        <p:nvSpPr>
          <p:cNvPr id="10" name="Slide Number Placeholder 6"/>
          <p:cNvSpPr>
            <a:spLocks noGrp="1"/>
          </p:cNvSpPr>
          <p:nvPr>
            <p:ph type="sldNum" sz="quarter" idx="12"/>
          </p:nvPr>
        </p:nvSpPr>
        <p:spPr/>
        <p:txBody>
          <a:bodyPr/>
          <a:lstStyle>
            <a:lvl1pPr>
              <a:defRPr/>
            </a:lvl1pPr>
            <a:extLst/>
          </a:lstStyle>
          <a:p>
            <a:pPr>
              <a:defRPr/>
            </a:pPr>
            <a:fld id="{91D19BE1-39A5-4226-83B2-9ADEF45DD565}" type="slidenum">
              <a:rPr lang="nb-NO"/>
              <a:pPr>
                <a:defRPr/>
              </a:pPr>
              <a:t>‹#›</a:t>
            </a:fld>
            <a:endParaRPr lang="nb-N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CC69F96-02DF-486B-B3E5-82294A9CBE7B}"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6CD20FA9-F7EA-439A-9E59-41D9BD9923E4}" type="slidenum">
              <a:rPr lang="nb-NO"/>
              <a:pPr>
                <a:defRPr/>
              </a:pPr>
              <a:t>‹#›</a:t>
            </a:fld>
            <a:endParaRPr lang="nb-N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07F434A-CAC1-4D88-ADBB-439813FCDD27}"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92647425-2E78-4542-943B-5A74B7F63468}" type="slidenum">
              <a:rPr lang="nb-NO"/>
              <a:pPr>
                <a:defRPr/>
              </a:pPr>
              <a:t>‹#›</a:t>
            </a:fld>
            <a:endParaRPr lang="nb-N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BA8C310E-0892-4704-A282-A8A6A43BADB3}" type="datetimeFigureOut">
              <a:rPr lang="nb-NO"/>
              <a:pPr>
                <a:defRPr/>
              </a:pPr>
              <a:t>01.05.2011</a:t>
            </a:fld>
            <a:endParaRPr lang="nb-NO"/>
          </a:p>
        </p:txBody>
      </p:sp>
      <p:sp>
        <p:nvSpPr>
          <p:cNvPr id="7" name="Footer Placeholder 19"/>
          <p:cNvSpPr>
            <a:spLocks noGrp="1"/>
          </p:cNvSpPr>
          <p:nvPr>
            <p:ph type="ftr" sz="quarter" idx="11"/>
          </p:nvPr>
        </p:nvSpPr>
        <p:spPr/>
        <p:txBody>
          <a:bodyPr/>
          <a:lstStyle>
            <a:lvl1pPr>
              <a:defRPr/>
            </a:lvl1pPr>
            <a:extLst/>
          </a:lstStyle>
          <a:p>
            <a:pPr>
              <a:defRPr/>
            </a:pPr>
            <a:endParaRPr lang="nb-NO"/>
          </a:p>
        </p:txBody>
      </p:sp>
      <p:sp>
        <p:nvSpPr>
          <p:cNvPr id="8" name="Slide Number Placeholder 9"/>
          <p:cNvSpPr>
            <a:spLocks noGrp="1"/>
          </p:cNvSpPr>
          <p:nvPr>
            <p:ph type="sldNum" sz="quarter" idx="12"/>
          </p:nvPr>
        </p:nvSpPr>
        <p:spPr/>
        <p:txBody>
          <a:bodyPr/>
          <a:lstStyle>
            <a:lvl1pPr>
              <a:defRPr/>
            </a:lvl1pPr>
            <a:extLst/>
          </a:lstStyle>
          <a:p>
            <a:pPr>
              <a:defRPr/>
            </a:pPr>
            <a:fld id="{1AD5E734-576F-4F63-B150-CA5952993C7B}" type="slidenum">
              <a:rPr lang="nb-NO"/>
              <a:pPr>
                <a:defRPr/>
              </a:pPr>
              <a:t>‹#›</a:t>
            </a:fld>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DB65D03-B894-4CCF-A733-2316C7B3B8C7}"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CECCFBF9-3640-47DD-8898-D60EC93B2702}" type="slidenum">
              <a:rPr lang="nb-NO"/>
              <a:pPr>
                <a:defRPr/>
              </a:pPr>
              <a:t>‹#›</a:t>
            </a:fld>
            <a:endParaRPr lang="nb-N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F525789-8A35-4A62-B9EB-A390EECAC499}" type="datetimeFigureOut">
              <a:rPr lang="nb-NO"/>
              <a:pPr>
                <a:defRPr/>
              </a:pPr>
              <a:t>01.05.2011</a:t>
            </a:fld>
            <a:endParaRPr lang="nb-NO"/>
          </a:p>
        </p:txBody>
      </p:sp>
      <p:sp>
        <p:nvSpPr>
          <p:cNvPr id="9" name="Footer Placeholder 4"/>
          <p:cNvSpPr>
            <a:spLocks noGrp="1"/>
          </p:cNvSpPr>
          <p:nvPr>
            <p:ph type="ftr" sz="quarter" idx="11"/>
          </p:nvPr>
        </p:nvSpPr>
        <p:spPr/>
        <p:txBody>
          <a:bodyPr/>
          <a:lstStyle>
            <a:lvl1pPr>
              <a:defRPr/>
            </a:lvl1pPr>
            <a:extLst/>
          </a:lstStyle>
          <a:p>
            <a:pPr>
              <a:defRPr/>
            </a:pPr>
            <a:endParaRPr lang="nb-NO"/>
          </a:p>
        </p:txBody>
      </p:sp>
      <p:sp>
        <p:nvSpPr>
          <p:cNvPr id="10" name="Slide Number Placeholder 5"/>
          <p:cNvSpPr>
            <a:spLocks noGrp="1"/>
          </p:cNvSpPr>
          <p:nvPr>
            <p:ph type="sldNum" sz="quarter" idx="12"/>
          </p:nvPr>
        </p:nvSpPr>
        <p:spPr/>
        <p:txBody>
          <a:bodyPr/>
          <a:lstStyle>
            <a:lvl1pPr>
              <a:defRPr/>
            </a:lvl1pPr>
            <a:extLst/>
          </a:lstStyle>
          <a:p>
            <a:pPr>
              <a:defRPr/>
            </a:pPr>
            <a:fld id="{5D221718-B4AC-47C8-A26E-B7374780D429}" type="slidenum">
              <a:rPr lang="nb-NO"/>
              <a:pPr>
                <a:defRPr/>
              </a:pPr>
              <a:t>‹#›</a:t>
            </a:fld>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32C7CCA-3037-40C3-A8B6-4C70116FA759}" type="datetimeFigureOut">
              <a:rPr lang="nb-NO"/>
              <a:pPr>
                <a:defRPr/>
              </a:pPr>
              <a:t>01.05.2011</a:t>
            </a:fld>
            <a:endParaRPr lang="nb-NO"/>
          </a:p>
        </p:txBody>
      </p:sp>
      <p:sp>
        <p:nvSpPr>
          <p:cNvPr id="6" name="Footer Placeholder 9"/>
          <p:cNvSpPr>
            <a:spLocks noGrp="1"/>
          </p:cNvSpPr>
          <p:nvPr>
            <p:ph type="ftr" sz="quarter" idx="11"/>
          </p:nvPr>
        </p:nvSpPr>
        <p:spPr/>
        <p:txBody>
          <a:bodyPr/>
          <a:lstStyle>
            <a:lvl1pPr>
              <a:defRPr/>
            </a:lvl1pPr>
          </a:lstStyle>
          <a:p>
            <a:pPr>
              <a:defRPr/>
            </a:pPr>
            <a:endParaRPr lang="nb-NO"/>
          </a:p>
        </p:txBody>
      </p:sp>
      <p:sp>
        <p:nvSpPr>
          <p:cNvPr id="7" name="Slide Number Placeholder 21"/>
          <p:cNvSpPr>
            <a:spLocks noGrp="1"/>
          </p:cNvSpPr>
          <p:nvPr>
            <p:ph type="sldNum" sz="quarter" idx="12"/>
          </p:nvPr>
        </p:nvSpPr>
        <p:spPr/>
        <p:txBody>
          <a:bodyPr/>
          <a:lstStyle>
            <a:lvl1pPr>
              <a:defRPr/>
            </a:lvl1pPr>
          </a:lstStyle>
          <a:p>
            <a:pPr>
              <a:defRPr/>
            </a:pPr>
            <a:fld id="{957282EC-7530-4F76-A4E0-6231D574BE2E}" type="slidenum">
              <a:rPr lang="nb-NO"/>
              <a:pPr>
                <a:defRPr/>
              </a:pPr>
              <a:t>‹#›</a:t>
            </a:fld>
            <a:endParaRPr lang="nb-N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E3B6D0E-7805-4CF1-9D72-9FAE01A50081}" type="datetimeFigureOut">
              <a:rPr lang="nb-NO"/>
              <a:pPr>
                <a:defRPr/>
              </a:pPr>
              <a:t>01.05.2011</a:t>
            </a:fld>
            <a:endParaRPr lang="nb-NO"/>
          </a:p>
        </p:txBody>
      </p:sp>
      <p:sp>
        <p:nvSpPr>
          <p:cNvPr id="8" name="Footer Placeholder 7"/>
          <p:cNvSpPr>
            <a:spLocks noGrp="1"/>
          </p:cNvSpPr>
          <p:nvPr>
            <p:ph type="ftr" sz="quarter" idx="11"/>
          </p:nvPr>
        </p:nvSpPr>
        <p:spPr/>
        <p:txBody>
          <a:bodyPr/>
          <a:lstStyle>
            <a:lvl1pPr>
              <a:defRPr/>
            </a:lvl1pPr>
            <a:extLst/>
          </a:lstStyle>
          <a:p>
            <a:pPr>
              <a:defRPr/>
            </a:pPr>
            <a:endParaRPr lang="nb-NO"/>
          </a:p>
        </p:txBody>
      </p:sp>
      <p:sp>
        <p:nvSpPr>
          <p:cNvPr id="9" name="Slide Number Placeholder 8"/>
          <p:cNvSpPr>
            <a:spLocks noGrp="1"/>
          </p:cNvSpPr>
          <p:nvPr>
            <p:ph type="sldNum" sz="quarter" idx="12"/>
          </p:nvPr>
        </p:nvSpPr>
        <p:spPr/>
        <p:txBody>
          <a:bodyPr/>
          <a:lstStyle>
            <a:lvl1pPr>
              <a:defRPr/>
            </a:lvl1pPr>
            <a:extLst/>
          </a:lstStyle>
          <a:p>
            <a:pPr>
              <a:defRPr/>
            </a:pPr>
            <a:fld id="{7A524786-B929-4B96-8EF9-FC8CFD449F79}" type="slidenum">
              <a:rPr lang="nb-NO"/>
              <a:pPr>
                <a:defRPr/>
              </a:pPr>
              <a:t>‹#›</a:t>
            </a:fld>
            <a:endParaRPr lang="nb-NO"/>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9162ECB-0D75-4AE7-8FE5-618214001952}" type="datetimeFigureOut">
              <a:rPr lang="nb-NO"/>
              <a:pPr>
                <a:defRPr/>
              </a:pPr>
              <a:t>01.05.2011</a:t>
            </a:fld>
            <a:endParaRPr lang="nb-NO"/>
          </a:p>
        </p:txBody>
      </p:sp>
      <p:sp>
        <p:nvSpPr>
          <p:cNvPr id="4" name="Footer Placeholder 9"/>
          <p:cNvSpPr>
            <a:spLocks noGrp="1"/>
          </p:cNvSpPr>
          <p:nvPr>
            <p:ph type="ftr" sz="quarter" idx="11"/>
          </p:nvPr>
        </p:nvSpPr>
        <p:spPr/>
        <p:txBody>
          <a:bodyPr/>
          <a:lstStyle>
            <a:lvl1pPr>
              <a:defRPr/>
            </a:lvl1pPr>
          </a:lstStyle>
          <a:p>
            <a:pPr>
              <a:defRPr/>
            </a:pPr>
            <a:endParaRPr lang="nb-NO"/>
          </a:p>
        </p:txBody>
      </p:sp>
      <p:sp>
        <p:nvSpPr>
          <p:cNvPr id="5" name="Slide Number Placeholder 21"/>
          <p:cNvSpPr>
            <a:spLocks noGrp="1"/>
          </p:cNvSpPr>
          <p:nvPr>
            <p:ph type="sldNum" sz="quarter" idx="12"/>
          </p:nvPr>
        </p:nvSpPr>
        <p:spPr/>
        <p:txBody>
          <a:bodyPr/>
          <a:lstStyle>
            <a:lvl1pPr>
              <a:defRPr/>
            </a:lvl1pPr>
          </a:lstStyle>
          <a:p>
            <a:pPr>
              <a:defRPr/>
            </a:pPr>
            <a:fld id="{09CE9B9E-00A5-4BE5-9844-EBB9C329AFF7}"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fld id="{30B1F227-FF35-4EE4-9D25-AFE797C198E9}" type="datetimeFigureOut">
              <a:rPr lang="nb-NO"/>
              <a:pPr>
                <a:defRPr/>
              </a:pPr>
              <a:t>01.05.2011</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EC35AC4E-A44C-4AB3-8594-C146963E8A83}" type="slidenum">
              <a:rPr lang="nb-NO"/>
              <a:pPr>
                <a:defRPr/>
              </a:pPr>
              <a:t>‹#›</a:t>
            </a:fld>
            <a:endParaRPr lang="nb-N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CCA76255-166F-4997-BA42-9311213569F1}" type="datetimeFigureOut">
              <a:rPr lang="nb-NO"/>
              <a:pPr>
                <a:defRPr/>
              </a:pPr>
              <a:t>01.05.2011</a:t>
            </a:fld>
            <a:endParaRPr lang="nb-NO"/>
          </a:p>
        </p:txBody>
      </p:sp>
      <p:sp>
        <p:nvSpPr>
          <p:cNvPr id="5" name="Footer Placeholder 2"/>
          <p:cNvSpPr>
            <a:spLocks noGrp="1"/>
          </p:cNvSpPr>
          <p:nvPr>
            <p:ph type="ftr" sz="quarter" idx="11"/>
          </p:nvPr>
        </p:nvSpPr>
        <p:spPr/>
        <p:txBody>
          <a:bodyPr/>
          <a:lstStyle>
            <a:lvl1pPr>
              <a:defRPr/>
            </a:lvl1pPr>
            <a:extLst/>
          </a:lstStyle>
          <a:p>
            <a:pPr>
              <a:defRPr/>
            </a:pPr>
            <a:endParaRPr lang="nb-NO"/>
          </a:p>
        </p:txBody>
      </p:sp>
      <p:sp>
        <p:nvSpPr>
          <p:cNvPr id="6" name="Slide Number Placeholder 3"/>
          <p:cNvSpPr>
            <a:spLocks noGrp="1"/>
          </p:cNvSpPr>
          <p:nvPr>
            <p:ph type="sldNum" sz="quarter" idx="12"/>
          </p:nvPr>
        </p:nvSpPr>
        <p:spPr/>
        <p:txBody>
          <a:bodyPr/>
          <a:lstStyle>
            <a:lvl1pPr>
              <a:defRPr/>
            </a:lvl1pPr>
            <a:extLst/>
          </a:lstStyle>
          <a:p>
            <a:pPr>
              <a:defRPr/>
            </a:pPr>
            <a:fld id="{09D3EABC-77A7-4AB4-B7ED-12D1EB6D2653}" type="slidenum">
              <a:rPr lang="nb-NO"/>
              <a:pPr>
                <a:defRPr/>
              </a:pPr>
              <a:t>‹#›</a:t>
            </a:fld>
            <a:endParaRPr lang="nb-NO"/>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BED6298-D995-4152-A56D-203448AD9F1B}" type="datetimeFigureOut">
              <a:rPr lang="nb-NO"/>
              <a:pPr>
                <a:defRPr/>
              </a:pPr>
              <a:t>01.05.2011</a:t>
            </a:fld>
            <a:endParaRPr lang="nb-NO"/>
          </a:p>
        </p:txBody>
      </p:sp>
      <p:sp>
        <p:nvSpPr>
          <p:cNvPr id="6" name="Footer Placeholder 5"/>
          <p:cNvSpPr>
            <a:spLocks noGrp="1"/>
          </p:cNvSpPr>
          <p:nvPr>
            <p:ph type="ftr" sz="quarter" idx="11"/>
          </p:nvPr>
        </p:nvSpPr>
        <p:spPr/>
        <p:txBody>
          <a:bodyPr/>
          <a:lstStyle>
            <a:lvl1pPr>
              <a:defRPr/>
            </a:lvl1pPr>
            <a:extLst/>
          </a:lstStyle>
          <a:p>
            <a:pPr>
              <a:defRPr/>
            </a:pPr>
            <a:endParaRPr lang="nb-NO"/>
          </a:p>
        </p:txBody>
      </p:sp>
      <p:sp>
        <p:nvSpPr>
          <p:cNvPr id="7" name="Slide Number Placeholder 6"/>
          <p:cNvSpPr>
            <a:spLocks noGrp="1"/>
          </p:cNvSpPr>
          <p:nvPr>
            <p:ph type="sldNum" sz="quarter" idx="12"/>
          </p:nvPr>
        </p:nvSpPr>
        <p:spPr/>
        <p:txBody>
          <a:bodyPr/>
          <a:lstStyle>
            <a:lvl1pPr>
              <a:defRPr/>
            </a:lvl1pPr>
            <a:extLst/>
          </a:lstStyle>
          <a:p>
            <a:pPr>
              <a:defRPr/>
            </a:pPr>
            <a:fld id="{AFC7CAB2-6258-440A-AA85-937AC1CB68BB}" type="slidenum">
              <a:rPr lang="nb-NO"/>
              <a:pPr>
                <a:defRPr/>
              </a:pPr>
              <a:t>‹#›</a:t>
            </a:fld>
            <a:endParaRPr lang="nb-NO"/>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B532E2DA-879C-4AF1-A4E9-4040FFF68E70}" type="datetimeFigureOut">
              <a:rPr lang="nb-NO"/>
              <a:pPr>
                <a:defRPr/>
              </a:pPr>
              <a:t>01.05.2011</a:t>
            </a:fld>
            <a:endParaRPr lang="nb-NO"/>
          </a:p>
        </p:txBody>
      </p:sp>
      <p:sp>
        <p:nvSpPr>
          <p:cNvPr id="9" name="Footer Placeholder 5"/>
          <p:cNvSpPr>
            <a:spLocks noGrp="1"/>
          </p:cNvSpPr>
          <p:nvPr>
            <p:ph type="ftr" sz="quarter" idx="11"/>
          </p:nvPr>
        </p:nvSpPr>
        <p:spPr/>
        <p:txBody>
          <a:bodyPr/>
          <a:lstStyle>
            <a:lvl1pPr>
              <a:defRPr/>
            </a:lvl1pPr>
            <a:extLst/>
          </a:lstStyle>
          <a:p>
            <a:pPr>
              <a:defRPr/>
            </a:pPr>
            <a:endParaRPr lang="nb-NO"/>
          </a:p>
        </p:txBody>
      </p:sp>
      <p:sp>
        <p:nvSpPr>
          <p:cNvPr id="10" name="Slide Number Placeholder 6"/>
          <p:cNvSpPr>
            <a:spLocks noGrp="1"/>
          </p:cNvSpPr>
          <p:nvPr>
            <p:ph type="sldNum" sz="quarter" idx="12"/>
          </p:nvPr>
        </p:nvSpPr>
        <p:spPr/>
        <p:txBody>
          <a:bodyPr/>
          <a:lstStyle>
            <a:lvl1pPr>
              <a:defRPr/>
            </a:lvl1pPr>
            <a:extLst/>
          </a:lstStyle>
          <a:p>
            <a:pPr>
              <a:defRPr/>
            </a:pPr>
            <a:fld id="{6C8EF0AD-BDBB-4EF1-A059-514BF099E67D}" type="slidenum">
              <a:rPr lang="nb-NO"/>
              <a:pPr>
                <a:defRPr/>
              </a:pPr>
              <a:t>‹#›</a:t>
            </a:fld>
            <a:endParaRPr lang="nb-NO"/>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FE3A6DD-AF50-4590-B012-A0FCFA12D8A9}"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99B54CC3-7C44-4159-AC4D-251BFFA23355}" type="slidenum">
              <a:rPr lang="nb-NO"/>
              <a:pPr>
                <a:defRPr/>
              </a:pPr>
              <a:t>‹#›</a:t>
            </a:fld>
            <a:endParaRPr lang="nb-NO"/>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99327FC-6ABE-46A5-A7BF-439CAD67A5D0}" type="datetimeFigureOut">
              <a:rPr lang="nb-NO"/>
              <a:pPr>
                <a:defRPr/>
              </a:pPr>
              <a:t>01.05.2011</a:t>
            </a:fld>
            <a:endParaRPr lang="nb-NO"/>
          </a:p>
        </p:txBody>
      </p:sp>
      <p:sp>
        <p:nvSpPr>
          <p:cNvPr id="5" name="Footer Placeholder 9"/>
          <p:cNvSpPr>
            <a:spLocks noGrp="1"/>
          </p:cNvSpPr>
          <p:nvPr>
            <p:ph type="ftr" sz="quarter" idx="11"/>
          </p:nvPr>
        </p:nvSpPr>
        <p:spPr/>
        <p:txBody>
          <a:bodyPr/>
          <a:lstStyle>
            <a:lvl1pPr>
              <a:defRPr/>
            </a:lvl1pPr>
          </a:lstStyle>
          <a:p>
            <a:pPr>
              <a:defRPr/>
            </a:pPr>
            <a:endParaRPr lang="nb-NO"/>
          </a:p>
        </p:txBody>
      </p:sp>
      <p:sp>
        <p:nvSpPr>
          <p:cNvPr id="6" name="Slide Number Placeholder 21"/>
          <p:cNvSpPr>
            <a:spLocks noGrp="1"/>
          </p:cNvSpPr>
          <p:nvPr>
            <p:ph type="sldNum" sz="quarter" idx="12"/>
          </p:nvPr>
        </p:nvSpPr>
        <p:spPr/>
        <p:txBody>
          <a:bodyPr/>
          <a:lstStyle>
            <a:lvl1pPr>
              <a:defRPr/>
            </a:lvl1pPr>
          </a:lstStyle>
          <a:p>
            <a:pPr>
              <a:defRPr/>
            </a:pPr>
            <a:fld id="{F4B9ACCD-AD8D-40A9-B677-7204A36FA5E6}"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fld id="{45A28896-F1B9-4B1E-9DE0-2E115E999B2B}" type="datetimeFigureOut">
              <a:rPr lang="nb-NO"/>
              <a:pPr>
                <a:defRPr/>
              </a:pPr>
              <a:t>01.05.2011</a:t>
            </a:fld>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pPr>
              <a:defRPr/>
            </a:pPr>
            <a:fld id="{7A0500C7-FD08-461E-BCB8-73D08D0930E5}"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fld id="{EA34F499-880C-4B43-93F6-FD89CBA88605}" type="datetimeFigureOut">
              <a:rPr lang="nb-NO"/>
              <a:pPr>
                <a:defRPr/>
              </a:pPr>
              <a:t>01.05.2011</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FCF15009-744A-44F2-864E-D7112C383F98}"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7E3871-B9F5-4A57-9C49-21DF2A9CD4C5}" type="datetimeFigureOut">
              <a:rPr lang="nb-NO"/>
              <a:pPr>
                <a:defRPr/>
              </a:pPr>
              <a:t>01.05.2011</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F677DF98-1066-46C5-B4FA-BCD3644FF3D0}"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69B41A-7C4D-484E-B494-8BF097C6412D}" type="datetimeFigureOut">
              <a:rPr lang="nb-NO"/>
              <a:pPr>
                <a:defRPr/>
              </a:pPr>
              <a:t>01.05.2011</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C0A692FB-7AB9-41B8-A16D-BE67AB536FAD}"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E614E4-25C7-4155-8B00-A03DF5FAB895}" type="datetimeFigureOut">
              <a:rPr lang="nb-NO"/>
              <a:pPr>
                <a:defRPr/>
              </a:pPr>
              <a:t>01.05.2011</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B0DF50FB-703E-4E55-81EB-341B6F0301F0}"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F26441F-523F-49DD-B660-0247FA47FC3D}" type="datetimeFigureOut">
              <a:rPr lang="nb-NO"/>
              <a:pPr>
                <a:defRPr/>
              </a:pPr>
              <a:t>01.05.2011</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3C84CE8-B3A0-4FDD-A8ED-C00EBB2FDB4E}"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833" r:id="rId1"/>
    <p:sldLayoutId id="2147483832" r:id="rId2"/>
    <p:sldLayoutId id="2147483831" r:id="rId3"/>
    <p:sldLayoutId id="2147483830" r:id="rId4"/>
    <p:sldLayoutId id="2147483829" r:id="rId5"/>
    <p:sldLayoutId id="2147483828" r:id="rId6"/>
    <p:sldLayoutId id="2147483827" r:id="rId7"/>
    <p:sldLayoutId id="2147483826" r:id="rId8"/>
    <p:sldLayoutId id="2147483825" r:id="rId9"/>
    <p:sldLayoutId id="2147483824" r:id="rId10"/>
    <p:sldLayoutId id="214748382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3321"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FEFFF536-F62A-48A0-9D27-A245D0B1D5A4}" type="datetimeFigureOut">
              <a:rPr lang="nb-NO"/>
              <a:pPr>
                <a:defRPr/>
              </a:pPr>
              <a:t>01.05.2011</a:t>
            </a:fld>
            <a:endParaRPr lang="nb-NO"/>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nb-NO"/>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9E955C2D-4F2C-426A-BAC6-E37C7243CE3B}" type="slidenum">
              <a:rPr lang="nb-NO"/>
              <a:pPr>
                <a:defRPr/>
              </a:pPr>
              <a:t>‹#›</a:t>
            </a:fld>
            <a:endParaRPr lang="nb-NO"/>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49" r:id="rId1"/>
    <p:sldLayoutId id="2147483838" r:id="rId2"/>
    <p:sldLayoutId id="2147483850" r:id="rId3"/>
    <p:sldLayoutId id="2147483837" r:id="rId4"/>
    <p:sldLayoutId id="2147483851" r:id="rId5"/>
    <p:sldLayoutId id="2147483836" r:id="rId6"/>
    <p:sldLayoutId id="2147483852" r:id="rId7"/>
    <p:sldLayoutId id="2147483853" r:id="rId8"/>
    <p:sldLayoutId id="2147483854" r:id="rId9"/>
    <p:sldLayoutId id="2147483835" r:id="rId10"/>
    <p:sldLayoutId id="2147483834"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25609"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357E1284-E624-460F-99FE-6D948F0A66F1}" type="datetimeFigureOut">
              <a:rPr lang="nb-NO"/>
              <a:pPr>
                <a:defRPr/>
              </a:pPr>
              <a:t>01.05.2011</a:t>
            </a:fld>
            <a:endParaRPr lang="nb-NO"/>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nb-NO"/>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85FAC135-5C69-4A91-90AC-43B5682DABDB}" type="slidenum">
              <a:rPr lang="nb-NO"/>
              <a:pPr>
                <a:defRPr/>
              </a:pPr>
              <a:t>‹#›</a:t>
            </a:fld>
            <a:endParaRPr lang="nb-NO"/>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55" r:id="rId1"/>
    <p:sldLayoutId id="2147483843" r:id="rId2"/>
    <p:sldLayoutId id="2147483856" r:id="rId3"/>
    <p:sldLayoutId id="2147483842" r:id="rId4"/>
    <p:sldLayoutId id="2147483857" r:id="rId5"/>
    <p:sldLayoutId id="2147483841" r:id="rId6"/>
    <p:sldLayoutId id="2147483858" r:id="rId7"/>
    <p:sldLayoutId id="2147483859" r:id="rId8"/>
    <p:sldLayoutId id="2147483860" r:id="rId9"/>
    <p:sldLayoutId id="2147483840" r:id="rId10"/>
    <p:sldLayoutId id="2147483839"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3789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6FA0C703-C2D0-46AB-A7EC-21A69705F630}" type="datetimeFigureOut">
              <a:rPr lang="nb-NO"/>
              <a:pPr>
                <a:defRPr/>
              </a:pPr>
              <a:t>01.05.2011</a:t>
            </a:fld>
            <a:endParaRPr lang="nb-NO"/>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nb-NO"/>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93CF0DC7-D0A0-4ADD-AC5D-8FC67774B239}" type="slidenum">
              <a:rPr lang="nb-NO"/>
              <a:pPr>
                <a:defRPr/>
              </a:pPr>
              <a:t>‹#›</a:t>
            </a:fld>
            <a:endParaRPr lang="nb-NO"/>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61" r:id="rId1"/>
    <p:sldLayoutId id="2147483848" r:id="rId2"/>
    <p:sldLayoutId id="2147483862" r:id="rId3"/>
    <p:sldLayoutId id="2147483847" r:id="rId4"/>
    <p:sldLayoutId id="2147483863" r:id="rId5"/>
    <p:sldLayoutId id="2147483846" r:id="rId6"/>
    <p:sldLayoutId id="2147483864" r:id="rId7"/>
    <p:sldLayoutId id="2147483865" r:id="rId8"/>
    <p:sldLayoutId id="2147483866" r:id="rId9"/>
    <p:sldLayoutId id="2147483845" r:id="rId10"/>
    <p:sldLayoutId id="2147483844"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Microsoft_Office_Excel_97-2003-regneark1.xls"/><Relationship Id="rId3" Type="http://schemas.openxmlformats.org/officeDocument/2006/relationships/notesSlide" Target="../notesSlides/notesSlide13.xml"/><Relationship Id="rId7"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772400" cy="1847850"/>
          </a:xfrm>
          <a:ln>
            <a:solidFill>
              <a:schemeClr val="bg1">
                <a:alpha val="95000"/>
              </a:schemeClr>
            </a:solidFill>
          </a:ln>
        </p:spPr>
        <p:txBody>
          <a:bodyPr>
            <a:normAutofit/>
          </a:bodyPr>
          <a:lstStyle/>
          <a:p>
            <a:r>
              <a:rPr lang="en-US" sz="2700" dirty="0" smtClean="0">
                <a:solidFill>
                  <a:schemeClr val="accent2">
                    <a:lumMod val="75000"/>
                  </a:schemeClr>
                </a:solidFill>
              </a:rPr>
              <a:t>ROSE Meeting</a:t>
            </a:r>
            <a:r>
              <a:rPr lang="en-US" dirty="0" smtClean="0">
                <a:solidFill>
                  <a:schemeClr val="tx2">
                    <a:satMod val="130000"/>
                  </a:schemeClr>
                </a:solidFill>
              </a:rPr>
              <a:t/>
            </a:r>
            <a:br>
              <a:rPr lang="en-US" dirty="0" smtClean="0">
                <a:solidFill>
                  <a:schemeClr val="tx2">
                    <a:satMod val="130000"/>
                  </a:schemeClr>
                </a:solidFill>
              </a:rPr>
            </a:br>
            <a:r>
              <a:rPr lang="en-US" sz="3600" dirty="0" smtClean="0"/>
              <a:t>Time Lapse Refraction and Plans for Full Waveform Inversion </a:t>
            </a:r>
            <a:endParaRPr lang="en-US" sz="3600" dirty="0">
              <a:solidFill>
                <a:schemeClr val="tx2">
                  <a:satMod val="130000"/>
                </a:schemeClr>
              </a:solidFill>
            </a:endParaRPr>
          </a:p>
        </p:txBody>
      </p:sp>
      <p:sp>
        <p:nvSpPr>
          <p:cNvPr id="3" name="Subtitle 2"/>
          <p:cNvSpPr>
            <a:spLocks noGrp="1"/>
          </p:cNvSpPr>
          <p:nvPr>
            <p:ph type="subTitle" idx="1"/>
          </p:nvPr>
        </p:nvSpPr>
        <p:spPr>
          <a:xfrm>
            <a:off x="1066800" y="4495800"/>
            <a:ext cx="6400800" cy="1219200"/>
          </a:xfrm>
        </p:spPr>
        <p:txBody>
          <a:bodyPr>
            <a:normAutofit fontScale="92500" lnSpcReduction="10000"/>
          </a:bodyPr>
          <a:lstStyle/>
          <a:p>
            <a:pPr fontAlgn="auto">
              <a:spcAft>
                <a:spcPts val="0"/>
              </a:spcAft>
              <a:buFont typeface="Wingdings 2"/>
              <a:buNone/>
              <a:defRPr/>
            </a:pPr>
            <a:r>
              <a:rPr lang="en-US" sz="1800" dirty="0" smtClean="0"/>
              <a:t>Hadi Balhareth (PhD Student)</a:t>
            </a:r>
          </a:p>
          <a:p>
            <a:pPr fontAlgn="auto">
              <a:spcAft>
                <a:spcPts val="0"/>
              </a:spcAft>
              <a:buFont typeface="Wingdings 2"/>
              <a:buNone/>
              <a:defRPr/>
            </a:pPr>
            <a:r>
              <a:rPr lang="en-US" sz="1800" dirty="0" smtClean="0"/>
              <a:t>Martin Landrø  (Supervisor)</a:t>
            </a:r>
          </a:p>
          <a:p>
            <a:pPr fontAlgn="auto">
              <a:spcAft>
                <a:spcPts val="0"/>
              </a:spcAft>
              <a:buFont typeface="Wingdings 2"/>
              <a:buNone/>
              <a:defRPr/>
            </a:pPr>
            <a:r>
              <a:rPr lang="en-US" sz="1800" dirty="0" smtClean="0"/>
              <a:t>NTNU</a:t>
            </a:r>
          </a:p>
          <a:p>
            <a:pPr fontAlgn="auto">
              <a:spcAft>
                <a:spcPts val="0"/>
              </a:spcAft>
              <a:buFont typeface="Wingdings 2"/>
              <a:buNone/>
              <a:defRPr/>
            </a:pPr>
            <a:r>
              <a:rPr lang="en-US" sz="1800" dirty="0" smtClean="0"/>
              <a:t>May 2, 2011</a:t>
            </a:r>
            <a:endParaRPr lang="en-US" sz="1800" dirty="0"/>
          </a:p>
        </p:txBody>
      </p:sp>
      <p:pic>
        <p:nvPicPr>
          <p:cNvPr id="51203" name="Picture 5"/>
          <p:cNvPicPr>
            <a:picLocks noChangeAspect="1" noChangeArrowheads="1"/>
          </p:cNvPicPr>
          <p:nvPr/>
        </p:nvPicPr>
        <p:blipFill>
          <a:blip r:embed="rId3" cstate="print"/>
          <a:srcRect l="75591" t="80991" b="6067"/>
          <a:stretch>
            <a:fillRect/>
          </a:stretch>
        </p:blipFill>
        <p:spPr bwMode="auto">
          <a:xfrm>
            <a:off x="6858000" y="5791200"/>
            <a:ext cx="1849438" cy="715962"/>
          </a:xfrm>
          <a:prstGeom prst="round2DiagRect">
            <a:avLst>
              <a:gd name="adj1" fmla="val 16667"/>
              <a:gd name="adj2" fmla="val 0"/>
            </a:avLst>
          </a:prstGeom>
          <a:ln w="88900" cap="sq">
            <a:solidFill>
              <a:schemeClr val="bg1">
                <a:alpha val="92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5" name="Title 1"/>
          <p:cNvSpPr>
            <a:spLocks noGrp="1"/>
          </p:cNvSpPr>
          <p:nvPr>
            <p:ph type="title" idx="4294967295"/>
          </p:nvPr>
        </p:nvSpPr>
        <p:spPr>
          <a:xfrm>
            <a:off x="0" y="0"/>
            <a:ext cx="8229600" cy="1143000"/>
          </a:xfrm>
        </p:spPr>
        <p:txBody>
          <a:bodyPr/>
          <a:lstStyle/>
          <a:p>
            <a:pPr eaLnBrk="1" hangingPunct="1"/>
            <a:r>
              <a:rPr lang="en-US" b="1" dirty="0" smtClean="0"/>
              <a:t>Field data observation</a:t>
            </a:r>
          </a:p>
        </p:txBody>
      </p:sp>
      <p:sp>
        <p:nvSpPr>
          <p:cNvPr id="118789" name="TextBox 9"/>
          <p:cNvSpPr txBox="1">
            <a:spLocks noChangeArrowheads="1"/>
          </p:cNvSpPr>
          <p:nvPr/>
        </p:nvSpPr>
        <p:spPr bwMode="auto">
          <a:xfrm>
            <a:off x="1143000" y="1138535"/>
            <a:ext cx="1806905" cy="461665"/>
          </a:xfrm>
          <a:prstGeom prst="rect">
            <a:avLst/>
          </a:prstGeom>
          <a:solidFill>
            <a:srgbClr val="FFFF00"/>
          </a:solidFill>
          <a:ln w="9525">
            <a:solidFill>
              <a:schemeClr val="bg1"/>
            </a:solidFill>
            <a:miter lim="800000"/>
            <a:headEnd/>
            <a:tailEnd/>
          </a:ln>
        </p:spPr>
        <p:txBody>
          <a:bodyPr wrap="none">
            <a:spAutoFit/>
          </a:bodyPr>
          <a:lstStyle/>
          <a:p>
            <a:r>
              <a:rPr lang="en-US" sz="2400" dirty="0">
                <a:latin typeface="Times New Roman" pitchFamily="18" charset="0"/>
              </a:rPr>
              <a:t>Close to well</a:t>
            </a:r>
          </a:p>
        </p:txBody>
      </p:sp>
      <p:sp>
        <p:nvSpPr>
          <p:cNvPr id="118792" name="TextBox 12"/>
          <p:cNvSpPr txBox="1">
            <a:spLocks noChangeArrowheads="1"/>
          </p:cNvSpPr>
          <p:nvPr/>
        </p:nvSpPr>
        <p:spPr bwMode="auto">
          <a:xfrm>
            <a:off x="5820365" y="1135123"/>
            <a:ext cx="1875835" cy="461665"/>
          </a:xfrm>
          <a:prstGeom prst="rect">
            <a:avLst/>
          </a:prstGeom>
          <a:solidFill>
            <a:srgbClr val="FFFF00"/>
          </a:solidFill>
          <a:ln w="9525">
            <a:solidFill>
              <a:schemeClr val="bg1"/>
            </a:solidFill>
            <a:miter lim="800000"/>
            <a:headEnd/>
            <a:tailEnd/>
          </a:ln>
        </p:spPr>
        <p:txBody>
          <a:bodyPr wrap="none">
            <a:spAutoFit/>
          </a:bodyPr>
          <a:lstStyle/>
          <a:p>
            <a:r>
              <a:rPr lang="en-US" sz="2400" dirty="0">
                <a:latin typeface="Times New Roman" pitchFamily="18" charset="0"/>
              </a:rPr>
              <a:t>Far from well</a:t>
            </a:r>
          </a:p>
        </p:txBody>
      </p:sp>
      <p:sp>
        <p:nvSpPr>
          <p:cNvPr id="8" name="Down Arrow 7"/>
          <p:cNvSpPr/>
          <p:nvPr/>
        </p:nvSpPr>
        <p:spPr>
          <a:xfrm>
            <a:off x="1524000" y="2133600"/>
            <a:ext cx="154787" cy="513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1905000" y="2133600"/>
            <a:ext cx="141453" cy="5135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019801" y="2209800"/>
            <a:ext cx="165734" cy="437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6400800" y="2209800"/>
            <a:ext cx="152400" cy="4373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70295" y="6324600"/>
            <a:ext cx="1806905" cy="461665"/>
          </a:xfrm>
          <a:prstGeom prst="rect">
            <a:avLst/>
          </a:prstGeom>
          <a:noFill/>
        </p:spPr>
        <p:txBody>
          <a:bodyPr wrap="none" rtlCol="0">
            <a:spAutoFit/>
          </a:bodyPr>
          <a:lstStyle/>
          <a:p>
            <a:r>
              <a:rPr lang="en-US" sz="2400" dirty="0" smtClean="0">
                <a:latin typeface="+mn-lt"/>
              </a:rPr>
              <a:t>No time shift</a:t>
            </a:r>
            <a:endParaRPr lang="en-US" sz="2400" dirty="0">
              <a:latin typeface="+mn-lt"/>
            </a:endParaRPr>
          </a:p>
        </p:txBody>
      </p:sp>
      <p:sp>
        <p:nvSpPr>
          <p:cNvPr id="24" name="TextBox 23"/>
          <p:cNvSpPr txBox="1"/>
          <p:nvPr/>
        </p:nvSpPr>
        <p:spPr>
          <a:xfrm>
            <a:off x="1600200" y="6324600"/>
            <a:ext cx="1445011" cy="461665"/>
          </a:xfrm>
          <a:prstGeom prst="rect">
            <a:avLst/>
          </a:prstGeom>
          <a:noFill/>
        </p:spPr>
        <p:txBody>
          <a:bodyPr wrap="none" rtlCol="0">
            <a:spAutoFit/>
          </a:bodyPr>
          <a:lstStyle/>
          <a:p>
            <a:r>
              <a:rPr lang="en-US" sz="2400" dirty="0" smtClean="0">
                <a:latin typeface="+mn-lt"/>
              </a:rPr>
              <a:t>Time shift</a:t>
            </a:r>
            <a:endParaRPr lang="en-US" sz="2400" dirty="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667000"/>
            <a:ext cx="9144000" cy="3675265"/>
          </a:xfrm>
          <a:prstGeom prst="rect">
            <a:avLst/>
          </a:prstGeom>
        </p:spPr>
      </p:pic>
      <p:sp>
        <p:nvSpPr>
          <p:cNvPr id="12" name="Rectangle 11"/>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sp>
        <p:nvSpPr>
          <p:cNvPr id="13" name="TextBox 12"/>
          <p:cNvSpPr txBox="1"/>
          <p:nvPr/>
        </p:nvSpPr>
        <p:spPr>
          <a:xfrm>
            <a:off x="1219200" y="1905000"/>
            <a:ext cx="685800" cy="261610"/>
          </a:xfrm>
          <a:prstGeom prst="rect">
            <a:avLst/>
          </a:prstGeom>
          <a:noFill/>
        </p:spPr>
        <p:txBody>
          <a:bodyPr wrap="square" rtlCol="0">
            <a:spAutoFit/>
          </a:bodyPr>
          <a:lstStyle/>
          <a:p>
            <a:r>
              <a:rPr lang="en-US" sz="1100" dirty="0" smtClean="0"/>
              <a:t>Base</a:t>
            </a:r>
            <a:endParaRPr lang="en-US" sz="1100" dirty="0"/>
          </a:p>
        </p:txBody>
      </p:sp>
      <p:sp>
        <p:nvSpPr>
          <p:cNvPr id="15" name="TextBox 14"/>
          <p:cNvSpPr txBox="1"/>
          <p:nvPr/>
        </p:nvSpPr>
        <p:spPr>
          <a:xfrm>
            <a:off x="1828800" y="1905000"/>
            <a:ext cx="685800" cy="261610"/>
          </a:xfrm>
          <a:prstGeom prst="rect">
            <a:avLst/>
          </a:prstGeom>
          <a:noFill/>
        </p:spPr>
        <p:txBody>
          <a:bodyPr wrap="square" rtlCol="0">
            <a:spAutoFit/>
          </a:bodyPr>
          <a:lstStyle/>
          <a:p>
            <a:r>
              <a:rPr lang="en-US" sz="1100" dirty="0" smtClean="0"/>
              <a:t>Monitor</a:t>
            </a:r>
            <a:endParaRPr lang="en-US" sz="1100" dirty="0"/>
          </a:p>
        </p:txBody>
      </p:sp>
      <p:sp>
        <p:nvSpPr>
          <p:cNvPr id="16" name="TextBox 15"/>
          <p:cNvSpPr txBox="1"/>
          <p:nvPr/>
        </p:nvSpPr>
        <p:spPr>
          <a:xfrm>
            <a:off x="6324600" y="1981200"/>
            <a:ext cx="685800" cy="261610"/>
          </a:xfrm>
          <a:prstGeom prst="rect">
            <a:avLst/>
          </a:prstGeom>
          <a:noFill/>
        </p:spPr>
        <p:txBody>
          <a:bodyPr wrap="square" rtlCol="0">
            <a:spAutoFit/>
          </a:bodyPr>
          <a:lstStyle/>
          <a:p>
            <a:r>
              <a:rPr lang="en-US" sz="1100" dirty="0" smtClean="0"/>
              <a:t>Monitor</a:t>
            </a:r>
            <a:endParaRPr lang="en-US" sz="1100" dirty="0"/>
          </a:p>
        </p:txBody>
      </p:sp>
      <p:sp>
        <p:nvSpPr>
          <p:cNvPr id="18" name="TextBox 17"/>
          <p:cNvSpPr txBox="1"/>
          <p:nvPr/>
        </p:nvSpPr>
        <p:spPr>
          <a:xfrm>
            <a:off x="5715000" y="1981200"/>
            <a:ext cx="685800" cy="261610"/>
          </a:xfrm>
          <a:prstGeom prst="rect">
            <a:avLst/>
          </a:prstGeom>
          <a:noFill/>
        </p:spPr>
        <p:txBody>
          <a:bodyPr wrap="square" rtlCol="0">
            <a:spAutoFit/>
          </a:bodyPr>
          <a:lstStyle/>
          <a:p>
            <a:r>
              <a:rPr lang="en-US" sz="1100" dirty="0" smtClean="0"/>
              <a:t>Base</a:t>
            </a:r>
            <a:endParaRPr lang="en-US" sz="1100" dirty="0"/>
          </a:p>
        </p:txBody>
      </p:sp>
    </p:spTree>
    <p:extLst>
      <p:ext uri="{BB962C8B-B14F-4D97-AF65-F5344CB8AC3E}">
        <p14:creationId xmlns:p14="http://schemas.microsoft.com/office/powerpoint/2010/main" xmlns="" val="158071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3" name="Title 1"/>
          <p:cNvSpPr>
            <a:spLocks noGrp="1"/>
          </p:cNvSpPr>
          <p:nvPr>
            <p:ph type="title" idx="4294967295"/>
          </p:nvPr>
        </p:nvSpPr>
        <p:spPr>
          <a:xfrm>
            <a:off x="0" y="0"/>
            <a:ext cx="8229600" cy="1143000"/>
          </a:xfrm>
        </p:spPr>
        <p:txBody>
          <a:bodyPr/>
          <a:lstStyle/>
          <a:p>
            <a:pPr eaLnBrk="1" hangingPunct="1"/>
            <a:r>
              <a:rPr lang="en-US" b="1" dirty="0" smtClean="0"/>
              <a:t>HW</a:t>
            </a:r>
            <a:r>
              <a:rPr lang="el-GR" b="1" dirty="0" smtClean="0">
                <a:cs typeface="Arial" charset="0"/>
              </a:rPr>
              <a:t>Δ</a:t>
            </a:r>
            <a:r>
              <a:rPr lang="en-US" b="1" dirty="0" smtClean="0"/>
              <a:t>T relative to well location</a:t>
            </a:r>
          </a:p>
        </p:txBody>
      </p:sp>
      <p:pic>
        <p:nvPicPr>
          <p:cNvPr id="120835" name="Picture 2" descr="Figurr12"/>
          <p:cNvPicPr>
            <a:picLocks noChangeAspect="1" noChangeArrowheads="1"/>
          </p:cNvPicPr>
          <p:nvPr/>
        </p:nvPicPr>
        <p:blipFill>
          <a:blip r:embed="rId3" cstate="print"/>
          <a:srcRect/>
          <a:stretch>
            <a:fillRect/>
          </a:stretch>
        </p:blipFill>
        <p:spPr bwMode="auto">
          <a:xfrm>
            <a:off x="33338" y="1524000"/>
            <a:ext cx="7119937" cy="5340350"/>
          </a:xfrm>
          <a:prstGeom prst="rect">
            <a:avLst/>
          </a:prstGeom>
          <a:noFill/>
          <a:ln w="9525">
            <a:noFill/>
            <a:miter lim="800000"/>
            <a:headEnd/>
            <a:tailEnd/>
          </a:ln>
        </p:spPr>
      </p:pic>
      <p:sp>
        <p:nvSpPr>
          <p:cNvPr id="2" name="TextBox 1"/>
          <p:cNvSpPr txBox="1"/>
          <p:nvPr/>
        </p:nvSpPr>
        <p:spPr>
          <a:xfrm>
            <a:off x="4779754" y="1905000"/>
            <a:ext cx="1544846" cy="461665"/>
          </a:xfrm>
          <a:prstGeom prst="rect">
            <a:avLst/>
          </a:prstGeom>
          <a:noFill/>
        </p:spPr>
        <p:txBody>
          <a:bodyPr wrap="none" rtlCol="0">
            <a:spAutoFit/>
          </a:bodyPr>
          <a:lstStyle/>
          <a:p>
            <a:r>
              <a:rPr lang="en-US" sz="2400" dirty="0" smtClean="0"/>
              <a:t>Offset (m)</a:t>
            </a:r>
            <a:endParaRPr lang="en-US" sz="2400" dirty="0"/>
          </a:p>
        </p:txBody>
      </p:sp>
      <p:sp>
        <p:nvSpPr>
          <p:cNvPr id="3" name="TextBox 2"/>
          <p:cNvSpPr txBox="1"/>
          <p:nvPr/>
        </p:nvSpPr>
        <p:spPr>
          <a:xfrm>
            <a:off x="1905000" y="5562600"/>
            <a:ext cx="2743200" cy="646331"/>
          </a:xfrm>
          <a:prstGeom prst="rect">
            <a:avLst/>
          </a:prstGeom>
          <a:solidFill>
            <a:srgbClr val="FFFF00"/>
          </a:solidFill>
        </p:spPr>
        <p:txBody>
          <a:bodyPr wrap="square" rtlCol="0">
            <a:spAutoFit/>
          </a:bodyPr>
          <a:lstStyle/>
          <a:p>
            <a:r>
              <a:rPr lang="en-US" dirty="0" smtClean="0">
                <a:latin typeface="+mn-lt"/>
              </a:rPr>
              <a:t>Time-shifts are observed around the blow out well</a:t>
            </a:r>
            <a:endParaRPr lang="en-US" dirty="0">
              <a:latin typeface="+mn-lt"/>
            </a:endParaRPr>
          </a:p>
        </p:txBody>
      </p:sp>
      <p:sp>
        <p:nvSpPr>
          <p:cNvPr id="7" name="Rectangle 6"/>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pic>
        <p:nvPicPr>
          <p:cNvPr id="8" name="Picture 3" descr="Figure7"/>
          <p:cNvPicPr>
            <a:picLocks noChangeAspect="1" noChangeArrowheads="1"/>
          </p:cNvPicPr>
          <p:nvPr/>
        </p:nvPicPr>
        <p:blipFill>
          <a:blip r:embed="rId4" cstate="print"/>
          <a:srcRect/>
          <a:stretch>
            <a:fillRect/>
          </a:stretch>
        </p:blipFill>
        <p:spPr bwMode="auto">
          <a:xfrm>
            <a:off x="6629400" y="1295400"/>
            <a:ext cx="2184400" cy="1638300"/>
          </a:xfrm>
          <a:prstGeom prst="rect">
            <a:avLst/>
          </a:prstGeom>
          <a:noFill/>
          <a:ln w="9525">
            <a:noFill/>
            <a:miter lim="800000"/>
            <a:headEnd/>
            <a:tailEnd/>
          </a:ln>
        </p:spPr>
      </p:pic>
      <p:pic>
        <p:nvPicPr>
          <p:cNvPr id="9" name="Picture 2" descr="Figure7"/>
          <p:cNvPicPr>
            <a:picLocks noChangeAspect="1" noChangeArrowheads="1"/>
          </p:cNvPicPr>
          <p:nvPr/>
        </p:nvPicPr>
        <p:blipFill>
          <a:blip r:embed="rId5" cstate="print"/>
          <a:srcRect r="7835"/>
          <a:stretch>
            <a:fillRect/>
          </a:stretch>
        </p:blipFill>
        <p:spPr bwMode="auto">
          <a:xfrm>
            <a:off x="6553200" y="3048000"/>
            <a:ext cx="2153224" cy="1752600"/>
          </a:xfrm>
          <a:prstGeom prst="rect">
            <a:avLst/>
          </a:prstGeom>
          <a:noFill/>
          <a:ln w="9525">
            <a:noFill/>
            <a:miter lim="800000"/>
            <a:headEnd/>
            <a:tailEnd/>
          </a:ln>
        </p:spPr>
      </p:pic>
      <p:sp>
        <p:nvSpPr>
          <p:cNvPr id="10" name="Rectangle 9"/>
          <p:cNvSpPr/>
          <p:nvPr/>
        </p:nvSpPr>
        <p:spPr>
          <a:xfrm>
            <a:off x="6553200" y="1219200"/>
            <a:ext cx="2286000" cy="36576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929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057400"/>
            <a:ext cx="6858000" cy="914400"/>
          </a:xfrm>
        </p:spPr>
        <p:txBody>
          <a:bodyPr>
            <a:normAutofit fontScale="90000"/>
          </a:bodyPr>
          <a:lstStyle/>
          <a:p>
            <a:pPr algn="ctr"/>
            <a:r>
              <a:rPr lang="en-US" sz="3600" dirty="0" smtClean="0"/>
              <a:t>2.  </a:t>
            </a:r>
            <a:r>
              <a:rPr lang="en-US" sz="3100" dirty="0" smtClean="0"/>
              <a:t>Towards Full Waveform Inversion</a:t>
            </a:r>
            <a:r>
              <a:rPr lang="en-US" dirty="0" smtClean="0"/>
              <a:t/>
            </a:r>
            <a:br>
              <a:rPr lang="en-US" dirty="0" smtClean="0"/>
            </a:br>
            <a:endParaRPr lang="en-US" dirty="0"/>
          </a:p>
        </p:txBody>
      </p:sp>
      <p:sp>
        <p:nvSpPr>
          <p:cNvPr id="3" name="Text Placeholder 2"/>
          <p:cNvSpPr>
            <a:spLocks noGrp="1"/>
          </p:cNvSpPr>
          <p:nvPr>
            <p:ph type="body" idx="1"/>
          </p:nvPr>
        </p:nvSpPr>
        <p:spPr>
          <a:xfrm>
            <a:off x="2286000" y="3581400"/>
            <a:ext cx="6400800" cy="1128712"/>
          </a:xfrm>
        </p:spPr>
        <p:txBody>
          <a:bodyPr/>
          <a:lstStyle/>
          <a:p>
            <a:pPr marL="475488" indent="-457200">
              <a:buFont typeface="Arial" pitchFamily="34" charset="0"/>
              <a:buChar char="•"/>
            </a:pPr>
            <a:r>
              <a:rPr lang="en-US" dirty="0" smtClean="0"/>
              <a:t>Modeling (Petrophysical &amp; FD seismic)</a:t>
            </a:r>
          </a:p>
          <a:p>
            <a:pPr marL="475488" indent="-457200">
              <a:buFont typeface="Arial" pitchFamily="34" charset="0"/>
              <a:buChar char="•"/>
            </a:pPr>
            <a:r>
              <a:rPr lang="en-US" dirty="0" smtClean="0"/>
              <a:t>Seismic processing </a:t>
            </a:r>
          </a:p>
          <a:p>
            <a:pPr marL="475488" indent="-457200">
              <a:buFont typeface="Arial" pitchFamily="34" charset="0"/>
              <a:buChar char="•"/>
            </a:pPr>
            <a:r>
              <a:rPr lang="en-US" dirty="0" smtClean="0"/>
              <a:t>Full waveform inversion</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362200" y="1447800"/>
            <a:ext cx="5105400" cy="4953000"/>
          </a:xfrm>
          <a:prstGeom prst="rect">
            <a:avLst/>
          </a:prstGeom>
          <a:blipFill>
            <a:blip r:embed="rId4"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25" name="Rectangle 24"/>
          <p:cNvSpPr/>
          <p:nvPr/>
        </p:nvSpPr>
        <p:spPr>
          <a:xfrm>
            <a:off x="2362200" y="3581400"/>
            <a:ext cx="5105400" cy="76200"/>
          </a:xfrm>
          <a:prstGeom prst="rect">
            <a:avLst/>
          </a:prstGeom>
          <a:blipFill>
            <a:blip r:embed="rId5"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23" name="Rectangle 22"/>
          <p:cNvSpPr/>
          <p:nvPr/>
        </p:nvSpPr>
        <p:spPr>
          <a:xfrm>
            <a:off x="2362200" y="1371600"/>
            <a:ext cx="5105400" cy="152400"/>
          </a:xfrm>
          <a:prstGeom prst="rect">
            <a:avLst/>
          </a:prstGeom>
          <a:blipFill>
            <a:blip r:embed="rId5" cstate="print">
              <a:lum/>
            </a:blip>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24" name="Rectangle 23"/>
          <p:cNvSpPr/>
          <p:nvPr/>
        </p:nvSpPr>
        <p:spPr>
          <a:xfrm>
            <a:off x="2362200" y="5486400"/>
            <a:ext cx="5105400" cy="512763"/>
          </a:xfrm>
          <a:prstGeom prst="rect">
            <a:avLst/>
          </a:prstGeom>
          <a:blipFill>
            <a:blip r:embed="rId5"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27" name="Rectangle 26"/>
          <p:cNvSpPr/>
          <p:nvPr/>
        </p:nvSpPr>
        <p:spPr>
          <a:xfrm>
            <a:off x="2362200" y="3352800"/>
            <a:ext cx="5105400" cy="119063"/>
          </a:xfrm>
          <a:prstGeom prst="rect">
            <a:avLst/>
          </a:prstGeom>
          <a:blipFill>
            <a:blip r:embed="rId5"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28" name="Rectangle 27"/>
          <p:cNvSpPr/>
          <p:nvPr/>
        </p:nvSpPr>
        <p:spPr>
          <a:xfrm>
            <a:off x="2362200" y="1600200"/>
            <a:ext cx="5105400" cy="292100"/>
          </a:xfrm>
          <a:prstGeom prst="rect">
            <a:avLst/>
          </a:prstGeom>
          <a:blipFill>
            <a:blip r:embed="rId5" cstate="print">
              <a:lum/>
            </a:blip>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29" name="Rectangle 28"/>
          <p:cNvSpPr/>
          <p:nvPr/>
        </p:nvSpPr>
        <p:spPr>
          <a:xfrm>
            <a:off x="2362200" y="990600"/>
            <a:ext cx="5105400" cy="381000"/>
          </a:xfrm>
          <a:prstGeom prst="rect">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30" name="Rectangle 29"/>
          <p:cNvSpPr/>
          <p:nvPr/>
        </p:nvSpPr>
        <p:spPr>
          <a:xfrm>
            <a:off x="2362200" y="2819400"/>
            <a:ext cx="5105400" cy="76200"/>
          </a:xfrm>
          <a:prstGeom prst="rect">
            <a:avLst/>
          </a:prstGeom>
          <a:blipFill>
            <a:blip r:embed="rId5"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31" name="Rectangle 30"/>
          <p:cNvSpPr/>
          <p:nvPr/>
        </p:nvSpPr>
        <p:spPr>
          <a:xfrm>
            <a:off x="2362200" y="2667000"/>
            <a:ext cx="5105400" cy="26988"/>
          </a:xfrm>
          <a:prstGeom prst="rect">
            <a:avLst/>
          </a:prstGeom>
          <a:blipFill>
            <a:blip r:embed="rId5"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32" name="Rectangle 31"/>
          <p:cNvSpPr/>
          <p:nvPr/>
        </p:nvSpPr>
        <p:spPr>
          <a:xfrm>
            <a:off x="2362200" y="2514600"/>
            <a:ext cx="5105400" cy="82550"/>
          </a:xfrm>
          <a:prstGeom prst="rect">
            <a:avLst/>
          </a:prstGeom>
          <a:blipFill>
            <a:blip r:embed="rId5"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38" name="Rectangle 37"/>
          <p:cNvSpPr/>
          <p:nvPr/>
        </p:nvSpPr>
        <p:spPr>
          <a:xfrm>
            <a:off x="2362200" y="2209800"/>
            <a:ext cx="5105400" cy="165100"/>
          </a:xfrm>
          <a:prstGeom prst="rect">
            <a:avLst/>
          </a:prstGeom>
          <a:blipFill>
            <a:blip r:embed="rId5" cstate="print">
              <a:lum/>
            </a:blip>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41" name="Rectangle 40"/>
          <p:cNvSpPr/>
          <p:nvPr/>
        </p:nvSpPr>
        <p:spPr>
          <a:xfrm>
            <a:off x="2362200" y="2716213"/>
            <a:ext cx="5105400" cy="26987"/>
          </a:xfrm>
          <a:prstGeom prst="rect">
            <a:avLst/>
          </a:prstGeom>
          <a:blipFill>
            <a:blip r:embed="rId5" cstate="print"/>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sp>
        <p:nvSpPr>
          <p:cNvPr id="48" name="Rectangle 47"/>
          <p:cNvSpPr/>
          <p:nvPr/>
        </p:nvSpPr>
        <p:spPr>
          <a:xfrm>
            <a:off x="2362200" y="990600"/>
            <a:ext cx="51054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p:txBody>
      </p:sp>
      <p:pic>
        <p:nvPicPr>
          <p:cNvPr id="56335" name="Picture 4"/>
          <p:cNvPicPr>
            <a:picLocks noChangeAspect="1" noChangeArrowheads="1"/>
          </p:cNvPicPr>
          <p:nvPr/>
        </p:nvPicPr>
        <p:blipFill>
          <a:blip r:embed="rId6" cstate="print"/>
          <a:srcRect l="52347" t="9799" r="42313" b="82632"/>
          <a:stretch>
            <a:fillRect/>
          </a:stretch>
        </p:blipFill>
        <p:spPr bwMode="auto">
          <a:xfrm>
            <a:off x="4876800" y="609600"/>
            <a:ext cx="304800" cy="381000"/>
          </a:xfrm>
          <a:prstGeom prst="rect">
            <a:avLst/>
          </a:prstGeom>
          <a:noFill/>
          <a:ln w="19050">
            <a:noFill/>
            <a:miter lim="800000"/>
            <a:headEnd/>
            <a:tailEnd/>
          </a:ln>
        </p:spPr>
      </p:pic>
      <p:pic>
        <p:nvPicPr>
          <p:cNvPr id="56336" name="Picture 49" descr="model6.jpg"/>
          <p:cNvPicPr>
            <a:picLocks noChangeAspect="1"/>
          </p:cNvPicPr>
          <p:nvPr/>
        </p:nvPicPr>
        <p:blipFill>
          <a:blip r:embed="rId7" cstate="print"/>
          <a:srcRect/>
          <a:stretch>
            <a:fillRect/>
          </a:stretch>
        </p:blipFill>
        <p:spPr bwMode="auto">
          <a:xfrm>
            <a:off x="1905000" y="838200"/>
            <a:ext cx="485775" cy="5715000"/>
          </a:xfrm>
          <a:prstGeom prst="rect">
            <a:avLst/>
          </a:prstGeom>
          <a:noFill/>
          <a:ln w="9525">
            <a:noFill/>
            <a:miter lim="800000"/>
            <a:headEnd/>
            <a:tailEnd/>
          </a:ln>
        </p:spPr>
      </p:pic>
      <p:graphicFrame>
        <p:nvGraphicFramePr>
          <p:cNvPr id="56337" name="Object 3"/>
          <p:cNvGraphicFramePr>
            <a:graphicFrameLocks noChangeAspect="1"/>
          </p:cNvGraphicFramePr>
          <p:nvPr/>
        </p:nvGraphicFramePr>
        <p:xfrm>
          <a:off x="381000" y="1524000"/>
          <a:ext cx="1524000" cy="4419600"/>
        </p:xfrm>
        <a:graphic>
          <a:graphicData uri="http://schemas.openxmlformats.org/presentationml/2006/ole">
            <p:oleObj spid="_x0000_s56337" r:id="rId8" imgW="1524132" imgH="4419983" progId="Excel.Sheet.8">
              <p:embed/>
            </p:oleObj>
          </a:graphicData>
        </a:graphic>
      </p:graphicFrame>
      <p:sp>
        <p:nvSpPr>
          <p:cNvPr id="21" name="Title 20"/>
          <p:cNvSpPr>
            <a:spLocks noGrp="1"/>
          </p:cNvSpPr>
          <p:nvPr>
            <p:ph type="title"/>
          </p:nvPr>
        </p:nvSpPr>
        <p:spPr>
          <a:xfrm>
            <a:off x="609600" y="152400"/>
            <a:ext cx="8229600" cy="334963"/>
          </a:xfrm>
        </p:spPr>
        <p:txBody>
          <a:bodyPr rtlCol="0">
            <a:noAutofit/>
          </a:bodyPr>
          <a:lstStyle/>
          <a:p>
            <a:pPr fontAlgn="auto">
              <a:spcAft>
                <a:spcPts val="0"/>
              </a:spcAft>
              <a:defRPr/>
            </a:pPr>
            <a:r>
              <a:rPr lang="en-US" sz="2400" b="1" dirty="0" smtClean="0">
                <a:solidFill>
                  <a:schemeClr val="accent2">
                    <a:lumMod val="75000"/>
                  </a:schemeClr>
                </a:solidFill>
                <a:latin typeface="Gill Sans MT" pitchFamily="34" charset="0"/>
              </a:rPr>
              <a:t>Petrophysical Model </a:t>
            </a:r>
            <a:endParaRPr lang="en-US" sz="2400" b="1" dirty="0">
              <a:solidFill>
                <a:schemeClr val="accent2">
                  <a:lumMod val="75000"/>
                </a:schemeClr>
              </a:solidFill>
              <a:latin typeface="Gill Sans MT" pitchFamily="34" charset="0"/>
            </a:endParaRPr>
          </a:p>
        </p:txBody>
      </p:sp>
      <p:sp>
        <p:nvSpPr>
          <p:cNvPr id="56339" name="TextBox 21"/>
          <p:cNvSpPr txBox="1">
            <a:spLocks noChangeArrowheads="1"/>
          </p:cNvSpPr>
          <p:nvPr/>
        </p:nvSpPr>
        <p:spPr bwMode="auto">
          <a:xfrm>
            <a:off x="1371600" y="685800"/>
            <a:ext cx="1141413" cy="307975"/>
          </a:xfrm>
          <a:prstGeom prst="rect">
            <a:avLst/>
          </a:prstGeom>
          <a:noFill/>
          <a:ln w="9525">
            <a:noFill/>
            <a:miter lim="800000"/>
            <a:headEnd/>
            <a:tailEnd/>
          </a:ln>
        </p:spPr>
        <p:txBody>
          <a:bodyPr>
            <a:spAutoFit/>
          </a:bodyPr>
          <a:lstStyle/>
          <a:p>
            <a:r>
              <a:rPr lang="en-US" sz="1400">
                <a:latin typeface="Calibri" pitchFamily="34" charset="0"/>
              </a:rPr>
              <a:t>Depth (m)</a:t>
            </a:r>
            <a:endParaRPr lang="nb-NO" sz="1400">
              <a:latin typeface="Calibri" pitchFamily="34" charset="0"/>
            </a:endParaRPr>
          </a:p>
        </p:txBody>
      </p:sp>
      <p:sp>
        <p:nvSpPr>
          <p:cNvPr id="33" name="Rectangle 32"/>
          <p:cNvSpPr/>
          <p:nvPr/>
        </p:nvSpPr>
        <p:spPr>
          <a:xfrm>
            <a:off x="7696200" y="3048000"/>
            <a:ext cx="228600" cy="152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34" name="Rectangle 33"/>
          <p:cNvSpPr/>
          <p:nvPr/>
        </p:nvSpPr>
        <p:spPr>
          <a:xfrm>
            <a:off x="7696200" y="3276600"/>
            <a:ext cx="228600" cy="152400"/>
          </a:xfrm>
          <a:prstGeom prst="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36" name="Rectangle 35"/>
          <p:cNvSpPr/>
          <p:nvPr/>
        </p:nvSpPr>
        <p:spPr>
          <a:xfrm>
            <a:off x="7696200" y="3505200"/>
            <a:ext cx="228600" cy="1524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56343" name="TextBox 36"/>
          <p:cNvSpPr txBox="1">
            <a:spLocks noChangeArrowheads="1"/>
          </p:cNvSpPr>
          <p:nvPr/>
        </p:nvSpPr>
        <p:spPr bwMode="auto">
          <a:xfrm>
            <a:off x="7918450" y="3200400"/>
            <a:ext cx="782638" cy="261938"/>
          </a:xfrm>
          <a:prstGeom prst="rect">
            <a:avLst/>
          </a:prstGeom>
          <a:noFill/>
          <a:ln w="9525">
            <a:noFill/>
            <a:miter lim="800000"/>
            <a:headEnd/>
            <a:tailEnd/>
          </a:ln>
        </p:spPr>
        <p:txBody>
          <a:bodyPr wrap="none">
            <a:spAutoFit/>
          </a:bodyPr>
          <a:lstStyle/>
          <a:p>
            <a:r>
              <a:rPr lang="nb-NO" sz="1100">
                <a:latin typeface="Calibri" pitchFamily="34" charset="0"/>
              </a:rPr>
              <a:t>Sandstone</a:t>
            </a:r>
          </a:p>
        </p:txBody>
      </p:sp>
      <p:sp>
        <p:nvSpPr>
          <p:cNvPr id="56344" name="TextBox 38"/>
          <p:cNvSpPr txBox="1">
            <a:spLocks noChangeArrowheads="1"/>
          </p:cNvSpPr>
          <p:nvPr/>
        </p:nvSpPr>
        <p:spPr bwMode="auto">
          <a:xfrm>
            <a:off x="7924800" y="3429000"/>
            <a:ext cx="742950" cy="261938"/>
          </a:xfrm>
          <a:prstGeom prst="rect">
            <a:avLst/>
          </a:prstGeom>
          <a:noFill/>
          <a:ln w="9525">
            <a:noFill/>
            <a:miter lim="800000"/>
            <a:headEnd/>
            <a:tailEnd/>
          </a:ln>
        </p:spPr>
        <p:txBody>
          <a:bodyPr wrap="none">
            <a:spAutoFit/>
          </a:bodyPr>
          <a:lstStyle/>
          <a:p>
            <a:r>
              <a:rPr lang="nb-NO" sz="1100">
                <a:latin typeface="Calibri" pitchFamily="34" charset="0"/>
              </a:rPr>
              <a:t>Claystone</a:t>
            </a:r>
          </a:p>
        </p:txBody>
      </p:sp>
      <p:sp>
        <p:nvSpPr>
          <p:cNvPr id="56345" name="TextBox 39"/>
          <p:cNvSpPr txBox="1">
            <a:spLocks noChangeArrowheads="1"/>
          </p:cNvSpPr>
          <p:nvPr/>
        </p:nvSpPr>
        <p:spPr bwMode="auto">
          <a:xfrm>
            <a:off x="7924800" y="2971800"/>
            <a:ext cx="777875" cy="261938"/>
          </a:xfrm>
          <a:prstGeom prst="rect">
            <a:avLst/>
          </a:prstGeom>
          <a:noFill/>
          <a:ln w="9525">
            <a:noFill/>
            <a:miter lim="800000"/>
            <a:headEnd/>
            <a:tailEnd/>
          </a:ln>
        </p:spPr>
        <p:txBody>
          <a:bodyPr wrap="none">
            <a:spAutoFit/>
          </a:bodyPr>
          <a:lstStyle/>
          <a:p>
            <a:r>
              <a:rPr lang="nb-NO" sz="1100">
                <a:latin typeface="Calibri" pitchFamily="34" charset="0"/>
              </a:rPr>
              <a:t>Sea Water</a:t>
            </a:r>
          </a:p>
        </p:txBody>
      </p:sp>
      <p:sp>
        <p:nvSpPr>
          <p:cNvPr id="56346" name="TextBox 41"/>
          <p:cNvSpPr txBox="1">
            <a:spLocks noChangeArrowheads="1"/>
          </p:cNvSpPr>
          <p:nvPr/>
        </p:nvSpPr>
        <p:spPr bwMode="auto">
          <a:xfrm>
            <a:off x="457200" y="1524000"/>
            <a:ext cx="1409700" cy="307975"/>
          </a:xfrm>
          <a:prstGeom prst="rect">
            <a:avLst/>
          </a:prstGeom>
          <a:noFill/>
          <a:ln w="9525">
            <a:noFill/>
            <a:miter lim="800000"/>
            <a:headEnd/>
            <a:tailEnd/>
          </a:ln>
        </p:spPr>
        <p:txBody>
          <a:bodyPr wrap="none">
            <a:spAutoFit/>
          </a:bodyPr>
          <a:lstStyle/>
          <a:p>
            <a:r>
              <a:rPr lang="nb-NO" sz="1400" dirty="0">
                <a:latin typeface="Calibri" pitchFamily="34" charset="0"/>
              </a:rPr>
              <a:t>Gamma-Ray Log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sz="2400" b="1" dirty="0" smtClean="0">
                <a:solidFill>
                  <a:schemeClr val="accent2">
                    <a:lumMod val="75000"/>
                  </a:schemeClr>
                </a:solidFill>
                <a:latin typeface="Gill Sans MT" pitchFamily="34" charset="0"/>
              </a:rPr>
              <a:t>First Scenario:</a:t>
            </a:r>
            <a:br>
              <a:rPr lang="en-US" sz="2400" b="1" dirty="0" smtClean="0">
                <a:solidFill>
                  <a:schemeClr val="accent2">
                    <a:lumMod val="75000"/>
                  </a:schemeClr>
                </a:solidFill>
                <a:latin typeface="Gill Sans MT" pitchFamily="34" charset="0"/>
              </a:rPr>
            </a:br>
            <a:r>
              <a:rPr lang="en-US" sz="2400" b="1" dirty="0" smtClean="0">
                <a:solidFill>
                  <a:schemeClr val="accent2">
                    <a:lumMod val="75000"/>
                  </a:schemeClr>
                </a:solidFill>
                <a:latin typeface="Gill Sans MT" pitchFamily="34" charset="0"/>
              </a:rPr>
              <a:t> </a:t>
            </a:r>
            <a:r>
              <a:rPr lang="en-US" sz="2400" dirty="0" smtClean="0">
                <a:solidFill>
                  <a:schemeClr val="accent2">
                    <a:lumMod val="75000"/>
                  </a:schemeClr>
                </a:solidFill>
                <a:latin typeface="Gill Sans MT" pitchFamily="34" charset="0"/>
              </a:rPr>
              <a:t>Prior to Gas Leakage (100% Brine Saturation)</a:t>
            </a:r>
            <a:endParaRPr lang="en-US" sz="2400" dirty="0">
              <a:solidFill>
                <a:schemeClr val="accent2">
                  <a:lumMod val="75000"/>
                </a:schemeClr>
              </a:solidFill>
              <a:latin typeface="Gill Sans MT" pitchFamily="34" charset="0"/>
            </a:endParaRPr>
          </a:p>
        </p:txBody>
      </p:sp>
      <p:pic>
        <p:nvPicPr>
          <p:cNvPr id="3" name="Picture 2" descr="model2.jpg"/>
          <p:cNvPicPr>
            <a:picLocks noChangeAspect="1"/>
          </p:cNvPicPr>
          <p:nvPr/>
        </p:nvPicPr>
        <p:blipFill>
          <a:blip r:embed="rId3" cstate="print"/>
          <a:srcRect l="969" t="1493" r="232"/>
          <a:stretch>
            <a:fillRect/>
          </a:stretch>
        </p:blipFill>
        <p:spPr>
          <a:xfrm>
            <a:off x="990600" y="1676400"/>
            <a:ext cx="7772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876800" y="1981200"/>
            <a:ext cx="73025"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nb-NO"/>
          </a:p>
        </p:txBody>
      </p:sp>
      <p:pic>
        <p:nvPicPr>
          <p:cNvPr id="58372" name="Picture 4" descr="model6.jpg"/>
          <p:cNvPicPr>
            <a:picLocks noChangeAspect="1"/>
          </p:cNvPicPr>
          <p:nvPr/>
        </p:nvPicPr>
        <p:blipFill>
          <a:blip r:embed="rId4" cstate="print"/>
          <a:srcRect/>
          <a:stretch>
            <a:fillRect/>
          </a:stretch>
        </p:blipFill>
        <p:spPr bwMode="auto">
          <a:xfrm>
            <a:off x="304800" y="1524000"/>
            <a:ext cx="638175" cy="5257800"/>
          </a:xfrm>
          <a:prstGeom prst="rect">
            <a:avLst/>
          </a:prstGeom>
          <a:noFill/>
          <a:ln w="9525">
            <a:noFill/>
            <a:miter lim="800000"/>
            <a:headEnd/>
            <a:tailEnd/>
          </a:ln>
        </p:spPr>
      </p:pic>
      <p:sp>
        <p:nvSpPr>
          <p:cNvPr id="58373" name="TextBox 5"/>
          <p:cNvSpPr txBox="1">
            <a:spLocks noChangeArrowheads="1"/>
          </p:cNvSpPr>
          <p:nvPr/>
        </p:nvSpPr>
        <p:spPr bwMode="auto">
          <a:xfrm>
            <a:off x="77788" y="1219200"/>
            <a:ext cx="1141412" cy="338138"/>
          </a:xfrm>
          <a:prstGeom prst="rect">
            <a:avLst/>
          </a:prstGeom>
          <a:noFill/>
          <a:ln w="9525">
            <a:noFill/>
            <a:miter lim="800000"/>
            <a:headEnd/>
            <a:tailEnd/>
          </a:ln>
        </p:spPr>
        <p:txBody>
          <a:bodyPr>
            <a:spAutoFit/>
          </a:bodyPr>
          <a:lstStyle/>
          <a:p>
            <a:r>
              <a:rPr lang="en-US" sz="1600">
                <a:latin typeface="Calibri" pitchFamily="34" charset="0"/>
              </a:rPr>
              <a:t>Depth (m)</a:t>
            </a:r>
            <a:endParaRPr lang="nb-NO" sz="1600">
              <a:latin typeface="Calibri" pitchFamily="34" charset="0"/>
            </a:endParaRPr>
          </a:p>
        </p:txBody>
      </p:sp>
      <p:pic>
        <p:nvPicPr>
          <p:cNvPr id="58374" name="Picture 4"/>
          <p:cNvPicPr>
            <a:picLocks noChangeAspect="1" noChangeArrowheads="1"/>
          </p:cNvPicPr>
          <p:nvPr/>
        </p:nvPicPr>
        <p:blipFill>
          <a:blip r:embed="rId5" cstate="print"/>
          <a:srcRect l="52347" t="9799" r="42313" b="82632"/>
          <a:stretch>
            <a:fillRect/>
          </a:stretch>
        </p:blipFill>
        <p:spPr bwMode="auto">
          <a:xfrm>
            <a:off x="4724400" y="1295400"/>
            <a:ext cx="381000" cy="381000"/>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Autofit/>
          </a:bodyPr>
          <a:lstStyle/>
          <a:p>
            <a:pPr fontAlgn="auto">
              <a:spcAft>
                <a:spcPts val="0"/>
              </a:spcAft>
              <a:defRPr/>
            </a:pPr>
            <a:r>
              <a:rPr lang="en-US" sz="1800" b="1" dirty="0" smtClean="0">
                <a:solidFill>
                  <a:schemeClr val="accent2">
                    <a:lumMod val="75000"/>
                  </a:schemeClr>
                </a:solidFill>
              </a:rPr>
              <a:t> Second Scenario: </a:t>
            </a:r>
            <a:br>
              <a:rPr lang="en-US" sz="1800" b="1" dirty="0" smtClean="0">
                <a:solidFill>
                  <a:schemeClr val="accent2">
                    <a:lumMod val="75000"/>
                  </a:schemeClr>
                </a:solidFill>
              </a:rPr>
            </a:br>
            <a:r>
              <a:rPr lang="en-US" sz="1800" dirty="0" smtClean="0">
                <a:solidFill>
                  <a:schemeClr val="accent2">
                    <a:lumMod val="75000"/>
                  </a:schemeClr>
                </a:solidFill>
              </a:rPr>
              <a:t>Gas Charging into All sand Layers (Decreased Lateral extend upward)</a:t>
            </a:r>
            <a:endParaRPr lang="en-US" sz="1800" dirty="0">
              <a:solidFill>
                <a:schemeClr val="accent2">
                  <a:lumMod val="75000"/>
                </a:schemeClr>
              </a:solidFill>
            </a:endParaRPr>
          </a:p>
        </p:txBody>
      </p:sp>
      <p:pic>
        <p:nvPicPr>
          <p:cNvPr id="3" name="Picture 2" descr="model2.jpg"/>
          <p:cNvPicPr>
            <a:picLocks noChangeAspect="1"/>
          </p:cNvPicPr>
          <p:nvPr/>
        </p:nvPicPr>
        <p:blipFill>
          <a:blip r:embed="rId3" cstate="print"/>
          <a:srcRect l="969" t="1493" r="232"/>
          <a:stretch>
            <a:fillRect/>
          </a:stretch>
        </p:blipFill>
        <p:spPr>
          <a:xfrm>
            <a:off x="990600" y="1676400"/>
            <a:ext cx="7772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953000" y="5830824"/>
            <a:ext cx="3048000" cy="493776"/>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7" name="Rectangle 6"/>
          <p:cNvSpPr/>
          <p:nvPr/>
        </p:nvSpPr>
        <p:spPr>
          <a:xfrm rot="10800000">
            <a:off x="1981200" y="5830824"/>
            <a:ext cx="2895600" cy="493776"/>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8" name="Rectangle 7"/>
          <p:cNvSpPr/>
          <p:nvPr/>
        </p:nvSpPr>
        <p:spPr>
          <a:xfrm rot="10800000">
            <a:off x="2971800" y="4038600"/>
            <a:ext cx="17526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9" name="Rectangle 8"/>
          <p:cNvSpPr/>
          <p:nvPr/>
        </p:nvSpPr>
        <p:spPr>
          <a:xfrm>
            <a:off x="4724400" y="4038600"/>
            <a:ext cx="20574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0" name="Rectangle 9"/>
          <p:cNvSpPr/>
          <p:nvPr/>
        </p:nvSpPr>
        <p:spPr>
          <a:xfrm>
            <a:off x="4953000" y="3843528"/>
            <a:ext cx="1371600" cy="118872"/>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1" name="Rectangle 10"/>
          <p:cNvSpPr/>
          <p:nvPr/>
        </p:nvSpPr>
        <p:spPr>
          <a:xfrm rot="10800000">
            <a:off x="3505200" y="3843528"/>
            <a:ext cx="1371600" cy="118872"/>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2" name="Rectangle 11"/>
          <p:cNvSpPr/>
          <p:nvPr/>
        </p:nvSpPr>
        <p:spPr>
          <a:xfrm>
            <a:off x="4953000" y="3352800"/>
            <a:ext cx="12954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3" name="Rectangle 12"/>
          <p:cNvSpPr/>
          <p:nvPr/>
        </p:nvSpPr>
        <p:spPr>
          <a:xfrm rot="10800000">
            <a:off x="3657600" y="3352800"/>
            <a:ext cx="12192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4" name="Rectangle 13"/>
          <p:cNvSpPr/>
          <p:nvPr/>
        </p:nvSpPr>
        <p:spPr>
          <a:xfrm>
            <a:off x="4953000" y="3200400"/>
            <a:ext cx="8382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5" name="Rectangle 14"/>
          <p:cNvSpPr/>
          <p:nvPr/>
        </p:nvSpPr>
        <p:spPr>
          <a:xfrm rot="10800000">
            <a:off x="4114800" y="3200400"/>
            <a:ext cx="7620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6" name="Rectangle 15"/>
          <p:cNvSpPr/>
          <p:nvPr/>
        </p:nvSpPr>
        <p:spPr>
          <a:xfrm>
            <a:off x="4953000" y="3048000"/>
            <a:ext cx="4572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7" name="Rectangle 16"/>
          <p:cNvSpPr/>
          <p:nvPr/>
        </p:nvSpPr>
        <p:spPr>
          <a:xfrm rot="10800000">
            <a:off x="4343400" y="3048000"/>
            <a:ext cx="5334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8" name="Rectangle 17"/>
          <p:cNvSpPr/>
          <p:nvPr/>
        </p:nvSpPr>
        <p:spPr>
          <a:xfrm>
            <a:off x="4953000" y="2743200"/>
            <a:ext cx="228600" cy="164592"/>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9" name="Rectangle 18"/>
          <p:cNvSpPr/>
          <p:nvPr/>
        </p:nvSpPr>
        <p:spPr>
          <a:xfrm rot="10800000">
            <a:off x="4648200" y="2743200"/>
            <a:ext cx="228600" cy="164592"/>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0" name="Rectangle 19"/>
          <p:cNvSpPr/>
          <p:nvPr/>
        </p:nvSpPr>
        <p:spPr>
          <a:xfrm rot="10800000">
            <a:off x="4724400" y="2209800"/>
            <a:ext cx="152400" cy="2286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1" name="Rectangle 20"/>
          <p:cNvSpPr/>
          <p:nvPr/>
        </p:nvSpPr>
        <p:spPr>
          <a:xfrm>
            <a:off x="4953000" y="2209800"/>
            <a:ext cx="152400" cy="2286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3" name="Rectangle 22"/>
          <p:cNvSpPr/>
          <p:nvPr/>
        </p:nvSpPr>
        <p:spPr>
          <a:xfrm>
            <a:off x="4876800" y="1981200"/>
            <a:ext cx="73025"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nb-NO"/>
          </a:p>
        </p:txBody>
      </p:sp>
      <p:pic>
        <p:nvPicPr>
          <p:cNvPr id="62516" name="Picture 47" descr="model6.jpg"/>
          <p:cNvPicPr>
            <a:picLocks noChangeAspect="1"/>
          </p:cNvPicPr>
          <p:nvPr/>
        </p:nvPicPr>
        <p:blipFill>
          <a:blip r:embed="rId4" cstate="print"/>
          <a:srcRect/>
          <a:stretch>
            <a:fillRect/>
          </a:stretch>
        </p:blipFill>
        <p:spPr bwMode="auto">
          <a:xfrm>
            <a:off x="304800" y="1524000"/>
            <a:ext cx="638175" cy="5257800"/>
          </a:xfrm>
          <a:prstGeom prst="rect">
            <a:avLst/>
          </a:prstGeom>
          <a:noFill/>
          <a:ln w="9525">
            <a:noFill/>
            <a:miter lim="800000"/>
            <a:headEnd/>
            <a:tailEnd/>
          </a:ln>
        </p:spPr>
      </p:pic>
      <p:sp>
        <p:nvSpPr>
          <p:cNvPr id="62517" name="TextBox 48"/>
          <p:cNvSpPr txBox="1">
            <a:spLocks noChangeArrowheads="1"/>
          </p:cNvSpPr>
          <p:nvPr/>
        </p:nvSpPr>
        <p:spPr bwMode="auto">
          <a:xfrm>
            <a:off x="77788" y="1219200"/>
            <a:ext cx="1141412" cy="338138"/>
          </a:xfrm>
          <a:prstGeom prst="rect">
            <a:avLst/>
          </a:prstGeom>
          <a:noFill/>
          <a:ln w="9525">
            <a:noFill/>
            <a:miter lim="800000"/>
            <a:headEnd/>
            <a:tailEnd/>
          </a:ln>
        </p:spPr>
        <p:txBody>
          <a:bodyPr>
            <a:spAutoFit/>
          </a:bodyPr>
          <a:lstStyle/>
          <a:p>
            <a:r>
              <a:rPr lang="en-US" sz="1600">
                <a:latin typeface="Calibri" pitchFamily="34" charset="0"/>
              </a:rPr>
              <a:t>Depth (m)</a:t>
            </a:r>
            <a:endParaRPr lang="nb-NO" sz="1600">
              <a:latin typeface="Calibri" pitchFamily="34" charset="0"/>
            </a:endParaRPr>
          </a:p>
        </p:txBody>
      </p:sp>
      <p:pic>
        <p:nvPicPr>
          <p:cNvPr id="62518" name="Picture 4"/>
          <p:cNvPicPr>
            <a:picLocks noChangeAspect="1" noChangeArrowheads="1"/>
          </p:cNvPicPr>
          <p:nvPr/>
        </p:nvPicPr>
        <p:blipFill>
          <a:blip r:embed="rId5" cstate="print"/>
          <a:srcRect l="52347" t="9799" r="42313" b="82632"/>
          <a:stretch>
            <a:fillRect/>
          </a:stretch>
        </p:blipFill>
        <p:spPr bwMode="auto">
          <a:xfrm>
            <a:off x="4724400" y="1295400"/>
            <a:ext cx="381000" cy="381000"/>
          </a:xfrm>
          <a:prstGeom prst="rect">
            <a:avLst/>
          </a:prstGeom>
          <a:noFill/>
          <a:ln w="19050">
            <a:noFill/>
            <a:miter lim="800000"/>
            <a:headEnd/>
            <a:tailEnd/>
          </a:ln>
        </p:spPr>
      </p:pic>
      <p:sp>
        <p:nvSpPr>
          <p:cNvPr id="27" name="Rectangle 26"/>
          <p:cNvSpPr/>
          <p:nvPr/>
        </p:nvSpPr>
        <p:spPr>
          <a:xfrm>
            <a:off x="6705600" y="1371600"/>
            <a:ext cx="381000" cy="188976"/>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8" name="TextBox 27"/>
          <p:cNvSpPr txBox="1"/>
          <p:nvPr/>
        </p:nvSpPr>
        <p:spPr>
          <a:xfrm>
            <a:off x="7010400" y="1323201"/>
            <a:ext cx="1421736" cy="276999"/>
          </a:xfrm>
          <a:prstGeom prst="rect">
            <a:avLst/>
          </a:prstGeom>
          <a:noFill/>
        </p:spPr>
        <p:txBody>
          <a:bodyPr wrap="none" rtlCol="0">
            <a:spAutoFit/>
          </a:bodyPr>
          <a:lstStyle/>
          <a:p>
            <a:r>
              <a:rPr lang="en-US" sz="1200" dirty="0" smtClean="0"/>
              <a:t>Gas Accumulation</a:t>
            </a:r>
            <a:endParaRPr lang="en-US" sz="1200" dirty="0"/>
          </a:p>
        </p:txBody>
      </p:sp>
      <p:sp>
        <p:nvSpPr>
          <p:cNvPr id="29" name="Rectangle 28"/>
          <p:cNvSpPr/>
          <p:nvPr/>
        </p:nvSpPr>
        <p:spPr>
          <a:xfrm>
            <a:off x="6629400" y="1295400"/>
            <a:ext cx="1752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fontAlgn="auto">
              <a:spcAft>
                <a:spcPts val="0"/>
              </a:spcAft>
              <a:defRPr/>
            </a:pPr>
            <a:r>
              <a:rPr lang="en-US" sz="2400" b="1" dirty="0" smtClean="0">
                <a:solidFill>
                  <a:schemeClr val="accent2">
                    <a:lumMod val="75000"/>
                  </a:schemeClr>
                </a:solidFill>
              </a:rPr>
              <a:t>Third Scenario</a:t>
            </a:r>
            <a:endParaRPr lang="en-US" sz="2400" b="1" dirty="0">
              <a:solidFill>
                <a:schemeClr val="accent2">
                  <a:lumMod val="75000"/>
                </a:schemeClr>
              </a:solidFill>
            </a:endParaRPr>
          </a:p>
        </p:txBody>
      </p:sp>
      <p:pic>
        <p:nvPicPr>
          <p:cNvPr id="3" name="Picture 2" descr="model2.jpg"/>
          <p:cNvPicPr>
            <a:picLocks noChangeAspect="1"/>
          </p:cNvPicPr>
          <p:nvPr/>
        </p:nvPicPr>
        <p:blipFill>
          <a:blip r:embed="rId3" cstate="print"/>
          <a:srcRect l="969" t="1493" r="232"/>
          <a:stretch>
            <a:fillRect/>
          </a:stretch>
        </p:blipFill>
        <p:spPr>
          <a:xfrm>
            <a:off x="990600" y="1676400"/>
            <a:ext cx="7772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953000" y="5830824"/>
            <a:ext cx="3048000" cy="493776"/>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7" name="Rectangle 6"/>
          <p:cNvSpPr/>
          <p:nvPr/>
        </p:nvSpPr>
        <p:spPr>
          <a:xfrm rot="10800000">
            <a:off x="1981200" y="5830824"/>
            <a:ext cx="2895600" cy="493776"/>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8" name="Rectangle 7"/>
          <p:cNvSpPr/>
          <p:nvPr/>
        </p:nvSpPr>
        <p:spPr>
          <a:xfrm rot="10800000">
            <a:off x="2971800" y="4038600"/>
            <a:ext cx="17526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9" name="Rectangle 8"/>
          <p:cNvSpPr/>
          <p:nvPr/>
        </p:nvSpPr>
        <p:spPr>
          <a:xfrm>
            <a:off x="4724400" y="4038600"/>
            <a:ext cx="20574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0" name="Rectangle 9"/>
          <p:cNvSpPr/>
          <p:nvPr/>
        </p:nvSpPr>
        <p:spPr>
          <a:xfrm>
            <a:off x="4953000" y="3843528"/>
            <a:ext cx="1371600" cy="118872"/>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1" name="Rectangle 10"/>
          <p:cNvSpPr/>
          <p:nvPr/>
        </p:nvSpPr>
        <p:spPr>
          <a:xfrm rot="10800000">
            <a:off x="3505200" y="3843528"/>
            <a:ext cx="1371600" cy="118872"/>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2" name="Rectangle 11"/>
          <p:cNvSpPr/>
          <p:nvPr/>
        </p:nvSpPr>
        <p:spPr>
          <a:xfrm>
            <a:off x="4953000" y="3352800"/>
            <a:ext cx="12954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3" name="Rectangle 12"/>
          <p:cNvSpPr/>
          <p:nvPr/>
        </p:nvSpPr>
        <p:spPr>
          <a:xfrm rot="10800000">
            <a:off x="3657600" y="3352800"/>
            <a:ext cx="12192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4" name="Rectangle 13"/>
          <p:cNvSpPr/>
          <p:nvPr/>
        </p:nvSpPr>
        <p:spPr>
          <a:xfrm>
            <a:off x="4953000" y="3200400"/>
            <a:ext cx="8382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5" name="Rectangle 14"/>
          <p:cNvSpPr/>
          <p:nvPr/>
        </p:nvSpPr>
        <p:spPr>
          <a:xfrm rot="10800000">
            <a:off x="4114800" y="3200400"/>
            <a:ext cx="7620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6" name="Rectangle 15"/>
          <p:cNvSpPr/>
          <p:nvPr/>
        </p:nvSpPr>
        <p:spPr>
          <a:xfrm>
            <a:off x="4953000" y="3048000"/>
            <a:ext cx="4572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7" name="Rectangle 16"/>
          <p:cNvSpPr/>
          <p:nvPr/>
        </p:nvSpPr>
        <p:spPr>
          <a:xfrm rot="10800000">
            <a:off x="4343400" y="3048000"/>
            <a:ext cx="5334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8" name="Rectangle 17"/>
          <p:cNvSpPr/>
          <p:nvPr/>
        </p:nvSpPr>
        <p:spPr>
          <a:xfrm>
            <a:off x="4953000" y="2743200"/>
            <a:ext cx="228600" cy="164592"/>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9" name="Rectangle 18"/>
          <p:cNvSpPr/>
          <p:nvPr/>
        </p:nvSpPr>
        <p:spPr>
          <a:xfrm rot="10800000">
            <a:off x="4648200" y="2743200"/>
            <a:ext cx="228600" cy="164592"/>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0" name="Rectangle 19"/>
          <p:cNvSpPr/>
          <p:nvPr/>
        </p:nvSpPr>
        <p:spPr>
          <a:xfrm rot="10800000">
            <a:off x="4724400" y="2209800"/>
            <a:ext cx="152400" cy="2286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1" name="Rectangle 20"/>
          <p:cNvSpPr/>
          <p:nvPr/>
        </p:nvSpPr>
        <p:spPr>
          <a:xfrm>
            <a:off x="4953000" y="2209800"/>
            <a:ext cx="152400" cy="2286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3" name="Rectangle 22"/>
          <p:cNvSpPr/>
          <p:nvPr/>
        </p:nvSpPr>
        <p:spPr>
          <a:xfrm>
            <a:off x="4876800" y="1981200"/>
            <a:ext cx="73025"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nb-NO"/>
          </a:p>
        </p:txBody>
      </p:sp>
      <p:pic>
        <p:nvPicPr>
          <p:cNvPr id="64564" name="Picture 47" descr="model6.jpg"/>
          <p:cNvPicPr>
            <a:picLocks noChangeAspect="1"/>
          </p:cNvPicPr>
          <p:nvPr/>
        </p:nvPicPr>
        <p:blipFill>
          <a:blip r:embed="rId4" cstate="print"/>
          <a:srcRect/>
          <a:stretch>
            <a:fillRect/>
          </a:stretch>
        </p:blipFill>
        <p:spPr bwMode="auto">
          <a:xfrm>
            <a:off x="304800" y="1524000"/>
            <a:ext cx="638175" cy="5257800"/>
          </a:xfrm>
          <a:prstGeom prst="rect">
            <a:avLst/>
          </a:prstGeom>
          <a:noFill/>
          <a:ln w="9525">
            <a:noFill/>
            <a:miter lim="800000"/>
            <a:headEnd/>
            <a:tailEnd/>
          </a:ln>
        </p:spPr>
      </p:pic>
      <p:sp>
        <p:nvSpPr>
          <p:cNvPr id="64565" name="TextBox 48"/>
          <p:cNvSpPr txBox="1">
            <a:spLocks noChangeArrowheads="1"/>
          </p:cNvSpPr>
          <p:nvPr/>
        </p:nvSpPr>
        <p:spPr bwMode="auto">
          <a:xfrm>
            <a:off x="77788" y="1219200"/>
            <a:ext cx="1141412" cy="338138"/>
          </a:xfrm>
          <a:prstGeom prst="rect">
            <a:avLst/>
          </a:prstGeom>
          <a:noFill/>
          <a:ln w="9525">
            <a:noFill/>
            <a:miter lim="800000"/>
            <a:headEnd/>
            <a:tailEnd/>
          </a:ln>
        </p:spPr>
        <p:txBody>
          <a:bodyPr>
            <a:spAutoFit/>
          </a:bodyPr>
          <a:lstStyle/>
          <a:p>
            <a:r>
              <a:rPr lang="en-US" sz="1600">
                <a:latin typeface="Calibri" pitchFamily="34" charset="0"/>
              </a:rPr>
              <a:t>Depth (m)</a:t>
            </a:r>
            <a:endParaRPr lang="nb-NO" sz="1600">
              <a:latin typeface="Calibri" pitchFamily="34" charset="0"/>
            </a:endParaRPr>
          </a:p>
        </p:txBody>
      </p:sp>
      <p:pic>
        <p:nvPicPr>
          <p:cNvPr id="64566" name="Picture 4"/>
          <p:cNvPicPr>
            <a:picLocks noChangeAspect="1" noChangeArrowheads="1"/>
          </p:cNvPicPr>
          <p:nvPr/>
        </p:nvPicPr>
        <p:blipFill>
          <a:blip r:embed="rId5" cstate="print"/>
          <a:srcRect l="52347" t="9799" r="42313" b="82632"/>
          <a:stretch>
            <a:fillRect/>
          </a:stretch>
        </p:blipFill>
        <p:spPr bwMode="auto">
          <a:xfrm>
            <a:off x="4724400" y="1295400"/>
            <a:ext cx="381000" cy="381000"/>
          </a:xfrm>
          <a:prstGeom prst="rect">
            <a:avLst/>
          </a:prstGeom>
          <a:noFill/>
          <a:ln w="19050">
            <a:noFill/>
            <a:miter lim="800000"/>
            <a:headEnd/>
            <a:tailEnd/>
          </a:ln>
        </p:spPr>
      </p:pic>
      <p:sp>
        <p:nvSpPr>
          <p:cNvPr id="24" name="Rectangle 23"/>
          <p:cNvSpPr/>
          <p:nvPr/>
        </p:nvSpPr>
        <p:spPr>
          <a:xfrm>
            <a:off x="4953000" y="1981200"/>
            <a:ext cx="2362200" cy="1524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5" name="Rectangle 24"/>
          <p:cNvSpPr/>
          <p:nvPr/>
        </p:nvSpPr>
        <p:spPr>
          <a:xfrm rot="10800000">
            <a:off x="2286000" y="1987296"/>
            <a:ext cx="2590800" cy="146304"/>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6" name="Rectangle 25"/>
          <p:cNvSpPr/>
          <p:nvPr/>
        </p:nvSpPr>
        <p:spPr>
          <a:xfrm>
            <a:off x="6705600" y="1371600"/>
            <a:ext cx="381000" cy="188976"/>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7" name="TextBox 26"/>
          <p:cNvSpPr txBox="1"/>
          <p:nvPr/>
        </p:nvSpPr>
        <p:spPr>
          <a:xfrm>
            <a:off x="7010400" y="1323201"/>
            <a:ext cx="1421736" cy="276999"/>
          </a:xfrm>
          <a:prstGeom prst="rect">
            <a:avLst/>
          </a:prstGeom>
          <a:noFill/>
        </p:spPr>
        <p:txBody>
          <a:bodyPr wrap="none" rtlCol="0">
            <a:spAutoFit/>
          </a:bodyPr>
          <a:lstStyle/>
          <a:p>
            <a:r>
              <a:rPr lang="en-US" sz="1200" dirty="0" smtClean="0"/>
              <a:t>Gas Accumulation</a:t>
            </a:r>
            <a:endParaRPr lang="en-US" sz="1200" dirty="0"/>
          </a:p>
        </p:txBody>
      </p:sp>
      <p:sp>
        <p:nvSpPr>
          <p:cNvPr id="28" name="Rectangle 27"/>
          <p:cNvSpPr/>
          <p:nvPr/>
        </p:nvSpPr>
        <p:spPr>
          <a:xfrm>
            <a:off x="6629400" y="1295400"/>
            <a:ext cx="1752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274638"/>
            <a:ext cx="8229600" cy="715962"/>
          </a:xfrm>
        </p:spPr>
        <p:txBody>
          <a:bodyPr/>
          <a:lstStyle/>
          <a:p>
            <a:r>
              <a:rPr lang="en-US" sz="1800" b="1" dirty="0" smtClean="0">
                <a:solidFill>
                  <a:schemeClr val="accent2">
                    <a:lumMod val="75000"/>
                  </a:schemeClr>
                </a:solidFill>
              </a:rPr>
              <a:t>Fourth Scenario  (Glacial Channels)</a:t>
            </a:r>
            <a:endParaRPr lang="en-US" sz="1800" dirty="0" smtClean="0"/>
          </a:p>
        </p:txBody>
      </p:sp>
      <p:pic>
        <p:nvPicPr>
          <p:cNvPr id="3" name="Picture 2" descr="model2.jpg"/>
          <p:cNvPicPr>
            <a:picLocks noChangeAspect="1"/>
          </p:cNvPicPr>
          <p:nvPr/>
        </p:nvPicPr>
        <p:blipFill>
          <a:blip r:embed="rId3" cstate="print"/>
          <a:srcRect l="969" t="1493" r="232"/>
          <a:stretch>
            <a:fillRect/>
          </a:stretch>
        </p:blipFill>
        <p:spPr>
          <a:xfrm>
            <a:off x="990600" y="1676400"/>
            <a:ext cx="7772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rot="10800000">
            <a:off x="4419600" y="4038600"/>
            <a:ext cx="4572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9" name="Rectangle 8"/>
          <p:cNvSpPr/>
          <p:nvPr/>
        </p:nvSpPr>
        <p:spPr>
          <a:xfrm>
            <a:off x="4953000" y="4038600"/>
            <a:ext cx="4572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0" name="Rectangle 9"/>
          <p:cNvSpPr/>
          <p:nvPr/>
        </p:nvSpPr>
        <p:spPr>
          <a:xfrm>
            <a:off x="4953000" y="3843528"/>
            <a:ext cx="533400" cy="118872"/>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1" name="Rectangle 10"/>
          <p:cNvSpPr/>
          <p:nvPr/>
        </p:nvSpPr>
        <p:spPr>
          <a:xfrm rot="10800000">
            <a:off x="4343400" y="3843528"/>
            <a:ext cx="533400" cy="118872"/>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6" name="Rectangle 15"/>
          <p:cNvSpPr/>
          <p:nvPr/>
        </p:nvSpPr>
        <p:spPr>
          <a:xfrm>
            <a:off x="3200400" y="3048000"/>
            <a:ext cx="3810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7" name="Rectangle 16"/>
          <p:cNvSpPr/>
          <p:nvPr/>
        </p:nvSpPr>
        <p:spPr>
          <a:xfrm rot="10800000">
            <a:off x="2743200" y="3048000"/>
            <a:ext cx="6096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8" name="Rectangle 17"/>
          <p:cNvSpPr/>
          <p:nvPr/>
        </p:nvSpPr>
        <p:spPr>
          <a:xfrm>
            <a:off x="4419600" y="2514600"/>
            <a:ext cx="381000" cy="1524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9" name="Rectangle 18"/>
          <p:cNvSpPr/>
          <p:nvPr/>
        </p:nvSpPr>
        <p:spPr>
          <a:xfrm rot="10800000">
            <a:off x="3886200" y="2514600"/>
            <a:ext cx="533400" cy="1524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0" name="Rectangle 19"/>
          <p:cNvSpPr/>
          <p:nvPr/>
        </p:nvSpPr>
        <p:spPr>
          <a:xfrm rot="10800000">
            <a:off x="3200400" y="2209800"/>
            <a:ext cx="381000" cy="1524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1" name="Rectangle 20"/>
          <p:cNvSpPr/>
          <p:nvPr/>
        </p:nvSpPr>
        <p:spPr>
          <a:xfrm>
            <a:off x="3581400" y="2209800"/>
            <a:ext cx="457200" cy="1524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3" name="Rectangle 22"/>
          <p:cNvSpPr/>
          <p:nvPr/>
        </p:nvSpPr>
        <p:spPr>
          <a:xfrm>
            <a:off x="4876800" y="1981200"/>
            <a:ext cx="73025"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nb-NO"/>
          </a:p>
        </p:txBody>
      </p:sp>
      <p:pic>
        <p:nvPicPr>
          <p:cNvPr id="74804" name="Picture 47" descr="model6.jpg"/>
          <p:cNvPicPr>
            <a:picLocks noChangeAspect="1"/>
          </p:cNvPicPr>
          <p:nvPr/>
        </p:nvPicPr>
        <p:blipFill>
          <a:blip r:embed="rId4" cstate="print"/>
          <a:srcRect/>
          <a:stretch>
            <a:fillRect/>
          </a:stretch>
        </p:blipFill>
        <p:spPr bwMode="auto">
          <a:xfrm>
            <a:off x="304800" y="1524000"/>
            <a:ext cx="638175" cy="5257800"/>
          </a:xfrm>
          <a:prstGeom prst="rect">
            <a:avLst/>
          </a:prstGeom>
          <a:noFill/>
          <a:ln w="9525">
            <a:noFill/>
            <a:miter lim="800000"/>
            <a:headEnd/>
            <a:tailEnd/>
          </a:ln>
        </p:spPr>
      </p:pic>
      <p:sp>
        <p:nvSpPr>
          <p:cNvPr id="74805" name="TextBox 48"/>
          <p:cNvSpPr txBox="1">
            <a:spLocks noChangeArrowheads="1"/>
          </p:cNvSpPr>
          <p:nvPr/>
        </p:nvSpPr>
        <p:spPr bwMode="auto">
          <a:xfrm>
            <a:off x="77788" y="1219200"/>
            <a:ext cx="1141412" cy="338138"/>
          </a:xfrm>
          <a:prstGeom prst="rect">
            <a:avLst/>
          </a:prstGeom>
          <a:noFill/>
          <a:ln w="9525">
            <a:noFill/>
            <a:miter lim="800000"/>
            <a:headEnd/>
            <a:tailEnd/>
          </a:ln>
        </p:spPr>
        <p:txBody>
          <a:bodyPr>
            <a:spAutoFit/>
          </a:bodyPr>
          <a:lstStyle/>
          <a:p>
            <a:r>
              <a:rPr lang="en-US" sz="1600">
                <a:latin typeface="Calibri" pitchFamily="34" charset="0"/>
              </a:rPr>
              <a:t>Depth (m)</a:t>
            </a:r>
            <a:endParaRPr lang="nb-NO" sz="1600">
              <a:latin typeface="Calibri" pitchFamily="34" charset="0"/>
            </a:endParaRPr>
          </a:p>
        </p:txBody>
      </p:sp>
      <p:pic>
        <p:nvPicPr>
          <p:cNvPr id="74806" name="Picture 4"/>
          <p:cNvPicPr>
            <a:picLocks noChangeAspect="1" noChangeArrowheads="1"/>
          </p:cNvPicPr>
          <p:nvPr/>
        </p:nvPicPr>
        <p:blipFill>
          <a:blip r:embed="rId5" cstate="print"/>
          <a:srcRect l="52347" t="9799" r="42313" b="82632"/>
          <a:stretch>
            <a:fillRect/>
          </a:stretch>
        </p:blipFill>
        <p:spPr bwMode="auto">
          <a:xfrm>
            <a:off x="4724400" y="1295400"/>
            <a:ext cx="381000" cy="381000"/>
          </a:xfrm>
          <a:prstGeom prst="rect">
            <a:avLst/>
          </a:prstGeom>
          <a:noFill/>
          <a:ln w="19050">
            <a:noFill/>
            <a:miter lim="800000"/>
            <a:headEnd/>
            <a:tailEnd/>
          </a:ln>
        </p:spPr>
      </p:pic>
      <p:sp>
        <p:nvSpPr>
          <p:cNvPr id="26" name="Rectangle 25"/>
          <p:cNvSpPr/>
          <p:nvPr/>
        </p:nvSpPr>
        <p:spPr>
          <a:xfrm>
            <a:off x="5715000" y="2209800"/>
            <a:ext cx="228600" cy="1524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7" name="Rectangle 26"/>
          <p:cNvSpPr/>
          <p:nvPr/>
        </p:nvSpPr>
        <p:spPr>
          <a:xfrm rot="10800000">
            <a:off x="5486400" y="2209800"/>
            <a:ext cx="228600" cy="1524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2" name="Rectangle 21"/>
          <p:cNvSpPr/>
          <p:nvPr/>
        </p:nvSpPr>
        <p:spPr>
          <a:xfrm>
            <a:off x="6705600" y="1371600"/>
            <a:ext cx="381000" cy="188976"/>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4" name="TextBox 23"/>
          <p:cNvSpPr txBox="1"/>
          <p:nvPr/>
        </p:nvSpPr>
        <p:spPr>
          <a:xfrm>
            <a:off x="7010400" y="1323201"/>
            <a:ext cx="1421736" cy="276999"/>
          </a:xfrm>
          <a:prstGeom prst="rect">
            <a:avLst/>
          </a:prstGeom>
          <a:noFill/>
        </p:spPr>
        <p:txBody>
          <a:bodyPr wrap="none" rtlCol="0">
            <a:spAutoFit/>
          </a:bodyPr>
          <a:lstStyle/>
          <a:p>
            <a:r>
              <a:rPr lang="en-US" sz="1200" dirty="0" smtClean="0"/>
              <a:t>Gas Accumulation</a:t>
            </a:r>
            <a:endParaRPr lang="en-US" sz="1200" dirty="0"/>
          </a:p>
        </p:txBody>
      </p:sp>
      <p:sp>
        <p:nvSpPr>
          <p:cNvPr id="25" name="Rectangle 24"/>
          <p:cNvSpPr/>
          <p:nvPr/>
        </p:nvSpPr>
        <p:spPr>
          <a:xfrm>
            <a:off x="6629400" y="1295400"/>
            <a:ext cx="1752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791450" cy="1143000"/>
          </a:xfrm>
        </p:spPr>
        <p:txBody>
          <a:bodyPr>
            <a:normAutofit/>
          </a:bodyPr>
          <a:lstStyle/>
          <a:p>
            <a:pPr fontAlgn="auto">
              <a:spcAft>
                <a:spcPts val="0"/>
              </a:spcAft>
              <a:defRPr/>
            </a:pPr>
            <a:r>
              <a:rPr lang="en-US" sz="2800" dirty="0" smtClean="0">
                <a:solidFill>
                  <a:srgbClr val="00B0F0"/>
                </a:solidFill>
              </a:rPr>
              <a:t>2.  </a:t>
            </a:r>
            <a:r>
              <a:rPr lang="en-US" sz="2800" dirty="0" smtClean="0">
                <a:solidFill>
                  <a:schemeClr val="tx2">
                    <a:satMod val="130000"/>
                  </a:schemeClr>
                </a:solidFill>
              </a:rPr>
              <a:t>2D Finite Difference (FD) Seismic Modeling</a:t>
            </a:r>
            <a:endParaRPr lang="en-US" sz="2800" dirty="0">
              <a:solidFill>
                <a:schemeClr val="tx2">
                  <a:satMod val="130000"/>
                </a:schemeClr>
              </a:solidFill>
            </a:endParaRPr>
          </a:p>
        </p:txBody>
      </p:sp>
      <p:sp>
        <p:nvSpPr>
          <p:cNvPr id="66562" name="Content Placeholder 2"/>
          <p:cNvSpPr>
            <a:spLocks noGrp="1"/>
          </p:cNvSpPr>
          <p:nvPr>
            <p:ph idx="1"/>
          </p:nvPr>
        </p:nvSpPr>
        <p:spPr>
          <a:xfrm>
            <a:off x="990600" y="1905000"/>
            <a:ext cx="7497763" cy="1905000"/>
          </a:xfrm>
        </p:spPr>
        <p:txBody>
          <a:bodyPr/>
          <a:lstStyle/>
          <a:p>
            <a:r>
              <a:rPr lang="en-US" sz="2400" dirty="0" smtClean="0"/>
              <a:t>4D Refraction </a:t>
            </a:r>
            <a:r>
              <a:rPr lang="en-US" sz="2400" dirty="0" smtClean="0"/>
              <a:t>feasibility </a:t>
            </a:r>
            <a:r>
              <a:rPr lang="en-US" sz="2400" dirty="0" smtClean="0"/>
              <a:t>study (Amplitude &amp; Timeshifts) </a:t>
            </a:r>
          </a:p>
          <a:p>
            <a:pPr>
              <a:buNone/>
            </a:pPr>
            <a:r>
              <a:rPr lang="en-US" sz="2400" dirty="0" smtClean="0"/>
              <a:t> </a:t>
            </a:r>
          </a:p>
          <a:p>
            <a:pPr>
              <a:buNone/>
            </a:pPr>
            <a:endParaRPr lang="en-US" dirty="0" smtClean="0"/>
          </a:p>
          <a:p>
            <a:pPr>
              <a:buFont typeface="Wingdings 2" pitchFamily="18" charset="2"/>
              <a:buNone/>
            </a:pPr>
            <a:endParaRPr lang="nb-NO" dirty="0" smtClean="0"/>
          </a:p>
        </p:txBody>
      </p:sp>
      <p:sp>
        <p:nvSpPr>
          <p:cNvPr id="4" name="Title 1"/>
          <p:cNvSpPr txBox="1">
            <a:spLocks/>
          </p:cNvSpPr>
          <p:nvPr/>
        </p:nvSpPr>
        <p:spPr>
          <a:xfrm>
            <a:off x="990600" y="2971800"/>
            <a:ext cx="749935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sz="2800" dirty="0" smtClean="0">
                <a:solidFill>
                  <a:srgbClr val="00B0F0"/>
                </a:solidFill>
                <a:effectLst>
                  <a:outerShdw blurRad="50000" dist="30000" dir="5400000" algn="tl" rotWithShape="0">
                    <a:srgbClr val="000000">
                      <a:alpha val="30000"/>
                    </a:srgbClr>
                  </a:outerShdw>
                </a:effectLst>
                <a:latin typeface="+mj-lt"/>
                <a:ea typeface="+mj-ea"/>
                <a:cs typeface="+mj-cs"/>
              </a:rPr>
              <a:t> 3.  </a:t>
            </a:r>
            <a:r>
              <a:rPr kumimoji="0" 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Seismic Processing</a:t>
            </a:r>
            <a:endParaRPr kumimoji="0" lang="nb-NO"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Content Placeholder 2"/>
          <p:cNvSpPr txBox="1">
            <a:spLocks/>
          </p:cNvSpPr>
          <p:nvPr/>
        </p:nvSpPr>
        <p:spPr bwMode="auto">
          <a:xfrm>
            <a:off x="914400" y="3886200"/>
            <a:ext cx="7497763"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95313" marR="0" lvl="0" indent="-51435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Refraction-events’ oriented processing.</a:t>
            </a:r>
          </a:p>
          <a:p>
            <a:pPr marL="595313" marR="0" lvl="0" indent="-51435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defRPr/>
            </a:pPr>
            <a:r>
              <a:rPr lang="en-US" sz="2400" dirty="0" smtClean="0">
                <a:latin typeface="+mn-lt"/>
              </a:rPr>
              <a:t>Standard reflection </a:t>
            </a:r>
            <a:r>
              <a:rPr lang="en-US" sz="2400" dirty="0" smtClean="0">
                <a:latin typeface="+mn-lt"/>
              </a:rPr>
              <a:t>processing.</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95313" marR="0" lvl="0" indent="-51435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95313" marR="0" lvl="0" indent="-51435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95313" marR="0" lvl="0" indent="-51435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le 1"/>
          <p:cNvSpPr txBox="1">
            <a:spLocks/>
          </p:cNvSpPr>
          <p:nvPr/>
        </p:nvSpPr>
        <p:spPr>
          <a:xfrm>
            <a:off x="1066800" y="0"/>
            <a:ext cx="779145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066800" y="1524000"/>
            <a:ext cx="749935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sz="2800" dirty="0" smtClean="0">
                <a:solidFill>
                  <a:srgbClr val="00B0F0"/>
                </a:solidFill>
                <a:effectLst>
                  <a:outerShdw blurRad="50000" dist="30000" dir="5400000" algn="tl" rotWithShape="0">
                    <a:srgbClr val="000000">
                      <a:alpha val="30000"/>
                    </a:srgbClr>
                  </a:outerShdw>
                </a:effectLst>
                <a:latin typeface="+mj-lt"/>
                <a:ea typeface="+mj-ea"/>
                <a:cs typeface="+mj-cs"/>
              </a:rPr>
              <a:t> 4.  </a:t>
            </a:r>
            <a:r>
              <a:rPr lang="en-US" sz="2800" dirty="0" smtClean="0">
                <a:solidFill>
                  <a:schemeClr val="tx2">
                    <a:satMod val="130000"/>
                  </a:schemeClr>
                </a:solidFill>
              </a:rPr>
              <a:t>Refraction F</a:t>
            </a: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ull-Waveform Inversion</a:t>
            </a:r>
            <a:endParaRPr kumimoji="0" lang="nb-NO"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0" name="Content Placeholder 2"/>
          <p:cNvSpPr>
            <a:spLocks noGrp="1"/>
          </p:cNvSpPr>
          <p:nvPr>
            <p:ph idx="1"/>
          </p:nvPr>
        </p:nvSpPr>
        <p:spPr>
          <a:xfrm>
            <a:off x="914400" y="2819400"/>
            <a:ext cx="8153400" cy="2590800"/>
          </a:xfrm>
        </p:spPr>
        <p:txBody>
          <a:bodyPr>
            <a:normAutofit/>
          </a:bodyPr>
          <a:lstStyle/>
          <a:p>
            <a:pPr marL="514350" indent="-514350">
              <a:lnSpc>
                <a:spcPct val="90000"/>
              </a:lnSpc>
              <a:buNone/>
            </a:pPr>
            <a:r>
              <a:rPr lang="en-US" dirty="0" smtClean="0"/>
              <a:t> </a:t>
            </a:r>
            <a:r>
              <a:rPr lang="en-US" u="sng" dirty="0" smtClean="0">
                <a:solidFill>
                  <a:schemeClr val="tx2"/>
                </a:solidFill>
              </a:rPr>
              <a:t>Objective: </a:t>
            </a:r>
            <a:r>
              <a:rPr lang="en-US" u="sng" dirty="0" smtClean="0">
                <a:solidFill>
                  <a:schemeClr val="tx2"/>
                </a:solidFill>
              </a:rPr>
              <a:t> </a:t>
            </a:r>
            <a:r>
              <a:rPr lang="en-US" dirty="0" smtClean="0"/>
              <a:t>Localized gas-accumulations model</a:t>
            </a:r>
          </a:p>
          <a:p>
            <a:pPr marL="514350" indent="-514350">
              <a:lnSpc>
                <a:spcPct val="90000"/>
              </a:lnSpc>
              <a:buNone/>
            </a:pPr>
            <a:endParaRPr lang="en-US" dirty="0" smtClean="0"/>
          </a:p>
          <a:p>
            <a:pPr marL="788988" lvl="1" indent="-514350">
              <a:lnSpc>
                <a:spcPct val="90000"/>
              </a:lnSpc>
            </a:pPr>
            <a:r>
              <a:rPr lang="en-US" dirty="0" smtClean="0"/>
              <a:t>Depths </a:t>
            </a:r>
          </a:p>
          <a:p>
            <a:pPr marL="788988" lvl="1" indent="-514350">
              <a:lnSpc>
                <a:spcPct val="90000"/>
              </a:lnSpc>
            </a:pPr>
            <a:r>
              <a:rPr lang="en-US" dirty="0" smtClean="0"/>
              <a:t>Shape (Lateral &amp; Vertical extent </a:t>
            </a:r>
            <a:r>
              <a:rPr lang="en-US" dirty="0" smtClean="0"/>
              <a:t>of gas </a:t>
            </a:r>
            <a:r>
              <a:rPr lang="en-US" dirty="0" smtClean="0"/>
              <a:t>anomaly)</a:t>
            </a:r>
            <a:endParaRPr lang="en-US" dirty="0" smtClean="0"/>
          </a:p>
          <a:p>
            <a:pPr marL="514350" indent="-514350">
              <a:lnSpc>
                <a:spcPct val="90000"/>
              </a:lnSpc>
              <a:buNone/>
            </a:pPr>
            <a:endParaRPr lang="en-US" dirty="0" smtClean="0"/>
          </a:p>
          <a:p>
            <a:pPr marL="514350" indent="-514350">
              <a:lnSpc>
                <a:spcPct val="90000"/>
              </a:lnSpc>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7763" cy="1143000"/>
          </a:xfrm>
        </p:spPr>
        <p:txBody>
          <a:bodyPr/>
          <a:lstStyle/>
          <a:p>
            <a:pPr fontAlgn="auto">
              <a:spcAft>
                <a:spcPts val="0"/>
              </a:spcAft>
              <a:defRPr/>
            </a:pPr>
            <a:r>
              <a:rPr lang="en-US" dirty="0" smtClean="0">
                <a:solidFill>
                  <a:schemeClr val="tx2">
                    <a:satMod val="130000"/>
                  </a:schemeClr>
                </a:solidFill>
              </a:rPr>
              <a:t>Objectives</a:t>
            </a:r>
            <a:endParaRPr lang="en-US" dirty="0">
              <a:solidFill>
                <a:schemeClr val="tx2">
                  <a:satMod val="130000"/>
                </a:schemeClr>
              </a:solidFill>
            </a:endParaRPr>
          </a:p>
        </p:txBody>
      </p:sp>
      <p:sp>
        <p:nvSpPr>
          <p:cNvPr id="52226" name="Content Placeholder 2"/>
          <p:cNvSpPr>
            <a:spLocks noGrp="1"/>
          </p:cNvSpPr>
          <p:nvPr>
            <p:ph idx="1"/>
          </p:nvPr>
        </p:nvSpPr>
        <p:spPr>
          <a:xfrm>
            <a:off x="838200" y="1752600"/>
            <a:ext cx="8229600" cy="4191000"/>
          </a:xfrm>
        </p:spPr>
        <p:txBody>
          <a:bodyPr/>
          <a:lstStyle/>
          <a:p>
            <a:r>
              <a:rPr lang="en-US" dirty="0" smtClean="0"/>
              <a:t>Perform detailed Finite-Difference modeling to investigate the 4D </a:t>
            </a:r>
            <a:r>
              <a:rPr lang="en-US" dirty="0" smtClean="0"/>
              <a:t>refraction effects caused by shallow </a:t>
            </a:r>
            <a:r>
              <a:rPr lang="en-US" dirty="0" smtClean="0"/>
              <a:t>gas </a:t>
            </a:r>
            <a:r>
              <a:rPr lang="en-US" dirty="0" smtClean="0"/>
              <a:t>accumulations.</a:t>
            </a:r>
            <a:endParaRPr lang="en-US" dirty="0" smtClean="0"/>
          </a:p>
          <a:p>
            <a:pPr>
              <a:buNone/>
            </a:pPr>
            <a:endParaRPr lang="en-US" dirty="0" smtClean="0"/>
          </a:p>
          <a:p>
            <a:r>
              <a:rPr lang="en-US" dirty="0" smtClean="0"/>
              <a:t>Implement full </a:t>
            </a:r>
            <a:r>
              <a:rPr lang="en-US" dirty="0" smtClean="0"/>
              <a:t>waveform Inversion </a:t>
            </a:r>
            <a:r>
              <a:rPr lang="en-US" dirty="0" smtClean="0"/>
              <a:t>on field-data to </a:t>
            </a:r>
            <a:r>
              <a:rPr lang="en-US" dirty="0" smtClean="0"/>
              <a:t>map the expected gas anomalies due to the underground blow-out (well-14).</a:t>
            </a:r>
            <a:endParaRPr lang="nb-NO" dirty="0" smtClean="0"/>
          </a:p>
          <a:p>
            <a:endParaRPr lang="en-US" dirty="0" smtClean="0"/>
          </a:p>
          <a:p>
            <a:endParaRPr lang="nb-NO"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7763" cy="1143000"/>
          </a:xfrm>
        </p:spPr>
        <p:txBody>
          <a:bodyPr/>
          <a:lstStyle/>
          <a:p>
            <a:pPr fontAlgn="auto">
              <a:spcAft>
                <a:spcPts val="0"/>
              </a:spcAft>
              <a:defRPr/>
            </a:pPr>
            <a:r>
              <a:rPr lang="en-US" dirty="0" smtClean="0">
                <a:solidFill>
                  <a:schemeClr val="tx2">
                    <a:satMod val="130000"/>
                  </a:schemeClr>
                </a:solidFill>
              </a:rPr>
              <a:t>Acknowledgments</a:t>
            </a:r>
            <a:endParaRPr lang="en-US" dirty="0">
              <a:solidFill>
                <a:schemeClr val="tx2">
                  <a:satMod val="130000"/>
                </a:schemeClr>
              </a:solidFill>
            </a:endParaRPr>
          </a:p>
        </p:txBody>
      </p:sp>
      <p:sp>
        <p:nvSpPr>
          <p:cNvPr id="73730" name="Content Placeholder 2"/>
          <p:cNvSpPr>
            <a:spLocks noGrp="1"/>
          </p:cNvSpPr>
          <p:nvPr>
            <p:ph idx="1"/>
          </p:nvPr>
        </p:nvSpPr>
        <p:spPr>
          <a:xfrm>
            <a:off x="914400" y="1447800"/>
            <a:ext cx="7497763" cy="5257800"/>
          </a:xfrm>
        </p:spPr>
        <p:txBody>
          <a:bodyPr/>
          <a:lstStyle/>
          <a:p>
            <a:r>
              <a:rPr lang="en-US" sz="2800" dirty="0" smtClean="0"/>
              <a:t>Statoil and Total for permission to use seismic data</a:t>
            </a:r>
          </a:p>
          <a:p>
            <a:r>
              <a:rPr lang="en-US" sz="2800" dirty="0" err="1" smtClean="0"/>
              <a:t>BayernGas</a:t>
            </a:r>
            <a:r>
              <a:rPr lang="en-US" sz="2800" dirty="0" smtClean="0"/>
              <a:t>, BP, </a:t>
            </a:r>
            <a:r>
              <a:rPr lang="en-US" sz="2800" dirty="0" err="1" smtClean="0"/>
              <a:t>Det</a:t>
            </a:r>
            <a:r>
              <a:rPr lang="en-US" sz="2800" dirty="0" smtClean="0"/>
              <a:t> Norske, </a:t>
            </a:r>
            <a:r>
              <a:rPr lang="en-US" sz="2800" dirty="0" err="1" smtClean="0"/>
              <a:t>Lundin</a:t>
            </a:r>
            <a:r>
              <a:rPr lang="en-US" sz="2800" dirty="0" smtClean="0"/>
              <a:t>, Statoil and Total for financial support to the LOSEM-project at NTNU</a:t>
            </a:r>
          </a:p>
          <a:p>
            <a:r>
              <a:rPr lang="en-US" sz="2800" dirty="0" err="1" smtClean="0"/>
              <a:t>CGGVeritas</a:t>
            </a:r>
            <a:r>
              <a:rPr lang="en-US" sz="2800" dirty="0" smtClean="0"/>
              <a:t> for invitation to perform FWI</a:t>
            </a:r>
          </a:p>
          <a:p>
            <a:r>
              <a:rPr lang="en-US" sz="2800" dirty="0" smtClean="0"/>
              <a:t>Saudi </a:t>
            </a:r>
            <a:r>
              <a:rPr lang="en-US" sz="2800" dirty="0" err="1" smtClean="0"/>
              <a:t>Aramco</a:t>
            </a:r>
            <a:r>
              <a:rPr lang="en-US" sz="2800" dirty="0" smtClean="0"/>
              <a:t> </a:t>
            </a:r>
            <a:r>
              <a:rPr lang="en-US" sz="2800" dirty="0" smtClean="0"/>
              <a:t>for financial support to my </a:t>
            </a:r>
            <a:r>
              <a:rPr lang="en-US" sz="2800" dirty="0" smtClean="0"/>
              <a:t>PhD studies</a:t>
            </a:r>
            <a:endParaRPr lang="en-US" sz="2800" dirty="0" smtClean="0"/>
          </a:p>
          <a:p>
            <a:r>
              <a:rPr lang="en-US" sz="2800" dirty="0" smtClean="0"/>
              <a:t>Hossein Mahdi </a:t>
            </a:r>
            <a:r>
              <a:rPr lang="en-US" sz="2800" dirty="0" err="1" smtClean="0"/>
              <a:t>Zadeh</a:t>
            </a:r>
            <a:r>
              <a:rPr lang="en-US" sz="2800" dirty="0" smtClean="0"/>
              <a:t>, Statoil</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D5716E-B8C9-4F5A-99B8-AB755B8448B2}" type="slidenum">
              <a:rPr lang="en-US"/>
              <a:pPr>
                <a:defRPr/>
              </a:pPr>
              <a:t>21</a:t>
            </a:fld>
            <a:endParaRPr lang="en-US"/>
          </a:p>
        </p:txBody>
      </p:sp>
      <p:sp>
        <p:nvSpPr>
          <p:cNvPr id="19510" name="Title 1"/>
          <p:cNvSpPr>
            <a:spLocks noGrp="1"/>
          </p:cNvSpPr>
          <p:nvPr>
            <p:ph type="title" idx="4294967295"/>
          </p:nvPr>
        </p:nvSpPr>
        <p:spPr>
          <a:xfrm>
            <a:off x="0" y="0"/>
            <a:ext cx="9144000" cy="1143000"/>
          </a:xfrm>
          <a:solidFill>
            <a:schemeClr val="bg1"/>
          </a:solidFill>
        </p:spPr>
        <p:txBody>
          <a:bodyPr>
            <a:normAutofit fontScale="90000"/>
          </a:bodyPr>
          <a:lstStyle/>
          <a:p>
            <a:pPr eaLnBrk="1" hangingPunct="1"/>
            <a:r>
              <a:rPr lang="en-US" b="1" dirty="0" smtClean="0"/>
              <a:t>Basic principal of head-wave timeshift (HW</a:t>
            </a:r>
            <a:r>
              <a:rPr lang="el-GR" b="1" dirty="0" smtClean="0">
                <a:cs typeface="Arial" charset="0"/>
              </a:rPr>
              <a:t>Δ</a:t>
            </a:r>
            <a:r>
              <a:rPr lang="nb-NO" b="1" dirty="0" smtClean="0">
                <a:cs typeface="Arial" charset="0"/>
              </a:rPr>
              <a:t>T)</a:t>
            </a:r>
            <a:endParaRPr lang="en-US" b="1" dirty="0" smtClean="0"/>
          </a:p>
        </p:txBody>
      </p:sp>
      <p:pic>
        <p:nvPicPr>
          <p:cNvPr id="19515" name="Content Placeholder 10"/>
          <p:cNvPicPr>
            <a:picLocks noGrp="1" noChangeAspect="1"/>
          </p:cNvPicPr>
          <p:nvPr>
            <p:ph idx="4294967295"/>
          </p:nvPr>
        </p:nvPicPr>
        <p:blipFill>
          <a:blip r:embed="rId4" cstate="print"/>
          <a:srcRect/>
          <a:stretch>
            <a:fillRect/>
          </a:stretch>
        </p:blipFill>
        <p:spPr>
          <a:xfrm>
            <a:off x="0" y="2743200"/>
            <a:ext cx="6342063" cy="3892550"/>
          </a:xfrm>
        </p:spPr>
      </p:pic>
      <p:sp>
        <p:nvSpPr>
          <p:cNvPr id="195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latin typeface="Times New Roman" pitchFamily="18" charset="0"/>
            </a:endParaRPr>
          </a:p>
        </p:txBody>
      </p:sp>
      <p:graphicFrame>
        <p:nvGraphicFramePr>
          <p:cNvPr id="19508" name="Object 52"/>
          <p:cNvGraphicFramePr>
            <a:graphicFrameLocks noChangeAspect="1"/>
          </p:cNvGraphicFramePr>
          <p:nvPr/>
        </p:nvGraphicFramePr>
        <p:xfrm>
          <a:off x="1295400" y="1600200"/>
          <a:ext cx="4144963" cy="1047750"/>
        </p:xfrm>
        <a:graphic>
          <a:graphicData uri="http://schemas.openxmlformats.org/presentationml/2006/ole">
            <p:oleObj spid="_x0000_s214018" name="Equation" r:id="rId5" imgW="1727200" imgH="431800" progId="Equation.3">
              <p:embed/>
            </p:oleObj>
          </a:graphicData>
        </a:graphic>
      </p:graphicFrame>
      <p:sp>
        <p:nvSpPr>
          <p:cNvPr id="195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latin typeface="Times New Roman" pitchFamily="18" charset="0"/>
            </a:endParaRPr>
          </a:p>
        </p:txBody>
      </p:sp>
      <p:sp>
        <p:nvSpPr>
          <p:cNvPr id="195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latin typeface="Times New Roman" pitchFamily="18" charset="0"/>
            </a:endParaRPr>
          </a:p>
        </p:txBody>
      </p:sp>
      <p:graphicFrame>
        <p:nvGraphicFramePr>
          <p:cNvPr id="19509" name="Object 53"/>
          <p:cNvGraphicFramePr>
            <a:graphicFrameLocks noChangeAspect="1"/>
          </p:cNvGraphicFramePr>
          <p:nvPr/>
        </p:nvGraphicFramePr>
        <p:xfrm>
          <a:off x="6705600" y="4572000"/>
          <a:ext cx="1889125" cy="809625"/>
        </p:xfrm>
        <a:graphic>
          <a:graphicData uri="http://schemas.openxmlformats.org/presentationml/2006/ole">
            <p:oleObj spid="_x0000_s214019" name="Equation" r:id="rId6" imgW="1002865" imgH="431613" progId="Equation.3">
              <p:embed/>
            </p:oleObj>
          </a:graphicData>
        </a:graphic>
      </p:graphicFrame>
    </p:spTree>
    <p:extLst>
      <p:ext uri="{BB962C8B-B14F-4D97-AF65-F5344CB8AC3E}">
        <p14:creationId xmlns:p14="http://schemas.microsoft.com/office/powerpoint/2010/main" xmlns="" val="122074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a:xfrm>
            <a:off x="0" y="0"/>
            <a:ext cx="8229600" cy="1143000"/>
          </a:xfrm>
        </p:spPr>
        <p:txBody>
          <a:bodyPr/>
          <a:lstStyle/>
          <a:p>
            <a:pPr eaLnBrk="1" hangingPunct="1"/>
            <a:r>
              <a:rPr lang="en-US" b="1" dirty="0" smtClean="0"/>
              <a:t>Synthetic modeling of HW</a:t>
            </a:r>
            <a:r>
              <a:rPr lang="el-GR" b="1" dirty="0" smtClean="0">
                <a:cs typeface="Arial" charset="0"/>
              </a:rPr>
              <a:t>Δ</a:t>
            </a:r>
            <a:r>
              <a:rPr lang="nb-NO" b="1" dirty="0" smtClean="0">
                <a:cs typeface="Arial" charset="0"/>
              </a:rPr>
              <a:t>T</a:t>
            </a:r>
            <a:endParaRPr lang="en-US" b="1" dirty="0" smtClean="0"/>
          </a:p>
        </p:txBody>
      </p:sp>
      <p:pic>
        <p:nvPicPr>
          <p:cNvPr id="112643" name="Picture 2" descr="Figure5_2802 copy"/>
          <p:cNvPicPr>
            <a:picLocks noChangeAspect="1" noChangeArrowheads="1"/>
          </p:cNvPicPr>
          <p:nvPr/>
        </p:nvPicPr>
        <p:blipFill>
          <a:blip r:embed="rId3" cstate="print"/>
          <a:srcRect/>
          <a:stretch>
            <a:fillRect/>
          </a:stretch>
        </p:blipFill>
        <p:spPr bwMode="auto">
          <a:xfrm>
            <a:off x="30163" y="1447800"/>
            <a:ext cx="7112000" cy="3657600"/>
          </a:xfrm>
          <a:prstGeom prst="rect">
            <a:avLst/>
          </a:prstGeom>
          <a:noFill/>
          <a:ln w="9525">
            <a:noFill/>
            <a:miter lim="800000"/>
            <a:headEnd/>
            <a:tailEnd/>
          </a:ln>
        </p:spPr>
      </p:pic>
      <p:pic>
        <p:nvPicPr>
          <p:cNvPr id="112644" name="Picture 3" descr="Figure6_2802 copy"/>
          <p:cNvPicPr>
            <a:picLocks noChangeAspect="1" noChangeArrowheads="1"/>
          </p:cNvPicPr>
          <p:nvPr/>
        </p:nvPicPr>
        <p:blipFill>
          <a:blip r:embed="rId4" cstate="print"/>
          <a:srcRect/>
          <a:stretch>
            <a:fillRect/>
          </a:stretch>
        </p:blipFill>
        <p:spPr bwMode="auto">
          <a:xfrm>
            <a:off x="3124200" y="4495800"/>
            <a:ext cx="4513263" cy="2362200"/>
          </a:xfrm>
          <a:prstGeom prst="rect">
            <a:avLst/>
          </a:prstGeom>
          <a:noFill/>
          <a:ln w="9525">
            <a:noFill/>
            <a:miter lim="800000"/>
            <a:headEnd/>
            <a:tailEnd/>
          </a:ln>
        </p:spPr>
      </p:pic>
      <p:sp>
        <p:nvSpPr>
          <p:cNvPr id="112645" name="TextBox 4"/>
          <p:cNvSpPr txBox="1">
            <a:spLocks noChangeArrowheads="1"/>
          </p:cNvSpPr>
          <p:nvPr/>
        </p:nvSpPr>
        <p:spPr bwMode="auto">
          <a:xfrm>
            <a:off x="762000" y="5867400"/>
            <a:ext cx="1903413" cy="369888"/>
          </a:xfrm>
          <a:prstGeom prst="rect">
            <a:avLst/>
          </a:prstGeom>
          <a:solidFill>
            <a:srgbClr val="FF0000"/>
          </a:solidFill>
          <a:ln w="9525">
            <a:solidFill>
              <a:srgbClr val="FF0000"/>
            </a:solidFill>
            <a:miter lim="800000"/>
            <a:headEnd/>
            <a:tailEnd/>
          </a:ln>
        </p:spPr>
        <p:txBody>
          <a:bodyPr wrap="none">
            <a:spAutoFit/>
          </a:bodyPr>
          <a:lstStyle/>
          <a:p>
            <a:r>
              <a:rPr lang="en-US">
                <a:latin typeface="Times New Roman" pitchFamily="18" charset="0"/>
              </a:rPr>
              <a:t>Center of anomaly</a:t>
            </a:r>
          </a:p>
        </p:txBody>
      </p:sp>
      <p:cxnSp>
        <p:nvCxnSpPr>
          <p:cNvPr id="7" name="Straight Arrow Connector 6"/>
          <p:cNvCxnSpPr>
            <a:stCxn id="112645" idx="0"/>
          </p:cNvCxnSpPr>
          <p:nvPr/>
        </p:nvCxnSpPr>
        <p:spPr>
          <a:xfrm flipV="1">
            <a:off x="1712913" y="5105400"/>
            <a:ext cx="268287"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2645" idx="3"/>
          </p:cNvCxnSpPr>
          <p:nvPr/>
        </p:nvCxnSpPr>
        <p:spPr>
          <a:xfrm>
            <a:off x="2665413" y="6051550"/>
            <a:ext cx="1068387" cy="1857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648" name="TextBox 10"/>
          <p:cNvSpPr txBox="1">
            <a:spLocks noChangeArrowheads="1"/>
          </p:cNvSpPr>
          <p:nvPr/>
        </p:nvSpPr>
        <p:spPr bwMode="auto">
          <a:xfrm>
            <a:off x="7315200" y="4419600"/>
            <a:ext cx="1755775" cy="369888"/>
          </a:xfrm>
          <a:prstGeom prst="rect">
            <a:avLst/>
          </a:prstGeom>
          <a:solidFill>
            <a:srgbClr val="0070C0"/>
          </a:solidFill>
          <a:ln w="9525">
            <a:noFill/>
            <a:miter lim="800000"/>
            <a:headEnd/>
            <a:tailEnd/>
          </a:ln>
        </p:spPr>
        <p:txBody>
          <a:bodyPr wrap="none">
            <a:spAutoFit/>
          </a:bodyPr>
          <a:lstStyle/>
          <a:p>
            <a:r>
              <a:rPr lang="en-US">
                <a:latin typeface="Times New Roman" pitchFamily="18" charset="0"/>
              </a:rPr>
              <a:t>Outside anomaly</a:t>
            </a:r>
          </a:p>
        </p:txBody>
      </p:sp>
      <p:cxnSp>
        <p:nvCxnSpPr>
          <p:cNvPr id="13" name="Straight Arrow Connector 12"/>
          <p:cNvCxnSpPr/>
          <p:nvPr/>
        </p:nvCxnSpPr>
        <p:spPr>
          <a:xfrm flipH="1" flipV="1">
            <a:off x="6705600" y="4343400"/>
            <a:ext cx="609600" cy="26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2648" idx="2"/>
          </p:cNvCxnSpPr>
          <p:nvPr/>
        </p:nvCxnSpPr>
        <p:spPr>
          <a:xfrm flipH="1">
            <a:off x="7315200" y="4789488"/>
            <a:ext cx="877888" cy="887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651" name="TextBox 19"/>
          <p:cNvSpPr txBox="1">
            <a:spLocks noChangeArrowheads="1"/>
          </p:cNvSpPr>
          <p:nvPr/>
        </p:nvSpPr>
        <p:spPr bwMode="auto">
          <a:xfrm>
            <a:off x="685800" y="1447800"/>
            <a:ext cx="838200" cy="369888"/>
          </a:xfrm>
          <a:prstGeom prst="rect">
            <a:avLst/>
          </a:prstGeom>
          <a:noFill/>
          <a:ln w="9525">
            <a:noFill/>
            <a:miter lim="800000"/>
            <a:headEnd/>
            <a:tailEnd/>
          </a:ln>
        </p:spPr>
        <p:txBody>
          <a:bodyPr wrap="none">
            <a:spAutoFit/>
          </a:bodyPr>
          <a:lstStyle/>
          <a:p>
            <a:r>
              <a:rPr lang="en-US">
                <a:solidFill>
                  <a:srgbClr val="FF0000"/>
                </a:solidFill>
                <a:latin typeface="Times New Roman" pitchFamily="18" charset="0"/>
              </a:rPr>
              <a:t>B</a:t>
            </a:r>
            <a:r>
              <a:rPr lang="en-US">
                <a:latin typeface="Times New Roman" pitchFamily="18" charset="0"/>
              </a:rPr>
              <a:t> &amp; </a:t>
            </a:r>
            <a:r>
              <a:rPr lang="en-US">
                <a:solidFill>
                  <a:schemeClr val="accent1"/>
                </a:solidFill>
                <a:latin typeface="Times New Roman" pitchFamily="18" charset="0"/>
              </a:rPr>
              <a:t>M</a:t>
            </a:r>
          </a:p>
        </p:txBody>
      </p:sp>
      <p:pic>
        <p:nvPicPr>
          <p:cNvPr id="112652" name="Picture 2" descr="Figure7"/>
          <p:cNvPicPr>
            <a:picLocks noChangeAspect="1" noChangeArrowheads="1"/>
          </p:cNvPicPr>
          <p:nvPr/>
        </p:nvPicPr>
        <p:blipFill>
          <a:blip r:embed="rId5" cstate="print"/>
          <a:srcRect r="7835"/>
          <a:stretch>
            <a:fillRect/>
          </a:stretch>
        </p:blipFill>
        <p:spPr bwMode="auto">
          <a:xfrm>
            <a:off x="5791200" y="1371600"/>
            <a:ext cx="3370263" cy="2743200"/>
          </a:xfrm>
          <a:prstGeom prst="rect">
            <a:avLst/>
          </a:prstGeom>
          <a:noFill/>
          <a:ln w="9525">
            <a:noFill/>
            <a:miter lim="800000"/>
            <a:headEnd/>
            <a:tailEnd/>
          </a:ln>
        </p:spPr>
      </p:pic>
      <p:sp>
        <p:nvSpPr>
          <p:cNvPr id="112653" name="TextBox 20"/>
          <p:cNvSpPr txBox="1">
            <a:spLocks noChangeArrowheads="1"/>
          </p:cNvSpPr>
          <p:nvPr/>
        </p:nvSpPr>
        <p:spPr bwMode="auto">
          <a:xfrm>
            <a:off x="6335713" y="1600200"/>
            <a:ext cx="1960562" cy="1477963"/>
          </a:xfrm>
          <a:prstGeom prst="rect">
            <a:avLst/>
          </a:prstGeom>
          <a:noFill/>
          <a:ln w="9525">
            <a:noFill/>
            <a:miter lim="800000"/>
            <a:headEnd/>
            <a:tailEnd/>
          </a:ln>
        </p:spPr>
        <p:txBody>
          <a:bodyPr wrap="none">
            <a:spAutoFit/>
          </a:bodyPr>
          <a:lstStyle/>
          <a:p>
            <a:r>
              <a:rPr lang="en-US" dirty="0">
                <a:solidFill>
                  <a:schemeClr val="bg1"/>
                </a:solidFill>
                <a:latin typeface="Times New Roman" pitchFamily="18" charset="0"/>
              </a:rPr>
              <a:t>1500m/s</a:t>
            </a:r>
          </a:p>
          <a:p>
            <a:endParaRPr lang="en-US" dirty="0">
              <a:solidFill>
                <a:schemeClr val="bg1"/>
              </a:solidFill>
              <a:latin typeface="Times New Roman" pitchFamily="18" charset="0"/>
            </a:endParaRPr>
          </a:p>
          <a:p>
            <a:r>
              <a:rPr lang="en-US" dirty="0">
                <a:solidFill>
                  <a:schemeClr val="bg1"/>
                </a:solidFill>
                <a:latin typeface="Times New Roman" pitchFamily="18" charset="0"/>
              </a:rPr>
              <a:t>1700m/s</a:t>
            </a:r>
          </a:p>
          <a:p>
            <a:endParaRPr lang="en-US" dirty="0">
              <a:solidFill>
                <a:schemeClr val="bg1"/>
              </a:solidFill>
              <a:latin typeface="Times New Roman" pitchFamily="18" charset="0"/>
            </a:endParaRPr>
          </a:p>
          <a:p>
            <a:r>
              <a:rPr lang="en-US" dirty="0">
                <a:solidFill>
                  <a:schemeClr val="bg1"/>
                </a:solidFill>
                <a:latin typeface="Times New Roman" pitchFamily="18" charset="0"/>
              </a:rPr>
              <a:t>2300m/s         2270</a:t>
            </a:r>
          </a:p>
        </p:txBody>
      </p:sp>
      <p:sp>
        <p:nvSpPr>
          <p:cNvPr id="3" name="Down Arrow 2"/>
          <p:cNvSpPr/>
          <p:nvPr/>
        </p:nvSpPr>
        <p:spPr>
          <a:xfrm>
            <a:off x="7889875" y="1600200"/>
            <a:ext cx="241300" cy="977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own Arrow 15"/>
          <p:cNvSpPr/>
          <p:nvPr/>
        </p:nvSpPr>
        <p:spPr>
          <a:xfrm>
            <a:off x="8901113" y="1600200"/>
            <a:ext cx="242887" cy="9779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spTree>
    <p:extLst>
      <p:ext uri="{BB962C8B-B14F-4D97-AF65-F5344CB8AC3E}">
        <p14:creationId xmlns:p14="http://schemas.microsoft.com/office/powerpoint/2010/main" xmlns="" val="2049618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274638"/>
            <a:ext cx="8229600" cy="715962"/>
          </a:xfrm>
        </p:spPr>
        <p:txBody>
          <a:bodyPr/>
          <a:lstStyle/>
          <a:p>
            <a:endParaRPr lang="en-US" sz="1800" smtClean="0"/>
          </a:p>
        </p:txBody>
      </p:sp>
      <p:pic>
        <p:nvPicPr>
          <p:cNvPr id="3" name="Picture 2" descr="model2.jpg"/>
          <p:cNvPicPr>
            <a:picLocks noChangeAspect="1"/>
          </p:cNvPicPr>
          <p:nvPr/>
        </p:nvPicPr>
        <p:blipFill>
          <a:blip r:embed="rId2" cstate="print"/>
          <a:srcRect l="969" t="1493" r="232"/>
          <a:stretch>
            <a:fillRect/>
          </a:stretch>
        </p:blipFill>
        <p:spPr>
          <a:xfrm>
            <a:off x="990600" y="1676400"/>
            <a:ext cx="7772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4953000" y="5830824"/>
            <a:ext cx="3048000" cy="493776"/>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7" name="Rectangle 6"/>
          <p:cNvSpPr/>
          <p:nvPr/>
        </p:nvSpPr>
        <p:spPr>
          <a:xfrm rot="10800000">
            <a:off x="1981200" y="5830824"/>
            <a:ext cx="2895600" cy="493776"/>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8" name="Rectangle 7"/>
          <p:cNvSpPr/>
          <p:nvPr/>
        </p:nvSpPr>
        <p:spPr>
          <a:xfrm rot="10800000">
            <a:off x="4419600" y="4038600"/>
            <a:ext cx="4572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9" name="Rectangle 8"/>
          <p:cNvSpPr/>
          <p:nvPr/>
        </p:nvSpPr>
        <p:spPr>
          <a:xfrm>
            <a:off x="4953000" y="4038600"/>
            <a:ext cx="4572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0" name="Rectangle 9"/>
          <p:cNvSpPr/>
          <p:nvPr/>
        </p:nvSpPr>
        <p:spPr>
          <a:xfrm>
            <a:off x="4953000" y="3843528"/>
            <a:ext cx="533400" cy="118872"/>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1" name="Rectangle 10"/>
          <p:cNvSpPr/>
          <p:nvPr/>
        </p:nvSpPr>
        <p:spPr>
          <a:xfrm rot="10800000">
            <a:off x="4343400" y="3843528"/>
            <a:ext cx="533400" cy="118872"/>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2" name="Rectangle 11"/>
          <p:cNvSpPr/>
          <p:nvPr/>
        </p:nvSpPr>
        <p:spPr>
          <a:xfrm>
            <a:off x="4953000" y="3352800"/>
            <a:ext cx="6096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3" name="Rectangle 12"/>
          <p:cNvSpPr/>
          <p:nvPr/>
        </p:nvSpPr>
        <p:spPr>
          <a:xfrm rot="10800000">
            <a:off x="4114800" y="3352800"/>
            <a:ext cx="7620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4" name="Rectangle 13"/>
          <p:cNvSpPr/>
          <p:nvPr/>
        </p:nvSpPr>
        <p:spPr>
          <a:xfrm>
            <a:off x="4953000" y="3200400"/>
            <a:ext cx="9144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5" name="Rectangle 14"/>
          <p:cNvSpPr/>
          <p:nvPr/>
        </p:nvSpPr>
        <p:spPr>
          <a:xfrm rot="10800000">
            <a:off x="3886200" y="3200400"/>
            <a:ext cx="9906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6" name="Rectangle 15"/>
          <p:cNvSpPr/>
          <p:nvPr/>
        </p:nvSpPr>
        <p:spPr>
          <a:xfrm>
            <a:off x="4953000" y="3048000"/>
            <a:ext cx="1219200" cy="762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7" name="Rectangle 16"/>
          <p:cNvSpPr/>
          <p:nvPr/>
        </p:nvSpPr>
        <p:spPr>
          <a:xfrm rot="10800000">
            <a:off x="3581400" y="3048000"/>
            <a:ext cx="1295400" cy="762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8" name="Rectangle 17"/>
          <p:cNvSpPr/>
          <p:nvPr/>
        </p:nvSpPr>
        <p:spPr>
          <a:xfrm>
            <a:off x="4953000" y="2743200"/>
            <a:ext cx="1676400" cy="1524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19" name="Rectangle 18"/>
          <p:cNvSpPr/>
          <p:nvPr/>
        </p:nvSpPr>
        <p:spPr>
          <a:xfrm rot="10800000">
            <a:off x="3124200" y="2743200"/>
            <a:ext cx="1752600" cy="152400"/>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0" name="Rectangle 19"/>
          <p:cNvSpPr/>
          <p:nvPr/>
        </p:nvSpPr>
        <p:spPr>
          <a:xfrm rot="10800000">
            <a:off x="2895600" y="2209800"/>
            <a:ext cx="1981200" cy="246888"/>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1" name="Rectangle 20"/>
          <p:cNvSpPr/>
          <p:nvPr/>
        </p:nvSpPr>
        <p:spPr>
          <a:xfrm>
            <a:off x="4953000" y="2209800"/>
            <a:ext cx="1905000" cy="246888"/>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3" name="Rectangle 22"/>
          <p:cNvSpPr/>
          <p:nvPr/>
        </p:nvSpPr>
        <p:spPr>
          <a:xfrm>
            <a:off x="4876800" y="1981200"/>
            <a:ext cx="73025" cy="4724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nb-NO"/>
          </a:p>
        </p:txBody>
      </p:sp>
      <p:pic>
        <p:nvPicPr>
          <p:cNvPr id="74804" name="Picture 47" descr="model6.jpg"/>
          <p:cNvPicPr>
            <a:picLocks noChangeAspect="1"/>
          </p:cNvPicPr>
          <p:nvPr/>
        </p:nvPicPr>
        <p:blipFill>
          <a:blip r:embed="rId3" cstate="print"/>
          <a:srcRect/>
          <a:stretch>
            <a:fillRect/>
          </a:stretch>
        </p:blipFill>
        <p:spPr bwMode="auto">
          <a:xfrm>
            <a:off x="304800" y="1524000"/>
            <a:ext cx="638175" cy="5257800"/>
          </a:xfrm>
          <a:prstGeom prst="rect">
            <a:avLst/>
          </a:prstGeom>
          <a:noFill/>
          <a:ln w="9525">
            <a:noFill/>
            <a:miter lim="800000"/>
            <a:headEnd/>
            <a:tailEnd/>
          </a:ln>
        </p:spPr>
      </p:pic>
      <p:sp>
        <p:nvSpPr>
          <p:cNvPr id="74805" name="TextBox 48"/>
          <p:cNvSpPr txBox="1">
            <a:spLocks noChangeArrowheads="1"/>
          </p:cNvSpPr>
          <p:nvPr/>
        </p:nvSpPr>
        <p:spPr bwMode="auto">
          <a:xfrm>
            <a:off x="77788" y="1219200"/>
            <a:ext cx="1141412" cy="338138"/>
          </a:xfrm>
          <a:prstGeom prst="rect">
            <a:avLst/>
          </a:prstGeom>
          <a:noFill/>
          <a:ln w="9525">
            <a:noFill/>
            <a:miter lim="800000"/>
            <a:headEnd/>
            <a:tailEnd/>
          </a:ln>
        </p:spPr>
        <p:txBody>
          <a:bodyPr>
            <a:spAutoFit/>
          </a:bodyPr>
          <a:lstStyle/>
          <a:p>
            <a:r>
              <a:rPr lang="en-US" sz="1600">
                <a:latin typeface="Calibri" pitchFamily="34" charset="0"/>
              </a:rPr>
              <a:t>Depth (m)</a:t>
            </a:r>
            <a:endParaRPr lang="nb-NO" sz="1600">
              <a:latin typeface="Calibri" pitchFamily="34" charset="0"/>
            </a:endParaRPr>
          </a:p>
        </p:txBody>
      </p:sp>
      <p:pic>
        <p:nvPicPr>
          <p:cNvPr id="74806" name="Picture 4"/>
          <p:cNvPicPr>
            <a:picLocks noChangeAspect="1" noChangeArrowheads="1"/>
          </p:cNvPicPr>
          <p:nvPr/>
        </p:nvPicPr>
        <p:blipFill>
          <a:blip r:embed="rId4" cstate="print"/>
          <a:srcRect l="52347" t="9799" r="42313" b="82632"/>
          <a:stretch>
            <a:fillRect/>
          </a:stretch>
        </p:blipFill>
        <p:spPr bwMode="auto">
          <a:xfrm>
            <a:off x="4724400" y="1295400"/>
            <a:ext cx="381000" cy="381000"/>
          </a:xfrm>
          <a:prstGeom prst="rect">
            <a:avLst/>
          </a:prstGeom>
          <a:noFill/>
          <a:ln w="19050">
            <a:noFill/>
            <a:miter lim="800000"/>
            <a:headEnd/>
            <a:tailEnd/>
          </a:ln>
        </p:spPr>
      </p:pic>
      <p:sp>
        <p:nvSpPr>
          <p:cNvPr id="24" name="Rectangle 23"/>
          <p:cNvSpPr/>
          <p:nvPr/>
        </p:nvSpPr>
        <p:spPr>
          <a:xfrm>
            <a:off x="4953000" y="1981200"/>
            <a:ext cx="2286000" cy="152400"/>
          </a:xfrm>
          <a:prstGeom prst="rect">
            <a:avLst/>
          </a:prstGeom>
          <a:gradFill>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42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
        <p:nvSpPr>
          <p:cNvPr id="25" name="Rectangle 24"/>
          <p:cNvSpPr/>
          <p:nvPr/>
        </p:nvSpPr>
        <p:spPr>
          <a:xfrm rot="10800000">
            <a:off x="2362200" y="1987296"/>
            <a:ext cx="2514600" cy="146304"/>
          </a:xfrm>
          <a:prstGeom prst="rect">
            <a:avLst/>
          </a:prstGeom>
          <a:gradFill flip="none" rotWithShape="1">
            <a:gsLst>
              <a:gs pos="32000">
                <a:schemeClr val="accent2">
                  <a:shade val="30000"/>
                  <a:satMod val="115000"/>
                </a:schemeClr>
              </a:gs>
              <a:gs pos="63000">
                <a:schemeClr val="accent2">
                  <a:shade val="67500"/>
                  <a:satMod val="115000"/>
                </a:schemeClr>
              </a:gs>
              <a:gs pos="100000">
                <a:schemeClr val="accent2">
                  <a:shade val="100000"/>
                  <a:satMod val="115000"/>
                  <a:alpha val="18000"/>
                </a:schemeClr>
              </a:gs>
            </a:gsLst>
            <a:lin ang="174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nb-NO"/>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endParaRPr lang="en-US" smtClean="0"/>
          </a:p>
        </p:txBody>
      </p:sp>
      <p:pic>
        <p:nvPicPr>
          <p:cNvPr id="4" name="Content Placeholder 3" descr="ScreenHunter_15.jpg"/>
          <p:cNvPicPr>
            <a:picLocks noChangeAspect="1"/>
          </p:cNvPicPr>
          <p:nvPr/>
        </p:nvPicPr>
        <p:blipFill>
          <a:blip r:embed="rId2" cstate="print"/>
          <a:stretch>
            <a:fillRect/>
          </a:stretch>
        </p:blipFill>
        <p:spPr>
          <a:xfrm>
            <a:off x="457200" y="1645702"/>
            <a:ext cx="8229600" cy="4434959"/>
          </a:xfrm>
          <a:prstGeom prst="rect">
            <a:avLst/>
          </a:prstGeom>
          <a:ln>
            <a:solidFill>
              <a:schemeClr val="tx1">
                <a:alpha val="86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2.4_122.jpg"/>
          <p:cNvPicPr>
            <a:picLocks noChangeAspect="1"/>
          </p:cNvPicPr>
          <p:nvPr/>
        </p:nvPicPr>
        <p:blipFill>
          <a:blip r:embed="rId2" cstate="print"/>
          <a:srcRect/>
          <a:stretch>
            <a:fillRect/>
          </a:stretch>
        </p:blipFill>
        <p:spPr bwMode="auto">
          <a:xfrm>
            <a:off x="152400" y="1524000"/>
            <a:ext cx="8816975"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C:\Users\hadib\Documents\PROJECTS\Statoil_proj\Seis_data\seis_processing\602\seis_class\z_single_avg_interval_vel1.jpg"/>
          <p:cNvPicPr>
            <a:picLocks noChangeAspect="1" noChangeArrowheads="1"/>
          </p:cNvPicPr>
          <p:nvPr/>
        </p:nvPicPr>
        <p:blipFill>
          <a:blip r:embed="rId2" cstate="print"/>
          <a:srcRect/>
          <a:stretch>
            <a:fillRect/>
          </a:stretch>
        </p:blipFill>
        <p:spPr bwMode="auto">
          <a:xfrm>
            <a:off x="228600" y="914400"/>
            <a:ext cx="8686800" cy="4953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0946" name="Picture 2"/>
          <p:cNvPicPr>
            <a:picLocks noChangeAspect="1" noChangeArrowheads="1"/>
          </p:cNvPicPr>
          <p:nvPr/>
        </p:nvPicPr>
        <p:blipFill>
          <a:blip r:embed="rId2" cstate="print"/>
          <a:srcRect/>
          <a:stretch>
            <a:fillRect/>
          </a:stretch>
        </p:blipFill>
        <p:spPr bwMode="auto">
          <a:xfrm>
            <a:off x="914400" y="2514600"/>
            <a:ext cx="7086600" cy="2324100"/>
          </a:xfrm>
          <a:prstGeom prst="rect">
            <a:avLst/>
          </a:prstGeom>
          <a:noFill/>
          <a:ln w="9525">
            <a:noFill/>
            <a:miter lim="800000"/>
            <a:headEnd/>
            <a:tailEnd/>
          </a:ln>
        </p:spPr>
      </p:pic>
      <p:sp>
        <p:nvSpPr>
          <p:cNvPr id="5" name="Rectangle 4"/>
          <p:cNvSpPr/>
          <p:nvPr/>
        </p:nvSpPr>
        <p:spPr>
          <a:xfrm>
            <a:off x="762000" y="5181600"/>
            <a:ext cx="7086600" cy="523220"/>
          </a:xfrm>
          <a:prstGeom prst="rect">
            <a:avLst/>
          </a:prstGeom>
        </p:spPr>
        <p:txBody>
          <a:bodyPr wrap="square">
            <a:spAutoFit/>
          </a:bodyPr>
          <a:lstStyle/>
          <a:p>
            <a:r>
              <a:rPr lang="en-US" sz="1400" b="1" dirty="0" smtClean="0"/>
              <a:t>(</a:t>
            </a:r>
            <a:r>
              <a:rPr lang="en-US" sz="1400" i="1" dirty="0" smtClean="0"/>
              <a:t>Fredrik </a:t>
            </a:r>
            <a:r>
              <a:rPr lang="en-US" sz="1400" i="1" dirty="0" err="1" smtClean="0"/>
              <a:t>Hansteen</a:t>
            </a:r>
            <a:r>
              <a:rPr lang="en-US" sz="1400" i="1" dirty="0" smtClean="0"/>
              <a:t> et al., 2010): </a:t>
            </a:r>
            <a:r>
              <a:rPr lang="en-US" sz="1400" b="1" dirty="0" smtClean="0"/>
              <a:t>Time-lapse Refraction Seismic Monitoring : </a:t>
            </a:r>
            <a:r>
              <a:rPr lang="en-US" sz="1400" dirty="0" smtClean="0"/>
              <a:t>SEG Denver 2010 Annual Meeting</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Timeshifts </a:t>
            </a:r>
            <a:r>
              <a:rPr lang="en-US" b="1" dirty="0" err="1" smtClean="0"/>
              <a:t>vs</a:t>
            </a:r>
            <a:r>
              <a:rPr lang="en-US" b="1" dirty="0" smtClean="0"/>
              <a:t> offset</a:t>
            </a:r>
            <a:endParaRPr lang="en-US" dirty="0"/>
          </a:p>
        </p:txBody>
      </p:sp>
      <p:pic>
        <p:nvPicPr>
          <p:cNvPr id="215042" name="Picture 2" descr="Figure2"/>
          <p:cNvPicPr>
            <a:picLocks noChangeAspect="1" noChangeArrowheads="1"/>
          </p:cNvPicPr>
          <p:nvPr/>
        </p:nvPicPr>
        <p:blipFill>
          <a:blip r:embed="rId2" cstate="print"/>
          <a:srcRect/>
          <a:stretch>
            <a:fillRect/>
          </a:stretch>
        </p:blipFill>
        <p:spPr bwMode="auto">
          <a:xfrm>
            <a:off x="991369" y="1600200"/>
            <a:ext cx="6552431" cy="49205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26AFAB-9F5D-4648-A8C0-C8DAB725C74F}" type="slidenum">
              <a:rPr lang="en-US"/>
              <a:pPr>
                <a:defRPr/>
              </a:pPr>
              <a:t>29</a:t>
            </a:fld>
            <a:endParaRPr lang="en-US"/>
          </a:p>
        </p:txBody>
      </p:sp>
      <p:sp>
        <p:nvSpPr>
          <p:cNvPr id="116737" name="Title 4"/>
          <p:cNvSpPr>
            <a:spLocks noGrp="1"/>
          </p:cNvSpPr>
          <p:nvPr>
            <p:ph type="title" idx="4294967295"/>
          </p:nvPr>
        </p:nvSpPr>
        <p:spPr>
          <a:xfrm>
            <a:off x="0" y="0"/>
            <a:ext cx="8229600" cy="1143000"/>
          </a:xfrm>
        </p:spPr>
        <p:txBody>
          <a:bodyPr/>
          <a:lstStyle/>
          <a:p>
            <a:pPr eaLnBrk="1" hangingPunct="1"/>
            <a:r>
              <a:rPr lang="en-US" b="1" dirty="0" smtClean="0"/>
              <a:t>Underground blow out</a:t>
            </a:r>
          </a:p>
        </p:txBody>
      </p:sp>
      <p:pic>
        <p:nvPicPr>
          <p:cNvPr id="116738" name="Picture 2" descr="Figure_9"/>
          <p:cNvPicPr>
            <a:picLocks noGrp="1" noChangeAspect="1" noChangeArrowheads="1"/>
          </p:cNvPicPr>
          <p:nvPr>
            <p:ph idx="4294967295"/>
          </p:nvPr>
        </p:nvPicPr>
        <p:blipFill>
          <a:blip r:embed="rId3" cstate="print"/>
          <a:srcRect/>
          <a:stretch>
            <a:fillRect/>
          </a:stretch>
        </p:blipFill>
        <p:spPr>
          <a:xfrm>
            <a:off x="1219200" y="914400"/>
            <a:ext cx="7607300" cy="5705475"/>
          </a:xfrm>
        </p:spPr>
      </p:pic>
      <p:sp>
        <p:nvSpPr>
          <p:cNvPr id="116740" name="TextBox 1"/>
          <p:cNvSpPr txBox="1">
            <a:spLocks noChangeArrowheads="1"/>
          </p:cNvSpPr>
          <p:nvPr/>
        </p:nvSpPr>
        <p:spPr bwMode="auto">
          <a:xfrm>
            <a:off x="2971800" y="1752600"/>
            <a:ext cx="1321196" cy="461665"/>
          </a:xfrm>
          <a:prstGeom prst="rect">
            <a:avLst/>
          </a:prstGeom>
          <a:solidFill>
            <a:schemeClr val="bg1"/>
          </a:solidFill>
          <a:ln w="9525">
            <a:solidFill>
              <a:schemeClr val="accent1"/>
            </a:solidFill>
            <a:miter lim="800000"/>
            <a:headEnd/>
            <a:tailEnd/>
          </a:ln>
        </p:spPr>
        <p:txBody>
          <a:bodyPr wrap="none">
            <a:spAutoFit/>
          </a:bodyPr>
          <a:lstStyle/>
          <a:p>
            <a:r>
              <a:rPr lang="en-US" sz="2400" dirty="0">
                <a:latin typeface="Times New Roman" pitchFamily="18" charset="0"/>
              </a:rPr>
              <a:t>Blow out</a:t>
            </a:r>
          </a:p>
        </p:txBody>
      </p:sp>
      <p:cxnSp>
        <p:nvCxnSpPr>
          <p:cNvPr id="7" name="Straight Arrow Connector 6"/>
          <p:cNvCxnSpPr/>
          <p:nvPr/>
        </p:nvCxnSpPr>
        <p:spPr>
          <a:xfrm rot="16200000" flipH="1">
            <a:off x="2834234" y="2880766"/>
            <a:ext cx="1748135" cy="40620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6742" name="TextBox 8"/>
          <p:cNvSpPr txBox="1">
            <a:spLocks noChangeArrowheads="1"/>
          </p:cNvSpPr>
          <p:nvPr/>
        </p:nvSpPr>
        <p:spPr bwMode="auto">
          <a:xfrm>
            <a:off x="5257800" y="5257800"/>
            <a:ext cx="1540806" cy="461665"/>
          </a:xfrm>
          <a:prstGeom prst="rect">
            <a:avLst/>
          </a:prstGeom>
          <a:solidFill>
            <a:schemeClr val="bg1"/>
          </a:solidFill>
          <a:ln w="9525">
            <a:solidFill>
              <a:schemeClr val="accent1"/>
            </a:solidFill>
            <a:miter lim="800000"/>
            <a:headEnd/>
            <a:tailEnd/>
          </a:ln>
        </p:spPr>
        <p:txBody>
          <a:bodyPr wrap="none">
            <a:spAutoFit/>
          </a:bodyPr>
          <a:lstStyle/>
          <a:p>
            <a:r>
              <a:rPr lang="en-US" sz="2400" dirty="0">
                <a:latin typeface="Times New Roman" pitchFamily="18" charset="0"/>
              </a:rPr>
              <a:t>Relief well</a:t>
            </a:r>
          </a:p>
        </p:txBody>
      </p:sp>
      <p:cxnSp>
        <p:nvCxnSpPr>
          <p:cNvPr id="11" name="Straight Arrow Connector 10"/>
          <p:cNvCxnSpPr/>
          <p:nvPr/>
        </p:nvCxnSpPr>
        <p:spPr>
          <a:xfrm flipH="1" flipV="1">
            <a:off x="3962400" y="4724400"/>
            <a:ext cx="2127716" cy="542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4038600"/>
            <a:ext cx="282575" cy="271462"/>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746" name="TextBox 20"/>
          <p:cNvSpPr txBox="1">
            <a:spLocks noChangeArrowheads="1"/>
          </p:cNvSpPr>
          <p:nvPr/>
        </p:nvSpPr>
        <p:spPr bwMode="auto">
          <a:xfrm>
            <a:off x="4572000" y="2438400"/>
            <a:ext cx="1051891" cy="461665"/>
          </a:xfrm>
          <a:prstGeom prst="rect">
            <a:avLst/>
          </a:prstGeom>
          <a:solidFill>
            <a:schemeClr val="bg1"/>
          </a:solidFill>
          <a:ln w="9525">
            <a:solidFill>
              <a:schemeClr val="accent1"/>
            </a:solidFill>
            <a:miter lim="800000"/>
            <a:headEnd/>
            <a:tailEnd/>
          </a:ln>
        </p:spPr>
        <p:txBody>
          <a:bodyPr wrap="none">
            <a:spAutoFit/>
          </a:bodyPr>
          <a:lstStyle/>
          <a:p>
            <a:r>
              <a:rPr lang="en-US" sz="2400" dirty="0">
                <a:latin typeface="Times New Roman" pitchFamily="18" charset="0"/>
              </a:rPr>
              <a:t>~700m</a:t>
            </a:r>
          </a:p>
        </p:txBody>
      </p:sp>
      <p:cxnSp>
        <p:nvCxnSpPr>
          <p:cNvPr id="23" name="Straight Arrow Connector 22"/>
          <p:cNvCxnSpPr/>
          <p:nvPr/>
        </p:nvCxnSpPr>
        <p:spPr>
          <a:xfrm flipH="1">
            <a:off x="4191000" y="2971800"/>
            <a:ext cx="841858" cy="1230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spTree>
    <p:extLst>
      <p:ext uri="{BB962C8B-B14F-4D97-AF65-F5344CB8AC3E}">
        <p14:creationId xmlns:p14="http://schemas.microsoft.com/office/powerpoint/2010/main" xmlns="" val="282844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7763" cy="1143000"/>
          </a:xfrm>
        </p:spPr>
        <p:txBody>
          <a:bodyPr/>
          <a:lstStyle/>
          <a:p>
            <a:pPr fontAlgn="auto">
              <a:spcAft>
                <a:spcPts val="0"/>
              </a:spcAft>
              <a:defRPr/>
            </a:pPr>
            <a:r>
              <a:rPr lang="en-US" dirty="0" smtClean="0">
                <a:solidFill>
                  <a:schemeClr val="tx2">
                    <a:satMod val="130000"/>
                  </a:schemeClr>
                </a:solidFill>
              </a:rPr>
              <a:t>Outline</a:t>
            </a:r>
            <a:endParaRPr lang="en-US" dirty="0">
              <a:solidFill>
                <a:schemeClr val="tx2">
                  <a:satMod val="130000"/>
                </a:schemeClr>
              </a:solidFill>
            </a:endParaRPr>
          </a:p>
        </p:txBody>
      </p:sp>
      <p:sp>
        <p:nvSpPr>
          <p:cNvPr id="3" name="Content Placeholder 2"/>
          <p:cNvSpPr>
            <a:spLocks noGrp="1"/>
          </p:cNvSpPr>
          <p:nvPr>
            <p:ph idx="1"/>
          </p:nvPr>
        </p:nvSpPr>
        <p:spPr>
          <a:xfrm>
            <a:off x="1066800" y="1447800"/>
            <a:ext cx="7497763" cy="4800600"/>
          </a:xfrm>
        </p:spPr>
        <p:txBody>
          <a:bodyPr>
            <a:normAutofit/>
          </a:bodyPr>
          <a:lstStyle/>
          <a:p>
            <a:pPr marL="514350" indent="-514350">
              <a:buFont typeface="Gill Sans MT" pitchFamily="34" charset="0"/>
              <a:buAutoNum type="arabicPeriod"/>
            </a:pPr>
            <a:r>
              <a:rPr lang="en-US" dirty="0" smtClean="0"/>
              <a:t>Background (4D Refraction):            </a:t>
            </a:r>
            <a:r>
              <a:rPr lang="en-US" sz="2000" dirty="0" smtClean="0"/>
              <a:t>Hossein </a:t>
            </a:r>
            <a:r>
              <a:rPr lang="en-US" sz="2000" dirty="0" err="1" smtClean="0"/>
              <a:t>Mehdi</a:t>
            </a:r>
            <a:r>
              <a:rPr lang="en-US" sz="2000" dirty="0" smtClean="0"/>
              <a:t> </a:t>
            </a:r>
            <a:r>
              <a:rPr lang="en-US" sz="2000" dirty="0" err="1" smtClean="0"/>
              <a:t>Zadeh</a:t>
            </a:r>
            <a:r>
              <a:rPr lang="en-US" sz="2000" dirty="0" smtClean="0"/>
              <a:t>, PhD Thesis, NTNU</a:t>
            </a:r>
          </a:p>
          <a:p>
            <a:pPr marL="514350" indent="-514350">
              <a:buFont typeface="Gill Sans MT" pitchFamily="34" charset="0"/>
              <a:buAutoNum type="arabicPeriod"/>
            </a:pPr>
            <a:endParaRPr lang="en-US" dirty="0" smtClean="0"/>
          </a:p>
          <a:p>
            <a:pPr marL="514350" indent="-514350">
              <a:buFont typeface="Gill Sans MT" pitchFamily="34" charset="0"/>
              <a:buAutoNum type="arabicPeriod"/>
            </a:pPr>
            <a:r>
              <a:rPr lang="en-US" dirty="0" smtClean="0"/>
              <a:t>Future Plan</a:t>
            </a:r>
          </a:p>
          <a:p>
            <a:pPr marL="1035050" lvl="2" indent="-514350"/>
            <a:r>
              <a:rPr lang="en-US" b="1" dirty="0" smtClean="0"/>
              <a:t>Modeling: </a:t>
            </a:r>
            <a:r>
              <a:rPr lang="en-US" dirty="0" smtClean="0"/>
              <a:t>Petrophysical modeling &amp; Finite difference (FD) seismic modeling.</a:t>
            </a:r>
          </a:p>
          <a:p>
            <a:pPr marL="1035050" lvl="2" indent="-514350"/>
            <a:r>
              <a:rPr lang="en-US" dirty="0" smtClean="0"/>
              <a:t>Processing of Seismic Data</a:t>
            </a:r>
          </a:p>
          <a:p>
            <a:pPr marL="1035050" lvl="2" indent="-514350"/>
            <a:r>
              <a:rPr lang="en-US" dirty="0" smtClean="0"/>
              <a:t>Full waveform inversion</a:t>
            </a:r>
          </a:p>
          <a:p>
            <a:pPr marL="1035050" lvl="2" indent="-514350">
              <a:buNone/>
            </a:pPr>
            <a:endParaRPr lang="en-US" dirty="0" smtClean="0"/>
          </a:p>
          <a:p>
            <a:pPr marL="514350" indent="-514350">
              <a:buNone/>
            </a:pPr>
            <a:endParaRPr lang="en-US" dirty="0" smtClean="0"/>
          </a:p>
          <a:p>
            <a:pPr marL="514350" indent="-514350">
              <a:buFont typeface="Wingdings 2" pitchFamily="18" charset="2"/>
              <a:buNone/>
            </a:pPr>
            <a:endParaRPr lang="nb-N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1970" name="Picture 2" descr="synt_stk_dif_250411 copy"/>
          <p:cNvPicPr>
            <a:picLocks noChangeAspect="1" noChangeArrowheads="1"/>
          </p:cNvPicPr>
          <p:nvPr/>
        </p:nvPicPr>
        <p:blipFill>
          <a:blip r:embed="rId2" cstate="print"/>
          <a:srcRect/>
          <a:stretch>
            <a:fillRect/>
          </a:stretch>
        </p:blipFill>
        <p:spPr bwMode="auto">
          <a:xfrm>
            <a:off x="152400" y="1600200"/>
            <a:ext cx="8839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Figure3"/>
          <p:cNvPicPr>
            <a:picLocks noGrp="1" noChangeAspect="1" noChangeArrowheads="1"/>
          </p:cNvPicPr>
          <p:nvPr>
            <p:ph idx="4294967295"/>
          </p:nvPr>
        </p:nvPicPr>
        <p:blipFill>
          <a:blip r:embed="rId3" cstate="print"/>
          <a:srcRect t="6015"/>
          <a:stretch>
            <a:fillRect/>
          </a:stretch>
        </p:blipFill>
        <p:spPr>
          <a:xfrm>
            <a:off x="0" y="1979613"/>
            <a:ext cx="6705600" cy="4725987"/>
          </a:xfrm>
        </p:spPr>
      </p:pic>
      <p:sp>
        <p:nvSpPr>
          <p:cNvPr id="110594" name="Title 1"/>
          <p:cNvSpPr>
            <a:spLocks noGrp="1"/>
          </p:cNvSpPr>
          <p:nvPr>
            <p:ph type="title" idx="4294967295"/>
          </p:nvPr>
        </p:nvSpPr>
        <p:spPr>
          <a:xfrm>
            <a:off x="0" y="0"/>
            <a:ext cx="8229600" cy="1143000"/>
          </a:xfrm>
        </p:spPr>
        <p:txBody>
          <a:bodyPr>
            <a:normAutofit fontScale="90000"/>
          </a:bodyPr>
          <a:lstStyle/>
          <a:p>
            <a:pPr eaLnBrk="1" hangingPunct="1"/>
            <a:r>
              <a:rPr lang="en-US" b="1" dirty="0" smtClean="0"/>
              <a:t>Timeshift </a:t>
            </a:r>
            <a:r>
              <a:rPr lang="en-US" b="1" dirty="0" err="1" smtClean="0"/>
              <a:t>vs</a:t>
            </a:r>
            <a:r>
              <a:rPr lang="en-US" b="1" dirty="0" smtClean="0"/>
              <a:t> offset @ anomaly center</a:t>
            </a:r>
          </a:p>
        </p:txBody>
      </p:sp>
      <p:grpSp>
        <p:nvGrpSpPr>
          <p:cNvPr id="2" name="Group 2"/>
          <p:cNvGrpSpPr>
            <a:grpSpLocks/>
          </p:cNvGrpSpPr>
          <p:nvPr/>
        </p:nvGrpSpPr>
        <p:grpSpPr bwMode="auto">
          <a:xfrm>
            <a:off x="5715000" y="3276600"/>
            <a:ext cx="3124200" cy="2590800"/>
            <a:chOff x="6172200" y="3276600"/>
            <a:chExt cx="2667000" cy="1981200"/>
          </a:xfrm>
        </p:grpSpPr>
        <p:sp>
          <p:nvSpPr>
            <p:cNvPr id="18" name="Rectangle 17"/>
            <p:cNvSpPr/>
            <p:nvPr/>
          </p:nvSpPr>
          <p:spPr>
            <a:xfrm>
              <a:off x="6248090" y="3886013"/>
              <a:ext cx="2591110" cy="13717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2800" dirty="0">
                  <a:solidFill>
                    <a:schemeClr val="tx1"/>
                  </a:solidFill>
                </a:rPr>
                <a:t>2300m/s</a:t>
              </a:r>
            </a:p>
          </p:txBody>
        </p:sp>
        <p:sp>
          <p:nvSpPr>
            <p:cNvPr id="6" name="Rectangle 5"/>
            <p:cNvSpPr/>
            <p:nvPr/>
          </p:nvSpPr>
          <p:spPr>
            <a:xfrm>
              <a:off x="6248090" y="3276600"/>
              <a:ext cx="2591110" cy="609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2800" dirty="0">
                  <a:solidFill>
                    <a:schemeClr val="tx1"/>
                  </a:solidFill>
                </a:rPr>
                <a:t>1650m/s</a:t>
              </a:r>
            </a:p>
          </p:txBody>
        </p:sp>
        <p:sp>
          <p:nvSpPr>
            <p:cNvPr id="5" name="Rectangle 4"/>
            <p:cNvSpPr/>
            <p:nvPr/>
          </p:nvSpPr>
          <p:spPr>
            <a:xfrm>
              <a:off x="6857923" y="3886013"/>
              <a:ext cx="1371445" cy="457667"/>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2270m/s</a:t>
              </a:r>
            </a:p>
          </p:txBody>
        </p:sp>
        <p:cxnSp>
          <p:nvCxnSpPr>
            <p:cNvPr id="8" name="Straight Arrow Connector 7"/>
            <p:cNvCxnSpPr/>
            <p:nvPr/>
          </p:nvCxnSpPr>
          <p:spPr>
            <a:xfrm>
              <a:off x="6857923" y="4495426"/>
              <a:ext cx="1371445" cy="0"/>
            </a:xfrm>
            <a:prstGeom prst="straightConnector1">
              <a:avLst/>
            </a:prstGeom>
            <a:ln w="12700">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01" name="TextBox 8"/>
            <p:cNvSpPr txBox="1">
              <a:spLocks noChangeArrowheads="1"/>
            </p:cNvSpPr>
            <p:nvPr/>
          </p:nvSpPr>
          <p:spPr bwMode="auto">
            <a:xfrm>
              <a:off x="7214349" y="4495800"/>
              <a:ext cx="855534" cy="400109"/>
            </a:xfrm>
            <a:prstGeom prst="rect">
              <a:avLst/>
            </a:prstGeom>
            <a:noFill/>
            <a:ln w="9525">
              <a:noFill/>
              <a:miter lim="800000"/>
              <a:headEnd/>
              <a:tailEnd/>
            </a:ln>
          </p:spPr>
          <p:txBody>
            <a:bodyPr wrap="none">
              <a:spAutoFit/>
            </a:bodyPr>
            <a:lstStyle/>
            <a:p>
              <a:r>
                <a:rPr lang="en-US" sz="2800">
                  <a:latin typeface="Times New Roman" pitchFamily="18" charset="0"/>
                </a:rPr>
                <a:t>500m</a:t>
              </a:r>
            </a:p>
          </p:txBody>
        </p:sp>
        <p:cxnSp>
          <p:nvCxnSpPr>
            <p:cNvPr id="11" name="Straight Arrow Connector 10"/>
            <p:cNvCxnSpPr/>
            <p:nvPr/>
          </p:nvCxnSpPr>
          <p:spPr>
            <a:xfrm>
              <a:off x="6857923" y="3276600"/>
              <a:ext cx="0" cy="609413"/>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110603" name="TextBox 11"/>
            <p:cNvSpPr txBox="1">
              <a:spLocks noChangeArrowheads="1"/>
            </p:cNvSpPr>
            <p:nvPr/>
          </p:nvSpPr>
          <p:spPr bwMode="auto">
            <a:xfrm>
              <a:off x="6172200" y="3352800"/>
              <a:ext cx="855534" cy="400109"/>
            </a:xfrm>
            <a:prstGeom prst="rect">
              <a:avLst/>
            </a:prstGeom>
            <a:noFill/>
            <a:ln w="9525">
              <a:noFill/>
              <a:miter lim="800000"/>
              <a:headEnd/>
              <a:tailEnd/>
            </a:ln>
          </p:spPr>
          <p:txBody>
            <a:bodyPr wrap="none">
              <a:spAutoFit/>
            </a:bodyPr>
            <a:lstStyle/>
            <a:p>
              <a:r>
                <a:rPr lang="en-US" sz="2800">
                  <a:latin typeface="Times New Roman" pitchFamily="18" charset="0"/>
                </a:rPr>
                <a:t>180m</a:t>
              </a:r>
            </a:p>
          </p:txBody>
        </p:sp>
        <p:sp>
          <p:nvSpPr>
            <p:cNvPr id="19" name="Oval 18"/>
            <p:cNvSpPr/>
            <p:nvPr/>
          </p:nvSpPr>
          <p:spPr>
            <a:xfrm>
              <a:off x="7432520" y="3809533"/>
              <a:ext cx="153136" cy="1529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p>
          </p:txBody>
        </p:sp>
      </p:grpSp>
      <p:sp>
        <p:nvSpPr>
          <p:cNvPr id="14" name="Rectangle 13"/>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spTree>
    <p:extLst>
      <p:ext uri="{BB962C8B-B14F-4D97-AF65-F5344CB8AC3E}">
        <p14:creationId xmlns:p14="http://schemas.microsoft.com/office/powerpoint/2010/main" xmlns="" val="2870921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a:xfrm>
            <a:off x="0" y="0"/>
            <a:ext cx="8229600" cy="1143000"/>
          </a:xfrm>
        </p:spPr>
        <p:txBody>
          <a:bodyPr/>
          <a:lstStyle/>
          <a:p>
            <a:pPr eaLnBrk="1" hangingPunct="1"/>
            <a:r>
              <a:rPr lang="en-US" b="1" dirty="0" smtClean="0"/>
              <a:t>Synthetic modeling of HW</a:t>
            </a:r>
            <a:r>
              <a:rPr lang="el-GR" b="1" dirty="0" smtClean="0">
                <a:cs typeface="Arial" charset="0"/>
              </a:rPr>
              <a:t>Δ</a:t>
            </a:r>
            <a:r>
              <a:rPr lang="nb-NO" b="1" dirty="0" smtClean="0">
                <a:cs typeface="Arial" charset="0"/>
              </a:rPr>
              <a:t>T</a:t>
            </a:r>
            <a:endParaRPr lang="en-US" b="1" dirty="0" smtClean="0"/>
          </a:p>
        </p:txBody>
      </p:sp>
      <p:pic>
        <p:nvPicPr>
          <p:cNvPr id="112643" name="Picture 2" descr="Figure5_2802 copy"/>
          <p:cNvPicPr>
            <a:picLocks noChangeAspect="1" noChangeArrowheads="1"/>
          </p:cNvPicPr>
          <p:nvPr/>
        </p:nvPicPr>
        <p:blipFill>
          <a:blip r:embed="rId3" cstate="print"/>
          <a:srcRect/>
          <a:stretch>
            <a:fillRect/>
          </a:stretch>
        </p:blipFill>
        <p:spPr bwMode="auto">
          <a:xfrm>
            <a:off x="30163" y="1447800"/>
            <a:ext cx="7112000" cy="3657600"/>
          </a:xfrm>
          <a:prstGeom prst="rect">
            <a:avLst/>
          </a:prstGeom>
          <a:noFill/>
          <a:ln w="9525">
            <a:noFill/>
            <a:miter lim="800000"/>
            <a:headEnd/>
            <a:tailEnd/>
          </a:ln>
        </p:spPr>
      </p:pic>
      <p:pic>
        <p:nvPicPr>
          <p:cNvPr id="112644" name="Picture 3" descr="Figure6_2802 copy"/>
          <p:cNvPicPr>
            <a:picLocks noChangeAspect="1" noChangeArrowheads="1"/>
          </p:cNvPicPr>
          <p:nvPr/>
        </p:nvPicPr>
        <p:blipFill>
          <a:blip r:embed="rId4" cstate="print"/>
          <a:srcRect/>
          <a:stretch>
            <a:fillRect/>
          </a:stretch>
        </p:blipFill>
        <p:spPr bwMode="auto">
          <a:xfrm>
            <a:off x="3124200" y="4495800"/>
            <a:ext cx="4513263" cy="2362200"/>
          </a:xfrm>
          <a:prstGeom prst="rect">
            <a:avLst/>
          </a:prstGeom>
          <a:noFill/>
          <a:ln w="9525">
            <a:noFill/>
            <a:miter lim="800000"/>
            <a:headEnd/>
            <a:tailEnd/>
          </a:ln>
        </p:spPr>
      </p:pic>
      <p:sp>
        <p:nvSpPr>
          <p:cNvPr id="112645" name="TextBox 4"/>
          <p:cNvSpPr txBox="1">
            <a:spLocks noChangeArrowheads="1"/>
          </p:cNvSpPr>
          <p:nvPr/>
        </p:nvSpPr>
        <p:spPr bwMode="auto">
          <a:xfrm>
            <a:off x="762000" y="5867400"/>
            <a:ext cx="1903413" cy="369888"/>
          </a:xfrm>
          <a:prstGeom prst="rect">
            <a:avLst/>
          </a:prstGeom>
          <a:solidFill>
            <a:srgbClr val="FF0000"/>
          </a:solidFill>
          <a:ln w="9525">
            <a:solidFill>
              <a:srgbClr val="FF0000"/>
            </a:solidFill>
            <a:miter lim="800000"/>
            <a:headEnd/>
            <a:tailEnd/>
          </a:ln>
        </p:spPr>
        <p:txBody>
          <a:bodyPr wrap="none">
            <a:spAutoFit/>
          </a:bodyPr>
          <a:lstStyle/>
          <a:p>
            <a:r>
              <a:rPr lang="en-US">
                <a:latin typeface="Times New Roman" pitchFamily="18" charset="0"/>
              </a:rPr>
              <a:t>Center of anomaly</a:t>
            </a:r>
          </a:p>
        </p:txBody>
      </p:sp>
      <p:cxnSp>
        <p:nvCxnSpPr>
          <p:cNvPr id="7" name="Straight Arrow Connector 6"/>
          <p:cNvCxnSpPr>
            <a:stCxn id="112645" idx="0"/>
          </p:cNvCxnSpPr>
          <p:nvPr/>
        </p:nvCxnSpPr>
        <p:spPr>
          <a:xfrm flipV="1">
            <a:off x="1712913" y="5105400"/>
            <a:ext cx="268287"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2645" idx="3"/>
          </p:cNvCxnSpPr>
          <p:nvPr/>
        </p:nvCxnSpPr>
        <p:spPr>
          <a:xfrm>
            <a:off x="2665413" y="6051550"/>
            <a:ext cx="1068387" cy="1857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648" name="TextBox 10"/>
          <p:cNvSpPr txBox="1">
            <a:spLocks noChangeArrowheads="1"/>
          </p:cNvSpPr>
          <p:nvPr/>
        </p:nvSpPr>
        <p:spPr bwMode="auto">
          <a:xfrm>
            <a:off x="7315200" y="4419600"/>
            <a:ext cx="1755775" cy="369888"/>
          </a:xfrm>
          <a:prstGeom prst="rect">
            <a:avLst/>
          </a:prstGeom>
          <a:solidFill>
            <a:srgbClr val="0070C0"/>
          </a:solidFill>
          <a:ln w="9525">
            <a:noFill/>
            <a:miter lim="800000"/>
            <a:headEnd/>
            <a:tailEnd/>
          </a:ln>
        </p:spPr>
        <p:txBody>
          <a:bodyPr wrap="none">
            <a:spAutoFit/>
          </a:bodyPr>
          <a:lstStyle/>
          <a:p>
            <a:r>
              <a:rPr lang="en-US">
                <a:latin typeface="Times New Roman" pitchFamily="18" charset="0"/>
              </a:rPr>
              <a:t>Outside anomaly</a:t>
            </a:r>
          </a:p>
        </p:txBody>
      </p:sp>
      <p:cxnSp>
        <p:nvCxnSpPr>
          <p:cNvPr id="13" name="Straight Arrow Connector 12"/>
          <p:cNvCxnSpPr/>
          <p:nvPr/>
        </p:nvCxnSpPr>
        <p:spPr>
          <a:xfrm flipH="1" flipV="1">
            <a:off x="6705600" y="4343400"/>
            <a:ext cx="609600" cy="260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2648" idx="2"/>
          </p:cNvCxnSpPr>
          <p:nvPr/>
        </p:nvCxnSpPr>
        <p:spPr>
          <a:xfrm flipH="1">
            <a:off x="7315200" y="4789488"/>
            <a:ext cx="877888" cy="887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651" name="TextBox 19"/>
          <p:cNvSpPr txBox="1">
            <a:spLocks noChangeArrowheads="1"/>
          </p:cNvSpPr>
          <p:nvPr/>
        </p:nvSpPr>
        <p:spPr bwMode="auto">
          <a:xfrm>
            <a:off x="685800" y="1447800"/>
            <a:ext cx="838200" cy="369888"/>
          </a:xfrm>
          <a:prstGeom prst="rect">
            <a:avLst/>
          </a:prstGeom>
          <a:noFill/>
          <a:ln w="9525">
            <a:noFill/>
            <a:miter lim="800000"/>
            <a:headEnd/>
            <a:tailEnd/>
          </a:ln>
        </p:spPr>
        <p:txBody>
          <a:bodyPr wrap="none">
            <a:spAutoFit/>
          </a:bodyPr>
          <a:lstStyle/>
          <a:p>
            <a:r>
              <a:rPr lang="en-US">
                <a:solidFill>
                  <a:srgbClr val="FF0000"/>
                </a:solidFill>
                <a:latin typeface="Times New Roman" pitchFamily="18" charset="0"/>
              </a:rPr>
              <a:t>B</a:t>
            </a:r>
            <a:r>
              <a:rPr lang="en-US">
                <a:latin typeface="Times New Roman" pitchFamily="18" charset="0"/>
              </a:rPr>
              <a:t> &amp; </a:t>
            </a:r>
            <a:r>
              <a:rPr lang="en-US">
                <a:solidFill>
                  <a:schemeClr val="accent1"/>
                </a:solidFill>
                <a:latin typeface="Times New Roman" pitchFamily="18" charset="0"/>
              </a:rPr>
              <a:t>M</a:t>
            </a:r>
          </a:p>
        </p:txBody>
      </p:sp>
      <p:pic>
        <p:nvPicPr>
          <p:cNvPr id="112652" name="Picture 2" descr="Figure7"/>
          <p:cNvPicPr>
            <a:picLocks noChangeAspect="1" noChangeArrowheads="1"/>
          </p:cNvPicPr>
          <p:nvPr/>
        </p:nvPicPr>
        <p:blipFill>
          <a:blip r:embed="rId5" cstate="print"/>
          <a:srcRect r="7835"/>
          <a:stretch>
            <a:fillRect/>
          </a:stretch>
        </p:blipFill>
        <p:spPr bwMode="auto">
          <a:xfrm>
            <a:off x="5638800" y="2286000"/>
            <a:ext cx="3370263" cy="2743200"/>
          </a:xfrm>
          <a:prstGeom prst="rect">
            <a:avLst/>
          </a:prstGeom>
          <a:noFill/>
          <a:ln w="9525">
            <a:noFill/>
            <a:miter lim="800000"/>
            <a:headEnd/>
            <a:tailEnd/>
          </a:ln>
        </p:spPr>
      </p:pic>
      <p:sp>
        <p:nvSpPr>
          <p:cNvPr id="112653" name="TextBox 20"/>
          <p:cNvSpPr txBox="1">
            <a:spLocks noChangeArrowheads="1"/>
          </p:cNvSpPr>
          <p:nvPr/>
        </p:nvSpPr>
        <p:spPr bwMode="auto">
          <a:xfrm>
            <a:off x="6172200" y="2514600"/>
            <a:ext cx="2874962" cy="1477328"/>
          </a:xfrm>
          <a:prstGeom prst="rect">
            <a:avLst/>
          </a:prstGeom>
          <a:noFill/>
          <a:ln w="9525">
            <a:noFill/>
            <a:miter lim="800000"/>
            <a:headEnd/>
            <a:tailEnd/>
          </a:ln>
        </p:spPr>
        <p:txBody>
          <a:bodyPr wrap="square">
            <a:spAutoFit/>
          </a:bodyPr>
          <a:lstStyle/>
          <a:p>
            <a:r>
              <a:rPr lang="en-US" dirty="0">
                <a:solidFill>
                  <a:schemeClr val="bg1"/>
                </a:solidFill>
                <a:latin typeface="Times New Roman" pitchFamily="18" charset="0"/>
              </a:rPr>
              <a:t>1500m/s</a:t>
            </a:r>
          </a:p>
          <a:p>
            <a:endParaRPr lang="en-US" dirty="0">
              <a:solidFill>
                <a:schemeClr val="bg1"/>
              </a:solidFill>
              <a:latin typeface="Times New Roman" pitchFamily="18" charset="0"/>
            </a:endParaRPr>
          </a:p>
          <a:p>
            <a:r>
              <a:rPr lang="en-US" dirty="0">
                <a:solidFill>
                  <a:schemeClr val="bg1"/>
                </a:solidFill>
                <a:latin typeface="Times New Roman" pitchFamily="18" charset="0"/>
              </a:rPr>
              <a:t>1700m/s</a:t>
            </a:r>
          </a:p>
          <a:p>
            <a:endParaRPr lang="en-US" dirty="0">
              <a:solidFill>
                <a:schemeClr val="bg1"/>
              </a:solidFill>
              <a:latin typeface="Times New Roman" pitchFamily="18" charset="0"/>
            </a:endParaRPr>
          </a:p>
          <a:p>
            <a:r>
              <a:rPr lang="en-US" dirty="0">
                <a:solidFill>
                  <a:schemeClr val="bg1"/>
                </a:solidFill>
                <a:latin typeface="Times New Roman" pitchFamily="18" charset="0"/>
              </a:rPr>
              <a:t>2300m/s         2270</a:t>
            </a:r>
          </a:p>
        </p:txBody>
      </p:sp>
      <p:sp>
        <p:nvSpPr>
          <p:cNvPr id="3" name="Down Arrow 2"/>
          <p:cNvSpPr/>
          <p:nvPr/>
        </p:nvSpPr>
        <p:spPr>
          <a:xfrm>
            <a:off x="7620000" y="1524000"/>
            <a:ext cx="241300" cy="977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own Arrow 15"/>
          <p:cNvSpPr/>
          <p:nvPr/>
        </p:nvSpPr>
        <p:spPr>
          <a:xfrm>
            <a:off x="8610600" y="1524000"/>
            <a:ext cx="242887" cy="9779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spTree>
    <p:extLst>
      <p:ext uri="{BB962C8B-B14F-4D97-AF65-F5344CB8AC3E}">
        <p14:creationId xmlns:p14="http://schemas.microsoft.com/office/powerpoint/2010/main" xmlns="" val="2049618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882FB29-6326-4438-A917-745A22E7E513}" type="slidenum">
              <a:rPr lang="en-US"/>
              <a:pPr>
                <a:defRPr/>
              </a:pPr>
              <a:t>33</a:t>
            </a:fld>
            <a:endParaRPr lang="en-US"/>
          </a:p>
        </p:txBody>
      </p:sp>
      <p:sp>
        <p:nvSpPr>
          <p:cNvPr id="114689" name="Title 1"/>
          <p:cNvSpPr>
            <a:spLocks noGrp="1"/>
          </p:cNvSpPr>
          <p:nvPr>
            <p:ph type="title" idx="4294967295"/>
          </p:nvPr>
        </p:nvSpPr>
        <p:spPr>
          <a:xfrm>
            <a:off x="0" y="0"/>
            <a:ext cx="8229600" cy="1143000"/>
          </a:xfrm>
        </p:spPr>
        <p:txBody>
          <a:bodyPr/>
          <a:lstStyle/>
          <a:p>
            <a:pPr eaLnBrk="1" hangingPunct="1"/>
            <a:r>
              <a:rPr lang="en-US" b="1" dirty="0" smtClean="0"/>
              <a:t>Analysis of synthetic HW</a:t>
            </a:r>
            <a:r>
              <a:rPr lang="el-GR" b="1" dirty="0" smtClean="0">
                <a:cs typeface="Arial" charset="0"/>
              </a:rPr>
              <a:t>Δ</a:t>
            </a:r>
            <a:r>
              <a:rPr lang="nb-NO" b="1" dirty="0" smtClean="0">
                <a:cs typeface="Arial" charset="0"/>
              </a:rPr>
              <a:t>T</a:t>
            </a:r>
            <a:endParaRPr lang="en-US" b="1" dirty="0" smtClean="0"/>
          </a:p>
        </p:txBody>
      </p:sp>
      <p:pic>
        <p:nvPicPr>
          <p:cNvPr id="114691" name="Picture 3" descr="Figure5"/>
          <p:cNvPicPr>
            <a:picLocks noChangeAspect="1" noChangeArrowheads="1"/>
          </p:cNvPicPr>
          <p:nvPr/>
        </p:nvPicPr>
        <p:blipFill>
          <a:blip r:embed="rId3" cstate="print"/>
          <a:srcRect/>
          <a:stretch>
            <a:fillRect/>
          </a:stretch>
        </p:blipFill>
        <p:spPr bwMode="auto">
          <a:xfrm>
            <a:off x="26988" y="1572904"/>
            <a:ext cx="4775200" cy="3581400"/>
          </a:xfrm>
          <a:prstGeom prst="rect">
            <a:avLst/>
          </a:prstGeom>
          <a:noFill/>
          <a:ln w="9525">
            <a:noFill/>
            <a:miter lim="800000"/>
            <a:headEnd/>
            <a:tailEnd/>
          </a:ln>
        </p:spPr>
      </p:pic>
      <p:pic>
        <p:nvPicPr>
          <p:cNvPr id="114692" name="Picture 3" descr="Figure7"/>
          <p:cNvPicPr>
            <a:picLocks noChangeAspect="1" noChangeArrowheads="1"/>
          </p:cNvPicPr>
          <p:nvPr/>
        </p:nvPicPr>
        <p:blipFill>
          <a:blip r:embed="rId4" cstate="print"/>
          <a:srcRect/>
          <a:stretch>
            <a:fillRect/>
          </a:stretch>
        </p:blipFill>
        <p:spPr bwMode="auto">
          <a:xfrm>
            <a:off x="5029200" y="1371600"/>
            <a:ext cx="3657600" cy="2743200"/>
          </a:xfrm>
          <a:prstGeom prst="rect">
            <a:avLst/>
          </a:prstGeom>
          <a:noFill/>
          <a:ln w="9525">
            <a:noFill/>
            <a:miter lim="800000"/>
            <a:headEnd/>
            <a:tailEnd/>
          </a:ln>
        </p:spPr>
      </p:pic>
      <p:pic>
        <p:nvPicPr>
          <p:cNvPr id="114693" name="Picture 2" descr="Figure7"/>
          <p:cNvPicPr>
            <a:picLocks noChangeAspect="1" noChangeArrowheads="1"/>
          </p:cNvPicPr>
          <p:nvPr/>
        </p:nvPicPr>
        <p:blipFill>
          <a:blip r:embed="rId5" cstate="print"/>
          <a:srcRect r="7835"/>
          <a:stretch>
            <a:fillRect/>
          </a:stretch>
        </p:blipFill>
        <p:spPr bwMode="auto">
          <a:xfrm>
            <a:off x="5029200" y="4114800"/>
            <a:ext cx="3370263" cy="2743200"/>
          </a:xfrm>
          <a:prstGeom prst="rect">
            <a:avLst/>
          </a:prstGeom>
          <a:noFill/>
          <a:ln w="9525">
            <a:noFill/>
            <a:miter lim="800000"/>
            <a:headEnd/>
            <a:tailEnd/>
          </a:ln>
        </p:spPr>
      </p:pic>
      <p:cxnSp>
        <p:nvCxnSpPr>
          <p:cNvPr id="6" name="Straight Arrow Connector 5"/>
          <p:cNvCxnSpPr/>
          <p:nvPr/>
        </p:nvCxnSpPr>
        <p:spPr>
          <a:xfrm flipV="1">
            <a:off x="4343400" y="1676400"/>
            <a:ext cx="2895600" cy="304800"/>
          </a:xfrm>
          <a:prstGeom prst="straightConnector1">
            <a:avLst/>
          </a:prstGeom>
          <a:ln>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55863" y="2728913"/>
            <a:ext cx="4824412" cy="647700"/>
          </a:xfrm>
          <a:prstGeom prst="straightConnector1">
            <a:avLst/>
          </a:prstGeom>
          <a:ln>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48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2994" name="Picture 2" descr="C:\Users\hadib\Documents\PROJECTS\Statoil_proj\logs\vp_ms1.jpg"/>
          <p:cNvPicPr>
            <a:picLocks noChangeAspect="1" noChangeArrowheads="1"/>
          </p:cNvPicPr>
          <p:nvPr/>
        </p:nvPicPr>
        <p:blipFill>
          <a:blip r:embed="rId2" cstate="print"/>
          <a:srcRect/>
          <a:stretch>
            <a:fillRect/>
          </a:stretch>
        </p:blipFill>
        <p:spPr bwMode="auto">
          <a:xfrm>
            <a:off x="685800" y="85921"/>
            <a:ext cx="7924800" cy="677207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b_att_job1.jpg"/>
          <p:cNvPicPr>
            <a:picLocks noChangeAspect="1"/>
          </p:cNvPicPr>
          <p:nvPr/>
        </p:nvPicPr>
        <p:blipFill>
          <a:blip r:embed="rId2" cstate="print"/>
          <a:stretch>
            <a:fillRect/>
          </a:stretch>
        </p:blipFill>
        <p:spPr>
          <a:xfrm>
            <a:off x="0" y="1882"/>
            <a:ext cx="9144000" cy="685611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6B9A175-EE2D-4062-9480-F2F3C55836DB}" type="slidenum">
              <a:rPr lang="en-US"/>
              <a:pPr>
                <a:defRPr/>
              </a:pPr>
              <a:t>36</a:t>
            </a:fld>
            <a:endParaRPr lang="en-US"/>
          </a:p>
        </p:txBody>
      </p:sp>
      <p:sp>
        <p:nvSpPr>
          <p:cNvPr id="122881" name="Title 1"/>
          <p:cNvSpPr>
            <a:spLocks noGrp="1"/>
          </p:cNvSpPr>
          <p:nvPr>
            <p:ph type="title" idx="4294967295"/>
          </p:nvPr>
        </p:nvSpPr>
        <p:spPr>
          <a:xfrm>
            <a:off x="0" y="0"/>
            <a:ext cx="8229600" cy="1143000"/>
          </a:xfrm>
        </p:spPr>
        <p:txBody>
          <a:bodyPr/>
          <a:lstStyle/>
          <a:p>
            <a:pPr eaLnBrk="1" hangingPunct="1"/>
            <a:r>
              <a:rPr lang="en-US" b="1" dirty="0" smtClean="0"/>
              <a:t>Conclusions</a:t>
            </a:r>
          </a:p>
        </p:txBody>
      </p:sp>
      <p:sp>
        <p:nvSpPr>
          <p:cNvPr id="122882" name="Content Placeholder 2"/>
          <p:cNvSpPr>
            <a:spLocks noGrp="1"/>
          </p:cNvSpPr>
          <p:nvPr>
            <p:ph idx="4294967295"/>
          </p:nvPr>
        </p:nvSpPr>
        <p:spPr>
          <a:xfrm>
            <a:off x="762000" y="1295400"/>
            <a:ext cx="7499350" cy="4800600"/>
          </a:xfrm>
        </p:spPr>
        <p:txBody>
          <a:bodyPr>
            <a:normAutofit fontScale="92500" lnSpcReduction="10000"/>
          </a:bodyPr>
          <a:lstStyle/>
          <a:p>
            <a:pPr eaLnBrk="1" hangingPunct="1"/>
            <a:r>
              <a:rPr lang="en-US" dirty="0" smtClean="0"/>
              <a:t>Promising alternative to conventional 4D analysis.</a:t>
            </a:r>
          </a:p>
          <a:p>
            <a:pPr eaLnBrk="1" hangingPunct="1"/>
            <a:r>
              <a:rPr lang="en-US" dirty="0" smtClean="0"/>
              <a:t>Monitor velocity changes in shallow sedimentary layers. </a:t>
            </a:r>
          </a:p>
          <a:p>
            <a:pPr eaLnBrk="1" hangingPunct="1"/>
            <a:r>
              <a:rPr lang="en-US" dirty="0" smtClean="0"/>
              <a:t>Major limitations: </a:t>
            </a:r>
          </a:p>
          <a:p>
            <a:pPr lvl="1" eaLnBrk="1" hangingPunct="1"/>
            <a:r>
              <a:rPr lang="en-US" dirty="0" smtClean="0"/>
              <a:t>Interfaces that create refracted events,</a:t>
            </a:r>
          </a:p>
          <a:p>
            <a:pPr lvl="1" eaLnBrk="1" hangingPunct="1"/>
            <a:r>
              <a:rPr lang="en-US" dirty="0" smtClean="0"/>
              <a:t>Noise. </a:t>
            </a:r>
          </a:p>
          <a:p>
            <a:pPr eaLnBrk="1" hangingPunct="1"/>
            <a:r>
              <a:rPr lang="en-US" dirty="0" smtClean="0"/>
              <a:t>North Sea field example:</a:t>
            </a:r>
          </a:p>
          <a:p>
            <a:pPr lvl="1" eaLnBrk="1" hangingPunct="1"/>
            <a:r>
              <a:rPr lang="en-US" dirty="0" smtClean="0"/>
              <a:t>4D travel time shifts of up to 4 </a:t>
            </a:r>
            <a:r>
              <a:rPr lang="en-US" dirty="0" err="1" smtClean="0"/>
              <a:t>ms</a:t>
            </a:r>
            <a:r>
              <a:rPr lang="en-US" dirty="0" smtClean="0"/>
              <a:t> for one interpreted refracted event. </a:t>
            </a:r>
          </a:p>
        </p:txBody>
      </p:sp>
    </p:spTree>
    <p:extLst>
      <p:ext uri="{BB962C8B-B14F-4D97-AF65-F5344CB8AC3E}">
        <p14:creationId xmlns:p14="http://schemas.microsoft.com/office/powerpoint/2010/main" xmlns="" val="223394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676400"/>
            <a:ext cx="6400800" cy="1524000"/>
          </a:xfrm>
        </p:spPr>
        <p:txBody>
          <a:bodyPr/>
          <a:lstStyle/>
          <a:p>
            <a:r>
              <a:rPr lang="en-US" sz="2800" b="0" dirty="0" smtClean="0"/>
              <a:t>1. Background: </a:t>
            </a:r>
            <a:r>
              <a:rPr lang="en-US" b="0" dirty="0" smtClean="0"/>
              <a:t/>
            </a:r>
            <a:br>
              <a:rPr lang="en-US" b="0" dirty="0" smtClean="0"/>
            </a:br>
            <a:r>
              <a:rPr lang="en-US" b="0" dirty="0" smtClean="0"/>
              <a:t>4D Refraction Analysis</a:t>
            </a:r>
            <a:endParaRPr lang="en-US" b="0" dirty="0"/>
          </a:p>
        </p:txBody>
      </p:sp>
      <p:sp>
        <p:nvSpPr>
          <p:cNvPr id="5" name="Text Placeholder 4"/>
          <p:cNvSpPr>
            <a:spLocks noGrp="1"/>
          </p:cNvSpPr>
          <p:nvPr>
            <p:ph type="body" idx="1"/>
          </p:nvPr>
        </p:nvSpPr>
        <p:spPr>
          <a:xfrm>
            <a:off x="2286000" y="2667000"/>
            <a:ext cx="6400800" cy="1052512"/>
          </a:xfrm>
        </p:spPr>
        <p:txBody>
          <a:bodyPr/>
          <a:lstStyle/>
          <a:p>
            <a:r>
              <a:rPr lang="en-US" sz="1400" dirty="0" smtClean="0"/>
              <a:t>Hossein </a:t>
            </a:r>
            <a:r>
              <a:rPr lang="en-US" sz="1400" dirty="0" err="1" smtClean="0"/>
              <a:t>Mehdi</a:t>
            </a:r>
            <a:r>
              <a:rPr lang="en-US" sz="1400" dirty="0" smtClean="0"/>
              <a:t> </a:t>
            </a:r>
            <a:r>
              <a:rPr lang="en-US" sz="1400" dirty="0" err="1" smtClean="0"/>
              <a:t>Zadeh</a:t>
            </a:r>
            <a:r>
              <a:rPr lang="en-US" sz="1400" dirty="0" smtClean="0"/>
              <a:t>, PhD Thesis, NTNU</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8" name="Content Placeholder 12"/>
          <p:cNvPicPr>
            <a:picLocks noGrp="1" noChangeAspect="1"/>
          </p:cNvPicPr>
          <p:nvPr>
            <p:ph idx="4294967295"/>
          </p:nvPr>
        </p:nvPicPr>
        <p:blipFill>
          <a:blip r:embed="rId4" cstate="print"/>
          <a:srcRect/>
          <a:stretch>
            <a:fillRect/>
          </a:stretch>
        </p:blipFill>
        <p:spPr>
          <a:xfrm>
            <a:off x="458787" y="2732088"/>
            <a:ext cx="6323013" cy="3897312"/>
          </a:xfrm>
        </p:spPr>
      </p:pic>
      <p:sp>
        <p:nvSpPr>
          <p:cNvPr id="20509" name="Title 1"/>
          <p:cNvSpPr>
            <a:spLocks noGrp="1"/>
          </p:cNvSpPr>
          <p:nvPr>
            <p:ph type="title" idx="4294967295"/>
          </p:nvPr>
        </p:nvSpPr>
        <p:spPr>
          <a:xfrm>
            <a:off x="0" y="0"/>
            <a:ext cx="9144000" cy="1143000"/>
          </a:xfrm>
        </p:spPr>
        <p:txBody>
          <a:bodyPr>
            <a:normAutofit fontScale="90000"/>
          </a:bodyPr>
          <a:lstStyle/>
          <a:p>
            <a:pPr eaLnBrk="1" hangingPunct="1"/>
            <a:r>
              <a:rPr lang="en-US" b="1" dirty="0" smtClean="0"/>
              <a:t>Basic Principal of Head-wave Timeshifts (HW</a:t>
            </a:r>
            <a:r>
              <a:rPr lang="el-GR" b="1" dirty="0" smtClean="0">
                <a:cs typeface="Arial" charset="0"/>
              </a:rPr>
              <a:t>Δ</a:t>
            </a:r>
            <a:r>
              <a:rPr lang="nb-NO" b="1" dirty="0" smtClean="0">
                <a:cs typeface="Arial" charset="0"/>
              </a:rPr>
              <a:t>T)</a:t>
            </a:r>
            <a:endParaRPr lang="en-US" b="1" dirty="0" smtClean="0"/>
          </a:p>
        </p:txBody>
      </p:sp>
      <p:sp>
        <p:nvSpPr>
          <p:cNvPr id="205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latin typeface="Times New Roman" pitchFamily="18" charset="0"/>
            </a:endParaRPr>
          </a:p>
        </p:txBody>
      </p:sp>
      <p:sp>
        <p:nvSpPr>
          <p:cNvPr id="205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latin typeface="Times New Roman" pitchFamily="18" charset="0"/>
            </a:endParaRPr>
          </a:p>
        </p:txBody>
      </p:sp>
      <p:graphicFrame>
        <p:nvGraphicFramePr>
          <p:cNvPr id="20507" name="Object 27"/>
          <p:cNvGraphicFramePr>
            <a:graphicFrameLocks noChangeAspect="1"/>
          </p:cNvGraphicFramePr>
          <p:nvPr/>
        </p:nvGraphicFramePr>
        <p:xfrm>
          <a:off x="685800" y="1600200"/>
          <a:ext cx="6096000" cy="1219200"/>
        </p:xfrm>
        <a:graphic>
          <a:graphicData uri="http://schemas.openxmlformats.org/presentationml/2006/ole">
            <p:oleObj spid="_x0000_s125954" name="Equation" r:id="rId5" imgW="2908300" imgH="584200" progId="Equation.3">
              <p:embed/>
            </p:oleObj>
          </a:graphicData>
        </a:graphic>
      </p:graphicFrame>
      <p:sp>
        <p:nvSpPr>
          <p:cNvPr id="2051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b-NO">
              <a:latin typeface="Times New Roman" pitchFamily="18" charset="0"/>
            </a:endParaRPr>
          </a:p>
        </p:txBody>
      </p:sp>
      <p:sp>
        <p:nvSpPr>
          <p:cNvPr id="9" name="Rectangle 8"/>
          <p:cNvSpPr/>
          <p:nvPr/>
        </p:nvSpPr>
        <p:spPr>
          <a:xfrm>
            <a:off x="6705600" y="6596390"/>
            <a:ext cx="2590800" cy="276999"/>
          </a:xfrm>
          <a:prstGeom prst="rect">
            <a:avLst/>
          </a:prstGeom>
        </p:spPr>
        <p:txBody>
          <a:bodyPr wrap="square">
            <a:spAutoFit/>
          </a:bodyPr>
          <a:lstStyle/>
          <a:p>
            <a:r>
              <a:rPr lang="en-US" sz="1200" b="1" dirty="0" smtClean="0">
                <a:latin typeface="Times New Roman" pitchFamily="18" charset="0"/>
                <a:cs typeface="Times New Roman" pitchFamily="18" charset="0"/>
              </a:rPr>
              <a:t>(Hossein </a:t>
            </a:r>
            <a:r>
              <a:rPr lang="en-US" sz="1200" b="1" dirty="0" err="1" smtClean="0">
                <a:latin typeface="Times New Roman" pitchFamily="18" charset="0"/>
                <a:cs typeface="Times New Roman" pitchFamily="18" charset="0"/>
              </a:rPr>
              <a:t>Mehdi</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Zadeh</a:t>
            </a:r>
            <a:r>
              <a:rPr lang="en-US" sz="1200" b="1" dirty="0" smtClean="0">
                <a:latin typeface="Times New Roman" pitchFamily="18" charset="0"/>
                <a:cs typeface="Times New Roman" pitchFamily="18" charset="0"/>
              </a:rPr>
              <a:t>, PhD Thesis</a:t>
            </a:r>
            <a:r>
              <a:rPr lang="en-US" sz="11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308628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idx="4294967295"/>
          </p:nvPr>
        </p:nvSpPr>
        <p:spPr>
          <a:xfrm>
            <a:off x="457200" y="0"/>
            <a:ext cx="8229600" cy="1143000"/>
          </a:xfrm>
        </p:spPr>
        <p:txBody>
          <a:bodyPr/>
          <a:lstStyle/>
          <a:p>
            <a:pPr eaLnBrk="1" hangingPunct="1"/>
            <a:r>
              <a:rPr lang="en-US" b="1" dirty="0" smtClean="0"/>
              <a:t>Analysis of synthetic Refraction </a:t>
            </a:r>
            <a:r>
              <a:rPr lang="el-GR" b="1" dirty="0" smtClean="0">
                <a:cs typeface="Arial" charset="0"/>
              </a:rPr>
              <a:t>Δ</a:t>
            </a:r>
            <a:r>
              <a:rPr lang="nb-NO" b="1" dirty="0" smtClean="0">
                <a:cs typeface="Arial" charset="0"/>
              </a:rPr>
              <a:t>T</a:t>
            </a:r>
            <a:endParaRPr lang="en-US" b="1" dirty="0" smtClean="0"/>
          </a:p>
        </p:txBody>
      </p:sp>
      <p:pic>
        <p:nvPicPr>
          <p:cNvPr id="114692" name="Picture 3" descr="Figure7"/>
          <p:cNvPicPr>
            <a:picLocks noChangeAspect="1" noChangeArrowheads="1"/>
          </p:cNvPicPr>
          <p:nvPr/>
        </p:nvPicPr>
        <p:blipFill>
          <a:blip r:embed="rId3" cstate="print"/>
          <a:srcRect/>
          <a:stretch>
            <a:fillRect/>
          </a:stretch>
        </p:blipFill>
        <p:spPr bwMode="auto">
          <a:xfrm>
            <a:off x="2438400" y="1143000"/>
            <a:ext cx="3657600" cy="2743200"/>
          </a:xfrm>
          <a:prstGeom prst="rect">
            <a:avLst/>
          </a:prstGeom>
          <a:noFill/>
          <a:ln w="9525">
            <a:noFill/>
            <a:miter lim="800000"/>
            <a:headEnd/>
            <a:tailEnd/>
          </a:ln>
        </p:spPr>
      </p:pic>
      <p:pic>
        <p:nvPicPr>
          <p:cNvPr id="114693" name="Picture 2" descr="Figure7"/>
          <p:cNvPicPr>
            <a:picLocks noChangeAspect="1" noChangeArrowheads="1"/>
          </p:cNvPicPr>
          <p:nvPr/>
        </p:nvPicPr>
        <p:blipFill>
          <a:blip r:embed="rId4" cstate="print"/>
          <a:srcRect r="7835"/>
          <a:stretch>
            <a:fillRect/>
          </a:stretch>
        </p:blipFill>
        <p:spPr bwMode="auto">
          <a:xfrm>
            <a:off x="2514600" y="3962400"/>
            <a:ext cx="3370263" cy="2743200"/>
          </a:xfrm>
          <a:prstGeom prst="rect">
            <a:avLst/>
          </a:prstGeom>
          <a:noFill/>
          <a:ln w="9525">
            <a:noFill/>
            <a:miter lim="800000"/>
            <a:headEnd/>
            <a:tailEnd/>
          </a:ln>
        </p:spPr>
      </p:pic>
      <p:sp>
        <p:nvSpPr>
          <p:cNvPr id="9" name="TextBox 20"/>
          <p:cNvSpPr txBox="1">
            <a:spLocks noChangeArrowheads="1"/>
          </p:cNvSpPr>
          <p:nvPr/>
        </p:nvSpPr>
        <p:spPr bwMode="auto">
          <a:xfrm>
            <a:off x="3124200" y="4191000"/>
            <a:ext cx="2874962" cy="2092881"/>
          </a:xfrm>
          <a:prstGeom prst="rect">
            <a:avLst/>
          </a:prstGeom>
          <a:noFill/>
          <a:ln w="9525">
            <a:noFill/>
            <a:miter lim="800000"/>
            <a:headEnd/>
            <a:tailEnd/>
          </a:ln>
        </p:spPr>
        <p:txBody>
          <a:bodyPr wrap="square">
            <a:spAutoFit/>
          </a:bodyPr>
          <a:lstStyle/>
          <a:p>
            <a:r>
              <a:rPr lang="en-US" sz="1600" dirty="0">
                <a:solidFill>
                  <a:schemeClr val="bg1"/>
                </a:solidFill>
                <a:latin typeface="Times New Roman" pitchFamily="18" charset="0"/>
              </a:rPr>
              <a:t>1500m/s</a:t>
            </a:r>
          </a:p>
          <a:p>
            <a:endParaRPr lang="en-US" sz="1600" dirty="0">
              <a:solidFill>
                <a:schemeClr val="bg1"/>
              </a:solidFill>
              <a:latin typeface="Times New Roman" pitchFamily="18" charset="0"/>
            </a:endParaRPr>
          </a:p>
          <a:p>
            <a:r>
              <a:rPr lang="en-US" sz="1600" dirty="0">
                <a:solidFill>
                  <a:schemeClr val="bg1"/>
                </a:solidFill>
                <a:latin typeface="Times New Roman" pitchFamily="18" charset="0"/>
              </a:rPr>
              <a:t>1700m/s</a:t>
            </a:r>
          </a:p>
          <a:p>
            <a:endParaRPr lang="en-US" sz="1600" dirty="0">
              <a:solidFill>
                <a:schemeClr val="bg1"/>
              </a:solidFill>
              <a:latin typeface="Times New Roman" pitchFamily="18" charset="0"/>
            </a:endParaRPr>
          </a:p>
          <a:p>
            <a:r>
              <a:rPr lang="en-US" sz="1600" dirty="0">
                <a:solidFill>
                  <a:schemeClr val="bg1"/>
                </a:solidFill>
                <a:latin typeface="Times New Roman" pitchFamily="18" charset="0"/>
              </a:rPr>
              <a:t>2300m/s        </a:t>
            </a:r>
            <a:r>
              <a:rPr lang="en-US" sz="1600" dirty="0" smtClean="0">
                <a:solidFill>
                  <a:schemeClr val="bg1"/>
                </a:solidFill>
                <a:latin typeface="Times New Roman" pitchFamily="18" charset="0"/>
              </a:rPr>
              <a:t>    2270</a:t>
            </a:r>
          </a:p>
          <a:p>
            <a:r>
              <a:rPr lang="en-US" sz="1600" dirty="0" smtClean="0">
                <a:solidFill>
                  <a:schemeClr val="bg1"/>
                </a:solidFill>
                <a:latin typeface="Times New Roman" pitchFamily="18" charset="0"/>
              </a:rPr>
              <a:t>                           m/s</a:t>
            </a:r>
          </a:p>
          <a:p>
            <a:r>
              <a:rPr lang="en-US" sz="1600" dirty="0" smtClean="0">
                <a:solidFill>
                  <a:schemeClr val="bg1"/>
                </a:solidFill>
                <a:latin typeface="Times New Roman" pitchFamily="18" charset="0"/>
              </a:rPr>
              <a:t>                           </a:t>
            </a:r>
          </a:p>
          <a:p>
            <a:r>
              <a:rPr lang="en-US" dirty="0" smtClean="0">
                <a:solidFill>
                  <a:schemeClr val="bg1"/>
                </a:solidFill>
                <a:latin typeface="Times New Roman" pitchFamily="18" charset="0"/>
              </a:rPr>
              <a:t>	</a:t>
            </a:r>
            <a:endParaRPr lang="en-US" dirty="0">
              <a:solidFill>
                <a:schemeClr val="bg1"/>
              </a:solidFill>
              <a:latin typeface="Times New Roman" pitchFamily="18" charset="0"/>
            </a:endParaRPr>
          </a:p>
        </p:txBody>
      </p:sp>
      <p:sp>
        <p:nvSpPr>
          <p:cNvPr id="7" name="Rectangle 6"/>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sp>
        <p:nvSpPr>
          <p:cNvPr id="8" name="TextBox 7"/>
          <p:cNvSpPr txBox="1"/>
          <p:nvPr/>
        </p:nvSpPr>
        <p:spPr>
          <a:xfrm>
            <a:off x="2971800" y="1143000"/>
            <a:ext cx="946285" cy="292388"/>
          </a:xfrm>
          <a:prstGeom prst="rect">
            <a:avLst/>
          </a:prstGeom>
          <a:noFill/>
        </p:spPr>
        <p:txBody>
          <a:bodyPr wrap="none" rtlCol="0">
            <a:spAutoFit/>
          </a:bodyPr>
          <a:lstStyle/>
          <a:p>
            <a:r>
              <a:rPr lang="en-US" sz="1300" dirty="0" smtClean="0">
                <a:latin typeface="Times New Roman" pitchFamily="18" charset="0"/>
                <a:cs typeface="Times New Roman" pitchFamily="18" charset="0"/>
              </a:rPr>
              <a:t>Offsets (m)</a:t>
            </a:r>
            <a:endParaRPr lang="en-US" sz="1300" dirty="0">
              <a:latin typeface="Times New Roman" pitchFamily="18" charset="0"/>
              <a:cs typeface="Times New Roman" pitchFamily="18" charset="0"/>
            </a:endParaRPr>
          </a:p>
        </p:txBody>
      </p:sp>
      <p:sp>
        <p:nvSpPr>
          <p:cNvPr id="10" name="TextBox 9"/>
          <p:cNvSpPr txBox="1"/>
          <p:nvPr/>
        </p:nvSpPr>
        <p:spPr>
          <a:xfrm>
            <a:off x="6172200" y="4191000"/>
            <a:ext cx="1196866" cy="276999"/>
          </a:xfrm>
          <a:prstGeom prst="rect">
            <a:avLst/>
          </a:prstGeom>
          <a:noFill/>
        </p:spPr>
        <p:txBody>
          <a:bodyPr wrap="none" rtlCol="0">
            <a:spAutoFit/>
          </a:bodyPr>
          <a:lstStyle/>
          <a:p>
            <a:r>
              <a:rPr lang="en-US" sz="1200" b="1" dirty="0" smtClean="0"/>
              <a:t>Water column</a:t>
            </a:r>
            <a:endParaRPr lang="en-US" sz="1200" b="1" dirty="0"/>
          </a:p>
        </p:txBody>
      </p:sp>
      <p:sp>
        <p:nvSpPr>
          <p:cNvPr id="11" name="TextBox 10"/>
          <p:cNvSpPr txBox="1"/>
          <p:nvPr/>
        </p:nvSpPr>
        <p:spPr>
          <a:xfrm>
            <a:off x="6148008" y="4724400"/>
            <a:ext cx="1319592" cy="276999"/>
          </a:xfrm>
          <a:prstGeom prst="rect">
            <a:avLst/>
          </a:prstGeom>
          <a:noFill/>
        </p:spPr>
        <p:txBody>
          <a:bodyPr wrap="none" rtlCol="0">
            <a:spAutoFit/>
          </a:bodyPr>
          <a:lstStyle/>
          <a:p>
            <a:r>
              <a:rPr lang="en-US" sz="1200" b="1" dirty="0" smtClean="0"/>
              <a:t>Claystone layer</a:t>
            </a:r>
            <a:endParaRPr lang="en-US" sz="1200" b="1" dirty="0"/>
          </a:p>
        </p:txBody>
      </p:sp>
      <p:sp>
        <p:nvSpPr>
          <p:cNvPr id="12" name="TextBox 11"/>
          <p:cNvSpPr txBox="1"/>
          <p:nvPr/>
        </p:nvSpPr>
        <p:spPr>
          <a:xfrm>
            <a:off x="6248400" y="5715000"/>
            <a:ext cx="962123" cy="276999"/>
          </a:xfrm>
          <a:prstGeom prst="rect">
            <a:avLst/>
          </a:prstGeom>
          <a:noFill/>
        </p:spPr>
        <p:txBody>
          <a:bodyPr wrap="none" rtlCol="0">
            <a:spAutoFit/>
          </a:bodyPr>
          <a:lstStyle/>
          <a:p>
            <a:r>
              <a:rPr lang="en-US" sz="1200" b="1" dirty="0" smtClean="0"/>
              <a:t>Sand layer</a:t>
            </a:r>
            <a:endParaRPr lang="en-US" sz="1200" b="1" dirty="0"/>
          </a:p>
        </p:txBody>
      </p:sp>
      <p:sp>
        <p:nvSpPr>
          <p:cNvPr id="13" name="Right Brace 12"/>
          <p:cNvSpPr/>
          <p:nvPr/>
        </p:nvSpPr>
        <p:spPr>
          <a:xfrm>
            <a:off x="5943600" y="4191000"/>
            <a:ext cx="2286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5943600" y="4648200"/>
            <a:ext cx="228600"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a:off x="5943600" y="5257800"/>
            <a:ext cx="2286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419600" y="3048000"/>
            <a:ext cx="614271" cy="261610"/>
          </a:xfrm>
          <a:prstGeom prst="rect">
            <a:avLst/>
          </a:prstGeom>
          <a:noFill/>
        </p:spPr>
        <p:txBody>
          <a:bodyPr wrap="none" rtlCol="0">
            <a:spAutoFit/>
          </a:bodyPr>
          <a:lstStyle/>
          <a:p>
            <a:r>
              <a:rPr lang="en-US" sz="1100" dirty="0" smtClean="0"/>
              <a:t>600 m </a:t>
            </a:r>
            <a:endParaRPr lang="en-US" sz="1100" dirty="0"/>
          </a:p>
        </p:txBody>
      </p:sp>
      <p:sp>
        <p:nvSpPr>
          <p:cNvPr id="19" name="TextBox 18"/>
          <p:cNvSpPr txBox="1"/>
          <p:nvPr/>
        </p:nvSpPr>
        <p:spPr>
          <a:xfrm>
            <a:off x="4419600" y="2286000"/>
            <a:ext cx="575799" cy="261610"/>
          </a:xfrm>
          <a:prstGeom prst="rect">
            <a:avLst/>
          </a:prstGeom>
          <a:noFill/>
        </p:spPr>
        <p:txBody>
          <a:bodyPr wrap="none" rtlCol="0">
            <a:spAutoFit/>
          </a:bodyPr>
          <a:lstStyle/>
          <a:p>
            <a:r>
              <a:rPr lang="en-US" sz="1100" dirty="0" smtClean="0"/>
              <a:t>900 m</a:t>
            </a:r>
            <a:endParaRPr lang="en-US" sz="1100" dirty="0"/>
          </a:p>
        </p:txBody>
      </p:sp>
      <p:sp>
        <p:nvSpPr>
          <p:cNvPr id="20" name="TextBox 19"/>
          <p:cNvSpPr txBox="1"/>
          <p:nvPr/>
        </p:nvSpPr>
        <p:spPr>
          <a:xfrm>
            <a:off x="4419600" y="1262390"/>
            <a:ext cx="654346" cy="261610"/>
          </a:xfrm>
          <a:prstGeom prst="rect">
            <a:avLst/>
          </a:prstGeom>
          <a:noFill/>
        </p:spPr>
        <p:txBody>
          <a:bodyPr wrap="none" rtlCol="0">
            <a:spAutoFit/>
          </a:bodyPr>
          <a:lstStyle/>
          <a:p>
            <a:r>
              <a:rPr lang="en-US" sz="1100" dirty="0" smtClean="0"/>
              <a:t>1200 m</a:t>
            </a:r>
            <a:endParaRPr lang="en-US" sz="1100" dirty="0"/>
          </a:p>
        </p:txBody>
      </p:sp>
    </p:spTree>
    <p:extLst>
      <p:ext uri="{BB962C8B-B14F-4D97-AF65-F5344CB8AC3E}">
        <p14:creationId xmlns:p14="http://schemas.microsoft.com/office/powerpoint/2010/main" xmlns="" val="164482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Reflection </a:t>
            </a:r>
            <a:endParaRPr lang="en-US" dirty="0"/>
          </a:p>
        </p:txBody>
      </p:sp>
      <p:pic>
        <p:nvPicPr>
          <p:cNvPr id="211970" name="Picture 2" descr="synt_stk_dif_250411 copy"/>
          <p:cNvPicPr>
            <a:picLocks noChangeAspect="1" noChangeArrowheads="1"/>
          </p:cNvPicPr>
          <p:nvPr/>
        </p:nvPicPr>
        <p:blipFill>
          <a:blip r:embed="rId3" cstate="print"/>
          <a:srcRect/>
          <a:stretch>
            <a:fillRect/>
          </a:stretch>
        </p:blipFill>
        <p:spPr bwMode="auto">
          <a:xfrm>
            <a:off x="152400" y="1600200"/>
            <a:ext cx="8839200" cy="4648200"/>
          </a:xfrm>
          <a:prstGeom prst="rect">
            <a:avLst/>
          </a:prstGeom>
          <a:noFill/>
          <a:ln w="9525">
            <a:noFill/>
            <a:miter lim="800000"/>
            <a:headEnd/>
            <a:tailEnd/>
          </a:ln>
        </p:spPr>
      </p:pic>
      <p:sp>
        <p:nvSpPr>
          <p:cNvPr id="4" name="TextBox 3"/>
          <p:cNvSpPr txBox="1"/>
          <p:nvPr/>
        </p:nvSpPr>
        <p:spPr>
          <a:xfrm>
            <a:off x="838200" y="6324600"/>
            <a:ext cx="7964681" cy="369332"/>
          </a:xfrm>
          <a:prstGeom prst="rect">
            <a:avLst/>
          </a:prstGeom>
          <a:noFill/>
        </p:spPr>
        <p:txBody>
          <a:bodyPr wrap="none" rtlCol="0">
            <a:spAutoFit/>
          </a:bodyPr>
          <a:lstStyle/>
          <a:p>
            <a:r>
              <a:rPr lang="en-US" dirty="0" smtClean="0"/>
              <a:t>a) Base stack                  b) Monitor stack                  c) Difference stack (x10)</a:t>
            </a:r>
            <a:endParaRPr lang="en-US" dirty="0"/>
          </a:p>
        </p:txBody>
      </p:sp>
      <p:cxnSp>
        <p:nvCxnSpPr>
          <p:cNvPr id="6" name="Straight Connector 5"/>
          <p:cNvCxnSpPr/>
          <p:nvPr/>
        </p:nvCxnSpPr>
        <p:spPr>
          <a:xfrm rot="10800000">
            <a:off x="228600" y="3581400"/>
            <a:ext cx="8763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228600" y="4876800"/>
            <a:ext cx="87630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92980" y="3200400"/>
            <a:ext cx="1441420" cy="369332"/>
          </a:xfrm>
          <a:prstGeom prst="rect">
            <a:avLst/>
          </a:prstGeom>
          <a:solidFill>
            <a:schemeClr val="bg1">
              <a:alpha val="74000"/>
            </a:schemeClr>
          </a:solidFill>
        </p:spPr>
        <p:txBody>
          <a:bodyPr wrap="none">
            <a:spAutoFit/>
          </a:bodyPr>
          <a:lstStyle/>
          <a:p>
            <a:r>
              <a:rPr lang="en-US" dirty="0" smtClean="0"/>
              <a:t> </a:t>
            </a:r>
            <a:r>
              <a:rPr lang="en-US" dirty="0" smtClean="0"/>
              <a:t>Base stack </a:t>
            </a:r>
            <a:endParaRPr lang="en-US" dirty="0"/>
          </a:p>
        </p:txBody>
      </p:sp>
      <p:sp>
        <p:nvSpPr>
          <p:cNvPr id="10" name="Rectangle 9"/>
          <p:cNvSpPr/>
          <p:nvPr/>
        </p:nvSpPr>
        <p:spPr>
          <a:xfrm>
            <a:off x="6934200" y="4495800"/>
            <a:ext cx="1676399" cy="369332"/>
          </a:xfrm>
          <a:prstGeom prst="rect">
            <a:avLst/>
          </a:prstGeom>
          <a:solidFill>
            <a:schemeClr val="bg1">
              <a:alpha val="74000"/>
            </a:schemeClr>
          </a:solidFill>
        </p:spPr>
        <p:txBody>
          <a:bodyPr wrap="square">
            <a:spAutoFit/>
          </a:bodyPr>
          <a:lstStyle/>
          <a:p>
            <a:r>
              <a:rPr lang="en-US" dirty="0" smtClean="0"/>
              <a:t> Monitor </a:t>
            </a:r>
            <a:r>
              <a:rPr lang="en-US" dirty="0" smtClean="0"/>
              <a:t>stack </a:t>
            </a:r>
            <a:endParaRPr lang="en-US" dirty="0"/>
          </a:p>
        </p:txBody>
      </p:sp>
      <p:sp>
        <p:nvSpPr>
          <p:cNvPr id="11" name="Rectangle 10"/>
          <p:cNvSpPr/>
          <p:nvPr/>
        </p:nvSpPr>
        <p:spPr>
          <a:xfrm>
            <a:off x="7162800" y="5791200"/>
            <a:ext cx="1360309" cy="369332"/>
          </a:xfrm>
          <a:prstGeom prst="rect">
            <a:avLst/>
          </a:prstGeom>
          <a:solidFill>
            <a:schemeClr val="bg1">
              <a:alpha val="74000"/>
            </a:schemeClr>
          </a:solidFill>
        </p:spPr>
        <p:txBody>
          <a:bodyPr wrap="none">
            <a:spAutoFit/>
          </a:bodyPr>
          <a:lstStyle/>
          <a:p>
            <a:r>
              <a:rPr lang="en-US" dirty="0" smtClean="0"/>
              <a:t> Difference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85888" cy="716280"/>
          </a:xfrm>
        </p:spPr>
        <p:txBody>
          <a:bodyPr>
            <a:normAutofit fontScale="90000"/>
          </a:bodyPr>
          <a:lstStyle/>
          <a:p>
            <a:r>
              <a:rPr lang="en-US" dirty="0" smtClean="0"/>
              <a:t>          4D Reflection Seismic</a:t>
            </a:r>
            <a:endParaRPr lang="en-US" dirty="0"/>
          </a:p>
        </p:txBody>
      </p:sp>
      <p:pic>
        <p:nvPicPr>
          <p:cNvPr id="209922" name="Picture 2" descr="stacksection_andreas_copy copy copy"/>
          <p:cNvPicPr>
            <a:picLocks noChangeAspect="1" noChangeArrowheads="1"/>
          </p:cNvPicPr>
          <p:nvPr/>
        </p:nvPicPr>
        <p:blipFill>
          <a:blip r:embed="rId3" cstate="print"/>
          <a:srcRect/>
          <a:stretch>
            <a:fillRect/>
          </a:stretch>
        </p:blipFill>
        <p:spPr bwMode="auto">
          <a:xfrm>
            <a:off x="76200" y="1219200"/>
            <a:ext cx="6553200" cy="5257800"/>
          </a:xfrm>
          <a:prstGeom prst="rect">
            <a:avLst/>
          </a:prstGeom>
          <a:noFill/>
          <a:ln w="9525">
            <a:noFill/>
            <a:miter lim="800000"/>
            <a:headEnd/>
            <a:tailEnd/>
          </a:ln>
        </p:spPr>
      </p:pic>
      <p:sp>
        <p:nvSpPr>
          <p:cNvPr id="4" name="Rectangle 3"/>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grpSp>
        <p:nvGrpSpPr>
          <p:cNvPr id="3" name="Group 2"/>
          <p:cNvGrpSpPr>
            <a:grpSpLocks/>
          </p:cNvGrpSpPr>
          <p:nvPr/>
        </p:nvGrpSpPr>
        <p:grpSpPr bwMode="auto">
          <a:xfrm>
            <a:off x="6696616" y="3352800"/>
            <a:ext cx="2294984" cy="1371600"/>
            <a:chOff x="6248090" y="3380874"/>
            <a:chExt cx="2591112" cy="1876926"/>
          </a:xfrm>
        </p:grpSpPr>
        <p:sp>
          <p:nvSpPr>
            <p:cNvPr id="6" name="Rectangle 5"/>
            <p:cNvSpPr/>
            <p:nvPr/>
          </p:nvSpPr>
          <p:spPr>
            <a:xfrm>
              <a:off x="6248091" y="3886013"/>
              <a:ext cx="2591111" cy="13717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US" sz="1400" dirty="0">
                <a:solidFill>
                  <a:schemeClr val="tx1"/>
                </a:solidFill>
              </a:endParaRPr>
            </a:p>
          </p:txBody>
        </p:sp>
        <p:sp>
          <p:nvSpPr>
            <p:cNvPr id="7" name="Rectangle 6"/>
            <p:cNvSpPr/>
            <p:nvPr/>
          </p:nvSpPr>
          <p:spPr>
            <a:xfrm>
              <a:off x="6248090" y="3380874"/>
              <a:ext cx="2591110" cy="5051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sz="1400" dirty="0">
                <a:solidFill>
                  <a:schemeClr val="tx1"/>
                </a:solidFill>
              </a:endParaRPr>
            </a:p>
          </p:txBody>
        </p:sp>
        <p:sp>
          <p:nvSpPr>
            <p:cNvPr id="8" name="Rectangle 7"/>
            <p:cNvSpPr/>
            <p:nvPr/>
          </p:nvSpPr>
          <p:spPr>
            <a:xfrm>
              <a:off x="6857925" y="3902241"/>
              <a:ext cx="1371445" cy="135555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t>V2 + </a:t>
              </a:r>
              <a:r>
                <a:rPr lang="el-GR" sz="1400" dirty="0" smtClean="0"/>
                <a:t>Δ</a:t>
              </a:r>
              <a:r>
                <a:rPr lang="en-US" sz="1400" dirty="0" smtClean="0"/>
                <a:t>V2</a:t>
              </a:r>
            </a:p>
            <a:p>
              <a:pPr algn="ctr" fontAlgn="auto">
                <a:spcBef>
                  <a:spcPts val="0"/>
                </a:spcBef>
                <a:spcAft>
                  <a:spcPts val="0"/>
                </a:spcAft>
                <a:defRPr/>
              </a:pPr>
              <a:r>
                <a:rPr lang="en-US" sz="1400" dirty="0" smtClean="0"/>
                <a:t>Gas Accumulation</a:t>
              </a:r>
              <a:endParaRPr lang="en-US" sz="1400" dirty="0"/>
            </a:p>
          </p:txBody>
        </p:sp>
        <p:sp>
          <p:nvSpPr>
            <p:cNvPr id="10" name="TextBox 8"/>
            <p:cNvSpPr txBox="1">
              <a:spLocks noChangeArrowheads="1"/>
            </p:cNvSpPr>
            <p:nvPr/>
          </p:nvSpPr>
          <p:spPr bwMode="auto">
            <a:xfrm>
              <a:off x="7214349" y="4495800"/>
              <a:ext cx="208567" cy="421168"/>
            </a:xfrm>
            <a:prstGeom prst="rect">
              <a:avLst/>
            </a:prstGeom>
            <a:noFill/>
            <a:ln w="9525">
              <a:noFill/>
              <a:miter lim="800000"/>
              <a:headEnd/>
              <a:tailEnd/>
            </a:ln>
          </p:spPr>
          <p:txBody>
            <a:bodyPr wrap="none">
              <a:spAutoFit/>
            </a:bodyPr>
            <a:lstStyle/>
            <a:p>
              <a:endParaRPr lang="en-US" sz="1400" dirty="0">
                <a:latin typeface="Times New Roman" pitchFamily="18" charset="0"/>
              </a:endParaRPr>
            </a:p>
          </p:txBody>
        </p:sp>
      </p:grpSp>
      <p:grpSp>
        <p:nvGrpSpPr>
          <p:cNvPr id="5" name="Group 2"/>
          <p:cNvGrpSpPr>
            <a:grpSpLocks/>
          </p:cNvGrpSpPr>
          <p:nvPr/>
        </p:nvGrpSpPr>
        <p:grpSpPr bwMode="auto">
          <a:xfrm>
            <a:off x="6696617" y="1905000"/>
            <a:ext cx="2294983" cy="1295400"/>
            <a:chOff x="6248090" y="3276600"/>
            <a:chExt cx="2591110" cy="1981200"/>
          </a:xfrm>
        </p:grpSpPr>
        <p:sp>
          <p:nvSpPr>
            <p:cNvPr id="15" name="Rectangle 14"/>
            <p:cNvSpPr/>
            <p:nvPr/>
          </p:nvSpPr>
          <p:spPr>
            <a:xfrm>
              <a:off x="6248090" y="3886013"/>
              <a:ext cx="2591110" cy="13717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US" sz="1400" dirty="0">
                <a:solidFill>
                  <a:schemeClr val="tx1"/>
                </a:solidFill>
              </a:endParaRPr>
            </a:p>
          </p:txBody>
        </p:sp>
        <p:sp>
          <p:nvSpPr>
            <p:cNvPr id="16" name="Rectangle 15"/>
            <p:cNvSpPr/>
            <p:nvPr/>
          </p:nvSpPr>
          <p:spPr>
            <a:xfrm>
              <a:off x="6248090" y="3276600"/>
              <a:ext cx="2591110" cy="609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sz="1400" dirty="0">
                <a:solidFill>
                  <a:schemeClr val="tx1"/>
                </a:solidFill>
              </a:endParaRPr>
            </a:p>
          </p:txBody>
        </p:sp>
      </p:grpSp>
      <p:sp>
        <p:nvSpPr>
          <p:cNvPr id="23" name="Rectangle 22"/>
          <p:cNvSpPr/>
          <p:nvPr/>
        </p:nvSpPr>
        <p:spPr>
          <a:xfrm>
            <a:off x="6794624" y="2286000"/>
            <a:ext cx="378629" cy="307777"/>
          </a:xfrm>
          <a:prstGeom prst="rect">
            <a:avLst/>
          </a:prstGeom>
        </p:spPr>
        <p:txBody>
          <a:bodyPr wrap="none">
            <a:spAutoFit/>
          </a:bodyPr>
          <a:lstStyle/>
          <a:p>
            <a:pPr algn="ctr" fontAlgn="auto">
              <a:spcBef>
                <a:spcPts val="0"/>
              </a:spcBef>
              <a:spcAft>
                <a:spcPts val="0"/>
              </a:spcAft>
              <a:defRPr/>
            </a:pPr>
            <a:r>
              <a:rPr lang="en-US" sz="1400" dirty="0" smtClean="0">
                <a:latin typeface="+mn-lt"/>
              </a:rPr>
              <a:t>V2</a:t>
            </a:r>
            <a:endParaRPr lang="en-US" sz="1400" dirty="0">
              <a:latin typeface="+mn-lt"/>
            </a:endParaRPr>
          </a:p>
        </p:txBody>
      </p:sp>
      <p:sp>
        <p:nvSpPr>
          <p:cNvPr id="24" name="TextBox 23"/>
          <p:cNvSpPr txBox="1"/>
          <p:nvPr/>
        </p:nvSpPr>
        <p:spPr>
          <a:xfrm>
            <a:off x="2819400" y="6096000"/>
            <a:ext cx="1828800" cy="369332"/>
          </a:xfrm>
          <a:prstGeom prst="rect">
            <a:avLst/>
          </a:prstGeom>
          <a:solidFill>
            <a:schemeClr val="bg1"/>
          </a:solidFill>
        </p:spPr>
        <p:txBody>
          <a:bodyPr wrap="square" rtlCol="0">
            <a:spAutoFit/>
          </a:bodyPr>
          <a:lstStyle/>
          <a:p>
            <a:r>
              <a:rPr lang="en-US" dirty="0" smtClean="0"/>
              <a:t>   4D Anomaly</a:t>
            </a:r>
            <a:endParaRPr lang="en-US" dirty="0"/>
          </a:p>
        </p:txBody>
      </p:sp>
      <p:cxnSp>
        <p:nvCxnSpPr>
          <p:cNvPr id="28" name="Straight Connector 27"/>
          <p:cNvCxnSpPr/>
          <p:nvPr/>
        </p:nvCxnSpPr>
        <p:spPr>
          <a:xfrm>
            <a:off x="457200" y="3200400"/>
            <a:ext cx="8686800" cy="7620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7200" y="4648200"/>
            <a:ext cx="8686800" cy="7620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495800" y="3962400"/>
            <a:ext cx="42672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2"/>
          <p:cNvGrpSpPr>
            <a:grpSpLocks/>
          </p:cNvGrpSpPr>
          <p:nvPr/>
        </p:nvGrpSpPr>
        <p:grpSpPr bwMode="auto">
          <a:xfrm>
            <a:off x="7245736" y="5181599"/>
            <a:ext cx="1214708" cy="914400"/>
            <a:chOff x="6857923" y="3886013"/>
            <a:chExt cx="1371445" cy="1251285"/>
          </a:xfrm>
        </p:grpSpPr>
        <p:sp>
          <p:nvSpPr>
            <p:cNvPr id="36" name="Rectangle 35"/>
            <p:cNvSpPr/>
            <p:nvPr/>
          </p:nvSpPr>
          <p:spPr>
            <a:xfrm>
              <a:off x="6857923" y="3886013"/>
              <a:ext cx="1371445" cy="1251285"/>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38" name="TextBox 8"/>
            <p:cNvSpPr txBox="1">
              <a:spLocks noChangeArrowheads="1"/>
            </p:cNvSpPr>
            <p:nvPr/>
          </p:nvSpPr>
          <p:spPr bwMode="auto">
            <a:xfrm>
              <a:off x="7214348" y="4495799"/>
              <a:ext cx="208567" cy="421169"/>
            </a:xfrm>
            <a:prstGeom prst="rect">
              <a:avLst/>
            </a:prstGeom>
            <a:noFill/>
            <a:ln w="9525">
              <a:noFill/>
              <a:miter lim="800000"/>
              <a:headEnd/>
              <a:tailEnd/>
            </a:ln>
          </p:spPr>
          <p:txBody>
            <a:bodyPr wrap="none">
              <a:spAutoFit/>
            </a:bodyPr>
            <a:lstStyle/>
            <a:p>
              <a:endParaRPr lang="en-US" sz="1400" dirty="0">
                <a:latin typeface="Times New Roman" pitchFamily="18" charset="0"/>
              </a:endParaRPr>
            </a:p>
          </p:txBody>
        </p:sp>
      </p:grpSp>
      <p:sp>
        <p:nvSpPr>
          <p:cNvPr id="39" name="Rectangle 38"/>
          <p:cNvSpPr/>
          <p:nvPr/>
        </p:nvSpPr>
        <p:spPr bwMode="auto">
          <a:xfrm>
            <a:off x="6705600" y="4800600"/>
            <a:ext cx="2294983"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sz="1400" dirty="0">
              <a:solidFill>
                <a:schemeClr val="tx1"/>
              </a:solidFill>
            </a:endParaRPr>
          </a:p>
        </p:txBody>
      </p:sp>
      <p:sp>
        <p:nvSpPr>
          <p:cNvPr id="25" name="Rectangle 24"/>
          <p:cNvSpPr/>
          <p:nvPr/>
        </p:nvSpPr>
        <p:spPr>
          <a:xfrm>
            <a:off x="7393721" y="5181601"/>
            <a:ext cx="843501" cy="304800"/>
          </a:xfrm>
          <a:prstGeom prst="rect">
            <a:avLst/>
          </a:prstGeom>
        </p:spPr>
        <p:txBody>
          <a:bodyPr wrap="square">
            <a:spAutoFit/>
          </a:bodyPr>
          <a:lstStyle/>
          <a:p>
            <a:pPr algn="ctr" fontAlgn="auto">
              <a:spcBef>
                <a:spcPts val="0"/>
              </a:spcBef>
              <a:spcAft>
                <a:spcPts val="0"/>
              </a:spcAft>
              <a:defRPr/>
            </a:pPr>
            <a:r>
              <a:rPr lang="el-GR" sz="1400" dirty="0" smtClean="0">
                <a:solidFill>
                  <a:schemeClr val="bg1"/>
                </a:solidFill>
                <a:latin typeface="+mj-lt"/>
              </a:rPr>
              <a:t>Δ</a:t>
            </a:r>
            <a:r>
              <a:rPr lang="en-US" sz="1400" dirty="0" smtClean="0">
                <a:solidFill>
                  <a:schemeClr val="bg1"/>
                </a:solidFill>
                <a:latin typeface="+mj-lt"/>
              </a:rPr>
              <a:t>V2</a:t>
            </a:r>
            <a:endParaRPr lang="en-US" sz="1400" dirty="0">
              <a:solidFill>
                <a:schemeClr val="bg1"/>
              </a:solidFill>
              <a:latin typeface="+mj-lt"/>
            </a:endParaRPr>
          </a:p>
        </p:txBody>
      </p:sp>
      <p:sp>
        <p:nvSpPr>
          <p:cNvPr id="27" name="Rectangle 26"/>
          <p:cNvSpPr/>
          <p:nvPr/>
        </p:nvSpPr>
        <p:spPr>
          <a:xfrm>
            <a:off x="6705600" y="3810000"/>
            <a:ext cx="378629" cy="307777"/>
          </a:xfrm>
          <a:prstGeom prst="rect">
            <a:avLst/>
          </a:prstGeom>
        </p:spPr>
        <p:txBody>
          <a:bodyPr wrap="none">
            <a:spAutoFit/>
          </a:bodyPr>
          <a:lstStyle/>
          <a:p>
            <a:pPr algn="ctr" fontAlgn="auto">
              <a:spcBef>
                <a:spcPts val="0"/>
              </a:spcBef>
              <a:spcAft>
                <a:spcPts val="0"/>
              </a:spcAft>
              <a:defRPr/>
            </a:pPr>
            <a:r>
              <a:rPr lang="en-US" sz="1400" dirty="0" smtClean="0">
                <a:latin typeface="+mn-lt"/>
              </a:rPr>
              <a:t>V2</a:t>
            </a:r>
            <a:endParaRPr lang="en-US" sz="1400" dirty="0">
              <a:latin typeface="+mn-lt"/>
            </a:endParaRPr>
          </a:p>
        </p:txBody>
      </p:sp>
      <p:sp>
        <p:nvSpPr>
          <p:cNvPr id="31" name="Rectangle 30"/>
          <p:cNvSpPr/>
          <p:nvPr/>
        </p:nvSpPr>
        <p:spPr>
          <a:xfrm>
            <a:off x="6794624" y="1981200"/>
            <a:ext cx="378629" cy="307777"/>
          </a:xfrm>
          <a:prstGeom prst="rect">
            <a:avLst/>
          </a:prstGeom>
        </p:spPr>
        <p:txBody>
          <a:bodyPr wrap="none">
            <a:spAutoFit/>
          </a:bodyPr>
          <a:lstStyle/>
          <a:p>
            <a:pPr algn="ctr" fontAlgn="auto">
              <a:spcBef>
                <a:spcPts val="0"/>
              </a:spcBef>
              <a:spcAft>
                <a:spcPts val="0"/>
              </a:spcAft>
              <a:defRPr/>
            </a:pPr>
            <a:r>
              <a:rPr lang="en-US" sz="1400" dirty="0" smtClean="0">
                <a:latin typeface="+mn-lt"/>
              </a:rPr>
              <a:t>V1</a:t>
            </a:r>
            <a:endParaRPr lang="en-US" sz="1400" dirty="0">
              <a:latin typeface="+mn-lt"/>
            </a:endParaRPr>
          </a:p>
        </p:txBody>
      </p:sp>
      <p:sp>
        <p:nvSpPr>
          <p:cNvPr id="32" name="Rectangle 31"/>
          <p:cNvSpPr/>
          <p:nvPr/>
        </p:nvSpPr>
        <p:spPr>
          <a:xfrm>
            <a:off x="6718424" y="3352800"/>
            <a:ext cx="378629" cy="307777"/>
          </a:xfrm>
          <a:prstGeom prst="rect">
            <a:avLst/>
          </a:prstGeom>
        </p:spPr>
        <p:txBody>
          <a:bodyPr wrap="none">
            <a:spAutoFit/>
          </a:bodyPr>
          <a:lstStyle/>
          <a:p>
            <a:pPr algn="ctr" fontAlgn="auto">
              <a:spcBef>
                <a:spcPts val="0"/>
              </a:spcBef>
              <a:spcAft>
                <a:spcPts val="0"/>
              </a:spcAft>
              <a:defRPr/>
            </a:pPr>
            <a:r>
              <a:rPr lang="en-US" sz="1400" dirty="0" smtClean="0">
                <a:latin typeface="+mn-lt"/>
              </a:rPr>
              <a:t>V1</a:t>
            </a:r>
            <a:endParaRPr lang="en-US" sz="1400" dirty="0">
              <a:latin typeface="+mn-lt"/>
            </a:endParaRPr>
          </a:p>
        </p:txBody>
      </p:sp>
      <p:sp>
        <p:nvSpPr>
          <p:cNvPr id="33" name="Rectangle 32"/>
          <p:cNvSpPr/>
          <p:nvPr/>
        </p:nvSpPr>
        <p:spPr>
          <a:xfrm>
            <a:off x="1524000" y="5181600"/>
            <a:ext cx="3962400" cy="914400"/>
          </a:xfrm>
          <a:prstGeom prst="rect">
            <a:avLst/>
          </a:prstGeom>
          <a:noFill/>
          <a:ln w="349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10000" y="1524000"/>
            <a:ext cx="827471" cy="261610"/>
          </a:xfrm>
          <a:prstGeom prst="rect">
            <a:avLst/>
          </a:prstGeom>
          <a:noFill/>
        </p:spPr>
        <p:txBody>
          <a:bodyPr wrap="none" rtlCol="0">
            <a:spAutoFit/>
          </a:bodyPr>
          <a:lstStyle/>
          <a:p>
            <a:r>
              <a:rPr lang="en-US" sz="1100" dirty="0" smtClean="0"/>
              <a:t>(Blow-out)</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5" name="Title 1"/>
          <p:cNvSpPr>
            <a:spLocks noGrp="1"/>
          </p:cNvSpPr>
          <p:nvPr>
            <p:ph type="title" idx="4294967295"/>
          </p:nvPr>
        </p:nvSpPr>
        <p:spPr>
          <a:xfrm>
            <a:off x="0" y="0"/>
            <a:ext cx="8229600" cy="1143000"/>
          </a:xfrm>
          <a:solidFill>
            <a:schemeClr val="bg1"/>
          </a:solidFill>
        </p:spPr>
        <p:txBody>
          <a:bodyPr/>
          <a:lstStyle/>
          <a:p>
            <a:pPr eaLnBrk="1" hangingPunct="1"/>
            <a:r>
              <a:rPr lang="en-US" b="1" dirty="0" smtClean="0"/>
              <a:t>Field data observation</a:t>
            </a:r>
          </a:p>
        </p:txBody>
      </p:sp>
      <p:pic>
        <p:nvPicPr>
          <p:cNvPr id="118787" name="Picture 2" descr="Figure10_2802 copy"/>
          <p:cNvPicPr>
            <a:picLocks noChangeAspect="1" noChangeArrowheads="1"/>
          </p:cNvPicPr>
          <p:nvPr/>
        </p:nvPicPr>
        <p:blipFill>
          <a:blip r:embed="rId3" cstate="print"/>
          <a:srcRect/>
          <a:stretch>
            <a:fillRect/>
          </a:stretch>
        </p:blipFill>
        <p:spPr bwMode="auto">
          <a:xfrm>
            <a:off x="0" y="1387475"/>
            <a:ext cx="9115769" cy="4708525"/>
          </a:xfrm>
          <a:prstGeom prst="rect">
            <a:avLst/>
          </a:prstGeom>
          <a:noFill/>
          <a:ln w="9525">
            <a:noFill/>
            <a:miter lim="800000"/>
            <a:headEnd/>
            <a:tailEnd/>
          </a:ln>
        </p:spPr>
      </p:pic>
      <p:cxnSp>
        <p:nvCxnSpPr>
          <p:cNvPr id="3" name="Straight Arrow Connector 2"/>
          <p:cNvCxnSpPr>
            <a:stCxn id="33" idx="0"/>
          </p:cNvCxnSpPr>
          <p:nvPr/>
        </p:nvCxnSpPr>
        <p:spPr>
          <a:xfrm flipH="1" flipV="1">
            <a:off x="2819400" y="5013319"/>
            <a:ext cx="257067" cy="115441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04248" y="1849140"/>
            <a:ext cx="201304" cy="112152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9"/>
          <p:cNvSpPr txBox="1">
            <a:spLocks noChangeArrowheads="1"/>
          </p:cNvSpPr>
          <p:nvPr/>
        </p:nvSpPr>
        <p:spPr bwMode="auto">
          <a:xfrm>
            <a:off x="3048000" y="2511273"/>
            <a:ext cx="1806905" cy="461665"/>
          </a:xfrm>
          <a:prstGeom prst="rect">
            <a:avLst/>
          </a:prstGeom>
          <a:solidFill>
            <a:srgbClr val="FFFF00"/>
          </a:solidFill>
          <a:ln w="9525">
            <a:solidFill>
              <a:schemeClr val="bg1"/>
            </a:solidFill>
            <a:miter lim="800000"/>
            <a:headEnd/>
            <a:tailEnd/>
          </a:ln>
        </p:spPr>
        <p:txBody>
          <a:bodyPr wrap="none">
            <a:spAutoFit/>
          </a:bodyPr>
          <a:lstStyle/>
          <a:p>
            <a:r>
              <a:rPr lang="en-US" sz="2400" dirty="0">
                <a:latin typeface="Times New Roman" pitchFamily="18" charset="0"/>
              </a:rPr>
              <a:t>Close to well</a:t>
            </a:r>
          </a:p>
        </p:txBody>
      </p:sp>
      <p:sp>
        <p:nvSpPr>
          <p:cNvPr id="20" name="TextBox 12"/>
          <p:cNvSpPr txBox="1">
            <a:spLocks noChangeArrowheads="1"/>
          </p:cNvSpPr>
          <p:nvPr/>
        </p:nvSpPr>
        <p:spPr bwMode="auto">
          <a:xfrm>
            <a:off x="7010400" y="2508998"/>
            <a:ext cx="1875835" cy="461665"/>
          </a:xfrm>
          <a:prstGeom prst="rect">
            <a:avLst/>
          </a:prstGeom>
          <a:solidFill>
            <a:srgbClr val="FFFF00"/>
          </a:solidFill>
          <a:ln w="9525">
            <a:solidFill>
              <a:schemeClr val="bg1"/>
            </a:solidFill>
            <a:miter lim="800000"/>
            <a:headEnd/>
            <a:tailEnd/>
          </a:ln>
        </p:spPr>
        <p:txBody>
          <a:bodyPr wrap="none">
            <a:spAutoFit/>
          </a:bodyPr>
          <a:lstStyle/>
          <a:p>
            <a:r>
              <a:rPr lang="en-US" sz="2400" dirty="0">
                <a:latin typeface="Times New Roman" pitchFamily="18" charset="0"/>
              </a:rPr>
              <a:t>Far from well</a:t>
            </a:r>
          </a:p>
        </p:txBody>
      </p:sp>
      <p:sp>
        <p:nvSpPr>
          <p:cNvPr id="9" name="Up Arrow 8"/>
          <p:cNvSpPr/>
          <p:nvPr/>
        </p:nvSpPr>
        <p:spPr>
          <a:xfrm>
            <a:off x="1219200" y="5879592"/>
            <a:ext cx="107510" cy="6736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1371600" y="5867400"/>
            <a:ext cx="107510" cy="685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387475"/>
            <a:ext cx="1585690" cy="461665"/>
          </a:xfrm>
          <a:prstGeom prst="rect">
            <a:avLst/>
          </a:prstGeom>
          <a:noFill/>
        </p:spPr>
        <p:txBody>
          <a:bodyPr wrap="none" rtlCol="0">
            <a:spAutoFit/>
          </a:bodyPr>
          <a:lstStyle/>
          <a:p>
            <a:r>
              <a:rPr lang="en-US" sz="2400" dirty="0" smtClean="0">
                <a:latin typeface="+mn-lt"/>
              </a:rPr>
              <a:t>Head-wave</a:t>
            </a:r>
            <a:endParaRPr lang="en-US" sz="2400" dirty="0">
              <a:latin typeface="+mn-lt"/>
            </a:endParaRPr>
          </a:p>
        </p:txBody>
      </p:sp>
      <p:sp>
        <p:nvSpPr>
          <p:cNvPr id="33" name="TextBox 32"/>
          <p:cNvSpPr txBox="1"/>
          <p:nvPr/>
        </p:nvSpPr>
        <p:spPr>
          <a:xfrm>
            <a:off x="2224310" y="6167735"/>
            <a:ext cx="1704313" cy="461665"/>
          </a:xfrm>
          <a:prstGeom prst="rect">
            <a:avLst/>
          </a:prstGeom>
          <a:noFill/>
        </p:spPr>
        <p:txBody>
          <a:bodyPr wrap="none" rtlCol="0">
            <a:spAutoFit/>
          </a:bodyPr>
          <a:lstStyle/>
          <a:p>
            <a:r>
              <a:rPr lang="en-US" sz="2400" dirty="0" smtClean="0">
                <a:latin typeface="+mn-lt"/>
              </a:rPr>
              <a:t>Direct-wave</a:t>
            </a:r>
            <a:endParaRPr lang="en-US" sz="2400" dirty="0">
              <a:latin typeface="+mn-lt"/>
            </a:endParaRPr>
          </a:p>
        </p:txBody>
      </p:sp>
      <p:sp>
        <p:nvSpPr>
          <p:cNvPr id="15" name="Rectangle 14"/>
          <p:cNvSpPr/>
          <p:nvPr/>
        </p:nvSpPr>
        <p:spPr>
          <a:xfrm>
            <a:off x="6858000" y="6596390"/>
            <a:ext cx="2286000" cy="261610"/>
          </a:xfrm>
          <a:prstGeom prst="rect">
            <a:avLst/>
          </a:prstGeom>
        </p:spPr>
        <p:txBody>
          <a:bodyPr wrap="square">
            <a:spAutoFit/>
          </a:bodyPr>
          <a:lstStyle/>
          <a:p>
            <a:r>
              <a:rPr lang="en-US" sz="1100" dirty="0" smtClean="0">
                <a:latin typeface="Times New Roman" pitchFamily="18" charset="0"/>
                <a:cs typeface="Times New Roman" pitchFamily="18" charset="0"/>
              </a:rPr>
              <a:t>(Hossein </a:t>
            </a:r>
            <a:r>
              <a:rPr lang="en-US" sz="1100" dirty="0" err="1" smtClean="0">
                <a:latin typeface="Times New Roman" pitchFamily="18" charset="0"/>
                <a:cs typeface="Times New Roman" pitchFamily="18" charset="0"/>
              </a:rPr>
              <a:t>Mehdi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Zadeh</a:t>
            </a:r>
            <a:r>
              <a:rPr lang="en-US" sz="1100" dirty="0" smtClean="0">
                <a:latin typeface="Times New Roman" pitchFamily="18" charset="0"/>
                <a:cs typeface="Times New Roman" pitchFamily="18" charset="0"/>
              </a:rPr>
              <a:t>, PhD Thesis)</a:t>
            </a:r>
          </a:p>
        </p:txBody>
      </p:sp>
      <p:sp>
        <p:nvSpPr>
          <p:cNvPr id="17" name="Rectangle 16"/>
          <p:cNvSpPr/>
          <p:nvPr/>
        </p:nvSpPr>
        <p:spPr>
          <a:xfrm>
            <a:off x="3810000" y="4724400"/>
            <a:ext cx="9144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96200" y="4724400"/>
            <a:ext cx="9144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a:off x="5105400" y="5879592"/>
            <a:ext cx="107510" cy="673608"/>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5257800" y="5867400"/>
            <a:ext cx="107510" cy="685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8200" y="6400800"/>
            <a:ext cx="685800" cy="261610"/>
          </a:xfrm>
          <a:prstGeom prst="rect">
            <a:avLst/>
          </a:prstGeom>
          <a:noFill/>
        </p:spPr>
        <p:txBody>
          <a:bodyPr wrap="square" rtlCol="0">
            <a:spAutoFit/>
          </a:bodyPr>
          <a:lstStyle/>
          <a:p>
            <a:r>
              <a:rPr lang="en-US" sz="1100" dirty="0" smtClean="0"/>
              <a:t>Base</a:t>
            </a:r>
            <a:endParaRPr lang="en-US" sz="1100" dirty="0"/>
          </a:p>
        </p:txBody>
      </p:sp>
      <p:sp>
        <p:nvSpPr>
          <p:cNvPr id="24" name="TextBox 23"/>
          <p:cNvSpPr txBox="1"/>
          <p:nvPr/>
        </p:nvSpPr>
        <p:spPr>
          <a:xfrm>
            <a:off x="1371600" y="6400800"/>
            <a:ext cx="685800" cy="261610"/>
          </a:xfrm>
          <a:prstGeom prst="rect">
            <a:avLst/>
          </a:prstGeom>
          <a:noFill/>
        </p:spPr>
        <p:txBody>
          <a:bodyPr wrap="square" rtlCol="0">
            <a:spAutoFit/>
          </a:bodyPr>
          <a:lstStyle/>
          <a:p>
            <a:r>
              <a:rPr lang="en-US" sz="1100" dirty="0" smtClean="0"/>
              <a:t>Monitor</a:t>
            </a:r>
            <a:endParaRPr lang="en-US" sz="1100" dirty="0"/>
          </a:p>
        </p:txBody>
      </p:sp>
      <p:sp>
        <p:nvSpPr>
          <p:cNvPr id="25" name="TextBox 24"/>
          <p:cNvSpPr txBox="1"/>
          <p:nvPr/>
        </p:nvSpPr>
        <p:spPr>
          <a:xfrm>
            <a:off x="4724400" y="6400800"/>
            <a:ext cx="685800" cy="261610"/>
          </a:xfrm>
          <a:prstGeom prst="rect">
            <a:avLst/>
          </a:prstGeom>
          <a:noFill/>
        </p:spPr>
        <p:txBody>
          <a:bodyPr wrap="square" rtlCol="0">
            <a:spAutoFit/>
          </a:bodyPr>
          <a:lstStyle/>
          <a:p>
            <a:r>
              <a:rPr lang="en-US" sz="1100" dirty="0" smtClean="0"/>
              <a:t>Base</a:t>
            </a:r>
            <a:endParaRPr lang="en-US" sz="1100" dirty="0"/>
          </a:p>
        </p:txBody>
      </p:sp>
      <p:sp>
        <p:nvSpPr>
          <p:cNvPr id="26" name="TextBox 25"/>
          <p:cNvSpPr txBox="1"/>
          <p:nvPr/>
        </p:nvSpPr>
        <p:spPr>
          <a:xfrm>
            <a:off x="5257800" y="6400800"/>
            <a:ext cx="685800" cy="261610"/>
          </a:xfrm>
          <a:prstGeom prst="rect">
            <a:avLst/>
          </a:prstGeom>
          <a:noFill/>
        </p:spPr>
        <p:txBody>
          <a:bodyPr wrap="square" rtlCol="0">
            <a:spAutoFit/>
          </a:bodyPr>
          <a:lstStyle/>
          <a:p>
            <a:r>
              <a:rPr lang="en-US" sz="1100" dirty="0" smtClean="0"/>
              <a:t>Monitor</a:t>
            </a:r>
            <a:endParaRPr lang="en-US" sz="1100" dirty="0"/>
          </a:p>
        </p:txBody>
      </p:sp>
    </p:spTree>
    <p:extLst>
      <p:ext uri="{BB962C8B-B14F-4D97-AF65-F5344CB8AC3E}">
        <p14:creationId xmlns:p14="http://schemas.microsoft.com/office/powerpoint/2010/main" xmlns="" val="423004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5658</TotalTime>
  <Words>2045</Words>
  <Application>Microsoft Office PowerPoint</Application>
  <PresentationFormat>On-screen Show (4:3)</PresentationFormat>
  <Paragraphs>230</Paragraphs>
  <Slides>36</Slides>
  <Notes>27</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36</vt:i4>
      </vt:variant>
    </vt:vector>
  </HeadingPairs>
  <TitlesOfParts>
    <vt:vector size="42" baseType="lpstr">
      <vt:lpstr>Office Theme</vt:lpstr>
      <vt:lpstr>Solstice</vt:lpstr>
      <vt:lpstr>1_Solstice</vt:lpstr>
      <vt:lpstr>2_Solstice</vt:lpstr>
      <vt:lpstr>Equation</vt:lpstr>
      <vt:lpstr>Microsoft Office Excel 97-2003-regneark</vt:lpstr>
      <vt:lpstr>ROSE Meeting Time Lapse Refraction and Plans for Full Waveform Inversion </vt:lpstr>
      <vt:lpstr>Objectives</vt:lpstr>
      <vt:lpstr>Outline</vt:lpstr>
      <vt:lpstr>1. Background:  4D Refraction Analysis</vt:lpstr>
      <vt:lpstr>Basic Principal of Head-wave Timeshifts (HWΔT)</vt:lpstr>
      <vt:lpstr>Analysis of synthetic Refraction ΔT</vt:lpstr>
      <vt:lpstr>4D Reflection </vt:lpstr>
      <vt:lpstr>          4D Reflection Seismic</vt:lpstr>
      <vt:lpstr>Field data observation</vt:lpstr>
      <vt:lpstr>Field data observation</vt:lpstr>
      <vt:lpstr>HWΔT relative to well location</vt:lpstr>
      <vt:lpstr>2.  Towards Full Waveform Inversion </vt:lpstr>
      <vt:lpstr>Petrophysical Model </vt:lpstr>
      <vt:lpstr>First Scenario:  Prior to Gas Leakage (100% Brine Saturation)</vt:lpstr>
      <vt:lpstr> Second Scenario:  Gas Charging into All sand Layers (Decreased Lateral extend upward)</vt:lpstr>
      <vt:lpstr>Third Scenario</vt:lpstr>
      <vt:lpstr>Fourth Scenario  (Glacial Channels)</vt:lpstr>
      <vt:lpstr>2.  2D Finite Difference (FD) Seismic Modeling</vt:lpstr>
      <vt:lpstr> 4.  Refraction Full-Waveform Inversion</vt:lpstr>
      <vt:lpstr>Acknowledgments</vt:lpstr>
      <vt:lpstr>Basic principal of head-wave timeshift (HWΔT)</vt:lpstr>
      <vt:lpstr>Synthetic modeling of HWΔT</vt:lpstr>
      <vt:lpstr>Slide 23</vt:lpstr>
      <vt:lpstr>Slide 24</vt:lpstr>
      <vt:lpstr>Slide 25</vt:lpstr>
      <vt:lpstr>Slide 26</vt:lpstr>
      <vt:lpstr>Slide 27</vt:lpstr>
      <vt:lpstr>Timeshifts vs offset</vt:lpstr>
      <vt:lpstr>Underground blow out</vt:lpstr>
      <vt:lpstr>Slide 30</vt:lpstr>
      <vt:lpstr>Timeshift vs offset @ anomaly center</vt:lpstr>
      <vt:lpstr>Synthetic modeling of HWΔT</vt:lpstr>
      <vt:lpstr>Analysis of synthetic HWΔT</vt:lpstr>
      <vt:lpstr>Slide 34</vt:lpstr>
      <vt:lpstr>Slide 35</vt:lpstr>
      <vt:lpstr>Conclusions</vt:lpstr>
    </vt:vector>
  </TitlesOfParts>
  <Company>NTNU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Seismic modeling of shallow gas accumulations</dc:title>
  <dc:creator>hadib</dc:creator>
  <cp:lastModifiedBy>hadib</cp:lastModifiedBy>
  <cp:revision>68</cp:revision>
  <dcterms:created xsi:type="dcterms:W3CDTF">2010-10-07T10:04:26Z</dcterms:created>
  <dcterms:modified xsi:type="dcterms:W3CDTF">2011-05-01T20:37:29Z</dcterms:modified>
</cp:coreProperties>
</file>