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3" r:id="rId2"/>
    <p:sldId id="265" r:id="rId3"/>
    <p:sldId id="264" r:id="rId4"/>
    <p:sldId id="262" r:id="rId5"/>
    <p:sldId id="272" r:id="rId6"/>
    <p:sldId id="266" r:id="rId7"/>
    <p:sldId id="267" r:id="rId8"/>
    <p:sldId id="258" r:id="rId9"/>
    <p:sldId id="270" r:id="rId10"/>
    <p:sldId id="273" r:id="rId11"/>
    <p:sldId id="274" r:id="rId12"/>
    <p:sldId id="275" r:id="rId13"/>
    <p:sldId id="276" r:id="rId14"/>
    <p:sldId id="296" r:id="rId15"/>
    <p:sldId id="277" r:id="rId16"/>
    <p:sldId id="278" r:id="rId17"/>
    <p:sldId id="279" r:id="rId18"/>
    <p:sldId id="280" r:id="rId19"/>
    <p:sldId id="282" r:id="rId20"/>
    <p:sldId id="283" r:id="rId21"/>
    <p:sldId id="281" r:id="rId22"/>
    <p:sldId id="286" r:id="rId23"/>
    <p:sldId id="287" r:id="rId24"/>
    <p:sldId id="288" r:id="rId25"/>
    <p:sldId id="289" r:id="rId26"/>
    <p:sldId id="284" r:id="rId27"/>
    <p:sldId id="291" r:id="rId28"/>
    <p:sldId id="292" r:id="rId29"/>
    <p:sldId id="293" r:id="rId30"/>
    <p:sldId id="294" r:id="rId31"/>
    <p:sldId id="295" r:id="rId32"/>
    <p:sldId id="25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81531" autoAdjust="0"/>
  </p:normalViewPr>
  <p:slideViewPr>
    <p:cSldViewPr>
      <p:cViewPr varScale="1">
        <p:scale>
          <a:sx n="60" d="100"/>
          <a:sy n="60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ick\Work_backup_14Jan11\My%20Documents\Research\CO2\Test_result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ick\Work_backup_14Jan11\My%20Documents\Research\CO2\Test_resul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292563152268407"/>
          <c:y val="5.1400554097404488E-2"/>
          <c:w val="0.7270619064851479"/>
          <c:h val="0.74892108324046924"/>
        </c:manualLayout>
      </c:layout>
      <c:scatterChart>
        <c:scatterStyle val="lineMarker"/>
        <c:ser>
          <c:idx val="0"/>
          <c:order val="0"/>
          <c:tx>
            <c:v>E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A_geol!$B$47:$B$52</c:f>
              <c:numCache>
                <c:formatCode>General</c:formatCode>
                <c:ptCount val="6"/>
                <c:pt idx="0">
                  <c:v>100</c:v>
                </c:pt>
                <c:pt idx="1">
                  <c:v>95</c:v>
                </c:pt>
                <c:pt idx="2">
                  <c:v>82.5</c:v>
                </c:pt>
                <c:pt idx="3">
                  <c:v>62.5</c:v>
                </c:pt>
                <c:pt idx="4">
                  <c:v>37.5</c:v>
                </c:pt>
                <c:pt idx="5">
                  <c:v>12.5</c:v>
                </c:pt>
              </c:numCache>
            </c:numRef>
          </c:xVal>
          <c:yVal>
            <c:numRef>
              <c:f>A_geol!$I$47:$I$52</c:f>
              <c:numCache>
                <c:formatCode>General</c:formatCode>
                <c:ptCount val="6"/>
                <c:pt idx="0">
                  <c:v>4.4000000000000004</c:v>
                </c:pt>
                <c:pt idx="1">
                  <c:v>3.8</c:v>
                </c:pt>
                <c:pt idx="2">
                  <c:v>3.3</c:v>
                </c:pt>
                <c:pt idx="3">
                  <c:v>2.8</c:v>
                </c:pt>
                <c:pt idx="4">
                  <c:v>2.2000000000000002</c:v>
                </c:pt>
                <c:pt idx="5">
                  <c:v>1.6</c:v>
                </c:pt>
              </c:numCache>
            </c:numRef>
          </c:yVal>
        </c:ser>
        <c:axId val="52586752"/>
        <c:axId val="52613504"/>
      </c:scatterChart>
      <c:scatterChart>
        <c:scatterStyle val="lineMarker"/>
        <c:ser>
          <c:idx val="3"/>
          <c:order val="1"/>
          <c:tx>
            <c:v>v</c:v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A_geol!$B$47:$B$52</c:f>
              <c:numCache>
                <c:formatCode>General</c:formatCode>
                <c:ptCount val="6"/>
                <c:pt idx="0">
                  <c:v>100</c:v>
                </c:pt>
                <c:pt idx="1">
                  <c:v>95</c:v>
                </c:pt>
                <c:pt idx="2">
                  <c:v>82.5</c:v>
                </c:pt>
                <c:pt idx="3">
                  <c:v>62.5</c:v>
                </c:pt>
                <c:pt idx="4">
                  <c:v>37.5</c:v>
                </c:pt>
                <c:pt idx="5">
                  <c:v>12.5</c:v>
                </c:pt>
              </c:numCache>
            </c:numRef>
          </c:xVal>
          <c:yVal>
            <c:numRef>
              <c:f>A_geol!$J$47:$J$52</c:f>
              <c:numCache>
                <c:formatCode>General</c:formatCode>
                <c:ptCount val="6"/>
                <c:pt idx="0">
                  <c:v>0.28000000000000008</c:v>
                </c:pt>
                <c:pt idx="1">
                  <c:v>0.254</c:v>
                </c:pt>
                <c:pt idx="2">
                  <c:v>0.22900000000000048</c:v>
                </c:pt>
                <c:pt idx="3">
                  <c:v>0.20600000000000004</c:v>
                </c:pt>
                <c:pt idx="4">
                  <c:v>0.16900000000000054</c:v>
                </c:pt>
                <c:pt idx="5">
                  <c:v>0.13700000000000001</c:v>
                </c:pt>
              </c:numCache>
            </c:numRef>
          </c:yVal>
        </c:ser>
        <c:axId val="52615040"/>
        <c:axId val="52616576"/>
      </c:scatterChart>
      <c:valAx>
        <c:axId val="52586752"/>
        <c:scaling>
          <c:orientation val="minMax"/>
          <c:max val="100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2613504"/>
        <c:crosses val="autoZero"/>
        <c:crossBetween val="midCat"/>
        <c:majorUnit val="25"/>
      </c:valAx>
      <c:valAx>
        <c:axId val="52613504"/>
        <c:scaling>
          <c:orientation val="minMax"/>
          <c:max val="5"/>
          <c:min val="0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2586752"/>
        <c:crosses val="autoZero"/>
        <c:crossBetween val="midCat"/>
        <c:majorUnit val="1"/>
      </c:valAx>
      <c:valAx>
        <c:axId val="52615040"/>
        <c:scaling>
          <c:orientation val="minMax"/>
        </c:scaling>
        <c:delete val="1"/>
        <c:axPos val="b"/>
        <c:numFmt formatCode="General" sourceLinked="1"/>
        <c:tickLblPos val="none"/>
        <c:crossAx val="52616576"/>
        <c:crosses val="autoZero"/>
        <c:crossBetween val="midCat"/>
      </c:valAx>
      <c:valAx>
        <c:axId val="52616576"/>
        <c:scaling>
          <c:orientation val="minMax"/>
          <c:min val="0"/>
        </c:scaling>
        <c:axPos val="r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2615040"/>
        <c:crosses val="max"/>
        <c:crossBetween val="midCat"/>
        <c:majorUnit val="0.1"/>
      </c:valAx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200" i="1"/>
            </a:pPr>
            <a:endParaRPr lang="en-US"/>
          </a:p>
        </c:txPr>
      </c:legendEntry>
      <c:layout>
        <c:manualLayout>
          <c:xMode val="edge"/>
          <c:yMode val="edge"/>
          <c:x val="0.59222498138604129"/>
          <c:y val="0.63289572562130791"/>
          <c:w val="0.2302631743139873"/>
          <c:h val="0.12557258648933384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3982155558605885"/>
          <c:y val="5.1400554097404488E-2"/>
          <c:w val="0.71770725965118598"/>
          <c:h val="0.75501531058618299"/>
        </c:manualLayout>
      </c:layout>
      <c:scatterChart>
        <c:scatterStyle val="lineMarker"/>
        <c:ser>
          <c:idx val="0"/>
          <c:order val="0"/>
          <c:tx>
            <c:v>UCS</c:v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A_geol!$B$47:$B$52</c:f>
              <c:numCache>
                <c:formatCode>General</c:formatCode>
                <c:ptCount val="6"/>
                <c:pt idx="0">
                  <c:v>100</c:v>
                </c:pt>
                <c:pt idx="1">
                  <c:v>95</c:v>
                </c:pt>
                <c:pt idx="2">
                  <c:v>82.5</c:v>
                </c:pt>
                <c:pt idx="3">
                  <c:v>62.5</c:v>
                </c:pt>
                <c:pt idx="4">
                  <c:v>37.5</c:v>
                </c:pt>
                <c:pt idx="5">
                  <c:v>12.5</c:v>
                </c:pt>
              </c:numCache>
            </c:numRef>
          </c:xVal>
          <c:yVal>
            <c:numRef>
              <c:f>A_geol!$H$47:$H$52</c:f>
              <c:numCache>
                <c:formatCode>General</c:formatCode>
                <c:ptCount val="6"/>
                <c:pt idx="0">
                  <c:v>17.7</c:v>
                </c:pt>
                <c:pt idx="1">
                  <c:v>14.9</c:v>
                </c:pt>
                <c:pt idx="2">
                  <c:v>13.6</c:v>
                </c:pt>
                <c:pt idx="3">
                  <c:v>11</c:v>
                </c:pt>
                <c:pt idx="4">
                  <c:v>8.9</c:v>
                </c:pt>
                <c:pt idx="5">
                  <c:v>6</c:v>
                </c:pt>
              </c:numCache>
            </c:numRef>
          </c:yVal>
        </c:ser>
        <c:axId val="53114752"/>
        <c:axId val="53125120"/>
      </c:scatterChart>
      <c:scatterChart>
        <c:scatterStyle val="lineMarker"/>
        <c:ser>
          <c:idx val="3"/>
          <c:order val="1"/>
          <c:tx>
            <c:v>φ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A_geol!$B$47:$B$52</c:f>
              <c:numCache>
                <c:formatCode>General</c:formatCode>
                <c:ptCount val="6"/>
                <c:pt idx="0">
                  <c:v>100</c:v>
                </c:pt>
                <c:pt idx="1">
                  <c:v>95</c:v>
                </c:pt>
                <c:pt idx="2">
                  <c:v>82.5</c:v>
                </c:pt>
                <c:pt idx="3">
                  <c:v>62.5</c:v>
                </c:pt>
                <c:pt idx="4">
                  <c:v>37.5</c:v>
                </c:pt>
                <c:pt idx="5">
                  <c:v>12.5</c:v>
                </c:pt>
              </c:numCache>
            </c:numRef>
          </c:xVal>
          <c:yVal>
            <c:numRef>
              <c:f>A_geol!$K$47:$K$52</c:f>
              <c:numCache>
                <c:formatCode>General</c:formatCode>
                <c:ptCount val="6"/>
                <c:pt idx="0">
                  <c:v>24</c:v>
                </c:pt>
                <c:pt idx="1">
                  <c:v>24.9</c:v>
                </c:pt>
                <c:pt idx="2">
                  <c:v>25.9</c:v>
                </c:pt>
                <c:pt idx="3">
                  <c:v>26.6</c:v>
                </c:pt>
                <c:pt idx="4">
                  <c:v>27.7</c:v>
                </c:pt>
                <c:pt idx="5">
                  <c:v>28.7</c:v>
                </c:pt>
              </c:numCache>
            </c:numRef>
          </c:yVal>
        </c:ser>
        <c:axId val="53128192"/>
        <c:axId val="53126656"/>
      </c:scatterChart>
      <c:valAx>
        <c:axId val="53114752"/>
        <c:scaling>
          <c:orientation val="minMax"/>
          <c:max val="100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3125120"/>
        <c:crosses val="autoZero"/>
        <c:crossBetween val="midCat"/>
        <c:majorUnit val="25"/>
      </c:valAx>
      <c:valAx>
        <c:axId val="53125120"/>
        <c:scaling>
          <c:orientation val="minMax"/>
          <c:max val="20"/>
          <c:min val="0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3114752"/>
        <c:crosses val="autoZero"/>
        <c:crossBetween val="midCat"/>
        <c:majorUnit val="5"/>
      </c:valAx>
      <c:valAx>
        <c:axId val="53126656"/>
        <c:scaling>
          <c:orientation val="minMax"/>
          <c:max val="40"/>
          <c:min val="20"/>
        </c:scaling>
        <c:axPos val="r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3128192"/>
        <c:crosses val="max"/>
        <c:crossBetween val="midCat"/>
        <c:majorUnit val="5"/>
      </c:valAx>
      <c:valAx>
        <c:axId val="53128192"/>
        <c:scaling>
          <c:orientation val="minMax"/>
        </c:scaling>
        <c:delete val="1"/>
        <c:axPos val="b"/>
        <c:numFmt formatCode="General" sourceLinked="1"/>
        <c:tickLblPos val="none"/>
        <c:crossAx val="5312665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200" b="0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0.37923439443286738"/>
          <c:y val="0.64326086784008163"/>
          <c:w val="0.24251835398546806"/>
          <c:h val="0.14260915453838471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D3AC1-6E74-43C9-989F-5FAD45A9D0F5}" type="datetimeFigureOut">
              <a:rPr lang="en-US" smtClean="0"/>
              <a:pPr/>
              <a:t>5/1/2011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3CC5-2C35-45EC-A4C8-5F50E6CD2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7F851-9EF4-49A5-8B32-9FCDC76E2EAE}" type="datetimeFigureOut">
              <a:rPr lang="en-US" smtClean="0"/>
              <a:pPr/>
              <a:t>5/1/2011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BB595-0810-47B1-9172-2217A3C92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First define</a:t>
            </a:r>
            <a:r>
              <a:rPr lang="en-GB" baseline="0" dirty="0" smtClean="0"/>
              <a:t> a rock mass and discuss some effects the consideration of the rock mass specifically has on the geomechanical parameters we might use in geomechanics reservoir-scale simulations</a:t>
            </a:r>
          </a:p>
          <a:p>
            <a:pPr>
              <a:buFontTx/>
              <a:buChar char="-"/>
            </a:pPr>
            <a:r>
              <a:rPr lang="en-GB" baseline="0" dirty="0" smtClean="0"/>
              <a:t> Then I’ll discuss...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All that said I’m going to switch gears a bit here and discuss discrete element</a:t>
            </a:r>
            <a:r>
              <a:rPr lang="en-US" baseline="0" dirty="0" smtClean="0"/>
              <a:t> modeling and the synthetic rock mass approach, a fairly simple yet sophisticated numerical approach for the analysis of fractured rock systems recently developed by the bright folks at Itasca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Concerning DEM,</a:t>
            </a:r>
            <a:r>
              <a:rPr lang="en-US" baseline="0" dirty="0" smtClean="0"/>
              <a:t> I w</a:t>
            </a:r>
            <a:r>
              <a:rPr lang="en-US" dirty="0" smtClean="0"/>
              <a:t>on’t go into the specifics</a:t>
            </a:r>
            <a:r>
              <a:rPr lang="en-US" baseline="0" dirty="0" smtClean="0"/>
              <a:t> to much as likely heard it before, but to briefly say that…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Simply – particle assembly where each particle in contact with its immediate neighbors, bonds may exist at particle contacts, stresses applied to system boundaries, transmitted to particle contacts/bonds, if strength of contact (frictional) or bond is exceeded, bond breaks…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Great</a:t>
            </a:r>
            <a:r>
              <a:rPr lang="en-US" baseline="0" dirty="0" smtClean="0"/>
              <a:t> tool to study complex, emergent behaviors such as fracture evolution, etc.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tool we use here is PFC by Itasca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-An interesting</a:t>
            </a:r>
            <a:r>
              <a:rPr lang="en-US" baseline="0" dirty="0" smtClean="0"/>
              <a:t> aspect of this approach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-Bonded</a:t>
            </a:r>
            <a:r>
              <a:rPr lang="en-US" baseline="0" dirty="0" smtClean="0"/>
              <a:t> p</a:t>
            </a:r>
            <a:r>
              <a:rPr lang="en-US" dirty="0" smtClean="0"/>
              <a:t>article assemblies</a:t>
            </a:r>
            <a:r>
              <a:rPr lang="en-US" baseline="0" dirty="0" smtClean="0"/>
              <a:t> can be submitted to </a:t>
            </a:r>
            <a:r>
              <a:rPr lang="en-US" baseline="0" dirty="0" err="1" smtClean="0"/>
              <a:t>psuedo</a:t>
            </a:r>
            <a:r>
              <a:rPr lang="en-US" baseline="0" dirty="0" smtClean="0"/>
              <a:t> lab tests such as compression and tensile tests and the strength/stiffness properties of the contact bonds (</a:t>
            </a:r>
            <a:r>
              <a:rPr lang="en-US" baseline="0" dirty="0" err="1" smtClean="0"/>
              <a:t>microprops</a:t>
            </a:r>
            <a:r>
              <a:rPr lang="en-US" baseline="0" dirty="0" smtClean="0"/>
              <a:t>) can be iteratively adjusted so that the macroscopic response of the system, such as a stress-strain curve, matches that of a material in question, such as a rock tested in lab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-Thus we can ‘design’ a material with the same strength and deformation</a:t>
            </a:r>
            <a:r>
              <a:rPr lang="en-US" baseline="0" dirty="0" smtClean="0"/>
              <a:t> characteristics as say a rock we test in lab</a:t>
            </a:r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</a:t>
            </a:r>
            <a:r>
              <a:rPr lang="en-US" dirty="0" err="1" smtClean="0"/>
              <a:t>Macroresponse</a:t>
            </a:r>
            <a:r>
              <a:rPr lang="en-US" dirty="0" smtClean="0"/>
              <a:t> – Strength (defined through compressive/tensile</a:t>
            </a:r>
            <a:r>
              <a:rPr lang="en-US" baseline="0" dirty="0" smtClean="0"/>
              <a:t> strength)</a:t>
            </a:r>
            <a:r>
              <a:rPr lang="en-US" dirty="0" smtClean="0"/>
              <a:t>,</a:t>
            </a:r>
            <a:r>
              <a:rPr lang="en-US" baseline="0" dirty="0" smtClean="0"/>
              <a:t> deformability (Poisson’s ration, Elastic modulus)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 Represents only INTACT rock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-So that is how we represent intact rock</a:t>
            </a:r>
            <a:r>
              <a:rPr lang="en-US" sz="1200" baseline="0" dirty="0" smtClean="0"/>
              <a:t> using DEM and PFC, but as shown in early slides, planar discontinuities are most often present in a rock mass, thus the folks at Itasca came up with this…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-Particle pairs joined by a smooth joint contact where the particles may overlap and slide past one another rather than being forced to move around one another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-Discontinuities</a:t>
            </a:r>
            <a:r>
              <a:rPr lang="en-US" sz="1200" baseline="0" dirty="0" smtClean="0"/>
              <a:t> assigned friction/stiffness/bond strengths as would define a natural system – slip on fractures, propagation of fractures, etc. 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-One fracture on its own is only so interesting, but when you combine a number of these intersecting discontinuities together, you start to define a complex system that can be used to explain some very interesting </a:t>
            </a:r>
            <a:r>
              <a:rPr lang="en-US" baseline="0" dirty="0" err="1" smtClean="0"/>
              <a:t>behavoirs</a:t>
            </a:r>
            <a:r>
              <a:rPr lang="en-US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-This is accomplished through </a:t>
            </a:r>
            <a:r>
              <a:rPr lang="en-US" baseline="0" dirty="0" err="1" smtClean="0"/>
              <a:t>whats</a:t>
            </a:r>
            <a:r>
              <a:rPr lang="en-US" baseline="0" dirty="0" smtClean="0"/>
              <a:t> called a DFN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/>
              <a:t>Which defines and quantifies fracture network characteristics such as fracture set spacing/density, orientation, persistence, etc.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/>
              <a:t>DFN created through input from seismic, borehole analyses (core/</a:t>
            </a:r>
            <a:r>
              <a:rPr lang="en-US" sz="1200" baseline="0" dirty="0" err="1" smtClean="0"/>
              <a:t>televiewer</a:t>
            </a:r>
            <a:r>
              <a:rPr lang="en-US" sz="1200" baseline="0" dirty="0" smtClean="0"/>
              <a:t> logs), outcrop analogues, statistical models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/>
              <a:t>Thus, a DFN can represent the true structure of the rock mass in question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/>
              <a:t>Now</a:t>
            </a:r>
            <a:r>
              <a:rPr lang="en-US" sz="1200" baseline="0" dirty="0" smtClean="0"/>
              <a:t> here is the interesting part, when you combine: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/>
              <a:t>Component 1 - Intact rock calibration process described earlier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/>
              <a:t>Component 2 - A DFN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/>
              <a:t>Can define a numerical system with the capability of capturing some rather complex behaviors a large scale, such as fracturing of intact blocks, slip on fractures, interlocking if blocks, even linking fracture propagation and slip back to microseismic analyses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/>
              <a:t>This is the so called SRM system as defined by the folks at Itasca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/>
              <a:t>Thus far used mainly for mining/civil projects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-Now that we have a model where both the behavior of the intact rock and discontinuities (i.e. the rock mass) is accounted for, we can do some pretty interesting things: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-Submit large-scale blocks to pseudo lab tests, samples can be various sizes/orientations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-Determine REV for specific rock mass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-Determine geomechanical properties of the rock mass at REV for use in continuum analyses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-Observe the post-peak behavior of this complex rock mass system for HT!!!!!!!!!!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 Now consider a very simple example of this approach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We have an arbitrary fault-bound, producing reservoir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 If we wanted to run some preliminary analyses to investigate the effect of a 10 MPa depletion scenario from this reservoir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 Specifically we’d like to see what effect different densities of fracture networks have on the simulations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As a starting point we need some geomechanical parameters to describe INTACT behavior (first SRM component) of the reservoir and surrounding rock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For this case I took some general parameters from some tests run at SINTEF on Castlegate 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-Based on that behavior calibrate a PFC sample of relatively similar scale by iteratively adjusting bond </a:t>
            </a:r>
            <a:r>
              <a:rPr lang="en-US" baseline="0" dirty="0" err="1" smtClean="0"/>
              <a:t>microparams</a:t>
            </a:r>
            <a:r>
              <a:rPr lang="en-US" baseline="0" dirty="0" smtClean="0"/>
              <a:t> while running pseudo lab tests to obtain the correct macroscopic response (strength/stiffness) of the lab sample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We then can use those microparameters to create a large-scale sample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 Here I create a 0.5x1 m sample with generally the same macroscopic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Meter-tens</a:t>
            </a:r>
            <a:r>
              <a:rPr lang="en-US" baseline="0" dirty="0" smtClean="0"/>
              <a:t> of meter-scale</a:t>
            </a:r>
          </a:p>
          <a:p>
            <a:pPr>
              <a:buFontTx/>
              <a:buChar char="-"/>
            </a:pPr>
            <a:r>
              <a:rPr lang="en-US" baseline="0" dirty="0" smtClean="0"/>
              <a:t> Sub-parallel bedding-related fractures, perpendicular strata-bound fractures</a:t>
            </a:r>
          </a:p>
          <a:p>
            <a:pPr>
              <a:buFontTx/>
              <a:buChar char="-"/>
            </a:pPr>
            <a:r>
              <a:rPr lang="en-US" baseline="0" dirty="0" smtClean="0"/>
              <a:t>This is what is termed the rock mass – intact rock plus discontinuities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That covers the intact rock component of the SRM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For the second component we need a description of the fracture network in the rock mass, a DFN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For this simple example case I chose a very basic DFN arrangement based on commonly observed discontinuity architecture in sedimentary rocks: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Horizontal, </a:t>
            </a:r>
            <a:r>
              <a:rPr lang="en-US" baseline="0" dirty="0" err="1" smtClean="0"/>
              <a:t>subparallel</a:t>
            </a:r>
            <a:r>
              <a:rPr lang="en-US" baseline="0" dirty="0" smtClean="0"/>
              <a:t> bedding related fracture patterns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Separated by vertical, non-continuous fractures which terminate at the </a:t>
            </a:r>
            <a:r>
              <a:rPr lang="en-US" baseline="0" dirty="0" err="1" smtClean="0"/>
              <a:t>horzontal</a:t>
            </a:r>
            <a:r>
              <a:rPr lang="en-US" baseline="0" dirty="0" smtClean="0"/>
              <a:t> bedding related fractures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 Vertical fracture spacing, chose to look at a number of different cases based on </a:t>
            </a:r>
            <a:r>
              <a:rPr lang="en-US" baseline="0" dirty="0" err="1" smtClean="0"/>
              <a:t>whats</a:t>
            </a:r>
            <a:r>
              <a:rPr lang="en-US" baseline="0" dirty="0" smtClean="0"/>
              <a:t> called the RQD, which is a very basic quantitative description of rock mass quality commonly used in mining/civil engineering when logging rock cores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Described as: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percentage of intact core pieces longer than 10 cm in the total length of core – ranges from 100 to 0, 100 being best quality (solid) rock, 0 being completely fractured rock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determine vertical spacing, I assumed some values of RQD ranging from 0-100 (thus representative of rock mass quality) then used the relation of Priest and Hudson to determine an equivalent vertical spacing for the horizontal fractures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Thus </a:t>
            </a:r>
            <a:r>
              <a:rPr lang="en-US" baseline="0" dirty="0" err="1" smtClean="0"/>
              <a:t>Lamda</a:t>
            </a:r>
            <a:r>
              <a:rPr lang="en-US" baseline="0" dirty="0" smtClean="0"/>
              <a:t> is a 1D fracture intensity similar to P10 values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Selected 5 values of RQD, or 5 general descriptions of rock mass quality, determined equivalent spacing for each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-The hor.</a:t>
            </a:r>
            <a:r>
              <a:rPr lang="en-US" baseline="0" dirty="0" smtClean="0"/>
              <a:t> Spacing btw </a:t>
            </a:r>
            <a:r>
              <a:rPr lang="en-US" baseline="0" dirty="0" err="1" smtClean="0"/>
              <a:t>vert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fracs</a:t>
            </a:r>
            <a:r>
              <a:rPr lang="en-US" baseline="0" dirty="0" smtClean="0"/>
              <a:t> I based on what is called the fracture spacing index (FSI), ratio of layer thickness to </a:t>
            </a:r>
            <a:r>
              <a:rPr lang="en-US" baseline="0" dirty="0" err="1" smtClean="0"/>
              <a:t>horiz</a:t>
            </a:r>
            <a:r>
              <a:rPr lang="en-US" baseline="0" dirty="0" smtClean="0"/>
              <a:t> spacing btw </a:t>
            </a:r>
            <a:r>
              <a:rPr lang="en-US" baseline="0" dirty="0" err="1" smtClean="0"/>
              <a:t>vert</a:t>
            </a:r>
            <a:r>
              <a:rPr lang="en-US" baseline="0" dirty="0" smtClean="0"/>
              <a:t> fractures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-Observed by these authors to be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 consistent at 1.3 but range from 0.5-1.5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-Chose 3 cases FSI 0.5, 1, 1.5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FSI – Ratio of layer thickness to horizontal spacing</a:t>
            </a:r>
            <a:r>
              <a:rPr lang="en-US" baseline="0" dirty="0" smtClean="0"/>
              <a:t> between </a:t>
            </a:r>
            <a:r>
              <a:rPr lang="en-US" dirty="0" smtClean="0"/>
              <a:t>vertical fractures, observed in sedimentary rock outcrops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/>
              <a:t>Discont</a:t>
            </a:r>
            <a:r>
              <a:rPr lang="en-US" baseline="0" dirty="0" smtClean="0"/>
              <a:t>. Props chosen fairly arbitrarily in this case – LIST PROPS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If we now conduct some compression tests on each of the large-scale samples with the DFNs of various degrees of rock mass quality (RQD),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Just showing results for FSI=1 case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-We notice of course the decreasing strength and stiffness with decreasing rock mass quality (i.e. decreasing RQD and increased fracture intensity)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But, SRM approach allows us both to identify the best and works case scenarios and quantify the effects, thus obtaining parameters for use in further continuum geomechanical simulations…</a:t>
            </a:r>
          </a:p>
          <a:p>
            <a:pPr>
              <a:buFontTx/>
              <a:buNone/>
            </a:pPr>
            <a:r>
              <a:rPr lang="en-US" baseline="0" dirty="0" smtClean="0"/>
              <a:t>   - Decrease E 64%</a:t>
            </a:r>
          </a:p>
          <a:p>
            <a:pPr>
              <a:buFontTx/>
              <a:buNone/>
            </a:pPr>
            <a:r>
              <a:rPr lang="en-US" baseline="0" dirty="0" smtClean="0"/>
              <a:t>   - Decrease v 51%</a:t>
            </a:r>
          </a:p>
          <a:p>
            <a:pPr>
              <a:buFontTx/>
              <a:buNone/>
            </a:pPr>
            <a:r>
              <a:rPr lang="en-US" baseline="0" dirty="0" smtClean="0"/>
              <a:t>   - Decrease UCS 66%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-So if we return to the reservoir depletion scenario I introduced before, we run a 10 </a:t>
            </a:r>
            <a:r>
              <a:rPr lang="en-US" baseline="0" dirty="0" err="1" smtClean="0"/>
              <a:t>Mpa</a:t>
            </a:r>
            <a:r>
              <a:rPr lang="en-US" baseline="0" dirty="0" smtClean="0"/>
              <a:t> depletion scenario while using the best and worst case strength/stiffness properties found with the SRM investigation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Changes in vertical stress only shown</a:t>
            </a:r>
          </a:p>
          <a:p>
            <a:r>
              <a:rPr lang="en-US" baseline="0" dirty="0" smtClean="0"/>
              <a:t>-Stress arching occurs (increase in vertical in </a:t>
            </a:r>
            <a:r>
              <a:rPr lang="en-US" baseline="0" dirty="0" err="1" smtClean="0"/>
              <a:t>sideburden</a:t>
            </a:r>
            <a:r>
              <a:rPr lang="en-US" baseline="0" dirty="0" smtClean="0"/>
              <a:t>, decrease in overburden, opposite with horizontal stresses)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-As</a:t>
            </a:r>
            <a:r>
              <a:rPr lang="en-US" baseline="0" dirty="0" smtClean="0"/>
              <a:t> fluids drain, effective stress increases, reservoir compacts</a:t>
            </a:r>
          </a:p>
          <a:p>
            <a:r>
              <a:rPr lang="en-US" baseline="0" dirty="0" smtClean="0"/>
              <a:t>-This occurs in best case (RQD = 100%) but much more so in worst case (RQD = 12.5%)</a:t>
            </a:r>
          </a:p>
          <a:p>
            <a:r>
              <a:rPr lang="en-US" baseline="0" dirty="0" smtClean="0"/>
              <a:t>-Makes sense – softer reservoir, more compaction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-Result: Increases susceptibility for fault slip (reactivation) in side/overburden, shear failure in these areas, subsidence in overburden</a:t>
            </a:r>
            <a:endParaRPr lang="en-US" dirty="0" smtClean="0"/>
          </a:p>
          <a:p>
            <a:r>
              <a:rPr lang="en-US" baseline="0" dirty="0" smtClean="0"/>
              <a:t>-But, this approach allows us to quantify the impact of different reservoir rock mass qualities and predict the likelihood of these phenomena </a:t>
            </a:r>
            <a:r>
              <a:rPr lang="en-US" baseline="0" dirty="0" err="1" smtClean="0"/>
              <a:t>occuring</a:t>
            </a:r>
            <a:r>
              <a:rPr lang="en-US" baseline="0" dirty="0" smtClean="0"/>
              <a:t> in real world cases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Very simple study with many limitations</a:t>
            </a:r>
          </a:p>
          <a:p>
            <a:pPr>
              <a:buFontTx/>
              <a:buChar char="-"/>
            </a:pPr>
            <a:r>
              <a:rPr lang="en-US" dirty="0" smtClean="0"/>
              <a:t> All issues that can be addressed in a more sophisticated study!</a:t>
            </a:r>
          </a:p>
          <a:p>
            <a:pPr>
              <a:buFontTx/>
              <a:buChar char="-"/>
            </a:pPr>
            <a:r>
              <a:rPr lang="en-US" dirty="0" smtClean="0"/>
              <a:t> Nonetheless demonstrates a very useful application of the SRM approach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Generally to build upon the limitations in previous slide: 3D, consider REV, more thought into discontinuity properties</a:t>
            </a:r>
          </a:p>
          <a:p>
            <a:pPr>
              <a:buFontTx/>
              <a:buChar char="-"/>
            </a:pPr>
            <a:r>
              <a:rPr lang="en-US" baseline="0" dirty="0" smtClean="0"/>
              <a:t>REV – determine in relation to </a:t>
            </a:r>
            <a:r>
              <a:rPr lang="en-US" baseline="0" dirty="0" err="1" smtClean="0"/>
              <a:t>vert</a:t>
            </a:r>
            <a:r>
              <a:rPr lang="en-US" baseline="0" dirty="0" smtClean="0"/>
              <a:t>/</a:t>
            </a:r>
            <a:r>
              <a:rPr lang="en-US" baseline="0" dirty="0" err="1" smtClean="0"/>
              <a:t>horiz</a:t>
            </a:r>
            <a:r>
              <a:rPr lang="en-US" baseline="0" dirty="0" smtClean="0"/>
              <a:t> fracture spacing</a:t>
            </a:r>
          </a:p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Another</a:t>
            </a:r>
            <a:r>
              <a:rPr lang="en-US" baseline="0" dirty="0" smtClean="0"/>
              <a:t> example from </a:t>
            </a:r>
            <a:r>
              <a:rPr lang="en-US" baseline="0" dirty="0" err="1" smtClean="0"/>
              <a:t>Svarlbard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Common in many </a:t>
            </a:r>
            <a:r>
              <a:rPr lang="en-US" baseline="0" dirty="0" err="1" smtClean="0"/>
              <a:t>sed</a:t>
            </a:r>
            <a:r>
              <a:rPr lang="en-US" baseline="0" dirty="0" smtClean="0"/>
              <a:t> rocks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-Something the analytical solutions don’t allow for</a:t>
            </a:r>
          </a:p>
          <a:p>
            <a:r>
              <a:rPr lang="en-US" baseline="0" dirty="0" smtClean="0"/>
              <a:t>-Implications for brittleness/fracture development/evolution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-Now</a:t>
            </a:r>
            <a:r>
              <a:rPr lang="en-US" baseline="0" dirty="0" smtClean="0"/>
              <a:t> think of a res</a:t>
            </a:r>
          </a:p>
          <a:p>
            <a:r>
              <a:rPr lang="en-US" baseline="0" dirty="0" smtClean="0"/>
              <a:t>-Want to conduct some type of continuum </a:t>
            </a:r>
            <a:r>
              <a:rPr lang="en-US" baseline="0" dirty="0" err="1" smtClean="0"/>
              <a:t>geomech</a:t>
            </a:r>
            <a:r>
              <a:rPr lang="en-US" baseline="0" dirty="0" smtClean="0"/>
              <a:t> simulation, such as compaction/subsidence during depletion</a:t>
            </a:r>
          </a:p>
          <a:p>
            <a:r>
              <a:rPr lang="en-US" baseline="0" dirty="0" smtClean="0"/>
              <a:t>-We are thinking of the rock mass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However, if we now take a step back and</a:t>
            </a:r>
            <a:r>
              <a:rPr lang="en-US" baseline="0" dirty="0" smtClean="0"/>
              <a:t> consider the geomechanical input parameters for such simulations, such as strength/stiffness (deformability), the most reliable means of obtaining such parameters comes from direct, static testing of cores</a:t>
            </a:r>
          </a:p>
          <a:p>
            <a:pPr>
              <a:buFontTx/>
              <a:buChar char="-"/>
            </a:pPr>
            <a:r>
              <a:rPr lang="en-US" baseline="0" dirty="0" smtClean="0"/>
              <a:t>We take the core into the lab and run some index type tests to determine the strength and stiffness of the rock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Of</a:t>
            </a:r>
            <a:r>
              <a:rPr lang="en-US" baseline="0" dirty="0" smtClean="0"/>
              <a:t> course these parameters might be obtained via geophysical methods (logging, others?)</a:t>
            </a:r>
          </a:p>
          <a:p>
            <a:pPr>
              <a:buFontTx/>
              <a:buChar char="-"/>
            </a:pPr>
            <a:r>
              <a:rPr lang="en-US" baseline="0" dirty="0" smtClean="0"/>
              <a:t> However, the cores obtained are often very small relative to the problem in question and the properties obtained represent those of the small-scale INTACT rock, </a:t>
            </a:r>
            <a:r>
              <a:rPr lang="en-US" u="sng" baseline="0" dirty="0" smtClean="0"/>
              <a:t>NOT necessarily the rock mass, as that is the scale in question here</a:t>
            </a:r>
            <a:endParaRPr lang="en-US" u="sng" dirty="0" smtClean="0"/>
          </a:p>
          <a:p>
            <a:pPr>
              <a:buFontTx/>
              <a:buChar char="-"/>
            </a:pPr>
            <a:r>
              <a:rPr lang="en-US" dirty="0" smtClean="0"/>
              <a:t> Thus, these results</a:t>
            </a:r>
            <a:r>
              <a:rPr lang="en-US" baseline="0" dirty="0" smtClean="0"/>
              <a:t> may be sufficient for borehole stability analyses, etc., but are not representative of the ROCK MASS…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What happens to the stress-strain curve (and the </a:t>
            </a:r>
            <a:r>
              <a:rPr lang="en-US" baseline="0" dirty="0" err="1" smtClean="0"/>
              <a:t>geomech</a:t>
            </a:r>
            <a:r>
              <a:rPr lang="en-US" baseline="0" dirty="0" smtClean="0"/>
              <a:t> props), if we consider the rock mass scale? 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As you increase the scale of rock mass, rock strength and stiffness tend to decrease</a:t>
            </a:r>
          </a:p>
          <a:p>
            <a:pPr>
              <a:buFontTx/>
              <a:buChar char="-"/>
            </a:pPr>
            <a:r>
              <a:rPr lang="en-US" baseline="0" dirty="0" smtClean="0"/>
              <a:t>Reasons: influence of </a:t>
            </a:r>
            <a:r>
              <a:rPr lang="en-US" baseline="0" dirty="0" err="1" smtClean="0"/>
              <a:t>fracs</a:t>
            </a:r>
            <a:r>
              <a:rPr lang="en-US" baseline="0" dirty="0" smtClean="0"/>
              <a:t> (compressibility, slip), as you increase the scale of rock mass, rock strength and stiffness tend to decrease</a:t>
            </a:r>
          </a:p>
          <a:p>
            <a:pPr>
              <a:buFontTx/>
              <a:buChar char="-"/>
            </a:pPr>
            <a:r>
              <a:rPr lang="en-US" baseline="0" dirty="0" smtClean="0"/>
              <a:t>Why: increasing scale, more and more </a:t>
            </a:r>
            <a:r>
              <a:rPr lang="en-US" baseline="0" dirty="0" err="1" smtClean="0"/>
              <a:t>fracs</a:t>
            </a:r>
            <a:r>
              <a:rPr lang="en-US" baseline="0" dirty="0" smtClean="0"/>
              <a:t> (possibly through-going, favorable orientations for slip)</a:t>
            </a:r>
          </a:p>
          <a:p>
            <a:pPr>
              <a:buFontTx/>
              <a:buChar char="-"/>
            </a:pPr>
            <a:r>
              <a:rPr lang="en-US" baseline="0" dirty="0" smtClean="0"/>
              <a:t>Also intact scale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-This</a:t>
            </a:r>
            <a:r>
              <a:rPr lang="en-US" baseline="0" dirty="0" smtClean="0"/>
              <a:t> is referred to as the ‘scale’ effect and illustrated nicely by this rather classic figure by </a:t>
            </a:r>
            <a:r>
              <a:rPr lang="en-US" baseline="0" dirty="0" err="1" smtClean="0"/>
              <a:t>Hoek</a:t>
            </a:r>
            <a:r>
              <a:rPr lang="en-US" baseline="0" dirty="0" smtClean="0"/>
              <a:t> and Brown in 1997 benchmark paper</a:t>
            </a:r>
          </a:p>
          <a:p>
            <a:r>
              <a:rPr lang="en-US" baseline="0" dirty="0" smtClean="0"/>
              <a:t>-Circle of consideration is increased, more and more joints/joint sets included</a:t>
            </a:r>
          </a:p>
          <a:p>
            <a:r>
              <a:rPr lang="en-US" baseline="0" dirty="0" smtClean="0"/>
              <a:t>-The effect of this is decreasing strength/stiff with increasing scale of consideration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 Of course this decrease does not go on </a:t>
            </a:r>
            <a:r>
              <a:rPr lang="en-US" baseline="0" dirty="0" err="1" smtClean="0"/>
              <a:t>indefinetely</a:t>
            </a:r>
            <a:r>
              <a:rPr lang="en-US" baseline="0" dirty="0" smtClean="0"/>
              <a:t> but is limited by a concept/phenomenon defined as the REV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 REV - 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olume at which the size of the tested sample contains a sufficient number of inhomogeneities for the ‘‘average value’’ to be reasonably consistent under repeated testing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More important - The REV can be used to determine whether a rock mass can appropriately be treated as an equivalent continuum – i.e. usable for m/10s of m/km/reservoir scale continuum simulations!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dirty="0" smtClean="0"/>
              <a:t> W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hen the rock mass volume is equal or bigger than the REV, it is justifiable to use an average value for the rock mass property of interest</a:t>
            </a:r>
          </a:p>
          <a:p>
            <a:pPr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REV dependent on many things, such as discontinuity density and orientation</a:t>
            </a:r>
          </a:p>
          <a:p>
            <a:pPr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Found in literature to be anywhere from 5-20 times the mean fracture spacing or block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-To summarize</a:t>
            </a:r>
            <a:r>
              <a:rPr lang="en-US" baseline="0" dirty="0" smtClean="0"/>
              <a:t>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-Such defines what is a rock MASS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-In particular systematic sets of discontinuities are present in sedimentary rock masses ****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-Equiv. </a:t>
            </a:r>
            <a:r>
              <a:rPr lang="en-US" baseline="0" dirty="0" err="1" smtClean="0"/>
              <a:t>contin</a:t>
            </a:r>
            <a:r>
              <a:rPr lang="en-US" baseline="0" dirty="0" smtClean="0"/>
              <a:t>. at REV – can use the geomechanical parameters found at the REV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Last point – If scale of interest thought to contain</a:t>
            </a:r>
            <a:r>
              <a:rPr lang="en-US" baseline="0" dirty="0" smtClean="0"/>
              <a:t> a significant number of discontinuities, which is most often the case (every rock mass contains some!)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B595-0810-47B1-9172-2217A3C92D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31B3-D1F3-4D7D-8A34-AB347FE1913D}" type="datetimeFigureOut">
              <a:rPr lang="en-US" smtClean="0"/>
              <a:pPr/>
              <a:t>5/1/2011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1F6-7EDB-4E49-BCBB-8FDF13E36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31B3-D1F3-4D7D-8A34-AB347FE1913D}" type="datetimeFigureOut">
              <a:rPr lang="en-US" smtClean="0"/>
              <a:pPr/>
              <a:t>5/1/2011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1F6-7EDB-4E49-BCBB-8FDF13E36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31B3-D1F3-4D7D-8A34-AB347FE1913D}" type="datetimeFigureOut">
              <a:rPr lang="en-US" smtClean="0"/>
              <a:pPr/>
              <a:t>5/1/2011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1F6-7EDB-4E49-BCBB-8FDF13E36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31B3-D1F3-4D7D-8A34-AB347FE1913D}" type="datetimeFigureOut">
              <a:rPr lang="en-US" smtClean="0"/>
              <a:pPr/>
              <a:t>5/1/2011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1F6-7EDB-4E49-BCBB-8FDF13E36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31B3-D1F3-4D7D-8A34-AB347FE1913D}" type="datetimeFigureOut">
              <a:rPr lang="en-US" smtClean="0"/>
              <a:pPr/>
              <a:t>5/1/2011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1F6-7EDB-4E49-BCBB-8FDF13E36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31B3-D1F3-4D7D-8A34-AB347FE1913D}" type="datetimeFigureOut">
              <a:rPr lang="en-US" smtClean="0"/>
              <a:pPr/>
              <a:t>5/1/2011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1F6-7EDB-4E49-BCBB-8FDF13E36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31B3-D1F3-4D7D-8A34-AB347FE1913D}" type="datetimeFigureOut">
              <a:rPr lang="en-US" smtClean="0"/>
              <a:pPr/>
              <a:t>5/1/2011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1F6-7EDB-4E49-BCBB-8FDF13E36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31B3-D1F3-4D7D-8A34-AB347FE1913D}" type="datetimeFigureOut">
              <a:rPr lang="en-US" smtClean="0"/>
              <a:pPr/>
              <a:t>5/1/2011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1F6-7EDB-4E49-BCBB-8FDF13E36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31B3-D1F3-4D7D-8A34-AB347FE1913D}" type="datetimeFigureOut">
              <a:rPr lang="en-US" smtClean="0"/>
              <a:pPr/>
              <a:t>5/1/2011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1F6-7EDB-4E49-BCBB-8FDF13E36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31B3-D1F3-4D7D-8A34-AB347FE1913D}" type="datetimeFigureOut">
              <a:rPr lang="en-US" smtClean="0"/>
              <a:pPr/>
              <a:t>5/1/2011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1F6-7EDB-4E49-BCBB-8FDF13E36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31B3-D1F3-4D7D-8A34-AB347FE1913D}" type="datetimeFigureOut">
              <a:rPr lang="en-US" smtClean="0"/>
              <a:pPr/>
              <a:t>5/1/2011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51F6-7EDB-4E49-BCBB-8FDF13E36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A31B3-D1F3-4D7D-8A34-AB347FE1913D}" type="datetimeFigureOut">
              <a:rPr lang="en-US" smtClean="0"/>
              <a:pPr/>
              <a:t>5/1/2011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51F6-7EDB-4E49-BCBB-8FDF13E36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5200017"/>
          <p:cNvPicPr>
            <a:picLocks noChangeAspect="1" noChangeArrowheads="1"/>
          </p:cNvPicPr>
          <p:nvPr/>
        </p:nvPicPr>
        <p:blipFill>
          <a:blip r:embed="rId2" cstate="print">
            <a:lum bright="75000" contrast="-7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914400"/>
            <a:ext cx="7924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Synthetic Rock Mass modeling for determination of geomechanical properties reservoir rock masses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9530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Nicholas Thompson</a:t>
            </a:r>
          </a:p>
          <a:p>
            <a:r>
              <a:rPr lang="en-US" sz="2000" dirty="0" smtClean="0"/>
              <a:t>Postdoctoral researcher</a:t>
            </a:r>
          </a:p>
          <a:p>
            <a:r>
              <a:rPr lang="en-US" sz="2000" dirty="0" smtClean="0"/>
              <a:t>Department of Petroleum Engineering and Applied Geophysics</a:t>
            </a:r>
          </a:p>
          <a:p>
            <a:r>
              <a:rPr lang="en-US" sz="2000" dirty="0" smtClean="0"/>
              <a:t>Norwegian University of Science and Technology</a:t>
            </a:r>
            <a:endParaRPr lang="en-US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229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Rock mass heterogeneity – scale effects</a:t>
            </a:r>
          </a:p>
          <a:p>
            <a:endParaRPr lang="en-US" sz="3200" dirty="0" smtClean="0">
              <a:latin typeface="Calibri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Calibri"/>
              </a:rPr>
              <a:t> Discontinuities are commonly present in rock units</a:t>
            </a:r>
          </a:p>
          <a:p>
            <a:pPr>
              <a:buFontTx/>
              <a:buChar char="-"/>
            </a:pPr>
            <a:endParaRPr lang="en-US" sz="2800" i="1" dirty="0" smtClean="0">
              <a:latin typeface="Calibri"/>
            </a:endParaRPr>
          </a:p>
          <a:p>
            <a:pPr>
              <a:buFontTx/>
              <a:buChar char="-"/>
            </a:pPr>
            <a:r>
              <a:rPr lang="en-US" sz="2800" i="1" dirty="0" smtClean="0">
                <a:latin typeface="Calibri"/>
              </a:rPr>
              <a:t> </a:t>
            </a:r>
            <a:r>
              <a:rPr lang="en-US" sz="2800" dirty="0" smtClean="0"/>
              <a:t>Discontinuities have </a:t>
            </a:r>
            <a:r>
              <a:rPr lang="en-US" sz="2800" dirty="0" smtClean="0">
                <a:latin typeface="Calibri"/>
              </a:rPr>
              <a:t>significant effects on the geomechanical parameters of the rock mass  </a:t>
            </a:r>
          </a:p>
          <a:p>
            <a:pPr>
              <a:buFontTx/>
              <a:buChar char="-"/>
            </a:pPr>
            <a:endParaRPr lang="en-US" sz="2800" i="1" dirty="0" smtClean="0">
              <a:latin typeface="Calibri"/>
            </a:endParaRPr>
          </a:p>
          <a:p>
            <a:pPr>
              <a:buFontTx/>
              <a:buChar char="-"/>
            </a:pPr>
            <a:r>
              <a:rPr lang="en-US" sz="2800" i="1" dirty="0" smtClean="0">
                <a:latin typeface="Calibri"/>
              </a:rPr>
              <a:t> </a:t>
            </a:r>
            <a:r>
              <a:rPr lang="en-US" sz="2800" dirty="0" smtClean="0">
                <a:latin typeface="Calibri"/>
              </a:rPr>
              <a:t>Rock mass might be treated as a equivalent continuum at the REV </a:t>
            </a:r>
          </a:p>
          <a:p>
            <a:pPr>
              <a:buFontTx/>
              <a:buChar char="-"/>
            </a:pPr>
            <a:endParaRPr lang="en-US" sz="2800" dirty="0" smtClean="0">
              <a:latin typeface="Calibri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Calibri"/>
              </a:rPr>
              <a:t> These effects should be accounted for in reservoir-scale geomechanics simulations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382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Discrete element modeling (DEM) and the Synthetic Rock Mass approach</a:t>
            </a:r>
            <a:r>
              <a:rPr lang="en-US" sz="2800" dirty="0" smtClean="0">
                <a:latin typeface="Calibri"/>
              </a:rPr>
              <a:t> </a:t>
            </a:r>
          </a:p>
          <a:p>
            <a:endParaRPr lang="en-US" sz="2800" dirty="0" smtClean="0">
              <a:latin typeface="Calibri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Calibri"/>
              </a:rPr>
              <a:t> Numerical tool for analysis of </a:t>
            </a:r>
            <a:r>
              <a:rPr lang="en-US" sz="2800" dirty="0" err="1" smtClean="0">
                <a:latin typeface="Calibri"/>
              </a:rPr>
              <a:t>geomaterials</a:t>
            </a:r>
            <a:r>
              <a:rPr lang="en-US" sz="2800" dirty="0" smtClean="0">
                <a:latin typeface="Calibri"/>
              </a:rPr>
              <a:t> and particulate systems</a:t>
            </a:r>
          </a:p>
          <a:p>
            <a:pPr>
              <a:buFontTx/>
              <a:buChar char="-"/>
            </a:pPr>
            <a:endParaRPr lang="en-US" sz="2800" dirty="0" smtClean="0">
              <a:latin typeface="Calibri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Calibri"/>
              </a:rPr>
              <a:t> Bonded particle assemblies simulate the geomechanical behavior of rock</a:t>
            </a:r>
          </a:p>
        </p:txBody>
      </p:sp>
      <p:grpSp>
        <p:nvGrpSpPr>
          <p:cNvPr id="3" name="Group 14"/>
          <p:cNvGrpSpPr>
            <a:grpSpLocks noChangeAspect="1"/>
          </p:cNvGrpSpPr>
          <p:nvPr/>
        </p:nvGrpSpPr>
        <p:grpSpPr bwMode="auto">
          <a:xfrm>
            <a:off x="4953000" y="4495800"/>
            <a:ext cx="3733798" cy="2240281"/>
            <a:chOff x="3581400" y="2895599"/>
            <a:chExt cx="2667002" cy="1447801"/>
          </a:xfrm>
        </p:grpSpPr>
        <p:pic>
          <p:nvPicPr>
            <p:cNvPr id="5" name="Picture 2" descr="grain-cement"/>
            <p:cNvPicPr>
              <a:picLocks noChangeAspect="1" noChangeArrowheads="1"/>
            </p:cNvPicPr>
            <p:nvPr/>
          </p:nvPicPr>
          <p:blipFill>
            <a:blip r:embed="rId3" cstate="print"/>
            <a:srcRect l="27489" t="1695" r="32433" b="67796"/>
            <a:stretch>
              <a:fillRect/>
            </a:stretch>
          </p:blipFill>
          <p:spPr bwMode="auto">
            <a:xfrm>
              <a:off x="3657601" y="2895599"/>
              <a:ext cx="2590801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3581400" y="4038424"/>
              <a:ext cx="609953" cy="304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22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Discrete element modeling (DEM) and the Synthetic Rock Mass approach</a:t>
            </a:r>
            <a:r>
              <a:rPr lang="en-US" sz="2800" dirty="0" smtClean="0">
                <a:latin typeface="Calibri"/>
              </a:rPr>
              <a:t> </a:t>
            </a:r>
          </a:p>
          <a:p>
            <a:endParaRPr lang="en-US" sz="2800" dirty="0" smtClean="0">
              <a:latin typeface="Calibri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Calibri"/>
              </a:rPr>
              <a:t> Microproperties of bonds calibrated so that the macroresponse of the particle assembly matches that of the material in question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8409" t="19885" r="29546" b="14774"/>
          <a:stretch>
            <a:fillRect/>
          </a:stretch>
        </p:blipFill>
        <p:spPr bwMode="auto">
          <a:xfrm>
            <a:off x="1143000" y="3810000"/>
            <a:ext cx="2133600" cy="26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30"/>
          <p:cNvGrpSpPr>
            <a:grpSpLocks noChangeAspect="1"/>
          </p:cNvGrpSpPr>
          <p:nvPr/>
        </p:nvGrpSpPr>
        <p:grpSpPr bwMode="auto">
          <a:xfrm>
            <a:off x="5029200" y="3810000"/>
            <a:ext cx="3153103" cy="2471351"/>
            <a:chOff x="228600" y="1646238"/>
            <a:chExt cx="3062288" cy="2295525"/>
          </a:xfrm>
        </p:grpSpPr>
        <p:pic>
          <p:nvPicPr>
            <p:cNvPr id="9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1646238"/>
              <a:ext cx="3062288" cy="2295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20"/>
            <p:cNvSpPr>
              <a:spLocks noChangeShapeType="1"/>
            </p:cNvSpPr>
            <p:nvPr/>
          </p:nvSpPr>
          <p:spPr bwMode="auto">
            <a:xfrm>
              <a:off x="2362200" y="2417763"/>
              <a:ext cx="0" cy="9144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 flipH="1">
              <a:off x="1752600" y="3332163"/>
              <a:ext cx="60960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1752600" y="3352800"/>
              <a:ext cx="685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/>
                <a:t>1</a:t>
              </a: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2209800" y="2798763"/>
              <a:ext cx="685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/>
                <a:t>E</a:t>
              </a:r>
            </a:p>
          </p:txBody>
        </p:sp>
      </p:grpSp>
      <p:sp>
        <p:nvSpPr>
          <p:cNvPr id="14" name="Right Arrow 13"/>
          <p:cNvSpPr/>
          <p:nvPr/>
        </p:nvSpPr>
        <p:spPr>
          <a:xfrm rot="5400000">
            <a:off x="2076450" y="3867150"/>
            <a:ext cx="342900" cy="2286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2076450" y="6076950"/>
            <a:ext cx="342900" cy="228600"/>
          </a:xfrm>
          <a:prstGeom prst="rightArrow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229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Discrete element modeling (DEM) and the Synthetic Rock Mass approach</a:t>
            </a:r>
            <a:r>
              <a:rPr lang="en-US" sz="2800" dirty="0" smtClean="0">
                <a:latin typeface="Calibri"/>
              </a:rPr>
              <a:t> </a:t>
            </a:r>
          </a:p>
          <a:p>
            <a:endParaRPr lang="en-US" sz="2800" dirty="0" smtClean="0">
              <a:latin typeface="Calibri"/>
            </a:endParaRPr>
          </a:p>
          <a:p>
            <a:pPr>
              <a:buFontTx/>
              <a:buChar char="-"/>
              <a:defRPr/>
            </a:pPr>
            <a:r>
              <a:rPr lang="en-US" sz="2800" dirty="0" smtClean="0"/>
              <a:t> Smooth Joint contact model - Representation of rock mass discontinuities (smooth interface)</a:t>
            </a:r>
          </a:p>
        </p:txBody>
      </p: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685800" y="3581400"/>
            <a:ext cx="3810000" cy="2438400"/>
            <a:chOff x="4325805" y="2438400"/>
            <a:chExt cx="4249870" cy="2608048"/>
          </a:xfrm>
        </p:grpSpPr>
        <p:sp>
          <p:nvSpPr>
            <p:cNvPr id="15" name="Freeform 7"/>
            <p:cNvSpPr>
              <a:spLocks noChangeAspect="1"/>
            </p:cNvSpPr>
            <p:nvPr/>
          </p:nvSpPr>
          <p:spPr bwMode="auto">
            <a:xfrm>
              <a:off x="4495800" y="2438400"/>
              <a:ext cx="4079875" cy="2608048"/>
            </a:xfrm>
            <a:custGeom>
              <a:avLst/>
              <a:gdLst/>
              <a:ahLst/>
              <a:cxnLst>
                <a:cxn ang="0">
                  <a:pos x="1468" y="33"/>
                </a:cxn>
                <a:cxn ang="0">
                  <a:pos x="440" y="49"/>
                </a:cxn>
                <a:cxn ang="0">
                  <a:pos x="280" y="85"/>
                </a:cxn>
                <a:cxn ang="0">
                  <a:pos x="220" y="105"/>
                </a:cxn>
                <a:cxn ang="0">
                  <a:pos x="196" y="113"/>
                </a:cxn>
                <a:cxn ang="0">
                  <a:pos x="140" y="141"/>
                </a:cxn>
                <a:cxn ang="0">
                  <a:pos x="88" y="177"/>
                </a:cxn>
                <a:cxn ang="0">
                  <a:pos x="0" y="365"/>
                </a:cxn>
                <a:cxn ang="0">
                  <a:pos x="8" y="537"/>
                </a:cxn>
                <a:cxn ang="0">
                  <a:pos x="12" y="601"/>
                </a:cxn>
                <a:cxn ang="0">
                  <a:pos x="180" y="737"/>
                </a:cxn>
                <a:cxn ang="0">
                  <a:pos x="476" y="765"/>
                </a:cxn>
                <a:cxn ang="0">
                  <a:pos x="604" y="821"/>
                </a:cxn>
                <a:cxn ang="0">
                  <a:pos x="660" y="869"/>
                </a:cxn>
                <a:cxn ang="0">
                  <a:pos x="704" y="921"/>
                </a:cxn>
                <a:cxn ang="0">
                  <a:pos x="764" y="997"/>
                </a:cxn>
                <a:cxn ang="0">
                  <a:pos x="788" y="1037"/>
                </a:cxn>
                <a:cxn ang="0">
                  <a:pos x="824" y="1073"/>
                </a:cxn>
                <a:cxn ang="0">
                  <a:pos x="860" y="1149"/>
                </a:cxn>
                <a:cxn ang="0">
                  <a:pos x="948" y="1241"/>
                </a:cxn>
                <a:cxn ang="0">
                  <a:pos x="1024" y="1277"/>
                </a:cxn>
                <a:cxn ang="0">
                  <a:pos x="1128" y="1297"/>
                </a:cxn>
                <a:cxn ang="0">
                  <a:pos x="1332" y="1317"/>
                </a:cxn>
                <a:cxn ang="0">
                  <a:pos x="1464" y="1341"/>
                </a:cxn>
                <a:cxn ang="0">
                  <a:pos x="1604" y="1373"/>
                </a:cxn>
                <a:cxn ang="0">
                  <a:pos x="1944" y="1365"/>
                </a:cxn>
                <a:cxn ang="0">
                  <a:pos x="2084" y="1297"/>
                </a:cxn>
                <a:cxn ang="0">
                  <a:pos x="2136" y="1169"/>
                </a:cxn>
                <a:cxn ang="0">
                  <a:pos x="2120" y="901"/>
                </a:cxn>
                <a:cxn ang="0">
                  <a:pos x="2052" y="713"/>
                </a:cxn>
                <a:cxn ang="0">
                  <a:pos x="1996" y="605"/>
                </a:cxn>
                <a:cxn ang="0">
                  <a:pos x="1952" y="473"/>
                </a:cxn>
                <a:cxn ang="0">
                  <a:pos x="1908" y="265"/>
                </a:cxn>
                <a:cxn ang="0">
                  <a:pos x="1884" y="161"/>
                </a:cxn>
                <a:cxn ang="0">
                  <a:pos x="1808" y="57"/>
                </a:cxn>
                <a:cxn ang="0">
                  <a:pos x="1468" y="33"/>
                </a:cxn>
              </a:cxnLst>
              <a:rect l="0" t="0" r="r" b="b"/>
              <a:pathLst>
                <a:path w="2147" h="1373">
                  <a:moveTo>
                    <a:pt x="1468" y="33"/>
                  </a:moveTo>
                  <a:cubicBezTo>
                    <a:pt x="1041" y="35"/>
                    <a:pt x="786" y="0"/>
                    <a:pt x="440" y="49"/>
                  </a:cubicBezTo>
                  <a:cubicBezTo>
                    <a:pt x="392" y="68"/>
                    <a:pt x="331" y="76"/>
                    <a:pt x="280" y="85"/>
                  </a:cubicBezTo>
                  <a:cubicBezTo>
                    <a:pt x="280" y="85"/>
                    <a:pt x="227" y="103"/>
                    <a:pt x="220" y="105"/>
                  </a:cubicBezTo>
                  <a:cubicBezTo>
                    <a:pt x="212" y="108"/>
                    <a:pt x="196" y="113"/>
                    <a:pt x="196" y="113"/>
                  </a:cubicBezTo>
                  <a:cubicBezTo>
                    <a:pt x="178" y="126"/>
                    <a:pt x="160" y="131"/>
                    <a:pt x="140" y="141"/>
                  </a:cubicBezTo>
                  <a:cubicBezTo>
                    <a:pt x="121" y="150"/>
                    <a:pt x="105" y="165"/>
                    <a:pt x="88" y="177"/>
                  </a:cubicBezTo>
                  <a:cubicBezTo>
                    <a:pt x="33" y="219"/>
                    <a:pt x="20" y="304"/>
                    <a:pt x="0" y="365"/>
                  </a:cubicBezTo>
                  <a:cubicBezTo>
                    <a:pt x="3" y="422"/>
                    <a:pt x="5" y="480"/>
                    <a:pt x="8" y="537"/>
                  </a:cubicBezTo>
                  <a:cubicBezTo>
                    <a:pt x="9" y="558"/>
                    <a:pt x="6" y="580"/>
                    <a:pt x="12" y="601"/>
                  </a:cubicBezTo>
                  <a:cubicBezTo>
                    <a:pt x="32" y="676"/>
                    <a:pt x="109" y="725"/>
                    <a:pt x="180" y="737"/>
                  </a:cubicBezTo>
                  <a:cubicBezTo>
                    <a:pt x="263" y="778"/>
                    <a:pt x="397" y="763"/>
                    <a:pt x="476" y="765"/>
                  </a:cubicBezTo>
                  <a:cubicBezTo>
                    <a:pt x="521" y="780"/>
                    <a:pt x="564" y="794"/>
                    <a:pt x="604" y="821"/>
                  </a:cubicBezTo>
                  <a:cubicBezTo>
                    <a:pt x="620" y="845"/>
                    <a:pt x="641" y="847"/>
                    <a:pt x="660" y="869"/>
                  </a:cubicBezTo>
                  <a:cubicBezTo>
                    <a:pt x="675" y="886"/>
                    <a:pt x="704" y="921"/>
                    <a:pt x="704" y="921"/>
                  </a:cubicBezTo>
                  <a:cubicBezTo>
                    <a:pt x="713" y="949"/>
                    <a:pt x="735" y="987"/>
                    <a:pt x="764" y="997"/>
                  </a:cubicBezTo>
                  <a:cubicBezTo>
                    <a:pt x="772" y="1010"/>
                    <a:pt x="777" y="1026"/>
                    <a:pt x="788" y="1037"/>
                  </a:cubicBezTo>
                  <a:cubicBezTo>
                    <a:pt x="800" y="1049"/>
                    <a:pt x="816" y="1058"/>
                    <a:pt x="824" y="1073"/>
                  </a:cubicBezTo>
                  <a:cubicBezTo>
                    <a:pt x="836" y="1097"/>
                    <a:pt x="845" y="1126"/>
                    <a:pt x="860" y="1149"/>
                  </a:cubicBezTo>
                  <a:cubicBezTo>
                    <a:pt x="881" y="1183"/>
                    <a:pt x="920" y="1213"/>
                    <a:pt x="948" y="1241"/>
                  </a:cubicBezTo>
                  <a:cubicBezTo>
                    <a:pt x="964" y="1257"/>
                    <a:pt x="998" y="1275"/>
                    <a:pt x="1024" y="1277"/>
                  </a:cubicBezTo>
                  <a:cubicBezTo>
                    <a:pt x="1064" y="1281"/>
                    <a:pt x="1088" y="1296"/>
                    <a:pt x="1128" y="1297"/>
                  </a:cubicBezTo>
                  <a:cubicBezTo>
                    <a:pt x="1311" y="1314"/>
                    <a:pt x="1243" y="1306"/>
                    <a:pt x="1332" y="1317"/>
                  </a:cubicBezTo>
                  <a:cubicBezTo>
                    <a:pt x="1373" y="1334"/>
                    <a:pt x="1420" y="1338"/>
                    <a:pt x="1464" y="1341"/>
                  </a:cubicBezTo>
                  <a:cubicBezTo>
                    <a:pt x="1512" y="1361"/>
                    <a:pt x="1552" y="1366"/>
                    <a:pt x="1604" y="1373"/>
                  </a:cubicBezTo>
                  <a:cubicBezTo>
                    <a:pt x="1717" y="1370"/>
                    <a:pt x="1831" y="1369"/>
                    <a:pt x="1944" y="1365"/>
                  </a:cubicBezTo>
                  <a:cubicBezTo>
                    <a:pt x="1989" y="1364"/>
                    <a:pt x="2062" y="1341"/>
                    <a:pt x="2084" y="1297"/>
                  </a:cubicBezTo>
                  <a:cubicBezTo>
                    <a:pt x="2106" y="1253"/>
                    <a:pt x="2123" y="1216"/>
                    <a:pt x="2136" y="1169"/>
                  </a:cubicBezTo>
                  <a:cubicBezTo>
                    <a:pt x="2134" y="1109"/>
                    <a:pt x="2147" y="983"/>
                    <a:pt x="2120" y="901"/>
                  </a:cubicBezTo>
                  <a:cubicBezTo>
                    <a:pt x="2112" y="835"/>
                    <a:pt x="2081" y="772"/>
                    <a:pt x="2052" y="713"/>
                  </a:cubicBezTo>
                  <a:cubicBezTo>
                    <a:pt x="2045" y="680"/>
                    <a:pt x="2031" y="617"/>
                    <a:pt x="1996" y="605"/>
                  </a:cubicBezTo>
                  <a:cubicBezTo>
                    <a:pt x="1985" y="561"/>
                    <a:pt x="1974" y="512"/>
                    <a:pt x="1952" y="473"/>
                  </a:cubicBezTo>
                  <a:cubicBezTo>
                    <a:pt x="1941" y="399"/>
                    <a:pt x="1942" y="332"/>
                    <a:pt x="1908" y="265"/>
                  </a:cubicBezTo>
                  <a:cubicBezTo>
                    <a:pt x="1888" y="225"/>
                    <a:pt x="1900" y="197"/>
                    <a:pt x="1884" y="161"/>
                  </a:cubicBezTo>
                  <a:cubicBezTo>
                    <a:pt x="1871" y="121"/>
                    <a:pt x="1842" y="65"/>
                    <a:pt x="1808" y="57"/>
                  </a:cubicBezTo>
                  <a:cubicBezTo>
                    <a:pt x="1734" y="8"/>
                    <a:pt x="1556" y="38"/>
                    <a:pt x="1468" y="3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Rectangle 35"/>
            <p:cNvSpPr>
              <a:spLocks noChangeAspect="1" noChangeArrowheads="1"/>
            </p:cNvSpPr>
            <p:nvPr/>
          </p:nvSpPr>
          <p:spPr bwMode="auto">
            <a:xfrm rot="-9316697">
              <a:off x="6826250" y="4056063"/>
              <a:ext cx="638175" cy="889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" name="Arc 36"/>
            <p:cNvSpPr>
              <a:spLocks noChangeAspect="1"/>
            </p:cNvSpPr>
            <p:nvPr/>
          </p:nvSpPr>
          <p:spPr bwMode="auto">
            <a:xfrm rot="-5400000">
              <a:off x="6299200" y="3844926"/>
              <a:ext cx="890587" cy="912812"/>
            </a:xfrm>
            <a:custGeom>
              <a:avLst/>
              <a:gdLst>
                <a:gd name="T0" fmla="*/ 2147483647 w 42359"/>
                <a:gd name="T1" fmla="*/ 2147483647 h 43200"/>
                <a:gd name="T2" fmla="*/ 2147483647 w 42359"/>
                <a:gd name="T3" fmla="*/ 2147483647 h 43200"/>
                <a:gd name="T4" fmla="*/ 2147483647 w 42359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2359"/>
                <a:gd name="T10" fmla="*/ 0 h 43200"/>
                <a:gd name="T11" fmla="*/ 42359 w 4235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359" h="43200" fill="none" extrusionOk="0">
                  <a:moveTo>
                    <a:pt x="30046" y="41479"/>
                  </a:moveTo>
                  <a:cubicBezTo>
                    <a:pt x="27375" y="42614"/>
                    <a:pt x="24502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230" y="-1"/>
                    <a:pt x="39697" y="6375"/>
                    <a:pt x="42358" y="15630"/>
                  </a:cubicBezTo>
                </a:path>
                <a:path w="42359" h="43200" stroke="0" extrusionOk="0">
                  <a:moveTo>
                    <a:pt x="30046" y="41479"/>
                  </a:moveTo>
                  <a:cubicBezTo>
                    <a:pt x="27375" y="42614"/>
                    <a:pt x="24502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230" y="-1"/>
                    <a:pt x="39697" y="6375"/>
                    <a:pt x="42358" y="1563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Arc 37"/>
            <p:cNvSpPr>
              <a:spLocks noChangeAspect="1"/>
            </p:cNvSpPr>
            <p:nvPr/>
          </p:nvSpPr>
          <p:spPr bwMode="auto">
            <a:xfrm>
              <a:off x="7107238" y="3473450"/>
              <a:ext cx="912812" cy="887413"/>
            </a:xfrm>
            <a:custGeom>
              <a:avLst/>
              <a:gdLst>
                <a:gd name="T0" fmla="*/ 2147483647 w 43200"/>
                <a:gd name="T1" fmla="*/ 2147483647 h 42174"/>
                <a:gd name="T2" fmla="*/ 2147483647 w 43200"/>
                <a:gd name="T3" fmla="*/ 2147483647 h 42174"/>
                <a:gd name="T4" fmla="*/ 2147483647 w 43200"/>
                <a:gd name="T5" fmla="*/ 2147483647 h 4217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174"/>
                <a:gd name="T11" fmla="*/ 43200 w 43200"/>
                <a:gd name="T12" fmla="*/ 42174 h 421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174" fill="none" extrusionOk="0">
                  <a:moveTo>
                    <a:pt x="1593" y="29741"/>
                  </a:moveTo>
                  <a:cubicBezTo>
                    <a:pt x="541" y="27156"/>
                    <a:pt x="0" y="243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995"/>
                    <a:pt x="37126" y="39313"/>
                    <a:pt x="28177" y="42174"/>
                  </a:cubicBezTo>
                </a:path>
                <a:path w="43200" h="42174" stroke="0" extrusionOk="0">
                  <a:moveTo>
                    <a:pt x="1593" y="29741"/>
                  </a:moveTo>
                  <a:cubicBezTo>
                    <a:pt x="541" y="27156"/>
                    <a:pt x="0" y="243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995"/>
                    <a:pt x="37126" y="39313"/>
                    <a:pt x="28177" y="4217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Line 38"/>
            <p:cNvSpPr>
              <a:spLocks noChangeAspect="1" noChangeShapeType="1"/>
            </p:cNvSpPr>
            <p:nvPr/>
          </p:nvSpPr>
          <p:spPr bwMode="auto">
            <a:xfrm>
              <a:off x="6615113" y="3856038"/>
              <a:ext cx="1090612" cy="506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39"/>
            <p:cNvSpPr>
              <a:spLocks noChangeAspect="1" noChangeShapeType="1"/>
            </p:cNvSpPr>
            <p:nvPr/>
          </p:nvSpPr>
          <p:spPr bwMode="auto">
            <a:xfrm flipV="1">
              <a:off x="6731000" y="4108450"/>
              <a:ext cx="414338" cy="182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none" w="med" len="sm"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21" name="Object 6"/>
            <p:cNvGraphicFramePr>
              <a:graphicFrameLocks noChangeAspect="1"/>
            </p:cNvGraphicFramePr>
            <p:nvPr/>
          </p:nvGraphicFramePr>
          <p:xfrm>
            <a:off x="6519863" y="4079875"/>
            <a:ext cx="212725" cy="274638"/>
          </p:xfrm>
          <a:graphic>
            <a:graphicData uri="http://schemas.openxmlformats.org/presentationml/2006/ole">
              <p:oleObj spid="_x0000_s1026" name="Equation" r:id="rId4" imgW="177480" imgH="228600" progId="">
                <p:embed/>
              </p:oleObj>
            </a:graphicData>
          </a:graphic>
        </p:graphicFrame>
        <p:sp>
          <p:nvSpPr>
            <p:cNvPr id="22" name="Line 41"/>
            <p:cNvSpPr>
              <a:spLocks noChangeAspect="1" noChangeShapeType="1"/>
            </p:cNvSpPr>
            <p:nvPr/>
          </p:nvSpPr>
          <p:spPr bwMode="auto">
            <a:xfrm>
              <a:off x="5189538" y="2905125"/>
              <a:ext cx="3113087" cy="14557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 Box 43"/>
            <p:cNvSpPr txBox="1">
              <a:spLocks noChangeAspect="1" noChangeArrowheads="1"/>
            </p:cNvSpPr>
            <p:nvPr/>
          </p:nvSpPr>
          <p:spPr bwMode="auto">
            <a:xfrm>
              <a:off x="4325805" y="3334917"/>
              <a:ext cx="1406320" cy="329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/>
                <a:t>Discontinuity</a:t>
              </a:r>
              <a:endParaRPr lang="en-US" sz="1400" dirty="0"/>
            </a:p>
          </p:txBody>
        </p:sp>
        <p:sp>
          <p:nvSpPr>
            <p:cNvPr id="24" name="Line 44"/>
            <p:cNvSpPr>
              <a:spLocks noChangeAspect="1" noChangeShapeType="1"/>
            </p:cNvSpPr>
            <p:nvPr/>
          </p:nvSpPr>
          <p:spPr bwMode="auto">
            <a:xfrm flipV="1">
              <a:off x="5005784" y="3171912"/>
              <a:ext cx="562836" cy="1888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6096000" y="3429000"/>
            <a:ext cx="2209800" cy="2819400"/>
            <a:chOff x="3936" y="1104"/>
            <a:chExt cx="1824" cy="2232"/>
          </a:xfrm>
        </p:grpSpPr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36" y="1104"/>
              <a:ext cx="1382" cy="2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Group 9"/>
            <p:cNvGrpSpPr>
              <a:grpSpLocks/>
            </p:cNvGrpSpPr>
            <p:nvPr/>
          </p:nvGrpSpPr>
          <p:grpSpPr bwMode="auto">
            <a:xfrm>
              <a:off x="5472" y="1392"/>
              <a:ext cx="288" cy="816"/>
              <a:chOff x="5472" y="1392"/>
              <a:chExt cx="288" cy="816"/>
            </a:xfrm>
          </p:grpSpPr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>
                <a:off x="5472" y="1488"/>
                <a:ext cx="0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Text Box 8"/>
              <p:cNvSpPr txBox="1">
                <a:spLocks noChangeArrowheads="1"/>
              </p:cNvSpPr>
              <p:nvPr/>
            </p:nvSpPr>
            <p:spPr bwMode="auto">
              <a:xfrm>
                <a:off x="5548" y="1392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v-SE" sz="2400">
                    <a:latin typeface="Times New Roman" pitchFamily="18" charset="0"/>
                  </a:rPr>
                  <a:t>g</a:t>
                </a: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Discrete element modeling (DEM) and the Synthetic Rock Mass approach</a:t>
            </a:r>
            <a:r>
              <a:rPr lang="en-US" sz="2800" dirty="0" smtClean="0">
                <a:latin typeface="Calibri"/>
              </a:rPr>
              <a:t> </a:t>
            </a:r>
          </a:p>
          <a:p>
            <a:endParaRPr lang="en-US" sz="2800" dirty="0" smtClean="0">
              <a:latin typeface="Calibri"/>
            </a:endParaRPr>
          </a:p>
          <a:p>
            <a:pPr>
              <a:buFontTx/>
              <a:buChar char="-"/>
              <a:defRPr/>
            </a:pPr>
            <a:r>
              <a:rPr lang="en-US" sz="2800" dirty="0" smtClean="0"/>
              <a:t> Discrete fracture network (DFN)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85800" y="3581400"/>
            <a:ext cx="3810000" cy="2438400"/>
            <a:chOff x="4325805" y="2438400"/>
            <a:chExt cx="4249870" cy="2608048"/>
          </a:xfrm>
        </p:grpSpPr>
        <p:sp>
          <p:nvSpPr>
            <p:cNvPr id="15" name="Freeform 7"/>
            <p:cNvSpPr>
              <a:spLocks noChangeAspect="1"/>
            </p:cNvSpPr>
            <p:nvPr/>
          </p:nvSpPr>
          <p:spPr bwMode="auto">
            <a:xfrm>
              <a:off x="4495800" y="2438400"/>
              <a:ext cx="4079875" cy="2608048"/>
            </a:xfrm>
            <a:custGeom>
              <a:avLst/>
              <a:gdLst/>
              <a:ahLst/>
              <a:cxnLst>
                <a:cxn ang="0">
                  <a:pos x="1468" y="33"/>
                </a:cxn>
                <a:cxn ang="0">
                  <a:pos x="440" y="49"/>
                </a:cxn>
                <a:cxn ang="0">
                  <a:pos x="280" y="85"/>
                </a:cxn>
                <a:cxn ang="0">
                  <a:pos x="220" y="105"/>
                </a:cxn>
                <a:cxn ang="0">
                  <a:pos x="196" y="113"/>
                </a:cxn>
                <a:cxn ang="0">
                  <a:pos x="140" y="141"/>
                </a:cxn>
                <a:cxn ang="0">
                  <a:pos x="88" y="177"/>
                </a:cxn>
                <a:cxn ang="0">
                  <a:pos x="0" y="365"/>
                </a:cxn>
                <a:cxn ang="0">
                  <a:pos x="8" y="537"/>
                </a:cxn>
                <a:cxn ang="0">
                  <a:pos x="12" y="601"/>
                </a:cxn>
                <a:cxn ang="0">
                  <a:pos x="180" y="737"/>
                </a:cxn>
                <a:cxn ang="0">
                  <a:pos x="476" y="765"/>
                </a:cxn>
                <a:cxn ang="0">
                  <a:pos x="604" y="821"/>
                </a:cxn>
                <a:cxn ang="0">
                  <a:pos x="660" y="869"/>
                </a:cxn>
                <a:cxn ang="0">
                  <a:pos x="704" y="921"/>
                </a:cxn>
                <a:cxn ang="0">
                  <a:pos x="764" y="997"/>
                </a:cxn>
                <a:cxn ang="0">
                  <a:pos x="788" y="1037"/>
                </a:cxn>
                <a:cxn ang="0">
                  <a:pos x="824" y="1073"/>
                </a:cxn>
                <a:cxn ang="0">
                  <a:pos x="860" y="1149"/>
                </a:cxn>
                <a:cxn ang="0">
                  <a:pos x="948" y="1241"/>
                </a:cxn>
                <a:cxn ang="0">
                  <a:pos x="1024" y="1277"/>
                </a:cxn>
                <a:cxn ang="0">
                  <a:pos x="1128" y="1297"/>
                </a:cxn>
                <a:cxn ang="0">
                  <a:pos x="1332" y="1317"/>
                </a:cxn>
                <a:cxn ang="0">
                  <a:pos x="1464" y="1341"/>
                </a:cxn>
                <a:cxn ang="0">
                  <a:pos x="1604" y="1373"/>
                </a:cxn>
                <a:cxn ang="0">
                  <a:pos x="1944" y="1365"/>
                </a:cxn>
                <a:cxn ang="0">
                  <a:pos x="2084" y="1297"/>
                </a:cxn>
                <a:cxn ang="0">
                  <a:pos x="2136" y="1169"/>
                </a:cxn>
                <a:cxn ang="0">
                  <a:pos x="2120" y="901"/>
                </a:cxn>
                <a:cxn ang="0">
                  <a:pos x="2052" y="713"/>
                </a:cxn>
                <a:cxn ang="0">
                  <a:pos x="1996" y="605"/>
                </a:cxn>
                <a:cxn ang="0">
                  <a:pos x="1952" y="473"/>
                </a:cxn>
                <a:cxn ang="0">
                  <a:pos x="1908" y="265"/>
                </a:cxn>
                <a:cxn ang="0">
                  <a:pos x="1884" y="161"/>
                </a:cxn>
                <a:cxn ang="0">
                  <a:pos x="1808" y="57"/>
                </a:cxn>
                <a:cxn ang="0">
                  <a:pos x="1468" y="33"/>
                </a:cxn>
              </a:cxnLst>
              <a:rect l="0" t="0" r="r" b="b"/>
              <a:pathLst>
                <a:path w="2147" h="1373">
                  <a:moveTo>
                    <a:pt x="1468" y="33"/>
                  </a:moveTo>
                  <a:cubicBezTo>
                    <a:pt x="1041" y="35"/>
                    <a:pt x="786" y="0"/>
                    <a:pt x="440" y="49"/>
                  </a:cubicBezTo>
                  <a:cubicBezTo>
                    <a:pt x="392" y="68"/>
                    <a:pt x="331" y="76"/>
                    <a:pt x="280" y="85"/>
                  </a:cubicBezTo>
                  <a:cubicBezTo>
                    <a:pt x="280" y="85"/>
                    <a:pt x="227" y="103"/>
                    <a:pt x="220" y="105"/>
                  </a:cubicBezTo>
                  <a:cubicBezTo>
                    <a:pt x="212" y="108"/>
                    <a:pt x="196" y="113"/>
                    <a:pt x="196" y="113"/>
                  </a:cubicBezTo>
                  <a:cubicBezTo>
                    <a:pt x="178" y="126"/>
                    <a:pt x="160" y="131"/>
                    <a:pt x="140" y="141"/>
                  </a:cubicBezTo>
                  <a:cubicBezTo>
                    <a:pt x="121" y="150"/>
                    <a:pt x="105" y="165"/>
                    <a:pt x="88" y="177"/>
                  </a:cubicBezTo>
                  <a:cubicBezTo>
                    <a:pt x="33" y="219"/>
                    <a:pt x="20" y="304"/>
                    <a:pt x="0" y="365"/>
                  </a:cubicBezTo>
                  <a:cubicBezTo>
                    <a:pt x="3" y="422"/>
                    <a:pt x="5" y="480"/>
                    <a:pt x="8" y="537"/>
                  </a:cubicBezTo>
                  <a:cubicBezTo>
                    <a:pt x="9" y="558"/>
                    <a:pt x="6" y="580"/>
                    <a:pt x="12" y="601"/>
                  </a:cubicBezTo>
                  <a:cubicBezTo>
                    <a:pt x="32" y="676"/>
                    <a:pt x="109" y="725"/>
                    <a:pt x="180" y="737"/>
                  </a:cubicBezTo>
                  <a:cubicBezTo>
                    <a:pt x="263" y="778"/>
                    <a:pt x="397" y="763"/>
                    <a:pt x="476" y="765"/>
                  </a:cubicBezTo>
                  <a:cubicBezTo>
                    <a:pt x="521" y="780"/>
                    <a:pt x="564" y="794"/>
                    <a:pt x="604" y="821"/>
                  </a:cubicBezTo>
                  <a:cubicBezTo>
                    <a:pt x="620" y="845"/>
                    <a:pt x="641" y="847"/>
                    <a:pt x="660" y="869"/>
                  </a:cubicBezTo>
                  <a:cubicBezTo>
                    <a:pt x="675" y="886"/>
                    <a:pt x="704" y="921"/>
                    <a:pt x="704" y="921"/>
                  </a:cubicBezTo>
                  <a:cubicBezTo>
                    <a:pt x="713" y="949"/>
                    <a:pt x="735" y="987"/>
                    <a:pt x="764" y="997"/>
                  </a:cubicBezTo>
                  <a:cubicBezTo>
                    <a:pt x="772" y="1010"/>
                    <a:pt x="777" y="1026"/>
                    <a:pt x="788" y="1037"/>
                  </a:cubicBezTo>
                  <a:cubicBezTo>
                    <a:pt x="800" y="1049"/>
                    <a:pt x="816" y="1058"/>
                    <a:pt x="824" y="1073"/>
                  </a:cubicBezTo>
                  <a:cubicBezTo>
                    <a:pt x="836" y="1097"/>
                    <a:pt x="845" y="1126"/>
                    <a:pt x="860" y="1149"/>
                  </a:cubicBezTo>
                  <a:cubicBezTo>
                    <a:pt x="881" y="1183"/>
                    <a:pt x="920" y="1213"/>
                    <a:pt x="948" y="1241"/>
                  </a:cubicBezTo>
                  <a:cubicBezTo>
                    <a:pt x="964" y="1257"/>
                    <a:pt x="998" y="1275"/>
                    <a:pt x="1024" y="1277"/>
                  </a:cubicBezTo>
                  <a:cubicBezTo>
                    <a:pt x="1064" y="1281"/>
                    <a:pt x="1088" y="1296"/>
                    <a:pt x="1128" y="1297"/>
                  </a:cubicBezTo>
                  <a:cubicBezTo>
                    <a:pt x="1311" y="1314"/>
                    <a:pt x="1243" y="1306"/>
                    <a:pt x="1332" y="1317"/>
                  </a:cubicBezTo>
                  <a:cubicBezTo>
                    <a:pt x="1373" y="1334"/>
                    <a:pt x="1420" y="1338"/>
                    <a:pt x="1464" y="1341"/>
                  </a:cubicBezTo>
                  <a:cubicBezTo>
                    <a:pt x="1512" y="1361"/>
                    <a:pt x="1552" y="1366"/>
                    <a:pt x="1604" y="1373"/>
                  </a:cubicBezTo>
                  <a:cubicBezTo>
                    <a:pt x="1717" y="1370"/>
                    <a:pt x="1831" y="1369"/>
                    <a:pt x="1944" y="1365"/>
                  </a:cubicBezTo>
                  <a:cubicBezTo>
                    <a:pt x="1989" y="1364"/>
                    <a:pt x="2062" y="1341"/>
                    <a:pt x="2084" y="1297"/>
                  </a:cubicBezTo>
                  <a:cubicBezTo>
                    <a:pt x="2106" y="1253"/>
                    <a:pt x="2123" y="1216"/>
                    <a:pt x="2136" y="1169"/>
                  </a:cubicBezTo>
                  <a:cubicBezTo>
                    <a:pt x="2134" y="1109"/>
                    <a:pt x="2147" y="983"/>
                    <a:pt x="2120" y="901"/>
                  </a:cubicBezTo>
                  <a:cubicBezTo>
                    <a:pt x="2112" y="835"/>
                    <a:pt x="2081" y="772"/>
                    <a:pt x="2052" y="713"/>
                  </a:cubicBezTo>
                  <a:cubicBezTo>
                    <a:pt x="2045" y="680"/>
                    <a:pt x="2031" y="617"/>
                    <a:pt x="1996" y="605"/>
                  </a:cubicBezTo>
                  <a:cubicBezTo>
                    <a:pt x="1985" y="561"/>
                    <a:pt x="1974" y="512"/>
                    <a:pt x="1952" y="473"/>
                  </a:cubicBezTo>
                  <a:cubicBezTo>
                    <a:pt x="1941" y="399"/>
                    <a:pt x="1942" y="332"/>
                    <a:pt x="1908" y="265"/>
                  </a:cubicBezTo>
                  <a:cubicBezTo>
                    <a:pt x="1888" y="225"/>
                    <a:pt x="1900" y="197"/>
                    <a:pt x="1884" y="161"/>
                  </a:cubicBezTo>
                  <a:cubicBezTo>
                    <a:pt x="1871" y="121"/>
                    <a:pt x="1842" y="65"/>
                    <a:pt x="1808" y="57"/>
                  </a:cubicBezTo>
                  <a:cubicBezTo>
                    <a:pt x="1734" y="8"/>
                    <a:pt x="1556" y="38"/>
                    <a:pt x="1468" y="3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Rectangle 35"/>
            <p:cNvSpPr>
              <a:spLocks noChangeAspect="1" noChangeArrowheads="1"/>
            </p:cNvSpPr>
            <p:nvPr/>
          </p:nvSpPr>
          <p:spPr bwMode="auto">
            <a:xfrm rot="-9316697">
              <a:off x="6826250" y="4056063"/>
              <a:ext cx="638175" cy="889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" name="Arc 36"/>
            <p:cNvSpPr>
              <a:spLocks noChangeAspect="1"/>
            </p:cNvSpPr>
            <p:nvPr/>
          </p:nvSpPr>
          <p:spPr bwMode="auto">
            <a:xfrm rot="-5400000">
              <a:off x="6299200" y="3844926"/>
              <a:ext cx="890587" cy="912812"/>
            </a:xfrm>
            <a:custGeom>
              <a:avLst/>
              <a:gdLst>
                <a:gd name="T0" fmla="*/ 2147483647 w 42359"/>
                <a:gd name="T1" fmla="*/ 2147483647 h 43200"/>
                <a:gd name="T2" fmla="*/ 2147483647 w 42359"/>
                <a:gd name="T3" fmla="*/ 2147483647 h 43200"/>
                <a:gd name="T4" fmla="*/ 2147483647 w 42359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2359"/>
                <a:gd name="T10" fmla="*/ 0 h 43200"/>
                <a:gd name="T11" fmla="*/ 42359 w 4235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359" h="43200" fill="none" extrusionOk="0">
                  <a:moveTo>
                    <a:pt x="30046" y="41479"/>
                  </a:moveTo>
                  <a:cubicBezTo>
                    <a:pt x="27375" y="42614"/>
                    <a:pt x="24502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230" y="-1"/>
                    <a:pt x="39697" y="6375"/>
                    <a:pt x="42358" y="15630"/>
                  </a:cubicBezTo>
                </a:path>
                <a:path w="42359" h="43200" stroke="0" extrusionOk="0">
                  <a:moveTo>
                    <a:pt x="30046" y="41479"/>
                  </a:moveTo>
                  <a:cubicBezTo>
                    <a:pt x="27375" y="42614"/>
                    <a:pt x="24502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230" y="-1"/>
                    <a:pt x="39697" y="6375"/>
                    <a:pt x="42358" y="1563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Arc 37"/>
            <p:cNvSpPr>
              <a:spLocks noChangeAspect="1"/>
            </p:cNvSpPr>
            <p:nvPr/>
          </p:nvSpPr>
          <p:spPr bwMode="auto">
            <a:xfrm>
              <a:off x="7107238" y="3473450"/>
              <a:ext cx="912812" cy="887413"/>
            </a:xfrm>
            <a:custGeom>
              <a:avLst/>
              <a:gdLst>
                <a:gd name="T0" fmla="*/ 2147483647 w 43200"/>
                <a:gd name="T1" fmla="*/ 2147483647 h 42174"/>
                <a:gd name="T2" fmla="*/ 2147483647 w 43200"/>
                <a:gd name="T3" fmla="*/ 2147483647 h 42174"/>
                <a:gd name="T4" fmla="*/ 2147483647 w 43200"/>
                <a:gd name="T5" fmla="*/ 2147483647 h 4217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174"/>
                <a:gd name="T11" fmla="*/ 43200 w 43200"/>
                <a:gd name="T12" fmla="*/ 42174 h 421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174" fill="none" extrusionOk="0">
                  <a:moveTo>
                    <a:pt x="1593" y="29741"/>
                  </a:moveTo>
                  <a:cubicBezTo>
                    <a:pt x="541" y="27156"/>
                    <a:pt x="0" y="243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995"/>
                    <a:pt x="37126" y="39313"/>
                    <a:pt x="28177" y="42174"/>
                  </a:cubicBezTo>
                </a:path>
                <a:path w="43200" h="42174" stroke="0" extrusionOk="0">
                  <a:moveTo>
                    <a:pt x="1593" y="29741"/>
                  </a:moveTo>
                  <a:cubicBezTo>
                    <a:pt x="541" y="27156"/>
                    <a:pt x="0" y="243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995"/>
                    <a:pt x="37126" y="39313"/>
                    <a:pt x="28177" y="4217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Line 38"/>
            <p:cNvSpPr>
              <a:spLocks noChangeAspect="1" noChangeShapeType="1"/>
            </p:cNvSpPr>
            <p:nvPr/>
          </p:nvSpPr>
          <p:spPr bwMode="auto">
            <a:xfrm>
              <a:off x="6615113" y="3856038"/>
              <a:ext cx="1090612" cy="506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39"/>
            <p:cNvSpPr>
              <a:spLocks noChangeAspect="1" noChangeShapeType="1"/>
            </p:cNvSpPr>
            <p:nvPr/>
          </p:nvSpPr>
          <p:spPr bwMode="auto">
            <a:xfrm flipV="1">
              <a:off x="6731000" y="4108450"/>
              <a:ext cx="414338" cy="182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none" w="med" len="sm"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21" name="Object 6"/>
            <p:cNvGraphicFramePr>
              <a:graphicFrameLocks noChangeAspect="1"/>
            </p:cNvGraphicFramePr>
            <p:nvPr/>
          </p:nvGraphicFramePr>
          <p:xfrm>
            <a:off x="6519863" y="4079875"/>
            <a:ext cx="212725" cy="274638"/>
          </p:xfrm>
          <a:graphic>
            <a:graphicData uri="http://schemas.openxmlformats.org/presentationml/2006/ole">
              <p:oleObj spid="_x0000_s41986" name="Equation" r:id="rId4" imgW="177480" imgH="228600" progId="">
                <p:embed/>
              </p:oleObj>
            </a:graphicData>
          </a:graphic>
        </p:graphicFrame>
        <p:sp>
          <p:nvSpPr>
            <p:cNvPr id="22" name="Line 41"/>
            <p:cNvSpPr>
              <a:spLocks noChangeAspect="1" noChangeShapeType="1"/>
            </p:cNvSpPr>
            <p:nvPr/>
          </p:nvSpPr>
          <p:spPr bwMode="auto">
            <a:xfrm>
              <a:off x="5189538" y="2905125"/>
              <a:ext cx="3113087" cy="14557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 Box 43"/>
            <p:cNvSpPr txBox="1">
              <a:spLocks noChangeAspect="1" noChangeArrowheads="1"/>
            </p:cNvSpPr>
            <p:nvPr/>
          </p:nvSpPr>
          <p:spPr bwMode="auto">
            <a:xfrm>
              <a:off x="4325805" y="3334917"/>
              <a:ext cx="1406320" cy="329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/>
                <a:t>Discontinuity</a:t>
              </a:r>
              <a:endParaRPr lang="en-US" sz="1400" dirty="0"/>
            </a:p>
          </p:txBody>
        </p:sp>
        <p:sp>
          <p:nvSpPr>
            <p:cNvPr id="24" name="Line 44"/>
            <p:cNvSpPr>
              <a:spLocks noChangeAspect="1" noChangeShapeType="1"/>
            </p:cNvSpPr>
            <p:nvPr/>
          </p:nvSpPr>
          <p:spPr bwMode="auto">
            <a:xfrm flipV="1">
              <a:off x="5005784" y="3171912"/>
              <a:ext cx="562836" cy="1888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5" name="Picture 5" descr="C:\Documents and Settings\ntho\Desktop\Presentation3.tif"/>
          <p:cNvPicPr>
            <a:picLocks noChangeAspect="1" noChangeArrowheads="1"/>
          </p:cNvPicPr>
          <p:nvPr/>
        </p:nvPicPr>
        <p:blipFill>
          <a:blip r:embed="rId5" cstate="print"/>
          <a:srcRect l="8333" t="7777" r="5000" b="7777"/>
          <a:stretch>
            <a:fillRect/>
          </a:stretch>
        </p:blipFill>
        <p:spPr bwMode="auto">
          <a:xfrm>
            <a:off x="5486400" y="3352800"/>
            <a:ext cx="2971800" cy="318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Discrete element modeling (DEM) and the Synthetic Rock Mass approach</a:t>
            </a:r>
            <a:r>
              <a:rPr lang="en-US" sz="2800" dirty="0" smtClean="0">
                <a:latin typeface="Calibri"/>
              </a:rPr>
              <a:t> 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 l="28409" t="19885" r="29546" b="14774"/>
          <a:stretch>
            <a:fillRect/>
          </a:stretch>
        </p:blipFill>
        <p:spPr bwMode="auto">
          <a:xfrm>
            <a:off x="381000" y="2667000"/>
            <a:ext cx="177709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56"/>
          <p:cNvGrpSpPr>
            <a:grpSpLocks noChangeAspect="1"/>
          </p:cNvGrpSpPr>
          <p:nvPr/>
        </p:nvGrpSpPr>
        <p:grpSpPr bwMode="auto">
          <a:xfrm>
            <a:off x="3124200" y="2743200"/>
            <a:ext cx="2438400" cy="2133600"/>
            <a:chOff x="3429000" y="2438400"/>
            <a:chExt cx="3810000" cy="3505200"/>
          </a:xfrm>
        </p:grpSpPr>
        <p:pic>
          <p:nvPicPr>
            <p:cNvPr id="34" name="Picture 4" descr="BCB_80m__SJ_3"/>
            <p:cNvPicPr>
              <a:picLocks noChangeAspect="1" noChangeArrowheads="1"/>
            </p:cNvPicPr>
            <p:nvPr/>
          </p:nvPicPr>
          <p:blipFill>
            <a:blip r:embed="rId4" cstate="print"/>
            <a:srcRect l="14063" t="4179" r="12500" b="1785"/>
            <a:stretch>
              <a:fillRect/>
            </a:stretch>
          </p:blipFill>
          <p:spPr bwMode="auto">
            <a:xfrm>
              <a:off x="3657600" y="2438400"/>
              <a:ext cx="35814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Oval 34"/>
            <p:cNvSpPr/>
            <p:nvPr/>
          </p:nvSpPr>
          <p:spPr>
            <a:xfrm>
              <a:off x="3429000" y="5257687"/>
              <a:ext cx="687091" cy="685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362200" y="3429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+</a:t>
            </a:r>
            <a:endParaRPr lang="en-GB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" y="4876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Intact rock </a:t>
            </a:r>
          </a:p>
          <a:p>
            <a:pPr algn="ctr"/>
            <a:r>
              <a:rPr lang="en-GB" sz="2000" dirty="0" smtClean="0"/>
              <a:t>representation</a:t>
            </a:r>
            <a:endParaRPr lang="en-GB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05200" y="5029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DFN</a:t>
            </a:r>
            <a:endParaRPr lang="en-GB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5638800" y="3429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=</a:t>
            </a:r>
            <a:endParaRPr lang="en-GB" sz="3600" dirty="0"/>
          </a:p>
        </p:txBody>
      </p:sp>
      <p:grpSp>
        <p:nvGrpSpPr>
          <p:cNvPr id="43" name="Group 6"/>
          <p:cNvGrpSpPr>
            <a:grpSpLocks/>
          </p:cNvGrpSpPr>
          <p:nvPr/>
        </p:nvGrpSpPr>
        <p:grpSpPr bwMode="auto">
          <a:xfrm>
            <a:off x="6248400" y="2743200"/>
            <a:ext cx="2514600" cy="2133600"/>
            <a:chOff x="4038600" y="1600200"/>
            <a:chExt cx="4419600" cy="4038600"/>
          </a:xfrm>
        </p:grpSpPr>
        <p:pic>
          <p:nvPicPr>
            <p:cNvPr id="46" name="Picture 5" descr="BCB_80m__CL_3"/>
            <p:cNvPicPr>
              <a:picLocks noChangeAspect="1" noChangeArrowheads="1"/>
            </p:cNvPicPr>
            <p:nvPr/>
          </p:nvPicPr>
          <p:blipFill>
            <a:blip r:embed="rId5" cstate="print"/>
            <a:srcRect l="14076" t="2084" r="10851" b="1997"/>
            <a:stretch>
              <a:fillRect/>
            </a:stretch>
          </p:blipFill>
          <p:spPr bwMode="auto">
            <a:xfrm>
              <a:off x="4343400" y="1600200"/>
              <a:ext cx="4114800" cy="394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Oval 46"/>
            <p:cNvSpPr/>
            <p:nvPr/>
          </p:nvSpPr>
          <p:spPr>
            <a:xfrm>
              <a:off x="4038600" y="4647179"/>
              <a:ext cx="761712" cy="991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705600" y="5029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SRM</a:t>
            </a:r>
            <a:endParaRPr lang="en-GB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229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Discrete element modeling (DEM) and the Synthetic Rock Mass approach</a:t>
            </a:r>
            <a:r>
              <a:rPr lang="en-US" sz="2800" dirty="0" smtClean="0">
                <a:latin typeface="Calibri"/>
              </a:rPr>
              <a:t> </a:t>
            </a:r>
          </a:p>
          <a:p>
            <a:endParaRPr lang="en-US" sz="2800" dirty="0" smtClean="0">
              <a:latin typeface="Calibri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Calibri"/>
              </a:rPr>
              <a:t> Run pseudo-laboratory tests</a:t>
            </a:r>
          </a:p>
          <a:p>
            <a:pPr>
              <a:buFontTx/>
              <a:buChar char="-"/>
            </a:pPr>
            <a:endParaRPr lang="en-US" sz="2800" dirty="0" smtClean="0">
              <a:latin typeface="Calibri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Calibri"/>
              </a:rPr>
              <a:t> Determine REV of rock </a:t>
            </a:r>
          </a:p>
          <a:p>
            <a:r>
              <a:rPr lang="en-US" sz="2800" dirty="0" smtClean="0">
                <a:latin typeface="Calibri"/>
              </a:rPr>
              <a:t>mass in question</a:t>
            </a:r>
          </a:p>
          <a:p>
            <a:pPr>
              <a:buFontTx/>
              <a:buChar char="-"/>
            </a:pPr>
            <a:endParaRPr lang="en-US" sz="2800" dirty="0" smtClean="0">
              <a:latin typeface="Calibri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Calibri"/>
              </a:rPr>
              <a:t> Determine geo-</a:t>
            </a:r>
          </a:p>
          <a:p>
            <a:r>
              <a:rPr lang="en-US" sz="2800" dirty="0" smtClean="0">
                <a:latin typeface="Calibri"/>
              </a:rPr>
              <a:t>mechanical parameters </a:t>
            </a:r>
          </a:p>
          <a:p>
            <a:endParaRPr lang="en-US" sz="2800" dirty="0" smtClean="0">
              <a:latin typeface="Calibri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Calibri"/>
              </a:rPr>
              <a:t> Observe changes in</a:t>
            </a:r>
          </a:p>
          <a:p>
            <a:r>
              <a:rPr lang="en-US" sz="2800" dirty="0" smtClean="0">
                <a:latin typeface="Calibri"/>
              </a:rPr>
              <a:t>post-peak behavior </a:t>
            </a:r>
          </a:p>
        </p:txBody>
      </p:sp>
      <p:grpSp>
        <p:nvGrpSpPr>
          <p:cNvPr id="16" name="Group 6"/>
          <p:cNvGrpSpPr>
            <a:grpSpLocks noChangeAspect="1"/>
          </p:cNvGrpSpPr>
          <p:nvPr/>
        </p:nvGrpSpPr>
        <p:grpSpPr bwMode="auto">
          <a:xfrm>
            <a:off x="4572000" y="2971800"/>
            <a:ext cx="4310743" cy="3657600"/>
            <a:chOff x="4038600" y="1600200"/>
            <a:chExt cx="4419600" cy="4038600"/>
          </a:xfrm>
        </p:grpSpPr>
        <p:pic>
          <p:nvPicPr>
            <p:cNvPr id="17" name="Picture 5" descr="BCB_80m__CL_3"/>
            <p:cNvPicPr>
              <a:picLocks noChangeAspect="1" noChangeArrowheads="1"/>
            </p:cNvPicPr>
            <p:nvPr/>
          </p:nvPicPr>
          <p:blipFill>
            <a:blip r:embed="rId3" cstate="print"/>
            <a:srcRect l="14076" t="2084" r="10851" b="1997"/>
            <a:stretch>
              <a:fillRect/>
            </a:stretch>
          </p:blipFill>
          <p:spPr bwMode="auto">
            <a:xfrm>
              <a:off x="4343400" y="1600200"/>
              <a:ext cx="4114800" cy="394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 17"/>
            <p:cNvSpPr/>
            <p:nvPr/>
          </p:nvSpPr>
          <p:spPr>
            <a:xfrm>
              <a:off x="4038600" y="4647179"/>
              <a:ext cx="761712" cy="991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 – Effect on reservoir compaction</a:t>
            </a:r>
            <a:endParaRPr lang="en-US" sz="2800" dirty="0" smtClean="0">
              <a:latin typeface="Calibri"/>
            </a:endParaRPr>
          </a:p>
        </p:txBody>
      </p:sp>
      <p:grpSp>
        <p:nvGrpSpPr>
          <p:cNvPr id="3" name="Group 76"/>
          <p:cNvGrpSpPr>
            <a:grpSpLocks noChangeAspect="1"/>
          </p:cNvGrpSpPr>
          <p:nvPr/>
        </p:nvGrpSpPr>
        <p:grpSpPr bwMode="auto">
          <a:xfrm>
            <a:off x="2362200" y="1752600"/>
            <a:ext cx="4401962" cy="2514600"/>
            <a:chOff x="251520" y="1916831"/>
            <a:chExt cx="3709206" cy="2119071"/>
          </a:xfrm>
        </p:grpSpPr>
        <p:grpSp>
          <p:nvGrpSpPr>
            <p:cNvPr id="5" name="Group 20"/>
            <p:cNvGrpSpPr>
              <a:grpSpLocks noChangeAspect="1"/>
            </p:cNvGrpSpPr>
            <p:nvPr/>
          </p:nvGrpSpPr>
          <p:grpSpPr bwMode="auto">
            <a:xfrm>
              <a:off x="251518" y="1916831"/>
              <a:ext cx="3709206" cy="2119071"/>
              <a:chOff x="971550" y="1125536"/>
              <a:chExt cx="7058025" cy="403225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185980" y="1125536"/>
                <a:ext cx="6840574" cy="403225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085635" y="2249130"/>
                <a:ext cx="3282873" cy="1307840"/>
              </a:xfrm>
              <a:custGeom>
                <a:avLst/>
                <a:gdLst>
                  <a:gd name="connsiteX0" fmla="*/ 0 w 3281363"/>
                  <a:gd name="connsiteY0" fmla="*/ 933450 h 1309688"/>
                  <a:gd name="connsiteX1" fmla="*/ 566738 w 3281363"/>
                  <a:gd name="connsiteY1" fmla="*/ 1309688 h 1309688"/>
                  <a:gd name="connsiteX2" fmla="*/ 3281363 w 3281363"/>
                  <a:gd name="connsiteY2" fmla="*/ 357188 h 1309688"/>
                  <a:gd name="connsiteX3" fmla="*/ 2676525 w 3281363"/>
                  <a:gd name="connsiteY3" fmla="*/ 0 h 1309688"/>
                  <a:gd name="connsiteX4" fmla="*/ 0 w 3281363"/>
                  <a:gd name="connsiteY4" fmla="*/ 933450 h 130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1363" h="1309688">
                    <a:moveTo>
                      <a:pt x="0" y="933450"/>
                    </a:moveTo>
                    <a:lnTo>
                      <a:pt x="566738" y="1309688"/>
                    </a:lnTo>
                    <a:lnTo>
                      <a:pt x="3281363" y="357188"/>
                    </a:lnTo>
                    <a:lnTo>
                      <a:pt x="2676525" y="0"/>
                    </a:lnTo>
                    <a:lnTo>
                      <a:pt x="0" y="933450"/>
                    </a:lnTo>
                    <a:close/>
                  </a:path>
                </a:pathLst>
              </a:custGeom>
              <a:blipFill>
                <a:blip r:embed="rId3" cstate="print"/>
                <a:tile tx="0" ty="0" sx="100000" sy="100000" flip="none" algn="tl"/>
              </a:blipFill>
              <a:ln w="222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1185980" y="2780722"/>
                <a:ext cx="2035562" cy="1223268"/>
              </a:xfrm>
              <a:custGeom>
                <a:avLst/>
                <a:gdLst>
                  <a:gd name="connsiteX0" fmla="*/ 1282700 w 2035175"/>
                  <a:gd name="connsiteY0" fmla="*/ 0 h 1222375"/>
                  <a:gd name="connsiteX1" fmla="*/ 2035175 w 2035175"/>
                  <a:gd name="connsiteY1" fmla="*/ 492125 h 1222375"/>
                  <a:gd name="connsiteX2" fmla="*/ 0 w 2035175"/>
                  <a:gd name="connsiteY2" fmla="*/ 1222375 h 1222375"/>
                  <a:gd name="connsiteX3" fmla="*/ 0 w 2035175"/>
                  <a:gd name="connsiteY3" fmla="*/ 425450 h 1222375"/>
                  <a:gd name="connsiteX4" fmla="*/ 1282700 w 2035175"/>
                  <a:gd name="connsiteY4" fmla="*/ 0 h 122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5175" h="1222375">
                    <a:moveTo>
                      <a:pt x="1282700" y="0"/>
                    </a:moveTo>
                    <a:lnTo>
                      <a:pt x="2035175" y="492125"/>
                    </a:lnTo>
                    <a:lnTo>
                      <a:pt x="0" y="1222375"/>
                    </a:lnTo>
                    <a:lnTo>
                      <a:pt x="0" y="425450"/>
                    </a:lnTo>
                    <a:lnTo>
                      <a:pt x="1282700" y="0"/>
                    </a:lnTo>
                    <a:close/>
                  </a:path>
                </a:pathLst>
              </a:custGeom>
              <a:blipFill>
                <a:blip r:embed="rId3" cstate="print"/>
                <a:tile tx="0" ty="0" sx="100000" sy="100000" flip="none" algn="tl"/>
              </a:blipFill>
              <a:ln w="222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7048035" y="2638764"/>
                <a:ext cx="981540" cy="749062"/>
              </a:xfrm>
              <a:custGeom>
                <a:avLst/>
                <a:gdLst>
                  <a:gd name="connsiteX0" fmla="*/ 0 w 981075"/>
                  <a:gd name="connsiteY0" fmla="*/ 355600 h 749300"/>
                  <a:gd name="connsiteX1" fmla="*/ 663575 w 981075"/>
                  <a:gd name="connsiteY1" fmla="*/ 749300 h 749300"/>
                  <a:gd name="connsiteX2" fmla="*/ 977900 w 981075"/>
                  <a:gd name="connsiteY2" fmla="*/ 638175 h 749300"/>
                  <a:gd name="connsiteX3" fmla="*/ 981075 w 981075"/>
                  <a:gd name="connsiteY3" fmla="*/ 0 h 749300"/>
                  <a:gd name="connsiteX4" fmla="*/ 0 w 981075"/>
                  <a:gd name="connsiteY4" fmla="*/ 355600 h 74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075" h="749300">
                    <a:moveTo>
                      <a:pt x="0" y="355600"/>
                    </a:moveTo>
                    <a:lnTo>
                      <a:pt x="663575" y="749300"/>
                    </a:lnTo>
                    <a:lnTo>
                      <a:pt x="977900" y="638175"/>
                    </a:lnTo>
                    <a:cubicBezTo>
                      <a:pt x="978958" y="425450"/>
                      <a:pt x="980017" y="212725"/>
                      <a:pt x="981075" y="0"/>
                    </a:cubicBezTo>
                    <a:lnTo>
                      <a:pt x="0" y="355600"/>
                    </a:lnTo>
                    <a:close/>
                  </a:path>
                </a:pathLst>
              </a:custGeom>
              <a:blipFill>
                <a:blip r:embed="rId3" cstate="print"/>
                <a:tile tx="0" ty="0" sx="100000" sy="100000" flip="none" algn="tl"/>
              </a:blipFill>
              <a:ln w="222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5531934" y="1161781"/>
                <a:ext cx="2497641" cy="1078288"/>
              </a:xfrm>
              <a:custGeom>
                <a:avLst/>
                <a:gdLst>
                  <a:gd name="connsiteX0" fmla="*/ 241300 w 2498725"/>
                  <a:gd name="connsiteY0" fmla="*/ 1079500 h 1079500"/>
                  <a:gd name="connsiteX1" fmla="*/ 2498725 w 2498725"/>
                  <a:gd name="connsiteY1" fmla="*/ 241300 h 1079500"/>
                  <a:gd name="connsiteX2" fmla="*/ 2498725 w 2498725"/>
                  <a:gd name="connsiteY2" fmla="*/ 0 h 1079500"/>
                  <a:gd name="connsiteX3" fmla="*/ 0 w 2498725"/>
                  <a:gd name="connsiteY3" fmla="*/ 939800 h 1079500"/>
                  <a:gd name="connsiteX4" fmla="*/ 241300 w 2498725"/>
                  <a:gd name="connsiteY4" fmla="*/ 1079500 h 107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8725" h="1079500">
                    <a:moveTo>
                      <a:pt x="241300" y="1079500"/>
                    </a:moveTo>
                    <a:lnTo>
                      <a:pt x="2498725" y="241300"/>
                    </a:lnTo>
                    <a:lnTo>
                      <a:pt x="2498725" y="0"/>
                    </a:lnTo>
                    <a:lnTo>
                      <a:pt x="0" y="939800"/>
                    </a:lnTo>
                    <a:lnTo>
                      <a:pt x="241300" y="1079500"/>
                    </a:lnTo>
                    <a:close/>
                  </a:path>
                </a:pathLst>
              </a:custGeom>
              <a:blipFill>
                <a:blip r:embed="rId4" cstate="print"/>
                <a:tile tx="0" ty="0" sx="100000" sy="100000" flip="none" algn="tl"/>
              </a:blipFill>
              <a:ln w="2222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1430608" y="1276557"/>
                <a:ext cx="2917437" cy="963513"/>
              </a:xfrm>
              <a:custGeom>
                <a:avLst/>
                <a:gdLst>
                  <a:gd name="connsiteX0" fmla="*/ 219075 w 2914650"/>
                  <a:gd name="connsiteY0" fmla="*/ 965200 h 965200"/>
                  <a:gd name="connsiteX1" fmla="*/ 2914650 w 2914650"/>
                  <a:gd name="connsiteY1" fmla="*/ 136525 h 965200"/>
                  <a:gd name="connsiteX2" fmla="*/ 2682875 w 2914650"/>
                  <a:gd name="connsiteY2" fmla="*/ 0 h 965200"/>
                  <a:gd name="connsiteX3" fmla="*/ 0 w 2914650"/>
                  <a:gd name="connsiteY3" fmla="*/ 825500 h 965200"/>
                  <a:gd name="connsiteX4" fmla="*/ 219075 w 2914650"/>
                  <a:gd name="connsiteY4" fmla="*/ 965200 h 96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4650" h="965200">
                    <a:moveTo>
                      <a:pt x="219075" y="965200"/>
                    </a:moveTo>
                    <a:lnTo>
                      <a:pt x="2914650" y="136525"/>
                    </a:lnTo>
                    <a:lnTo>
                      <a:pt x="2682875" y="0"/>
                    </a:lnTo>
                    <a:lnTo>
                      <a:pt x="0" y="825500"/>
                    </a:lnTo>
                    <a:lnTo>
                      <a:pt x="219075" y="965200"/>
                    </a:lnTo>
                    <a:close/>
                  </a:path>
                </a:pathLst>
              </a:custGeom>
              <a:blipFill>
                <a:blip r:embed="rId4" cstate="print"/>
                <a:tile tx="0" ty="0" sx="100000" sy="100000" flip="none" algn="tl"/>
              </a:blipFill>
              <a:ln w="2222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3852746" y="1125536"/>
                <a:ext cx="4173808" cy="24465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044033" y="1844394"/>
                <a:ext cx="5040584" cy="331339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Freeform 15"/>
              <p:cNvSpPr/>
              <p:nvPr/>
            </p:nvSpPr>
            <p:spPr>
              <a:xfrm>
                <a:off x="1185980" y="1131577"/>
                <a:ext cx="6840574" cy="323185"/>
              </a:xfrm>
              <a:custGeom>
                <a:avLst/>
                <a:gdLst>
                  <a:gd name="connsiteX0" fmla="*/ 0 w 6838950"/>
                  <a:gd name="connsiteY0" fmla="*/ 285750 h 323850"/>
                  <a:gd name="connsiteX1" fmla="*/ 977900 w 6838950"/>
                  <a:gd name="connsiteY1" fmla="*/ 311150 h 323850"/>
                  <a:gd name="connsiteX2" fmla="*/ 1879600 w 6838950"/>
                  <a:gd name="connsiteY2" fmla="*/ 323850 h 323850"/>
                  <a:gd name="connsiteX3" fmla="*/ 2660650 w 6838950"/>
                  <a:gd name="connsiteY3" fmla="*/ 323850 h 323850"/>
                  <a:gd name="connsiteX4" fmla="*/ 3340100 w 6838950"/>
                  <a:gd name="connsiteY4" fmla="*/ 304800 h 323850"/>
                  <a:gd name="connsiteX5" fmla="*/ 5118100 w 6838950"/>
                  <a:gd name="connsiteY5" fmla="*/ 209550 h 323850"/>
                  <a:gd name="connsiteX6" fmla="*/ 6553200 w 6838950"/>
                  <a:gd name="connsiteY6" fmla="*/ 107950 h 323850"/>
                  <a:gd name="connsiteX7" fmla="*/ 6838950 w 6838950"/>
                  <a:gd name="connsiteY7" fmla="*/ 76200 h 323850"/>
                  <a:gd name="connsiteX8" fmla="*/ 6838950 w 6838950"/>
                  <a:gd name="connsiteY8" fmla="*/ 0 h 323850"/>
                  <a:gd name="connsiteX9" fmla="*/ 0 w 6838950"/>
                  <a:gd name="connsiteY9" fmla="*/ 0 h 323850"/>
                  <a:gd name="connsiteX10" fmla="*/ 0 w 6838950"/>
                  <a:gd name="connsiteY10" fmla="*/ 2857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38950" h="323850">
                    <a:moveTo>
                      <a:pt x="0" y="285750"/>
                    </a:moveTo>
                    <a:lnTo>
                      <a:pt x="977900" y="311150"/>
                    </a:lnTo>
                    <a:lnTo>
                      <a:pt x="1879600" y="323850"/>
                    </a:lnTo>
                    <a:lnTo>
                      <a:pt x="2660650" y="323850"/>
                    </a:lnTo>
                    <a:lnTo>
                      <a:pt x="3340100" y="304800"/>
                    </a:lnTo>
                    <a:lnTo>
                      <a:pt x="5118100" y="209550"/>
                    </a:lnTo>
                    <a:lnTo>
                      <a:pt x="6553200" y="107950"/>
                    </a:lnTo>
                    <a:lnTo>
                      <a:pt x="6838950" y="76200"/>
                    </a:lnTo>
                    <a:lnTo>
                      <a:pt x="6838950" y="0"/>
                    </a:lnTo>
                    <a:lnTo>
                      <a:pt x="0" y="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971550" y="1699414"/>
                <a:ext cx="214430" cy="3624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185980" y="1125536"/>
                <a:ext cx="6840574" cy="4032252"/>
              </a:xfrm>
              <a:prstGeom prst="rect">
                <a:avLst/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</p:grpSp>
        <p:sp>
          <p:nvSpPr>
            <p:cNvPr id="6" name="TextBox 63"/>
            <p:cNvSpPr txBox="1">
              <a:spLocks noChangeArrowheads="1"/>
            </p:cNvSpPr>
            <p:nvPr/>
          </p:nvSpPr>
          <p:spPr bwMode="auto">
            <a:xfrm>
              <a:off x="2339752" y="3068960"/>
              <a:ext cx="129614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dirty="0">
                  <a:latin typeface="Arial Narrow" pitchFamily="34" charset="0"/>
                </a:rPr>
                <a:t>Producing reservoir</a:t>
              </a:r>
            </a:p>
          </p:txBody>
        </p:sp>
        <p:cxnSp>
          <p:nvCxnSpPr>
            <p:cNvPr id="7" name="Straight Arrow Connector 65"/>
            <p:cNvCxnSpPr>
              <a:cxnSpLocks noChangeShapeType="1"/>
            </p:cNvCxnSpPr>
            <p:nvPr/>
          </p:nvCxnSpPr>
          <p:spPr bwMode="auto">
            <a:xfrm rot="16200000" flipV="1">
              <a:off x="2339752" y="2780928"/>
              <a:ext cx="288032" cy="288032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9" name="Group 27"/>
          <p:cNvGrpSpPr>
            <a:grpSpLocks noChangeAspect="1"/>
          </p:cNvGrpSpPr>
          <p:nvPr/>
        </p:nvGrpSpPr>
        <p:grpSpPr bwMode="auto">
          <a:xfrm>
            <a:off x="2057400" y="5257800"/>
            <a:ext cx="5113182" cy="990600"/>
            <a:chOff x="383458" y="2546555"/>
            <a:chExt cx="8111613" cy="1573161"/>
          </a:xfrm>
        </p:grpSpPr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383458" y="2546555"/>
              <a:ext cx="8111613" cy="422787"/>
            </a:xfrm>
            <a:custGeom>
              <a:avLst/>
              <a:gdLst>
                <a:gd name="T0" fmla="*/ 0 w 8111613"/>
                <a:gd name="T1" fmla="*/ 422787 h 422787"/>
                <a:gd name="T2" fmla="*/ 570271 w 8111613"/>
                <a:gd name="T3" fmla="*/ 383458 h 422787"/>
                <a:gd name="T4" fmla="*/ 1356852 w 8111613"/>
                <a:gd name="T5" fmla="*/ 304800 h 422787"/>
                <a:gd name="T6" fmla="*/ 2005781 w 8111613"/>
                <a:gd name="T7" fmla="*/ 294968 h 422787"/>
                <a:gd name="T8" fmla="*/ 2890685 w 8111613"/>
                <a:gd name="T9" fmla="*/ 275303 h 422787"/>
                <a:gd name="T10" fmla="*/ 3746091 w 8111613"/>
                <a:gd name="T11" fmla="*/ 196645 h 422787"/>
                <a:gd name="T12" fmla="*/ 4463845 w 8111613"/>
                <a:gd name="T13" fmla="*/ 117987 h 422787"/>
                <a:gd name="T14" fmla="*/ 4866969 w 8111613"/>
                <a:gd name="T15" fmla="*/ 58993 h 422787"/>
                <a:gd name="T16" fmla="*/ 5810865 w 8111613"/>
                <a:gd name="T17" fmla="*/ 9832 h 422787"/>
                <a:gd name="T18" fmla="*/ 8111613 w 8111613"/>
                <a:gd name="T19" fmla="*/ 117987 h 4227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11613"/>
                <a:gd name="T31" fmla="*/ 0 h 422787"/>
                <a:gd name="T32" fmla="*/ 8111613 w 8111613"/>
                <a:gd name="T33" fmla="*/ 422787 h 4227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11613" h="422787">
                  <a:moveTo>
                    <a:pt x="0" y="422787"/>
                  </a:moveTo>
                  <a:cubicBezTo>
                    <a:pt x="172064" y="412954"/>
                    <a:pt x="344129" y="403122"/>
                    <a:pt x="570271" y="383458"/>
                  </a:cubicBezTo>
                  <a:cubicBezTo>
                    <a:pt x="796413" y="363794"/>
                    <a:pt x="1117600" y="319548"/>
                    <a:pt x="1356852" y="304800"/>
                  </a:cubicBezTo>
                  <a:cubicBezTo>
                    <a:pt x="1596104" y="290052"/>
                    <a:pt x="2005781" y="294968"/>
                    <a:pt x="2005781" y="294968"/>
                  </a:cubicBezTo>
                  <a:cubicBezTo>
                    <a:pt x="2261420" y="290052"/>
                    <a:pt x="2600633" y="291690"/>
                    <a:pt x="2890684" y="275303"/>
                  </a:cubicBezTo>
                  <a:cubicBezTo>
                    <a:pt x="3180735" y="258916"/>
                    <a:pt x="3746090" y="196645"/>
                    <a:pt x="3746090" y="196645"/>
                  </a:cubicBezTo>
                  <a:lnTo>
                    <a:pt x="4463845" y="117987"/>
                  </a:lnTo>
                  <a:cubicBezTo>
                    <a:pt x="4650658" y="95045"/>
                    <a:pt x="4642465" y="77019"/>
                    <a:pt x="4866968" y="58993"/>
                  </a:cubicBezTo>
                  <a:cubicBezTo>
                    <a:pt x="5091471" y="40967"/>
                    <a:pt x="5270091" y="0"/>
                    <a:pt x="5810865" y="9832"/>
                  </a:cubicBezTo>
                  <a:cubicBezTo>
                    <a:pt x="6351639" y="19664"/>
                    <a:pt x="7654413" y="95045"/>
                    <a:pt x="8111613" y="117987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1150374" y="2920181"/>
              <a:ext cx="1907458" cy="1130709"/>
            </a:xfrm>
            <a:custGeom>
              <a:avLst/>
              <a:gdLst>
                <a:gd name="T0" fmla="*/ 0 w 1907458"/>
                <a:gd name="T1" fmla="*/ 0 h 1130709"/>
                <a:gd name="T2" fmla="*/ 1907458 w 1907458"/>
                <a:gd name="T3" fmla="*/ 1130709 h 1130709"/>
                <a:gd name="T4" fmla="*/ 0 60000 65536"/>
                <a:gd name="T5" fmla="*/ 0 60000 65536"/>
                <a:gd name="T6" fmla="*/ 0 w 1907458"/>
                <a:gd name="T7" fmla="*/ 0 h 1130709"/>
                <a:gd name="T8" fmla="*/ 1907458 w 1907458"/>
                <a:gd name="T9" fmla="*/ 1130709 h 113070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07458" h="1130709">
                  <a:moveTo>
                    <a:pt x="0" y="0"/>
                  </a:moveTo>
                  <a:lnTo>
                    <a:pt x="1907458" y="1130709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0"/>
            <p:cNvSpPr>
              <a:spLocks/>
            </p:cNvSpPr>
            <p:nvPr/>
          </p:nvSpPr>
          <p:spPr bwMode="auto">
            <a:xfrm>
              <a:off x="7344697" y="2625213"/>
              <a:ext cx="393290" cy="1386348"/>
            </a:xfrm>
            <a:custGeom>
              <a:avLst/>
              <a:gdLst>
                <a:gd name="T0" fmla="*/ 393290 w 393290"/>
                <a:gd name="T1" fmla="*/ 0 h 1386348"/>
                <a:gd name="T2" fmla="*/ 0 w 393290"/>
                <a:gd name="T3" fmla="*/ 1386348 h 1386348"/>
                <a:gd name="T4" fmla="*/ 0 60000 65536"/>
                <a:gd name="T5" fmla="*/ 0 60000 65536"/>
                <a:gd name="T6" fmla="*/ 0 w 393290"/>
                <a:gd name="T7" fmla="*/ 0 h 1386348"/>
                <a:gd name="T8" fmla="*/ 393290 w 393290"/>
                <a:gd name="T9" fmla="*/ 1386348 h 13863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3290" h="1386348">
                  <a:moveTo>
                    <a:pt x="393290" y="0"/>
                  </a:moveTo>
                  <a:lnTo>
                    <a:pt x="0" y="1386348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>
              <a:off x="4778477" y="2674374"/>
              <a:ext cx="1946788" cy="1268361"/>
            </a:xfrm>
            <a:custGeom>
              <a:avLst/>
              <a:gdLst>
                <a:gd name="T0" fmla="*/ 1946788 w 1946788"/>
                <a:gd name="T1" fmla="*/ 1268361 h 1268361"/>
                <a:gd name="T2" fmla="*/ 0 w 1946788"/>
                <a:gd name="T3" fmla="*/ 0 h 1268361"/>
                <a:gd name="T4" fmla="*/ 0 60000 65536"/>
                <a:gd name="T5" fmla="*/ 0 60000 65536"/>
                <a:gd name="T6" fmla="*/ 0 w 1946788"/>
                <a:gd name="T7" fmla="*/ 0 h 1268361"/>
                <a:gd name="T8" fmla="*/ 1946788 w 1946788"/>
                <a:gd name="T9" fmla="*/ 1268361 h 12683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46788" h="1268361">
                  <a:moveTo>
                    <a:pt x="1946788" y="1268361"/>
                  </a:move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2"/>
            <p:cNvSpPr>
              <a:spLocks/>
            </p:cNvSpPr>
            <p:nvPr/>
          </p:nvSpPr>
          <p:spPr bwMode="auto">
            <a:xfrm>
              <a:off x="2222090" y="2841523"/>
              <a:ext cx="1917291" cy="1278193"/>
            </a:xfrm>
            <a:custGeom>
              <a:avLst/>
              <a:gdLst>
                <a:gd name="T0" fmla="*/ 0 w 1917291"/>
                <a:gd name="T1" fmla="*/ 0 h 1278193"/>
                <a:gd name="T2" fmla="*/ 1917291 w 1917291"/>
                <a:gd name="T3" fmla="*/ 1278193 h 1278193"/>
                <a:gd name="T4" fmla="*/ 0 60000 65536"/>
                <a:gd name="T5" fmla="*/ 0 60000 65536"/>
                <a:gd name="T6" fmla="*/ 0 w 1917291"/>
                <a:gd name="T7" fmla="*/ 0 h 1278193"/>
                <a:gd name="T8" fmla="*/ 1917291 w 1917291"/>
                <a:gd name="T9" fmla="*/ 1278193 h 127819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17291" h="1278193">
                  <a:moveTo>
                    <a:pt x="0" y="0"/>
                  </a:moveTo>
                  <a:lnTo>
                    <a:pt x="1917291" y="1278193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3480619" y="2812026"/>
              <a:ext cx="2005781" cy="1219200"/>
            </a:xfrm>
            <a:custGeom>
              <a:avLst/>
              <a:gdLst>
                <a:gd name="T0" fmla="*/ 0 w 2005781"/>
                <a:gd name="T1" fmla="*/ 0 h 1219200"/>
                <a:gd name="T2" fmla="*/ 2005781 w 2005781"/>
                <a:gd name="T3" fmla="*/ 1219200 h 1219200"/>
                <a:gd name="T4" fmla="*/ 0 60000 65536"/>
                <a:gd name="T5" fmla="*/ 0 60000 65536"/>
                <a:gd name="T6" fmla="*/ 0 w 2005781"/>
                <a:gd name="T7" fmla="*/ 0 h 1219200"/>
                <a:gd name="T8" fmla="*/ 2005781 w 2005781"/>
                <a:gd name="T9" fmla="*/ 1219200 h 12192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5781" h="1219200">
                  <a:moveTo>
                    <a:pt x="0" y="0"/>
                  </a:moveTo>
                  <a:lnTo>
                    <a:pt x="2005781" y="121920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4"/>
            <p:cNvSpPr>
              <a:spLocks/>
            </p:cNvSpPr>
            <p:nvPr/>
          </p:nvSpPr>
          <p:spPr bwMode="auto">
            <a:xfrm>
              <a:off x="5358581" y="2556387"/>
              <a:ext cx="383458" cy="501445"/>
            </a:xfrm>
            <a:custGeom>
              <a:avLst/>
              <a:gdLst>
                <a:gd name="T0" fmla="*/ 383458 w 383458"/>
                <a:gd name="T1" fmla="*/ 0 h 501445"/>
                <a:gd name="T2" fmla="*/ 0 w 383458"/>
                <a:gd name="T3" fmla="*/ 501445 h 501445"/>
                <a:gd name="T4" fmla="*/ 0 60000 65536"/>
                <a:gd name="T5" fmla="*/ 0 60000 65536"/>
                <a:gd name="T6" fmla="*/ 0 w 383458"/>
                <a:gd name="T7" fmla="*/ 0 h 501445"/>
                <a:gd name="T8" fmla="*/ 383458 w 383458"/>
                <a:gd name="T9" fmla="*/ 501445 h 5014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3458" h="501445">
                  <a:moveTo>
                    <a:pt x="383458" y="0"/>
                  </a:moveTo>
                  <a:lnTo>
                    <a:pt x="0" y="501445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5"/>
            <p:cNvSpPr>
              <a:spLocks/>
            </p:cNvSpPr>
            <p:nvPr/>
          </p:nvSpPr>
          <p:spPr bwMode="auto">
            <a:xfrm>
              <a:off x="2247900" y="3314700"/>
              <a:ext cx="690563" cy="257175"/>
            </a:xfrm>
            <a:custGeom>
              <a:avLst/>
              <a:gdLst>
                <a:gd name="T0" fmla="*/ 0 w 690563"/>
                <a:gd name="T1" fmla="*/ 257175 h 257175"/>
                <a:gd name="T2" fmla="*/ 690563 w 690563"/>
                <a:gd name="T3" fmla="*/ 0 h 257175"/>
                <a:gd name="T4" fmla="*/ 0 60000 65536"/>
                <a:gd name="T5" fmla="*/ 0 60000 65536"/>
                <a:gd name="T6" fmla="*/ 0 w 690563"/>
                <a:gd name="T7" fmla="*/ 0 h 257175"/>
                <a:gd name="T8" fmla="*/ 690563 w 690563"/>
                <a:gd name="T9" fmla="*/ 257175 h 257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90563" h="257175">
                  <a:moveTo>
                    <a:pt x="0" y="257175"/>
                  </a:moveTo>
                  <a:lnTo>
                    <a:pt x="690563" y="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6"/>
            <p:cNvSpPr>
              <a:spLocks/>
            </p:cNvSpPr>
            <p:nvPr/>
          </p:nvSpPr>
          <p:spPr bwMode="auto">
            <a:xfrm>
              <a:off x="3052763" y="3076575"/>
              <a:ext cx="871537" cy="314325"/>
            </a:xfrm>
            <a:custGeom>
              <a:avLst/>
              <a:gdLst>
                <a:gd name="T0" fmla="*/ 0 w 871537"/>
                <a:gd name="T1" fmla="*/ 314325 h 314325"/>
                <a:gd name="T2" fmla="*/ 871537 w 871537"/>
                <a:gd name="T3" fmla="*/ 0 h 314325"/>
                <a:gd name="T4" fmla="*/ 0 60000 65536"/>
                <a:gd name="T5" fmla="*/ 0 60000 65536"/>
                <a:gd name="T6" fmla="*/ 0 w 871537"/>
                <a:gd name="T7" fmla="*/ 0 h 314325"/>
                <a:gd name="T8" fmla="*/ 871537 w 871537"/>
                <a:gd name="T9" fmla="*/ 314325 h 3143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71537" h="314325">
                  <a:moveTo>
                    <a:pt x="0" y="314325"/>
                  </a:moveTo>
                  <a:lnTo>
                    <a:pt x="871537" y="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7"/>
            <p:cNvSpPr>
              <a:spLocks/>
            </p:cNvSpPr>
            <p:nvPr/>
          </p:nvSpPr>
          <p:spPr bwMode="auto">
            <a:xfrm>
              <a:off x="2871788" y="2962275"/>
              <a:ext cx="857250" cy="304800"/>
            </a:xfrm>
            <a:custGeom>
              <a:avLst/>
              <a:gdLst>
                <a:gd name="T0" fmla="*/ 0 w 857250"/>
                <a:gd name="T1" fmla="*/ 304800 h 304800"/>
                <a:gd name="T2" fmla="*/ 857250 w 857250"/>
                <a:gd name="T3" fmla="*/ 0 h 304800"/>
                <a:gd name="T4" fmla="*/ 0 60000 65536"/>
                <a:gd name="T5" fmla="*/ 0 60000 65536"/>
                <a:gd name="T6" fmla="*/ 0 w 857250"/>
                <a:gd name="T7" fmla="*/ 0 h 304800"/>
                <a:gd name="T8" fmla="*/ 857250 w 857250"/>
                <a:gd name="T9" fmla="*/ 304800 h 3048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250" h="304800">
                  <a:moveTo>
                    <a:pt x="0" y="304800"/>
                  </a:moveTo>
                  <a:lnTo>
                    <a:pt x="857250" y="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8"/>
            <p:cNvSpPr>
              <a:spLocks/>
            </p:cNvSpPr>
            <p:nvPr/>
          </p:nvSpPr>
          <p:spPr bwMode="auto">
            <a:xfrm>
              <a:off x="4076700" y="2814638"/>
              <a:ext cx="909638" cy="361950"/>
            </a:xfrm>
            <a:custGeom>
              <a:avLst/>
              <a:gdLst>
                <a:gd name="T0" fmla="*/ 0 w 909638"/>
                <a:gd name="T1" fmla="*/ 361950 h 361950"/>
                <a:gd name="T2" fmla="*/ 909638 w 909638"/>
                <a:gd name="T3" fmla="*/ 0 h 361950"/>
                <a:gd name="T4" fmla="*/ 0 60000 65536"/>
                <a:gd name="T5" fmla="*/ 0 60000 65536"/>
                <a:gd name="T6" fmla="*/ 0 w 909638"/>
                <a:gd name="T7" fmla="*/ 0 h 361950"/>
                <a:gd name="T8" fmla="*/ 909638 w 909638"/>
                <a:gd name="T9" fmla="*/ 361950 h 3619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9638" h="361950">
                  <a:moveTo>
                    <a:pt x="0" y="361950"/>
                  </a:moveTo>
                  <a:lnTo>
                    <a:pt x="909638" y="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9"/>
            <p:cNvSpPr>
              <a:spLocks/>
            </p:cNvSpPr>
            <p:nvPr/>
          </p:nvSpPr>
          <p:spPr bwMode="auto">
            <a:xfrm>
              <a:off x="3748088" y="2709863"/>
              <a:ext cx="695325" cy="257175"/>
            </a:xfrm>
            <a:custGeom>
              <a:avLst/>
              <a:gdLst>
                <a:gd name="T0" fmla="*/ 0 w 695325"/>
                <a:gd name="T1" fmla="*/ 257175 h 257175"/>
                <a:gd name="T2" fmla="*/ 695325 w 695325"/>
                <a:gd name="T3" fmla="*/ 0 h 257175"/>
                <a:gd name="T4" fmla="*/ 0 60000 65536"/>
                <a:gd name="T5" fmla="*/ 0 60000 65536"/>
                <a:gd name="T6" fmla="*/ 0 w 695325"/>
                <a:gd name="T7" fmla="*/ 0 h 257175"/>
                <a:gd name="T8" fmla="*/ 695325 w 695325"/>
                <a:gd name="T9" fmla="*/ 257175 h 257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95325" h="257175">
                  <a:moveTo>
                    <a:pt x="0" y="257175"/>
                  </a:moveTo>
                  <a:lnTo>
                    <a:pt x="695325" y="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4862513" y="2624138"/>
              <a:ext cx="304800" cy="100012"/>
            </a:xfrm>
            <a:custGeom>
              <a:avLst/>
              <a:gdLst>
                <a:gd name="T0" fmla="*/ 0 w 304800"/>
                <a:gd name="T1" fmla="*/ 100012 h 100012"/>
                <a:gd name="T2" fmla="*/ 304800 w 304800"/>
                <a:gd name="T3" fmla="*/ 0 h 100012"/>
                <a:gd name="T4" fmla="*/ 0 60000 65536"/>
                <a:gd name="T5" fmla="*/ 0 60000 65536"/>
                <a:gd name="T6" fmla="*/ 0 w 304800"/>
                <a:gd name="T7" fmla="*/ 0 h 100012"/>
                <a:gd name="T8" fmla="*/ 304800 w 304800"/>
                <a:gd name="T9" fmla="*/ 100012 h 1000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4800" h="100012">
                  <a:moveTo>
                    <a:pt x="0" y="100012"/>
                  </a:moveTo>
                  <a:lnTo>
                    <a:pt x="304800" y="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5786438" y="2566988"/>
              <a:ext cx="1014412" cy="257175"/>
            </a:xfrm>
            <a:custGeom>
              <a:avLst/>
              <a:gdLst>
                <a:gd name="T0" fmla="*/ 1014412 w 1014412"/>
                <a:gd name="T1" fmla="*/ 257175 h 257175"/>
                <a:gd name="T2" fmla="*/ 0 w 1014412"/>
                <a:gd name="T3" fmla="*/ 0 h 257175"/>
                <a:gd name="T4" fmla="*/ 0 60000 65536"/>
                <a:gd name="T5" fmla="*/ 0 60000 65536"/>
                <a:gd name="T6" fmla="*/ 0 w 1014412"/>
                <a:gd name="T7" fmla="*/ 0 h 257175"/>
                <a:gd name="T8" fmla="*/ 1014412 w 1014412"/>
                <a:gd name="T9" fmla="*/ 257175 h 2571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4412" h="257175">
                  <a:moveTo>
                    <a:pt x="1014412" y="257175"/>
                  </a:move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6519863" y="3167063"/>
              <a:ext cx="1004887" cy="180975"/>
            </a:xfrm>
            <a:custGeom>
              <a:avLst/>
              <a:gdLst>
                <a:gd name="T0" fmla="*/ 1004887 w 1004887"/>
                <a:gd name="T1" fmla="*/ 180975 h 180975"/>
                <a:gd name="T2" fmla="*/ 0 w 1004887"/>
                <a:gd name="T3" fmla="*/ 0 h 180975"/>
                <a:gd name="T4" fmla="*/ 0 60000 65536"/>
                <a:gd name="T5" fmla="*/ 0 60000 65536"/>
                <a:gd name="T6" fmla="*/ 0 w 1004887"/>
                <a:gd name="T7" fmla="*/ 0 h 180975"/>
                <a:gd name="T8" fmla="*/ 1004887 w 1004887"/>
                <a:gd name="T9" fmla="*/ 180975 h 1809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04887" h="180975">
                  <a:moveTo>
                    <a:pt x="1004887" y="180975"/>
                  </a:move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5919788" y="2557463"/>
              <a:ext cx="909637" cy="223837"/>
            </a:xfrm>
            <a:custGeom>
              <a:avLst/>
              <a:gdLst>
                <a:gd name="T0" fmla="*/ 909637 w 909637"/>
                <a:gd name="T1" fmla="*/ 223837 h 223837"/>
                <a:gd name="T2" fmla="*/ 0 w 909637"/>
                <a:gd name="T3" fmla="*/ 0 h 223837"/>
                <a:gd name="T4" fmla="*/ 0 60000 65536"/>
                <a:gd name="T5" fmla="*/ 0 60000 65536"/>
                <a:gd name="T6" fmla="*/ 0 w 909637"/>
                <a:gd name="T7" fmla="*/ 0 h 223837"/>
                <a:gd name="T8" fmla="*/ 909637 w 909637"/>
                <a:gd name="T9" fmla="*/ 223837 h 2238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9637" h="223837">
                  <a:moveTo>
                    <a:pt x="909637" y="223837"/>
                  </a:move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4"/>
            <p:cNvSpPr>
              <a:spLocks/>
            </p:cNvSpPr>
            <p:nvPr/>
          </p:nvSpPr>
          <p:spPr bwMode="auto">
            <a:xfrm>
              <a:off x="6634163" y="3028950"/>
              <a:ext cx="947737" cy="152400"/>
            </a:xfrm>
            <a:custGeom>
              <a:avLst/>
              <a:gdLst>
                <a:gd name="T0" fmla="*/ 0 w 947737"/>
                <a:gd name="T1" fmla="*/ 0 h 152400"/>
                <a:gd name="T2" fmla="*/ 947737 w 947737"/>
                <a:gd name="T3" fmla="*/ 152400 h 152400"/>
                <a:gd name="T4" fmla="*/ 0 60000 65536"/>
                <a:gd name="T5" fmla="*/ 0 60000 65536"/>
                <a:gd name="T6" fmla="*/ 0 w 947737"/>
                <a:gd name="T7" fmla="*/ 0 h 152400"/>
                <a:gd name="T8" fmla="*/ 947737 w 947737"/>
                <a:gd name="T9" fmla="*/ 152400 h 1524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47737" h="152400">
                  <a:moveTo>
                    <a:pt x="0" y="0"/>
                  </a:moveTo>
                  <a:lnTo>
                    <a:pt x="947737" y="15240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5"/>
            <p:cNvSpPr>
              <a:spLocks/>
            </p:cNvSpPr>
            <p:nvPr/>
          </p:nvSpPr>
          <p:spPr bwMode="auto">
            <a:xfrm>
              <a:off x="6877050" y="2728913"/>
              <a:ext cx="800100" cy="95250"/>
            </a:xfrm>
            <a:custGeom>
              <a:avLst/>
              <a:gdLst>
                <a:gd name="T0" fmla="*/ 800100 w 800100"/>
                <a:gd name="T1" fmla="*/ 95250 h 95250"/>
                <a:gd name="T2" fmla="*/ 0 w 800100"/>
                <a:gd name="T3" fmla="*/ 0 h 95250"/>
                <a:gd name="T4" fmla="*/ 0 60000 65536"/>
                <a:gd name="T5" fmla="*/ 0 60000 65536"/>
                <a:gd name="T6" fmla="*/ 0 w 800100"/>
                <a:gd name="T7" fmla="*/ 0 h 95250"/>
                <a:gd name="T8" fmla="*/ 800100 w 800100"/>
                <a:gd name="T9" fmla="*/ 95250 h 95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0100" h="95250">
                  <a:moveTo>
                    <a:pt x="800100" y="95250"/>
                  </a:move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6"/>
            <p:cNvSpPr>
              <a:spLocks/>
            </p:cNvSpPr>
            <p:nvPr/>
          </p:nvSpPr>
          <p:spPr bwMode="auto">
            <a:xfrm>
              <a:off x="6905625" y="2690813"/>
              <a:ext cx="785813" cy="95250"/>
            </a:xfrm>
            <a:custGeom>
              <a:avLst/>
              <a:gdLst>
                <a:gd name="T0" fmla="*/ 785813 w 785813"/>
                <a:gd name="T1" fmla="*/ 95250 h 95250"/>
                <a:gd name="T2" fmla="*/ 0 w 785813"/>
                <a:gd name="T3" fmla="*/ 0 h 95250"/>
                <a:gd name="T4" fmla="*/ 0 60000 65536"/>
                <a:gd name="T5" fmla="*/ 0 60000 65536"/>
                <a:gd name="T6" fmla="*/ 0 w 785813"/>
                <a:gd name="T7" fmla="*/ 0 h 95250"/>
                <a:gd name="T8" fmla="*/ 785813 w 785813"/>
                <a:gd name="T9" fmla="*/ 95250 h 952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85813" h="95250">
                  <a:moveTo>
                    <a:pt x="785813" y="95250"/>
                  </a:move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7"/>
            <p:cNvSpPr>
              <a:spLocks/>
            </p:cNvSpPr>
            <p:nvPr/>
          </p:nvSpPr>
          <p:spPr bwMode="auto">
            <a:xfrm>
              <a:off x="4814888" y="2647950"/>
              <a:ext cx="140493" cy="50006"/>
            </a:xfrm>
            <a:custGeom>
              <a:avLst/>
              <a:gdLst>
                <a:gd name="T0" fmla="*/ 0 w 140493"/>
                <a:gd name="T1" fmla="*/ 50006 h 50006"/>
                <a:gd name="T2" fmla="*/ 140493 w 140493"/>
                <a:gd name="T3" fmla="*/ 0 h 50006"/>
                <a:gd name="T4" fmla="*/ 0 60000 65536"/>
                <a:gd name="T5" fmla="*/ 0 60000 65536"/>
                <a:gd name="T6" fmla="*/ 0 w 140493"/>
                <a:gd name="T7" fmla="*/ 0 h 50006"/>
                <a:gd name="T8" fmla="*/ 140493 w 140493"/>
                <a:gd name="T9" fmla="*/ 50006 h 500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0493" h="50006">
                  <a:moveTo>
                    <a:pt x="0" y="50006"/>
                  </a:moveTo>
                  <a:lnTo>
                    <a:pt x="140493" y="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8"/>
            <p:cNvSpPr>
              <a:spLocks/>
            </p:cNvSpPr>
            <p:nvPr/>
          </p:nvSpPr>
          <p:spPr bwMode="auto">
            <a:xfrm>
              <a:off x="3681413" y="2731294"/>
              <a:ext cx="552450" cy="200025"/>
            </a:xfrm>
            <a:custGeom>
              <a:avLst/>
              <a:gdLst>
                <a:gd name="T0" fmla="*/ 0 w 552450"/>
                <a:gd name="T1" fmla="*/ 200025 h 200025"/>
                <a:gd name="T2" fmla="*/ 552450 w 552450"/>
                <a:gd name="T3" fmla="*/ 0 h 200025"/>
                <a:gd name="T4" fmla="*/ 0 60000 65536"/>
                <a:gd name="T5" fmla="*/ 0 60000 65536"/>
                <a:gd name="T6" fmla="*/ 0 w 552450"/>
                <a:gd name="T7" fmla="*/ 0 h 200025"/>
                <a:gd name="T8" fmla="*/ 552450 w 552450"/>
                <a:gd name="T9" fmla="*/ 200025 h 2000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52450" h="200025">
                  <a:moveTo>
                    <a:pt x="0" y="200025"/>
                  </a:moveTo>
                  <a:lnTo>
                    <a:pt x="552450" y="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9"/>
            <p:cNvSpPr>
              <a:spLocks/>
            </p:cNvSpPr>
            <p:nvPr/>
          </p:nvSpPr>
          <p:spPr bwMode="auto">
            <a:xfrm>
              <a:off x="5160169" y="2609850"/>
              <a:ext cx="202406" cy="440531"/>
            </a:xfrm>
            <a:custGeom>
              <a:avLst/>
              <a:gdLst>
                <a:gd name="T0" fmla="*/ 0 w 202406"/>
                <a:gd name="T1" fmla="*/ 0 h 440531"/>
                <a:gd name="T2" fmla="*/ 202406 w 202406"/>
                <a:gd name="T3" fmla="*/ 440531 h 440531"/>
                <a:gd name="T4" fmla="*/ 0 60000 65536"/>
                <a:gd name="T5" fmla="*/ 0 60000 65536"/>
                <a:gd name="T6" fmla="*/ 0 w 202406"/>
                <a:gd name="T7" fmla="*/ 0 h 440531"/>
                <a:gd name="T8" fmla="*/ 202406 w 202406"/>
                <a:gd name="T9" fmla="*/ 440531 h 4405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2406" h="440531">
                  <a:moveTo>
                    <a:pt x="0" y="0"/>
                  </a:moveTo>
                  <a:lnTo>
                    <a:pt x="202406" y="440531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0"/>
            <p:cNvSpPr>
              <a:spLocks/>
            </p:cNvSpPr>
            <p:nvPr/>
          </p:nvSpPr>
          <p:spPr bwMode="auto">
            <a:xfrm>
              <a:off x="5262563" y="2967038"/>
              <a:ext cx="59531" cy="23812"/>
            </a:xfrm>
            <a:custGeom>
              <a:avLst/>
              <a:gdLst>
                <a:gd name="T0" fmla="*/ 0 w 59531"/>
                <a:gd name="T1" fmla="*/ 23812 h 23812"/>
                <a:gd name="T2" fmla="*/ 59531 w 59531"/>
                <a:gd name="T3" fmla="*/ 0 h 23812"/>
                <a:gd name="T4" fmla="*/ 0 60000 65536"/>
                <a:gd name="T5" fmla="*/ 0 60000 65536"/>
                <a:gd name="T6" fmla="*/ 0 w 59531"/>
                <a:gd name="T7" fmla="*/ 0 h 23812"/>
                <a:gd name="T8" fmla="*/ 59531 w 59531"/>
                <a:gd name="T9" fmla="*/ 23812 h 238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531" h="23812">
                  <a:moveTo>
                    <a:pt x="0" y="23812"/>
                  </a:moveTo>
                  <a:lnTo>
                    <a:pt x="59531" y="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1"/>
            <p:cNvSpPr>
              <a:spLocks/>
            </p:cNvSpPr>
            <p:nvPr/>
          </p:nvSpPr>
          <p:spPr bwMode="auto">
            <a:xfrm>
              <a:off x="4271963" y="2924175"/>
              <a:ext cx="883443" cy="369094"/>
            </a:xfrm>
            <a:custGeom>
              <a:avLst/>
              <a:gdLst>
                <a:gd name="T0" fmla="*/ 0 w 883443"/>
                <a:gd name="T1" fmla="*/ 369094 h 369094"/>
                <a:gd name="T2" fmla="*/ 883443 w 883443"/>
                <a:gd name="T3" fmla="*/ 0 h 369094"/>
                <a:gd name="T4" fmla="*/ 0 60000 65536"/>
                <a:gd name="T5" fmla="*/ 0 60000 65536"/>
                <a:gd name="T6" fmla="*/ 0 w 883443"/>
                <a:gd name="T7" fmla="*/ 0 h 369094"/>
                <a:gd name="T8" fmla="*/ 883443 w 883443"/>
                <a:gd name="T9" fmla="*/ 369094 h 3690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83443" h="369094">
                  <a:moveTo>
                    <a:pt x="0" y="369094"/>
                  </a:moveTo>
                  <a:lnTo>
                    <a:pt x="883443" y="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2"/>
            <p:cNvSpPr>
              <a:spLocks/>
            </p:cNvSpPr>
            <p:nvPr/>
          </p:nvSpPr>
          <p:spPr bwMode="auto">
            <a:xfrm>
              <a:off x="2597944" y="2812256"/>
              <a:ext cx="814387" cy="273844"/>
            </a:xfrm>
            <a:custGeom>
              <a:avLst/>
              <a:gdLst>
                <a:gd name="T0" fmla="*/ 0 w 814387"/>
                <a:gd name="T1" fmla="*/ 273844 h 273844"/>
                <a:gd name="T2" fmla="*/ 814387 w 814387"/>
                <a:gd name="T3" fmla="*/ 0 h 273844"/>
                <a:gd name="T4" fmla="*/ 0 60000 65536"/>
                <a:gd name="T5" fmla="*/ 0 60000 65536"/>
                <a:gd name="T6" fmla="*/ 0 w 814387"/>
                <a:gd name="T7" fmla="*/ 0 h 273844"/>
                <a:gd name="T8" fmla="*/ 814387 w 814387"/>
                <a:gd name="T9" fmla="*/ 273844 h 2738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4387" h="273844">
                  <a:moveTo>
                    <a:pt x="0" y="273844"/>
                  </a:moveTo>
                  <a:lnTo>
                    <a:pt x="814387" y="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3"/>
            <p:cNvSpPr>
              <a:spLocks/>
            </p:cNvSpPr>
            <p:nvPr/>
          </p:nvSpPr>
          <p:spPr bwMode="auto">
            <a:xfrm>
              <a:off x="2545556" y="2824163"/>
              <a:ext cx="683419" cy="228600"/>
            </a:xfrm>
            <a:custGeom>
              <a:avLst/>
              <a:gdLst>
                <a:gd name="T0" fmla="*/ 0 w 683419"/>
                <a:gd name="T1" fmla="*/ 228600 h 228600"/>
                <a:gd name="T2" fmla="*/ 683419 w 683419"/>
                <a:gd name="T3" fmla="*/ 0 h 228600"/>
                <a:gd name="T4" fmla="*/ 0 60000 65536"/>
                <a:gd name="T5" fmla="*/ 0 60000 65536"/>
                <a:gd name="T6" fmla="*/ 0 w 683419"/>
                <a:gd name="T7" fmla="*/ 0 h 228600"/>
                <a:gd name="T8" fmla="*/ 683419 w 683419"/>
                <a:gd name="T9" fmla="*/ 228600 h 228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3419" h="228600">
                  <a:moveTo>
                    <a:pt x="0" y="228600"/>
                  </a:moveTo>
                  <a:lnTo>
                    <a:pt x="683419" y="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4"/>
            <p:cNvSpPr>
              <a:spLocks/>
            </p:cNvSpPr>
            <p:nvPr/>
          </p:nvSpPr>
          <p:spPr bwMode="auto">
            <a:xfrm>
              <a:off x="2057400" y="3195638"/>
              <a:ext cx="695325" cy="259556"/>
            </a:xfrm>
            <a:custGeom>
              <a:avLst/>
              <a:gdLst>
                <a:gd name="T0" fmla="*/ 0 w 695325"/>
                <a:gd name="T1" fmla="*/ 259556 h 259556"/>
                <a:gd name="T2" fmla="*/ 695325 w 695325"/>
                <a:gd name="T3" fmla="*/ 0 h 259556"/>
                <a:gd name="T4" fmla="*/ 0 60000 65536"/>
                <a:gd name="T5" fmla="*/ 0 60000 65536"/>
                <a:gd name="T6" fmla="*/ 0 w 695325"/>
                <a:gd name="T7" fmla="*/ 0 h 259556"/>
                <a:gd name="T8" fmla="*/ 695325 w 695325"/>
                <a:gd name="T9" fmla="*/ 259556 h 2595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95325" h="259556">
                  <a:moveTo>
                    <a:pt x="0" y="259556"/>
                  </a:moveTo>
                  <a:lnTo>
                    <a:pt x="695325" y="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5"/>
            <p:cNvSpPr>
              <a:spLocks/>
            </p:cNvSpPr>
            <p:nvPr/>
          </p:nvSpPr>
          <p:spPr bwMode="auto">
            <a:xfrm>
              <a:off x="1609725" y="2907506"/>
              <a:ext cx="711994" cy="283369"/>
            </a:xfrm>
            <a:custGeom>
              <a:avLst/>
              <a:gdLst>
                <a:gd name="T0" fmla="*/ 0 w 711994"/>
                <a:gd name="T1" fmla="*/ 283369 h 283369"/>
                <a:gd name="T2" fmla="*/ 711994 w 711994"/>
                <a:gd name="T3" fmla="*/ 0 h 283369"/>
                <a:gd name="T4" fmla="*/ 0 60000 65536"/>
                <a:gd name="T5" fmla="*/ 0 60000 65536"/>
                <a:gd name="T6" fmla="*/ 0 w 711994"/>
                <a:gd name="T7" fmla="*/ 0 h 283369"/>
                <a:gd name="T8" fmla="*/ 711994 w 711994"/>
                <a:gd name="T9" fmla="*/ 283369 h 2833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1994" h="283369">
                  <a:moveTo>
                    <a:pt x="0" y="283369"/>
                  </a:moveTo>
                  <a:lnTo>
                    <a:pt x="711994" y="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6"/>
            <p:cNvSpPr>
              <a:spLocks/>
            </p:cNvSpPr>
            <p:nvPr/>
          </p:nvSpPr>
          <p:spPr bwMode="auto">
            <a:xfrm>
              <a:off x="1674019" y="2945606"/>
              <a:ext cx="700087" cy="283369"/>
            </a:xfrm>
            <a:custGeom>
              <a:avLst/>
              <a:gdLst>
                <a:gd name="T0" fmla="*/ 0 w 700087"/>
                <a:gd name="T1" fmla="*/ 283369 h 283369"/>
                <a:gd name="T2" fmla="*/ 700087 w 700087"/>
                <a:gd name="T3" fmla="*/ 0 h 283369"/>
                <a:gd name="T4" fmla="*/ 0 60000 65536"/>
                <a:gd name="T5" fmla="*/ 0 60000 65536"/>
                <a:gd name="T6" fmla="*/ 0 w 700087"/>
                <a:gd name="T7" fmla="*/ 0 h 283369"/>
                <a:gd name="T8" fmla="*/ 700087 w 700087"/>
                <a:gd name="T9" fmla="*/ 283369 h 2833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0087" h="283369">
                  <a:moveTo>
                    <a:pt x="0" y="283369"/>
                  </a:moveTo>
                  <a:lnTo>
                    <a:pt x="700087" y="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7"/>
            <p:cNvSpPr>
              <a:spLocks/>
            </p:cNvSpPr>
            <p:nvPr/>
          </p:nvSpPr>
          <p:spPr bwMode="auto">
            <a:xfrm>
              <a:off x="5517356" y="2845594"/>
              <a:ext cx="1021557" cy="288131"/>
            </a:xfrm>
            <a:custGeom>
              <a:avLst/>
              <a:gdLst>
                <a:gd name="T0" fmla="*/ 1021557 w 1021557"/>
                <a:gd name="T1" fmla="*/ 288131 h 288131"/>
                <a:gd name="T2" fmla="*/ 0 w 1021557"/>
                <a:gd name="T3" fmla="*/ 0 h 288131"/>
                <a:gd name="T4" fmla="*/ 0 60000 65536"/>
                <a:gd name="T5" fmla="*/ 0 60000 65536"/>
                <a:gd name="T6" fmla="*/ 0 w 1021557"/>
                <a:gd name="T7" fmla="*/ 0 h 288131"/>
                <a:gd name="T8" fmla="*/ 1021557 w 1021557"/>
                <a:gd name="T9" fmla="*/ 288131 h 2881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21557" h="288131">
                  <a:moveTo>
                    <a:pt x="1021557" y="288131"/>
                  </a:move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8"/>
            <p:cNvSpPr>
              <a:spLocks/>
            </p:cNvSpPr>
            <p:nvPr/>
          </p:nvSpPr>
          <p:spPr bwMode="auto">
            <a:xfrm>
              <a:off x="5410200" y="2981325"/>
              <a:ext cx="1014413" cy="297656"/>
            </a:xfrm>
            <a:custGeom>
              <a:avLst/>
              <a:gdLst>
                <a:gd name="T0" fmla="*/ 1014413 w 1014413"/>
                <a:gd name="T1" fmla="*/ 297656 h 297656"/>
                <a:gd name="T2" fmla="*/ 0 w 1014413"/>
                <a:gd name="T3" fmla="*/ 0 h 297656"/>
                <a:gd name="T4" fmla="*/ 0 60000 65536"/>
                <a:gd name="T5" fmla="*/ 0 60000 65536"/>
                <a:gd name="T6" fmla="*/ 0 w 1014413"/>
                <a:gd name="T7" fmla="*/ 0 h 297656"/>
                <a:gd name="T8" fmla="*/ 1014413 w 1014413"/>
                <a:gd name="T9" fmla="*/ 297656 h 2976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4413" h="297656">
                  <a:moveTo>
                    <a:pt x="1014413" y="297656"/>
                  </a:move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9"/>
            <p:cNvSpPr>
              <a:spLocks/>
            </p:cNvSpPr>
            <p:nvPr/>
          </p:nvSpPr>
          <p:spPr bwMode="auto">
            <a:xfrm>
              <a:off x="6174581" y="2586038"/>
              <a:ext cx="814388" cy="1000125"/>
            </a:xfrm>
            <a:custGeom>
              <a:avLst/>
              <a:gdLst>
                <a:gd name="T0" fmla="*/ 0 w 814388"/>
                <a:gd name="T1" fmla="*/ 1000125 h 1000125"/>
                <a:gd name="T2" fmla="*/ 814388 w 814388"/>
                <a:gd name="T3" fmla="*/ 0 h 1000125"/>
                <a:gd name="T4" fmla="*/ 0 60000 65536"/>
                <a:gd name="T5" fmla="*/ 0 60000 65536"/>
                <a:gd name="T6" fmla="*/ 0 w 814388"/>
                <a:gd name="T7" fmla="*/ 0 h 1000125"/>
                <a:gd name="T8" fmla="*/ 814388 w 814388"/>
                <a:gd name="T9" fmla="*/ 1000125 h 10001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4388" h="1000125">
                  <a:moveTo>
                    <a:pt x="0" y="1000125"/>
                  </a:moveTo>
                  <a:lnTo>
                    <a:pt x="814388" y="0"/>
                  </a:lnTo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" name="Rectangle 60"/>
          <p:cNvSpPr>
            <a:spLocks noChangeArrowheads="1"/>
          </p:cNvSpPr>
          <p:nvPr/>
        </p:nvSpPr>
        <p:spPr bwMode="auto">
          <a:xfrm>
            <a:off x="3352800" y="5334000"/>
            <a:ext cx="1143000" cy="614363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54" name="Straight Arrow Connector 53"/>
          <p:cNvCxnSpPr>
            <a:stCxn id="52" idx="0"/>
          </p:cNvCxnSpPr>
          <p:nvPr/>
        </p:nvCxnSpPr>
        <p:spPr>
          <a:xfrm rot="5400000" flipH="1" flipV="1">
            <a:off x="3752850" y="4591050"/>
            <a:ext cx="914400" cy="5715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981200" y="6324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Arbitrary reservoir, 2.5 km depth</a:t>
            </a:r>
            <a:endParaRPr lang="en-GB" dirty="0"/>
          </a:p>
        </p:txBody>
      </p:sp>
      <p:sp>
        <p:nvSpPr>
          <p:cNvPr id="57" name="Freeform 28"/>
          <p:cNvSpPr>
            <a:spLocks/>
          </p:cNvSpPr>
          <p:nvPr/>
        </p:nvSpPr>
        <p:spPr bwMode="auto">
          <a:xfrm>
            <a:off x="2057400" y="5105400"/>
            <a:ext cx="5113182" cy="266224"/>
          </a:xfrm>
          <a:custGeom>
            <a:avLst/>
            <a:gdLst>
              <a:gd name="T0" fmla="*/ 0 w 8111613"/>
              <a:gd name="T1" fmla="*/ 422787 h 422787"/>
              <a:gd name="T2" fmla="*/ 570271 w 8111613"/>
              <a:gd name="T3" fmla="*/ 383458 h 422787"/>
              <a:gd name="T4" fmla="*/ 1356852 w 8111613"/>
              <a:gd name="T5" fmla="*/ 304800 h 422787"/>
              <a:gd name="T6" fmla="*/ 2005781 w 8111613"/>
              <a:gd name="T7" fmla="*/ 294968 h 422787"/>
              <a:gd name="T8" fmla="*/ 2890685 w 8111613"/>
              <a:gd name="T9" fmla="*/ 275303 h 422787"/>
              <a:gd name="T10" fmla="*/ 3746091 w 8111613"/>
              <a:gd name="T11" fmla="*/ 196645 h 422787"/>
              <a:gd name="T12" fmla="*/ 4463845 w 8111613"/>
              <a:gd name="T13" fmla="*/ 117987 h 422787"/>
              <a:gd name="T14" fmla="*/ 4866969 w 8111613"/>
              <a:gd name="T15" fmla="*/ 58993 h 422787"/>
              <a:gd name="T16" fmla="*/ 5810865 w 8111613"/>
              <a:gd name="T17" fmla="*/ 9832 h 422787"/>
              <a:gd name="T18" fmla="*/ 8111613 w 8111613"/>
              <a:gd name="T19" fmla="*/ 117987 h 4227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111613"/>
              <a:gd name="T31" fmla="*/ 0 h 422787"/>
              <a:gd name="T32" fmla="*/ 8111613 w 8111613"/>
              <a:gd name="T33" fmla="*/ 422787 h 4227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111613" h="422787">
                <a:moveTo>
                  <a:pt x="0" y="422787"/>
                </a:moveTo>
                <a:cubicBezTo>
                  <a:pt x="172064" y="412954"/>
                  <a:pt x="344129" y="403122"/>
                  <a:pt x="570271" y="383458"/>
                </a:cubicBezTo>
                <a:cubicBezTo>
                  <a:pt x="796413" y="363794"/>
                  <a:pt x="1117600" y="319548"/>
                  <a:pt x="1356852" y="304800"/>
                </a:cubicBezTo>
                <a:cubicBezTo>
                  <a:pt x="1596104" y="290052"/>
                  <a:pt x="2005781" y="294968"/>
                  <a:pt x="2005781" y="294968"/>
                </a:cubicBezTo>
                <a:cubicBezTo>
                  <a:pt x="2261420" y="290052"/>
                  <a:pt x="2600633" y="291690"/>
                  <a:pt x="2890684" y="275303"/>
                </a:cubicBezTo>
                <a:cubicBezTo>
                  <a:pt x="3180735" y="258916"/>
                  <a:pt x="3746090" y="196645"/>
                  <a:pt x="3746090" y="196645"/>
                </a:cubicBezTo>
                <a:lnTo>
                  <a:pt x="4463845" y="117987"/>
                </a:lnTo>
                <a:cubicBezTo>
                  <a:pt x="4650658" y="95045"/>
                  <a:pt x="4642465" y="77019"/>
                  <a:pt x="4866968" y="58993"/>
                </a:cubicBezTo>
                <a:cubicBezTo>
                  <a:pt x="5091471" y="40967"/>
                  <a:pt x="5270091" y="0"/>
                  <a:pt x="5810865" y="9832"/>
                </a:cubicBezTo>
                <a:cubicBezTo>
                  <a:pt x="6351639" y="19664"/>
                  <a:pt x="7654413" y="95045"/>
                  <a:pt x="8111613" y="117987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" name="Freeform 28"/>
          <p:cNvSpPr>
            <a:spLocks/>
          </p:cNvSpPr>
          <p:nvPr/>
        </p:nvSpPr>
        <p:spPr bwMode="auto">
          <a:xfrm>
            <a:off x="2057400" y="4876800"/>
            <a:ext cx="5113182" cy="266224"/>
          </a:xfrm>
          <a:custGeom>
            <a:avLst/>
            <a:gdLst>
              <a:gd name="T0" fmla="*/ 0 w 8111613"/>
              <a:gd name="T1" fmla="*/ 422787 h 422787"/>
              <a:gd name="T2" fmla="*/ 570271 w 8111613"/>
              <a:gd name="T3" fmla="*/ 383458 h 422787"/>
              <a:gd name="T4" fmla="*/ 1356852 w 8111613"/>
              <a:gd name="T5" fmla="*/ 304800 h 422787"/>
              <a:gd name="T6" fmla="*/ 2005781 w 8111613"/>
              <a:gd name="T7" fmla="*/ 294968 h 422787"/>
              <a:gd name="T8" fmla="*/ 2890685 w 8111613"/>
              <a:gd name="T9" fmla="*/ 275303 h 422787"/>
              <a:gd name="T10" fmla="*/ 3746091 w 8111613"/>
              <a:gd name="T11" fmla="*/ 196645 h 422787"/>
              <a:gd name="T12" fmla="*/ 4463845 w 8111613"/>
              <a:gd name="T13" fmla="*/ 117987 h 422787"/>
              <a:gd name="T14" fmla="*/ 4866969 w 8111613"/>
              <a:gd name="T15" fmla="*/ 58993 h 422787"/>
              <a:gd name="T16" fmla="*/ 5810865 w 8111613"/>
              <a:gd name="T17" fmla="*/ 9832 h 422787"/>
              <a:gd name="T18" fmla="*/ 8111613 w 8111613"/>
              <a:gd name="T19" fmla="*/ 117987 h 4227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111613"/>
              <a:gd name="T31" fmla="*/ 0 h 422787"/>
              <a:gd name="T32" fmla="*/ 8111613 w 8111613"/>
              <a:gd name="T33" fmla="*/ 422787 h 4227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111613" h="422787">
                <a:moveTo>
                  <a:pt x="0" y="422787"/>
                </a:moveTo>
                <a:cubicBezTo>
                  <a:pt x="172064" y="412954"/>
                  <a:pt x="344129" y="403122"/>
                  <a:pt x="570271" y="383458"/>
                </a:cubicBezTo>
                <a:cubicBezTo>
                  <a:pt x="796413" y="363794"/>
                  <a:pt x="1117600" y="319548"/>
                  <a:pt x="1356852" y="304800"/>
                </a:cubicBezTo>
                <a:cubicBezTo>
                  <a:pt x="1596104" y="290052"/>
                  <a:pt x="2005781" y="294968"/>
                  <a:pt x="2005781" y="294968"/>
                </a:cubicBezTo>
                <a:cubicBezTo>
                  <a:pt x="2261420" y="290052"/>
                  <a:pt x="2600633" y="291690"/>
                  <a:pt x="2890684" y="275303"/>
                </a:cubicBezTo>
                <a:cubicBezTo>
                  <a:pt x="3180735" y="258916"/>
                  <a:pt x="3746090" y="196645"/>
                  <a:pt x="3746090" y="196645"/>
                </a:cubicBezTo>
                <a:lnTo>
                  <a:pt x="4463845" y="117987"/>
                </a:lnTo>
                <a:cubicBezTo>
                  <a:pt x="4650658" y="95045"/>
                  <a:pt x="4642465" y="77019"/>
                  <a:pt x="4866968" y="58993"/>
                </a:cubicBezTo>
                <a:cubicBezTo>
                  <a:pt x="5091471" y="40967"/>
                  <a:pt x="5270091" y="0"/>
                  <a:pt x="5810865" y="9832"/>
                </a:cubicBezTo>
                <a:cubicBezTo>
                  <a:pt x="6351639" y="19664"/>
                  <a:pt x="7654413" y="95045"/>
                  <a:pt x="8111613" y="117987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 – Effect on reservoir compaction</a:t>
            </a:r>
            <a:endParaRPr lang="en-US" sz="2800" dirty="0" smtClean="0">
              <a:latin typeface="Calibri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62000" y="3810000"/>
          <a:ext cx="4000500" cy="268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250"/>
                <a:gridCol w="2000250"/>
              </a:tblGrid>
              <a:tr h="229315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/>
                        <a:t>Laboratory</a:t>
                      </a:r>
                      <a:endParaRPr lang="en-US" sz="1600" b="0" u="sng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31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Size (m)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0.038 </a:t>
                      </a:r>
                      <a:r>
                        <a:rPr lang="en-US" sz="1600" kern="1200" dirty="0" smtClean="0"/>
                        <a:t>× 0.076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31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Particles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31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Particle radii (m)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31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UCS (</a:t>
                      </a:r>
                      <a:r>
                        <a:rPr lang="en-US" sz="1600" dirty="0" err="1" smtClean="0"/>
                        <a:t>MPa</a:t>
                      </a:r>
                      <a:r>
                        <a:rPr lang="en-US" sz="1600" dirty="0" smtClean="0"/>
                        <a:t>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31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 (</a:t>
                      </a:r>
                      <a:r>
                        <a:rPr lang="en-US" sz="1600" dirty="0" err="1" smtClean="0"/>
                        <a:t>GPa</a:t>
                      </a:r>
                      <a:r>
                        <a:rPr lang="en-US" sz="1600" dirty="0" smtClean="0"/>
                        <a:t>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4.2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315">
                <a:tc>
                  <a:txBody>
                    <a:bodyPr/>
                    <a:lstStyle/>
                    <a:p>
                      <a:pPr algn="l"/>
                      <a:r>
                        <a:rPr lang="el-GR" sz="1600" dirty="0" smtClean="0"/>
                        <a:t>ν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0.28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315">
                <a:tc>
                  <a:txBody>
                    <a:bodyPr/>
                    <a:lstStyle/>
                    <a:p>
                      <a:pPr algn="l"/>
                      <a:r>
                        <a:rPr lang="el-GR" sz="1600" dirty="0" smtClean="0"/>
                        <a:t>φ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35°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3" name="Picture 8" descr="ML22211"/>
          <p:cNvPicPr>
            <a:picLocks noChangeAspect="1" noChangeArrowheads="1"/>
          </p:cNvPicPr>
          <p:nvPr/>
        </p:nvPicPr>
        <p:blipFill>
          <a:blip r:embed="rId3" cstate="print"/>
          <a:srcRect l="17999" t="3500" r="14001" b="5000"/>
          <a:stretch>
            <a:fillRect/>
          </a:stretch>
        </p:blipFill>
        <p:spPr bwMode="auto">
          <a:xfrm>
            <a:off x="3352800" y="2209800"/>
            <a:ext cx="76496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 – Effect on reservoir compaction</a:t>
            </a:r>
            <a:endParaRPr lang="en-US" sz="2800" dirty="0" smtClean="0">
              <a:latin typeface="Calibri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62000" y="3810000"/>
          <a:ext cx="6000750" cy="268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250"/>
                <a:gridCol w="2000250"/>
                <a:gridCol w="2000250"/>
              </a:tblGrid>
              <a:tr h="229315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/>
                        <a:t>Laboratory</a:t>
                      </a:r>
                      <a:endParaRPr lang="en-US" sz="1600" b="0" u="sng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/>
                        <a:t>PFC</a:t>
                      </a:r>
                      <a:r>
                        <a:rPr lang="en-US" sz="1600" i="1" u="sng" baseline="30000" dirty="0" smtClean="0"/>
                        <a:t>2D</a:t>
                      </a:r>
                      <a:r>
                        <a:rPr lang="en-US" sz="1600" u="sng" dirty="0" smtClean="0"/>
                        <a:t> calibration</a:t>
                      </a:r>
                      <a:endParaRPr lang="en-US" sz="1600" b="0" u="sng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31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Size (m)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0.038 </a:t>
                      </a:r>
                      <a:r>
                        <a:rPr lang="en-US" sz="1600" kern="1200" dirty="0" smtClean="0"/>
                        <a:t>× 0.076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0.1 </a:t>
                      </a:r>
                      <a:r>
                        <a:rPr lang="en-US" sz="1600" kern="1200" dirty="0" smtClean="0"/>
                        <a:t>× 0.2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31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Particles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31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Particle radii (m)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3e-3</a:t>
                      </a:r>
                      <a:r>
                        <a:rPr lang="en-US" sz="1600" baseline="0" dirty="0" smtClean="0"/>
                        <a:t> – 4.98e-3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31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UCS (</a:t>
                      </a:r>
                      <a:r>
                        <a:rPr lang="en-US" sz="1600" dirty="0" err="1" smtClean="0"/>
                        <a:t>MPa</a:t>
                      </a:r>
                      <a:r>
                        <a:rPr lang="en-US" sz="1600" dirty="0" smtClean="0"/>
                        <a:t>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31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 (</a:t>
                      </a:r>
                      <a:r>
                        <a:rPr lang="en-US" sz="1600" dirty="0" err="1" smtClean="0"/>
                        <a:t>GPa</a:t>
                      </a:r>
                      <a:r>
                        <a:rPr lang="en-US" sz="1600" dirty="0" smtClean="0"/>
                        <a:t>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4.2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4.2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315">
                <a:tc>
                  <a:txBody>
                    <a:bodyPr/>
                    <a:lstStyle/>
                    <a:p>
                      <a:pPr algn="l"/>
                      <a:r>
                        <a:rPr lang="el-GR" sz="1600" dirty="0" smtClean="0"/>
                        <a:t>ν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0.28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0.28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315">
                <a:tc>
                  <a:txBody>
                    <a:bodyPr/>
                    <a:lstStyle/>
                    <a:p>
                      <a:pPr algn="l"/>
                      <a:r>
                        <a:rPr lang="el-GR" sz="1600" dirty="0" smtClean="0"/>
                        <a:t>φ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35°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27.4°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2" name="Picture 8" descr="ML22211"/>
          <p:cNvPicPr>
            <a:picLocks noChangeAspect="1" noChangeArrowheads="1"/>
          </p:cNvPicPr>
          <p:nvPr/>
        </p:nvPicPr>
        <p:blipFill>
          <a:blip r:embed="rId3" cstate="print"/>
          <a:srcRect l="17999" t="3500" r="14001" b="5000"/>
          <a:stretch>
            <a:fillRect/>
          </a:stretch>
        </p:blipFill>
        <p:spPr bwMode="auto">
          <a:xfrm>
            <a:off x="3352800" y="2209800"/>
            <a:ext cx="76496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4"/>
          <p:cNvPicPr>
            <a:picLocks noChangeAspect="1" noChangeArrowheads="1"/>
          </p:cNvPicPr>
          <p:nvPr/>
        </p:nvPicPr>
        <p:blipFill>
          <a:blip r:embed="rId4" cstate="print"/>
          <a:srcRect l="22565" t="7051" r="23843" b="4805"/>
          <a:stretch>
            <a:fillRect/>
          </a:stretch>
        </p:blipFill>
        <p:spPr bwMode="auto">
          <a:xfrm>
            <a:off x="5257800" y="2362200"/>
            <a:ext cx="914400" cy="120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5200017"/>
          <p:cNvPicPr>
            <a:picLocks noChangeAspect="1" noChangeArrowheads="1"/>
          </p:cNvPicPr>
          <p:nvPr/>
        </p:nvPicPr>
        <p:blipFill>
          <a:blip r:embed="rId3" cstate="print">
            <a:lum bright="75000" contrast="-7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33400" y="5334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Outline:</a:t>
            </a:r>
          </a:p>
          <a:p>
            <a:endParaRPr lang="en-US" sz="3200" dirty="0" smtClean="0"/>
          </a:p>
          <a:p>
            <a:r>
              <a:rPr lang="en-US" sz="3200" dirty="0" smtClean="0"/>
              <a:t>- Rock </a:t>
            </a:r>
            <a:r>
              <a:rPr lang="en-US" sz="3200" i="1" dirty="0" smtClean="0"/>
              <a:t>mass</a:t>
            </a:r>
            <a:r>
              <a:rPr lang="en-US" sz="3200" dirty="0" smtClean="0"/>
              <a:t> heterogeneity and </a:t>
            </a:r>
            <a:r>
              <a:rPr lang="en-US" sz="3200" dirty="0" smtClean="0">
                <a:latin typeface="Calibri"/>
              </a:rPr>
              <a:t>scale effects</a:t>
            </a:r>
          </a:p>
          <a:p>
            <a:endParaRPr lang="en-US" sz="3200" dirty="0" smtClean="0">
              <a:latin typeface="Calibri"/>
            </a:endParaRPr>
          </a:p>
          <a:p>
            <a:pPr>
              <a:buFontTx/>
              <a:buChar char="-"/>
            </a:pPr>
            <a:r>
              <a:rPr lang="en-US" sz="3200" dirty="0" smtClean="0">
                <a:latin typeface="Calibri"/>
              </a:rPr>
              <a:t> DEM/Synthetic Rock Mass modeling approach</a:t>
            </a:r>
            <a:endParaRPr lang="en-US" sz="3200" dirty="0" smtClean="0"/>
          </a:p>
          <a:p>
            <a:pPr>
              <a:buFontTx/>
              <a:buChar char="-"/>
            </a:pPr>
            <a:endParaRPr lang="en-US" sz="3200" dirty="0" smtClean="0">
              <a:latin typeface="Calibri"/>
            </a:endParaRPr>
          </a:p>
          <a:p>
            <a:pPr>
              <a:buFontTx/>
              <a:buChar char="-"/>
            </a:pPr>
            <a:r>
              <a:rPr lang="en-US" sz="3200" dirty="0" smtClean="0">
                <a:latin typeface="Calibri"/>
              </a:rPr>
              <a:t> Example – Effect on reservoir compaction</a:t>
            </a:r>
          </a:p>
          <a:p>
            <a:pPr>
              <a:buFontTx/>
              <a:buChar char="-"/>
            </a:pPr>
            <a:endParaRPr lang="en-US" sz="3200" dirty="0" smtClean="0">
              <a:latin typeface="Calibri"/>
            </a:endParaRPr>
          </a:p>
          <a:p>
            <a:pPr>
              <a:buFontTx/>
              <a:buChar char="-"/>
            </a:pPr>
            <a:r>
              <a:rPr lang="en-US" sz="3200" dirty="0" smtClean="0">
                <a:latin typeface="Calibri"/>
              </a:rPr>
              <a:t> Discussion of on-going work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 – Effect on reservoir compaction</a:t>
            </a:r>
            <a:endParaRPr lang="en-US" sz="2800" dirty="0" smtClean="0">
              <a:latin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3810000"/>
          <a:ext cx="8001000" cy="268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250"/>
                <a:gridCol w="2000250"/>
                <a:gridCol w="2000250"/>
                <a:gridCol w="2000250"/>
              </a:tblGrid>
              <a:tr h="229315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/>
                        <a:t>Laboratory</a:t>
                      </a:r>
                      <a:endParaRPr lang="en-US" sz="1600" b="0" u="sng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/>
                        <a:t>PFC</a:t>
                      </a:r>
                      <a:r>
                        <a:rPr lang="en-US" sz="1600" i="1" u="sng" baseline="30000" dirty="0" smtClean="0"/>
                        <a:t>2D</a:t>
                      </a:r>
                      <a:r>
                        <a:rPr lang="en-US" sz="1600" u="sng" dirty="0" smtClean="0"/>
                        <a:t> calibration</a:t>
                      </a:r>
                      <a:endParaRPr lang="en-US" sz="1600" b="0" u="sng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/>
                        <a:t>Large-scale</a:t>
                      </a:r>
                      <a:endParaRPr lang="en-US" sz="1600" b="0" u="sng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31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Size (m)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0.038 </a:t>
                      </a:r>
                      <a:r>
                        <a:rPr lang="en-US" sz="1600" kern="1200" dirty="0" smtClean="0"/>
                        <a:t>× 0.076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0.1 </a:t>
                      </a:r>
                      <a:r>
                        <a:rPr lang="en-US" sz="1600" kern="1200" dirty="0" smtClean="0"/>
                        <a:t>× 0.2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0.5 </a:t>
                      </a:r>
                      <a:r>
                        <a:rPr lang="en-US" sz="1600" kern="1200" dirty="0" smtClean="0"/>
                        <a:t>× 1</a:t>
                      </a:r>
                      <a:endParaRPr lang="en-US" sz="1600" dirty="0" smtClean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31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Particles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9197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31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Particle radii (m)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3e-3</a:t>
                      </a:r>
                      <a:r>
                        <a:rPr lang="en-US" sz="1600" baseline="0" dirty="0" smtClean="0"/>
                        <a:t> – 4.98e-3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31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UCS (</a:t>
                      </a:r>
                      <a:r>
                        <a:rPr lang="en-US" sz="1600" dirty="0" err="1" smtClean="0"/>
                        <a:t>MPa</a:t>
                      </a:r>
                      <a:r>
                        <a:rPr lang="en-US" sz="1600" dirty="0" smtClean="0"/>
                        <a:t>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17.7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31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 (</a:t>
                      </a:r>
                      <a:r>
                        <a:rPr lang="en-US" sz="1600" dirty="0" err="1" smtClean="0"/>
                        <a:t>GPa</a:t>
                      </a:r>
                      <a:r>
                        <a:rPr lang="en-US" sz="1600" dirty="0" smtClean="0"/>
                        <a:t>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4.2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4.2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315">
                <a:tc>
                  <a:txBody>
                    <a:bodyPr/>
                    <a:lstStyle/>
                    <a:p>
                      <a:pPr algn="l"/>
                      <a:r>
                        <a:rPr lang="el-GR" sz="1600" dirty="0" smtClean="0"/>
                        <a:t>ν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0.28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0.28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0.28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315">
                <a:tc>
                  <a:txBody>
                    <a:bodyPr/>
                    <a:lstStyle/>
                    <a:p>
                      <a:pPr algn="l"/>
                      <a:r>
                        <a:rPr lang="el-GR" sz="1600" dirty="0" smtClean="0"/>
                        <a:t>φ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35°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27.4°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24°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Picture 8" descr="ML22211"/>
          <p:cNvPicPr>
            <a:picLocks noChangeAspect="1" noChangeArrowheads="1"/>
          </p:cNvPicPr>
          <p:nvPr/>
        </p:nvPicPr>
        <p:blipFill>
          <a:blip r:embed="rId3" cstate="print"/>
          <a:srcRect l="17999" t="3500" r="14001" b="5000"/>
          <a:stretch>
            <a:fillRect/>
          </a:stretch>
        </p:blipFill>
        <p:spPr bwMode="auto">
          <a:xfrm>
            <a:off x="3352800" y="2209800"/>
            <a:ext cx="76496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4"/>
          <p:cNvPicPr>
            <a:picLocks noChangeAspect="1" noChangeArrowheads="1"/>
          </p:cNvPicPr>
          <p:nvPr/>
        </p:nvPicPr>
        <p:blipFill>
          <a:blip r:embed="rId4" cstate="print"/>
          <a:srcRect l="22565" t="7051" r="23843" b="4805"/>
          <a:stretch>
            <a:fillRect/>
          </a:stretch>
        </p:blipFill>
        <p:spPr bwMode="auto">
          <a:xfrm>
            <a:off x="5257800" y="2362200"/>
            <a:ext cx="914400" cy="120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5" cstate="print"/>
          <a:srcRect l="22221" t="5788" r="22221" b="5093"/>
          <a:stretch>
            <a:fillRect/>
          </a:stretch>
        </p:blipFill>
        <p:spPr bwMode="auto">
          <a:xfrm>
            <a:off x="6934200" y="1371600"/>
            <a:ext cx="173136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 – Effect on reservoir compaction</a:t>
            </a:r>
            <a:endParaRPr lang="en-US" sz="2800" dirty="0" smtClean="0">
              <a:latin typeface="Calibri"/>
            </a:endParaRPr>
          </a:p>
        </p:txBody>
      </p:sp>
      <p:pic>
        <p:nvPicPr>
          <p:cNvPr id="3" name="Picture 36" descr="C:\Documents and Settings\ntho\My Documents\Research\Presentations_papers\Itasca_2011\Figures\Fig_1a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81200"/>
            <a:ext cx="5157787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48"/>
          <p:cNvGrpSpPr>
            <a:grpSpLocks/>
          </p:cNvGrpSpPr>
          <p:nvPr/>
        </p:nvGrpSpPr>
        <p:grpSpPr bwMode="auto">
          <a:xfrm>
            <a:off x="2057400" y="1981200"/>
            <a:ext cx="5051425" cy="3349625"/>
            <a:chOff x="3429000" y="2204357"/>
            <a:chExt cx="5050971" cy="3350078"/>
          </a:xfrm>
        </p:grpSpPr>
        <p:sp>
          <p:nvSpPr>
            <p:cNvPr id="6" name="Freeform 130"/>
            <p:cNvSpPr>
              <a:spLocks/>
            </p:cNvSpPr>
            <p:nvPr/>
          </p:nvSpPr>
          <p:spPr bwMode="auto">
            <a:xfrm>
              <a:off x="4904014" y="2204357"/>
              <a:ext cx="1605643" cy="1050472"/>
            </a:xfrm>
            <a:custGeom>
              <a:avLst/>
              <a:gdLst>
                <a:gd name="T0" fmla="*/ 0 w 1605643"/>
                <a:gd name="T1" fmla="*/ 1050472 h 1050472"/>
                <a:gd name="T2" fmla="*/ 571500 w 1605643"/>
                <a:gd name="T3" fmla="*/ 636814 h 1050472"/>
                <a:gd name="T4" fmla="*/ 990600 w 1605643"/>
                <a:gd name="T5" fmla="*/ 332014 h 1050472"/>
                <a:gd name="T6" fmla="*/ 1289957 w 1605643"/>
                <a:gd name="T7" fmla="*/ 108857 h 1050472"/>
                <a:gd name="T8" fmla="*/ 1605643 w 1605643"/>
                <a:gd name="T9" fmla="*/ 0 h 1050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5643"/>
                <a:gd name="T16" fmla="*/ 0 h 1050472"/>
                <a:gd name="T17" fmla="*/ 1605643 w 1605643"/>
                <a:gd name="T18" fmla="*/ 1050472 h 1050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5643" h="1050472">
                  <a:moveTo>
                    <a:pt x="0" y="1050472"/>
                  </a:moveTo>
                  <a:lnTo>
                    <a:pt x="571500" y="636814"/>
                  </a:lnTo>
                  <a:lnTo>
                    <a:pt x="990600" y="332014"/>
                  </a:lnTo>
                  <a:cubicBezTo>
                    <a:pt x="1110343" y="244021"/>
                    <a:pt x="1187450" y="164193"/>
                    <a:pt x="1289957" y="108857"/>
                  </a:cubicBezTo>
                  <a:cubicBezTo>
                    <a:pt x="1392464" y="53521"/>
                    <a:pt x="1499053" y="26760"/>
                    <a:pt x="1605643" y="0"/>
                  </a:cubicBezTo>
                </a:path>
              </a:pathLst>
            </a:custGeom>
            <a:noFill/>
            <a:ln w="9525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33"/>
            <p:cNvSpPr>
              <a:spLocks/>
            </p:cNvSpPr>
            <p:nvPr/>
          </p:nvSpPr>
          <p:spPr bwMode="auto">
            <a:xfrm>
              <a:off x="4974771" y="2220686"/>
              <a:ext cx="881743" cy="674914"/>
            </a:xfrm>
            <a:custGeom>
              <a:avLst/>
              <a:gdLst>
                <a:gd name="T0" fmla="*/ 0 w 881743"/>
                <a:gd name="T1" fmla="*/ 674914 h 674914"/>
                <a:gd name="T2" fmla="*/ 522515 w 881743"/>
                <a:gd name="T3" fmla="*/ 234043 h 674914"/>
                <a:gd name="T4" fmla="*/ 881743 w 881743"/>
                <a:gd name="T5" fmla="*/ 0 h 674914"/>
                <a:gd name="T6" fmla="*/ 0 60000 65536"/>
                <a:gd name="T7" fmla="*/ 0 60000 65536"/>
                <a:gd name="T8" fmla="*/ 0 60000 65536"/>
                <a:gd name="T9" fmla="*/ 0 w 881743"/>
                <a:gd name="T10" fmla="*/ 0 h 674914"/>
                <a:gd name="T11" fmla="*/ 881743 w 881743"/>
                <a:gd name="T12" fmla="*/ 674914 h 6749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1743" h="674914">
                  <a:moveTo>
                    <a:pt x="0" y="674914"/>
                  </a:moveTo>
                  <a:cubicBezTo>
                    <a:pt x="187779" y="510721"/>
                    <a:pt x="375558" y="346529"/>
                    <a:pt x="522515" y="234043"/>
                  </a:cubicBezTo>
                  <a:cubicBezTo>
                    <a:pt x="669472" y="121557"/>
                    <a:pt x="775607" y="60778"/>
                    <a:pt x="881743" y="0"/>
                  </a:cubicBezTo>
                </a:path>
              </a:pathLst>
            </a:custGeom>
            <a:noFill/>
            <a:ln w="9525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4"/>
            <p:cNvSpPr>
              <a:spLocks/>
            </p:cNvSpPr>
            <p:nvPr/>
          </p:nvSpPr>
          <p:spPr bwMode="auto">
            <a:xfrm>
              <a:off x="5034643" y="2204357"/>
              <a:ext cx="669471" cy="489857"/>
            </a:xfrm>
            <a:custGeom>
              <a:avLst/>
              <a:gdLst>
                <a:gd name="T0" fmla="*/ 0 w 669471"/>
                <a:gd name="T1" fmla="*/ 489857 h 489857"/>
                <a:gd name="T2" fmla="*/ 424543 w 669471"/>
                <a:gd name="T3" fmla="*/ 152400 h 489857"/>
                <a:gd name="T4" fmla="*/ 669471 w 669471"/>
                <a:gd name="T5" fmla="*/ 0 h 489857"/>
                <a:gd name="T6" fmla="*/ 0 60000 65536"/>
                <a:gd name="T7" fmla="*/ 0 60000 65536"/>
                <a:gd name="T8" fmla="*/ 0 60000 65536"/>
                <a:gd name="T9" fmla="*/ 0 w 669471"/>
                <a:gd name="T10" fmla="*/ 0 h 489857"/>
                <a:gd name="T11" fmla="*/ 669471 w 669471"/>
                <a:gd name="T12" fmla="*/ 489857 h 4898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9471" h="489857">
                  <a:moveTo>
                    <a:pt x="0" y="489857"/>
                  </a:moveTo>
                  <a:cubicBezTo>
                    <a:pt x="156482" y="361950"/>
                    <a:pt x="312965" y="234043"/>
                    <a:pt x="424543" y="152400"/>
                  </a:cubicBezTo>
                  <a:cubicBezTo>
                    <a:pt x="536121" y="70757"/>
                    <a:pt x="602796" y="35378"/>
                    <a:pt x="669471" y="0"/>
                  </a:cubicBezTo>
                </a:path>
              </a:pathLst>
            </a:custGeom>
            <a:noFill/>
            <a:ln w="9525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35"/>
            <p:cNvSpPr>
              <a:spLocks/>
            </p:cNvSpPr>
            <p:nvPr/>
          </p:nvSpPr>
          <p:spPr bwMode="auto">
            <a:xfrm>
              <a:off x="5099957" y="2209800"/>
              <a:ext cx="342900" cy="283029"/>
            </a:xfrm>
            <a:custGeom>
              <a:avLst/>
              <a:gdLst>
                <a:gd name="T0" fmla="*/ 0 w 342900"/>
                <a:gd name="T1" fmla="*/ 283029 h 283029"/>
                <a:gd name="T2" fmla="*/ 342900 w 342900"/>
                <a:gd name="T3" fmla="*/ 0 h 283029"/>
                <a:gd name="T4" fmla="*/ 0 60000 65536"/>
                <a:gd name="T5" fmla="*/ 0 60000 65536"/>
                <a:gd name="T6" fmla="*/ 0 w 342900"/>
                <a:gd name="T7" fmla="*/ 0 h 283029"/>
                <a:gd name="T8" fmla="*/ 342900 w 342900"/>
                <a:gd name="T9" fmla="*/ 283029 h 2830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900" h="283029">
                  <a:moveTo>
                    <a:pt x="0" y="283029"/>
                  </a:moveTo>
                  <a:lnTo>
                    <a:pt x="342900" y="0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47"/>
            <p:cNvGrpSpPr>
              <a:grpSpLocks/>
            </p:cNvGrpSpPr>
            <p:nvPr/>
          </p:nvGrpSpPr>
          <p:grpSpPr bwMode="auto">
            <a:xfrm>
              <a:off x="3429000" y="2231571"/>
              <a:ext cx="5050971" cy="3322864"/>
              <a:chOff x="3429000" y="2231571"/>
              <a:chExt cx="5050971" cy="3322864"/>
            </a:xfrm>
          </p:grpSpPr>
          <p:sp>
            <p:nvSpPr>
              <p:cNvPr id="11" name="Freeform 87"/>
              <p:cNvSpPr>
                <a:spLocks/>
              </p:cNvSpPr>
              <p:nvPr/>
            </p:nvSpPr>
            <p:spPr bwMode="auto">
              <a:xfrm>
                <a:off x="3701143" y="5532665"/>
                <a:ext cx="664028" cy="21770"/>
              </a:xfrm>
              <a:custGeom>
                <a:avLst/>
                <a:gdLst>
                  <a:gd name="T0" fmla="*/ 0 w 664028"/>
                  <a:gd name="T1" fmla="*/ 19049 h 21770"/>
                  <a:gd name="T2" fmla="*/ 244928 w 664028"/>
                  <a:gd name="T3" fmla="*/ 19049 h 21770"/>
                  <a:gd name="T4" fmla="*/ 500743 w 664028"/>
                  <a:gd name="T5" fmla="*/ 2721 h 21770"/>
                  <a:gd name="T6" fmla="*/ 664028 w 664028"/>
                  <a:gd name="T7" fmla="*/ 2721 h 217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4028"/>
                  <a:gd name="T13" fmla="*/ 0 h 21770"/>
                  <a:gd name="T14" fmla="*/ 664028 w 664028"/>
                  <a:gd name="T15" fmla="*/ 21770 h 217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4028" h="21770">
                    <a:moveTo>
                      <a:pt x="0" y="19049"/>
                    </a:moveTo>
                    <a:cubicBezTo>
                      <a:pt x="80735" y="20409"/>
                      <a:pt x="161471" y="21770"/>
                      <a:pt x="244928" y="19049"/>
                    </a:cubicBezTo>
                    <a:cubicBezTo>
                      <a:pt x="328385" y="16328"/>
                      <a:pt x="430893" y="5442"/>
                      <a:pt x="500743" y="2721"/>
                    </a:cubicBezTo>
                    <a:cubicBezTo>
                      <a:pt x="570593" y="0"/>
                      <a:pt x="617310" y="1360"/>
                      <a:pt x="664028" y="2721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95"/>
              <p:cNvSpPr>
                <a:spLocks/>
              </p:cNvSpPr>
              <p:nvPr/>
            </p:nvSpPr>
            <p:spPr bwMode="auto">
              <a:xfrm>
                <a:off x="3717471" y="5406572"/>
                <a:ext cx="734786" cy="25399"/>
              </a:xfrm>
              <a:custGeom>
                <a:avLst/>
                <a:gdLst>
                  <a:gd name="T0" fmla="*/ 0 w 734786"/>
                  <a:gd name="T1" fmla="*/ 25399 h 25399"/>
                  <a:gd name="T2" fmla="*/ 337458 w 734786"/>
                  <a:gd name="T3" fmla="*/ 3628 h 25399"/>
                  <a:gd name="T4" fmla="*/ 604158 w 734786"/>
                  <a:gd name="T5" fmla="*/ 3628 h 25399"/>
                  <a:gd name="T6" fmla="*/ 734786 w 734786"/>
                  <a:gd name="T7" fmla="*/ 9071 h 25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4786"/>
                  <a:gd name="T13" fmla="*/ 0 h 25399"/>
                  <a:gd name="T14" fmla="*/ 734786 w 734786"/>
                  <a:gd name="T15" fmla="*/ 25399 h 25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4786" h="25399">
                    <a:moveTo>
                      <a:pt x="0" y="25399"/>
                    </a:moveTo>
                    <a:cubicBezTo>
                      <a:pt x="118382" y="16328"/>
                      <a:pt x="236765" y="7257"/>
                      <a:pt x="337458" y="3628"/>
                    </a:cubicBezTo>
                    <a:cubicBezTo>
                      <a:pt x="438151" y="0"/>
                      <a:pt x="537937" y="2721"/>
                      <a:pt x="604158" y="3628"/>
                    </a:cubicBezTo>
                    <a:cubicBezTo>
                      <a:pt x="670379" y="4535"/>
                      <a:pt x="734786" y="9071"/>
                      <a:pt x="734786" y="9071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96"/>
              <p:cNvSpPr>
                <a:spLocks/>
              </p:cNvSpPr>
              <p:nvPr/>
            </p:nvSpPr>
            <p:spPr bwMode="auto">
              <a:xfrm>
                <a:off x="3799114" y="5295900"/>
                <a:ext cx="772886" cy="10886"/>
              </a:xfrm>
              <a:custGeom>
                <a:avLst/>
                <a:gdLst>
                  <a:gd name="T0" fmla="*/ 0 w 772886"/>
                  <a:gd name="T1" fmla="*/ 0 h 10886"/>
                  <a:gd name="T2" fmla="*/ 391886 w 772886"/>
                  <a:gd name="T3" fmla="*/ 5443 h 10886"/>
                  <a:gd name="T4" fmla="*/ 772886 w 772886"/>
                  <a:gd name="T5" fmla="*/ 10886 h 10886"/>
                  <a:gd name="T6" fmla="*/ 0 60000 65536"/>
                  <a:gd name="T7" fmla="*/ 0 60000 65536"/>
                  <a:gd name="T8" fmla="*/ 0 60000 65536"/>
                  <a:gd name="T9" fmla="*/ 0 w 772886"/>
                  <a:gd name="T10" fmla="*/ 0 h 10886"/>
                  <a:gd name="T11" fmla="*/ 772886 w 772886"/>
                  <a:gd name="T12" fmla="*/ 10886 h 108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2886" h="10886">
                    <a:moveTo>
                      <a:pt x="0" y="0"/>
                    </a:moveTo>
                    <a:lnTo>
                      <a:pt x="391886" y="5443"/>
                    </a:lnTo>
                    <a:lnTo>
                      <a:pt x="772886" y="10886"/>
                    </a:ln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97"/>
              <p:cNvSpPr>
                <a:spLocks/>
              </p:cNvSpPr>
              <p:nvPr/>
            </p:nvSpPr>
            <p:spPr bwMode="auto">
              <a:xfrm>
                <a:off x="3880757" y="4912179"/>
                <a:ext cx="1409700" cy="89807"/>
              </a:xfrm>
              <a:custGeom>
                <a:avLst/>
                <a:gdLst>
                  <a:gd name="T0" fmla="*/ 0 w 1409700"/>
                  <a:gd name="T1" fmla="*/ 89807 h 89807"/>
                  <a:gd name="T2" fmla="*/ 549729 w 1409700"/>
                  <a:gd name="T3" fmla="*/ 13607 h 89807"/>
                  <a:gd name="T4" fmla="*/ 919843 w 1409700"/>
                  <a:gd name="T5" fmla="*/ 8164 h 89807"/>
                  <a:gd name="T6" fmla="*/ 1153886 w 1409700"/>
                  <a:gd name="T7" fmla="*/ 24492 h 89807"/>
                  <a:gd name="T8" fmla="*/ 1409700 w 1409700"/>
                  <a:gd name="T9" fmla="*/ 68035 h 898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9700"/>
                  <a:gd name="T16" fmla="*/ 0 h 89807"/>
                  <a:gd name="T17" fmla="*/ 1409700 w 1409700"/>
                  <a:gd name="T18" fmla="*/ 89807 h 898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9700" h="89807">
                    <a:moveTo>
                      <a:pt x="0" y="89807"/>
                    </a:moveTo>
                    <a:cubicBezTo>
                      <a:pt x="198211" y="58510"/>
                      <a:pt x="396422" y="27214"/>
                      <a:pt x="549729" y="13607"/>
                    </a:cubicBezTo>
                    <a:cubicBezTo>
                      <a:pt x="703036" y="0"/>
                      <a:pt x="819150" y="6350"/>
                      <a:pt x="919843" y="8164"/>
                    </a:cubicBezTo>
                    <a:cubicBezTo>
                      <a:pt x="1020536" y="9978"/>
                      <a:pt x="1072243" y="14514"/>
                      <a:pt x="1153886" y="24492"/>
                    </a:cubicBezTo>
                    <a:cubicBezTo>
                      <a:pt x="1235529" y="34470"/>
                      <a:pt x="1322614" y="51252"/>
                      <a:pt x="1409700" y="6803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98"/>
              <p:cNvSpPr>
                <a:spLocks/>
              </p:cNvSpPr>
              <p:nvPr/>
            </p:nvSpPr>
            <p:spPr bwMode="auto">
              <a:xfrm>
                <a:off x="5987143" y="5132614"/>
                <a:ext cx="1349828" cy="254907"/>
              </a:xfrm>
              <a:custGeom>
                <a:avLst/>
                <a:gdLst>
                  <a:gd name="T0" fmla="*/ 0 w 1349828"/>
                  <a:gd name="T1" fmla="*/ 0 h 254907"/>
                  <a:gd name="T2" fmla="*/ 468086 w 1349828"/>
                  <a:gd name="T3" fmla="*/ 119743 h 254907"/>
                  <a:gd name="T4" fmla="*/ 1104900 w 1349828"/>
                  <a:gd name="T5" fmla="*/ 234043 h 254907"/>
                  <a:gd name="T6" fmla="*/ 1349828 w 1349828"/>
                  <a:gd name="T7" fmla="*/ 244929 h 2549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9828"/>
                  <a:gd name="T13" fmla="*/ 0 h 254907"/>
                  <a:gd name="T14" fmla="*/ 1349828 w 1349828"/>
                  <a:gd name="T15" fmla="*/ 254907 h 2549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9828" h="254907">
                    <a:moveTo>
                      <a:pt x="0" y="0"/>
                    </a:moveTo>
                    <a:cubicBezTo>
                      <a:pt x="141968" y="40368"/>
                      <a:pt x="283936" y="80736"/>
                      <a:pt x="468086" y="119743"/>
                    </a:cubicBezTo>
                    <a:cubicBezTo>
                      <a:pt x="652236" y="158750"/>
                      <a:pt x="957943" y="213179"/>
                      <a:pt x="1104900" y="234043"/>
                    </a:cubicBezTo>
                    <a:cubicBezTo>
                      <a:pt x="1251857" y="254907"/>
                      <a:pt x="1300842" y="249918"/>
                      <a:pt x="1349828" y="244929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99"/>
              <p:cNvSpPr>
                <a:spLocks/>
              </p:cNvSpPr>
              <p:nvPr/>
            </p:nvSpPr>
            <p:spPr bwMode="auto">
              <a:xfrm>
                <a:off x="4071257" y="4871357"/>
                <a:ext cx="1219200" cy="67129"/>
              </a:xfrm>
              <a:custGeom>
                <a:avLst/>
                <a:gdLst>
                  <a:gd name="T0" fmla="*/ 0 w 1219200"/>
                  <a:gd name="T1" fmla="*/ 59872 h 67129"/>
                  <a:gd name="T2" fmla="*/ 315686 w 1219200"/>
                  <a:gd name="T3" fmla="*/ 16329 h 67129"/>
                  <a:gd name="T4" fmla="*/ 582386 w 1219200"/>
                  <a:gd name="T5" fmla="*/ 0 h 67129"/>
                  <a:gd name="T6" fmla="*/ 914400 w 1219200"/>
                  <a:gd name="T7" fmla="*/ 16329 h 67129"/>
                  <a:gd name="T8" fmla="*/ 1170214 w 1219200"/>
                  <a:gd name="T9" fmla="*/ 59872 h 67129"/>
                  <a:gd name="T10" fmla="*/ 1208314 w 1219200"/>
                  <a:gd name="T11" fmla="*/ 59872 h 67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19200"/>
                  <a:gd name="T19" fmla="*/ 0 h 67129"/>
                  <a:gd name="T20" fmla="*/ 1219200 w 1219200"/>
                  <a:gd name="T21" fmla="*/ 67129 h 671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19200" h="67129">
                    <a:moveTo>
                      <a:pt x="0" y="59872"/>
                    </a:moveTo>
                    <a:cubicBezTo>
                      <a:pt x="109311" y="43090"/>
                      <a:pt x="218622" y="26308"/>
                      <a:pt x="315686" y="16329"/>
                    </a:cubicBezTo>
                    <a:cubicBezTo>
                      <a:pt x="412750" y="6350"/>
                      <a:pt x="482600" y="0"/>
                      <a:pt x="582386" y="0"/>
                    </a:cubicBezTo>
                    <a:cubicBezTo>
                      <a:pt x="682172" y="0"/>
                      <a:pt x="816429" y="6350"/>
                      <a:pt x="914400" y="16329"/>
                    </a:cubicBezTo>
                    <a:cubicBezTo>
                      <a:pt x="1012371" y="26308"/>
                      <a:pt x="1121228" y="52615"/>
                      <a:pt x="1170214" y="59872"/>
                    </a:cubicBezTo>
                    <a:cubicBezTo>
                      <a:pt x="1219200" y="67129"/>
                      <a:pt x="1127578" y="42636"/>
                      <a:pt x="1208314" y="59872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00"/>
              <p:cNvSpPr>
                <a:spLocks/>
              </p:cNvSpPr>
              <p:nvPr/>
            </p:nvSpPr>
            <p:spPr bwMode="auto">
              <a:xfrm>
                <a:off x="5949043" y="4958443"/>
                <a:ext cx="1480457" cy="97065"/>
              </a:xfrm>
              <a:custGeom>
                <a:avLst/>
                <a:gdLst>
                  <a:gd name="T0" fmla="*/ 0 w 1480457"/>
                  <a:gd name="T1" fmla="*/ 0 h 97065"/>
                  <a:gd name="T2" fmla="*/ 386443 w 1480457"/>
                  <a:gd name="T3" fmla="*/ 21771 h 97065"/>
                  <a:gd name="T4" fmla="*/ 1132114 w 1480457"/>
                  <a:gd name="T5" fmla="*/ 87086 h 97065"/>
                  <a:gd name="T6" fmla="*/ 1480457 w 1480457"/>
                  <a:gd name="T7" fmla="*/ 81643 h 970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0457"/>
                  <a:gd name="T13" fmla="*/ 0 h 97065"/>
                  <a:gd name="T14" fmla="*/ 1480457 w 1480457"/>
                  <a:gd name="T15" fmla="*/ 97065 h 970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0457" h="97065">
                    <a:moveTo>
                      <a:pt x="0" y="0"/>
                    </a:moveTo>
                    <a:cubicBezTo>
                      <a:pt x="98878" y="3628"/>
                      <a:pt x="197757" y="7257"/>
                      <a:pt x="386443" y="21771"/>
                    </a:cubicBezTo>
                    <a:cubicBezTo>
                      <a:pt x="575129" y="36285"/>
                      <a:pt x="949778" y="77107"/>
                      <a:pt x="1132114" y="87086"/>
                    </a:cubicBezTo>
                    <a:cubicBezTo>
                      <a:pt x="1314450" y="97065"/>
                      <a:pt x="1397453" y="89354"/>
                      <a:pt x="1480457" y="81643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01"/>
              <p:cNvSpPr>
                <a:spLocks/>
              </p:cNvSpPr>
              <p:nvPr/>
            </p:nvSpPr>
            <p:spPr bwMode="auto">
              <a:xfrm>
                <a:off x="4038600" y="4783364"/>
                <a:ext cx="1262743" cy="87993"/>
              </a:xfrm>
              <a:custGeom>
                <a:avLst/>
                <a:gdLst>
                  <a:gd name="T0" fmla="*/ 0 w 1262743"/>
                  <a:gd name="T1" fmla="*/ 87993 h 87993"/>
                  <a:gd name="T2" fmla="*/ 353786 w 1262743"/>
                  <a:gd name="T3" fmla="*/ 28122 h 87993"/>
                  <a:gd name="T4" fmla="*/ 642257 w 1262743"/>
                  <a:gd name="T5" fmla="*/ 907 h 87993"/>
                  <a:gd name="T6" fmla="*/ 1001486 w 1262743"/>
                  <a:gd name="T7" fmla="*/ 22679 h 87993"/>
                  <a:gd name="T8" fmla="*/ 1262743 w 1262743"/>
                  <a:gd name="T9" fmla="*/ 60779 h 879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2743"/>
                  <a:gd name="T16" fmla="*/ 0 h 87993"/>
                  <a:gd name="T17" fmla="*/ 1262743 w 1262743"/>
                  <a:gd name="T18" fmla="*/ 87993 h 879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2743" h="87993">
                    <a:moveTo>
                      <a:pt x="0" y="87993"/>
                    </a:moveTo>
                    <a:cubicBezTo>
                      <a:pt x="123371" y="65314"/>
                      <a:pt x="246743" y="42636"/>
                      <a:pt x="353786" y="28122"/>
                    </a:cubicBezTo>
                    <a:cubicBezTo>
                      <a:pt x="460829" y="13608"/>
                      <a:pt x="534307" y="1814"/>
                      <a:pt x="642257" y="907"/>
                    </a:cubicBezTo>
                    <a:cubicBezTo>
                      <a:pt x="750207" y="0"/>
                      <a:pt x="898072" y="12700"/>
                      <a:pt x="1001486" y="22679"/>
                    </a:cubicBezTo>
                    <a:cubicBezTo>
                      <a:pt x="1104900" y="32658"/>
                      <a:pt x="1228272" y="52615"/>
                      <a:pt x="1262743" y="60779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02"/>
              <p:cNvSpPr>
                <a:spLocks/>
              </p:cNvSpPr>
              <p:nvPr/>
            </p:nvSpPr>
            <p:spPr bwMode="auto">
              <a:xfrm>
                <a:off x="5959929" y="4767943"/>
                <a:ext cx="1627414" cy="65314"/>
              </a:xfrm>
              <a:custGeom>
                <a:avLst/>
                <a:gdLst>
                  <a:gd name="T0" fmla="*/ 0 w 1627414"/>
                  <a:gd name="T1" fmla="*/ 65314 h 65314"/>
                  <a:gd name="T2" fmla="*/ 468085 w 1627414"/>
                  <a:gd name="T3" fmla="*/ 43543 h 65314"/>
                  <a:gd name="T4" fmla="*/ 865414 w 1627414"/>
                  <a:gd name="T5" fmla="*/ 0 h 65314"/>
                  <a:gd name="T6" fmla="*/ 1627414 w 1627414"/>
                  <a:gd name="T7" fmla="*/ 16328 h 653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7414"/>
                  <a:gd name="T13" fmla="*/ 0 h 65314"/>
                  <a:gd name="T14" fmla="*/ 1627414 w 1627414"/>
                  <a:gd name="T15" fmla="*/ 65314 h 653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7414" h="65314">
                    <a:moveTo>
                      <a:pt x="0" y="65314"/>
                    </a:moveTo>
                    <a:cubicBezTo>
                      <a:pt x="161924" y="59871"/>
                      <a:pt x="323849" y="54429"/>
                      <a:pt x="468085" y="43543"/>
                    </a:cubicBezTo>
                    <a:cubicBezTo>
                      <a:pt x="612321" y="32657"/>
                      <a:pt x="865414" y="0"/>
                      <a:pt x="865414" y="0"/>
                    </a:cubicBezTo>
                    <a:lnTo>
                      <a:pt x="1627414" y="16328"/>
                    </a:ln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03"/>
              <p:cNvSpPr>
                <a:spLocks/>
              </p:cNvSpPr>
              <p:nvPr/>
            </p:nvSpPr>
            <p:spPr bwMode="auto">
              <a:xfrm>
                <a:off x="4011386" y="4687208"/>
                <a:ext cx="1415143" cy="113392"/>
              </a:xfrm>
              <a:custGeom>
                <a:avLst/>
                <a:gdLst>
                  <a:gd name="T0" fmla="*/ 0 w 1415143"/>
                  <a:gd name="T1" fmla="*/ 113392 h 113392"/>
                  <a:gd name="T2" fmla="*/ 571500 w 1415143"/>
                  <a:gd name="T3" fmla="*/ 15421 h 113392"/>
                  <a:gd name="T4" fmla="*/ 979714 w 1415143"/>
                  <a:gd name="T5" fmla="*/ 20863 h 113392"/>
                  <a:gd name="T6" fmla="*/ 1415143 w 1415143"/>
                  <a:gd name="T7" fmla="*/ 42635 h 1133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15143"/>
                  <a:gd name="T13" fmla="*/ 0 h 113392"/>
                  <a:gd name="T14" fmla="*/ 1415143 w 1415143"/>
                  <a:gd name="T15" fmla="*/ 113392 h 1133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15143" h="113392">
                    <a:moveTo>
                      <a:pt x="0" y="113392"/>
                    </a:moveTo>
                    <a:cubicBezTo>
                      <a:pt x="204107" y="72117"/>
                      <a:pt x="408214" y="30842"/>
                      <a:pt x="571500" y="15421"/>
                    </a:cubicBezTo>
                    <a:cubicBezTo>
                      <a:pt x="734786" y="0"/>
                      <a:pt x="839107" y="16327"/>
                      <a:pt x="979714" y="20863"/>
                    </a:cubicBezTo>
                    <a:cubicBezTo>
                      <a:pt x="1120321" y="25399"/>
                      <a:pt x="1267732" y="34017"/>
                      <a:pt x="1415143" y="4263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04"/>
              <p:cNvSpPr>
                <a:spLocks/>
              </p:cNvSpPr>
              <p:nvPr/>
            </p:nvSpPr>
            <p:spPr bwMode="auto">
              <a:xfrm>
                <a:off x="5894614" y="4680857"/>
                <a:ext cx="1219200" cy="59872"/>
              </a:xfrm>
              <a:custGeom>
                <a:avLst/>
                <a:gdLst>
                  <a:gd name="T0" fmla="*/ 0 w 1219200"/>
                  <a:gd name="T1" fmla="*/ 59872 h 59872"/>
                  <a:gd name="T2" fmla="*/ 451757 w 1219200"/>
                  <a:gd name="T3" fmla="*/ 38100 h 59872"/>
                  <a:gd name="T4" fmla="*/ 821872 w 1219200"/>
                  <a:gd name="T5" fmla="*/ 0 h 59872"/>
                  <a:gd name="T6" fmla="*/ 1110343 w 1219200"/>
                  <a:gd name="T7" fmla="*/ 10886 h 59872"/>
                  <a:gd name="T8" fmla="*/ 1219200 w 1219200"/>
                  <a:gd name="T9" fmla="*/ 27214 h 598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9200"/>
                  <a:gd name="T16" fmla="*/ 0 h 59872"/>
                  <a:gd name="T17" fmla="*/ 1219200 w 1219200"/>
                  <a:gd name="T18" fmla="*/ 59872 h 598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9200" h="59872">
                    <a:moveTo>
                      <a:pt x="0" y="59872"/>
                    </a:moveTo>
                    <a:cubicBezTo>
                      <a:pt x="157389" y="53975"/>
                      <a:pt x="314778" y="48079"/>
                      <a:pt x="451757" y="38100"/>
                    </a:cubicBezTo>
                    <a:cubicBezTo>
                      <a:pt x="588736" y="28121"/>
                      <a:pt x="712108" y="4536"/>
                      <a:pt x="821872" y="0"/>
                    </a:cubicBezTo>
                    <a:lnTo>
                      <a:pt x="1110343" y="10886"/>
                    </a:lnTo>
                    <a:cubicBezTo>
                      <a:pt x="1176564" y="15422"/>
                      <a:pt x="1197882" y="21318"/>
                      <a:pt x="1219200" y="27214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05"/>
              <p:cNvSpPr>
                <a:spLocks/>
              </p:cNvSpPr>
              <p:nvPr/>
            </p:nvSpPr>
            <p:spPr bwMode="auto">
              <a:xfrm>
                <a:off x="3973286" y="4561115"/>
                <a:ext cx="1660071" cy="114299"/>
              </a:xfrm>
              <a:custGeom>
                <a:avLst/>
                <a:gdLst>
                  <a:gd name="T0" fmla="*/ 0 w 1660071"/>
                  <a:gd name="T1" fmla="*/ 114299 h 114299"/>
                  <a:gd name="T2" fmla="*/ 381000 w 1660071"/>
                  <a:gd name="T3" fmla="*/ 16328 h 114299"/>
                  <a:gd name="T4" fmla="*/ 789214 w 1660071"/>
                  <a:gd name="T5" fmla="*/ 16328 h 114299"/>
                  <a:gd name="T6" fmla="*/ 1208314 w 1660071"/>
                  <a:gd name="T7" fmla="*/ 48985 h 114299"/>
                  <a:gd name="T8" fmla="*/ 1540328 w 1660071"/>
                  <a:gd name="T9" fmla="*/ 59871 h 114299"/>
                  <a:gd name="T10" fmla="*/ 1660071 w 1660071"/>
                  <a:gd name="T11" fmla="*/ 59871 h 1142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60071"/>
                  <a:gd name="T19" fmla="*/ 0 h 114299"/>
                  <a:gd name="T20" fmla="*/ 1660071 w 1660071"/>
                  <a:gd name="T21" fmla="*/ 114299 h 1142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60071" h="114299">
                    <a:moveTo>
                      <a:pt x="0" y="114299"/>
                    </a:moveTo>
                    <a:cubicBezTo>
                      <a:pt x="124732" y="73477"/>
                      <a:pt x="249465" y="32656"/>
                      <a:pt x="381000" y="16328"/>
                    </a:cubicBezTo>
                    <a:cubicBezTo>
                      <a:pt x="512535" y="0"/>
                      <a:pt x="651328" y="10885"/>
                      <a:pt x="789214" y="16328"/>
                    </a:cubicBezTo>
                    <a:cubicBezTo>
                      <a:pt x="927100" y="21771"/>
                      <a:pt x="1083128" y="41728"/>
                      <a:pt x="1208314" y="48985"/>
                    </a:cubicBezTo>
                    <a:cubicBezTo>
                      <a:pt x="1333500" y="56242"/>
                      <a:pt x="1465035" y="58057"/>
                      <a:pt x="1540328" y="59871"/>
                    </a:cubicBezTo>
                    <a:cubicBezTo>
                      <a:pt x="1615621" y="61685"/>
                      <a:pt x="1637846" y="60778"/>
                      <a:pt x="1660071" y="59871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7"/>
              <p:cNvSpPr>
                <a:spLocks/>
              </p:cNvSpPr>
              <p:nvPr/>
            </p:nvSpPr>
            <p:spPr bwMode="auto">
              <a:xfrm>
                <a:off x="3940629" y="4282621"/>
                <a:ext cx="2873828" cy="305708"/>
              </a:xfrm>
              <a:custGeom>
                <a:avLst/>
                <a:gdLst>
                  <a:gd name="T0" fmla="*/ 0 w 2873828"/>
                  <a:gd name="T1" fmla="*/ 305708 h 305708"/>
                  <a:gd name="T2" fmla="*/ 451757 w 2873828"/>
                  <a:gd name="T3" fmla="*/ 169636 h 305708"/>
                  <a:gd name="T4" fmla="*/ 772885 w 2873828"/>
                  <a:gd name="T5" fmla="*/ 164193 h 305708"/>
                  <a:gd name="T6" fmla="*/ 1126671 w 2873828"/>
                  <a:gd name="T7" fmla="*/ 158750 h 305708"/>
                  <a:gd name="T8" fmla="*/ 1758042 w 2873828"/>
                  <a:gd name="T9" fmla="*/ 147865 h 305708"/>
                  <a:gd name="T10" fmla="*/ 2318656 w 2873828"/>
                  <a:gd name="T11" fmla="*/ 98879 h 305708"/>
                  <a:gd name="T12" fmla="*/ 2639784 w 2873828"/>
                  <a:gd name="T13" fmla="*/ 11793 h 305708"/>
                  <a:gd name="T14" fmla="*/ 2873828 w 2873828"/>
                  <a:gd name="T15" fmla="*/ 28122 h 3057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73828"/>
                  <a:gd name="T25" fmla="*/ 0 h 305708"/>
                  <a:gd name="T26" fmla="*/ 2873828 w 2873828"/>
                  <a:gd name="T27" fmla="*/ 305708 h 3057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73828" h="305708">
                    <a:moveTo>
                      <a:pt x="0" y="305708"/>
                    </a:moveTo>
                    <a:cubicBezTo>
                      <a:pt x="161471" y="249465"/>
                      <a:pt x="322943" y="193222"/>
                      <a:pt x="451757" y="169636"/>
                    </a:cubicBezTo>
                    <a:cubicBezTo>
                      <a:pt x="580571" y="146050"/>
                      <a:pt x="772885" y="164193"/>
                      <a:pt x="772885" y="164193"/>
                    </a:cubicBezTo>
                    <a:lnTo>
                      <a:pt x="1126671" y="158750"/>
                    </a:lnTo>
                    <a:cubicBezTo>
                      <a:pt x="1290864" y="156029"/>
                      <a:pt x="1559378" y="157843"/>
                      <a:pt x="1758042" y="147865"/>
                    </a:cubicBezTo>
                    <a:cubicBezTo>
                      <a:pt x="1956706" y="137887"/>
                      <a:pt x="2171700" y="121558"/>
                      <a:pt x="2318657" y="98879"/>
                    </a:cubicBezTo>
                    <a:cubicBezTo>
                      <a:pt x="2465614" y="76200"/>
                      <a:pt x="2547257" y="23586"/>
                      <a:pt x="2639785" y="11793"/>
                    </a:cubicBezTo>
                    <a:cubicBezTo>
                      <a:pt x="2732313" y="0"/>
                      <a:pt x="2873828" y="28122"/>
                      <a:pt x="2873828" y="28122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8"/>
              <p:cNvSpPr>
                <a:spLocks/>
              </p:cNvSpPr>
              <p:nvPr/>
            </p:nvSpPr>
            <p:spPr bwMode="auto">
              <a:xfrm>
                <a:off x="6841671" y="4201886"/>
                <a:ext cx="408215" cy="21771"/>
              </a:xfrm>
              <a:custGeom>
                <a:avLst/>
                <a:gdLst>
                  <a:gd name="T0" fmla="*/ 0 w 408215"/>
                  <a:gd name="T1" fmla="*/ 21771 h 21771"/>
                  <a:gd name="T2" fmla="*/ 244929 w 408215"/>
                  <a:gd name="T3" fmla="*/ 5443 h 21771"/>
                  <a:gd name="T4" fmla="*/ 408215 w 408215"/>
                  <a:gd name="T5" fmla="*/ 0 h 21771"/>
                  <a:gd name="T6" fmla="*/ 0 60000 65536"/>
                  <a:gd name="T7" fmla="*/ 0 60000 65536"/>
                  <a:gd name="T8" fmla="*/ 0 60000 65536"/>
                  <a:gd name="T9" fmla="*/ 0 w 408215"/>
                  <a:gd name="T10" fmla="*/ 0 h 21771"/>
                  <a:gd name="T11" fmla="*/ 408215 w 408215"/>
                  <a:gd name="T12" fmla="*/ 21771 h 217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8215" h="21771">
                    <a:moveTo>
                      <a:pt x="0" y="21771"/>
                    </a:moveTo>
                    <a:lnTo>
                      <a:pt x="244929" y="5443"/>
                    </a:lnTo>
                    <a:cubicBezTo>
                      <a:pt x="312965" y="1815"/>
                      <a:pt x="360590" y="907"/>
                      <a:pt x="408215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09"/>
              <p:cNvSpPr>
                <a:spLocks/>
              </p:cNvSpPr>
              <p:nvPr/>
            </p:nvSpPr>
            <p:spPr bwMode="auto">
              <a:xfrm>
                <a:off x="5916386" y="4562021"/>
                <a:ext cx="827314" cy="72572"/>
              </a:xfrm>
              <a:custGeom>
                <a:avLst/>
                <a:gdLst>
                  <a:gd name="T0" fmla="*/ 0 w 827314"/>
                  <a:gd name="T1" fmla="*/ 58965 h 72572"/>
                  <a:gd name="T2" fmla="*/ 255814 w 827314"/>
                  <a:gd name="T3" fmla="*/ 64408 h 72572"/>
                  <a:gd name="T4" fmla="*/ 664028 w 827314"/>
                  <a:gd name="T5" fmla="*/ 9979 h 72572"/>
                  <a:gd name="T6" fmla="*/ 827314 w 827314"/>
                  <a:gd name="T7" fmla="*/ 4536 h 725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27314"/>
                  <a:gd name="T13" fmla="*/ 0 h 72572"/>
                  <a:gd name="T14" fmla="*/ 827314 w 827314"/>
                  <a:gd name="T15" fmla="*/ 72572 h 725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27314" h="72572">
                    <a:moveTo>
                      <a:pt x="0" y="58965"/>
                    </a:moveTo>
                    <a:cubicBezTo>
                      <a:pt x="72571" y="65768"/>
                      <a:pt x="145143" y="72572"/>
                      <a:pt x="255814" y="64408"/>
                    </a:cubicBezTo>
                    <a:cubicBezTo>
                      <a:pt x="366485" y="56244"/>
                      <a:pt x="568778" y="19958"/>
                      <a:pt x="664028" y="9979"/>
                    </a:cubicBezTo>
                    <a:cubicBezTo>
                      <a:pt x="759278" y="0"/>
                      <a:pt x="793296" y="2268"/>
                      <a:pt x="827314" y="453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10"/>
              <p:cNvSpPr>
                <a:spLocks/>
              </p:cNvSpPr>
              <p:nvPr/>
            </p:nvSpPr>
            <p:spPr bwMode="auto">
              <a:xfrm>
                <a:off x="6836229" y="4484914"/>
                <a:ext cx="321128" cy="5443"/>
              </a:xfrm>
              <a:custGeom>
                <a:avLst/>
                <a:gdLst>
                  <a:gd name="T0" fmla="*/ 0 w 321128"/>
                  <a:gd name="T1" fmla="*/ 0 h 5443"/>
                  <a:gd name="T2" fmla="*/ 321128 w 321128"/>
                  <a:gd name="T3" fmla="*/ 5443 h 5443"/>
                  <a:gd name="T4" fmla="*/ 0 60000 65536"/>
                  <a:gd name="T5" fmla="*/ 0 60000 65536"/>
                  <a:gd name="T6" fmla="*/ 0 w 321128"/>
                  <a:gd name="T7" fmla="*/ 0 h 5443"/>
                  <a:gd name="T8" fmla="*/ 321128 w 321128"/>
                  <a:gd name="T9" fmla="*/ 5443 h 544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21128" h="5443">
                    <a:moveTo>
                      <a:pt x="0" y="0"/>
                    </a:moveTo>
                    <a:lnTo>
                      <a:pt x="321128" y="5443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11"/>
              <p:cNvSpPr>
                <a:spLocks/>
              </p:cNvSpPr>
              <p:nvPr/>
            </p:nvSpPr>
            <p:spPr bwMode="auto">
              <a:xfrm>
                <a:off x="4147457" y="4001408"/>
                <a:ext cx="3080657" cy="461735"/>
              </a:xfrm>
              <a:custGeom>
                <a:avLst/>
                <a:gdLst>
                  <a:gd name="T0" fmla="*/ 0 w 3080657"/>
                  <a:gd name="T1" fmla="*/ 461735 h 461735"/>
                  <a:gd name="T2" fmla="*/ 315686 w 3080657"/>
                  <a:gd name="T3" fmla="*/ 369206 h 461735"/>
                  <a:gd name="T4" fmla="*/ 625929 w 3080657"/>
                  <a:gd name="T5" fmla="*/ 336549 h 461735"/>
                  <a:gd name="T6" fmla="*/ 941614 w 3080657"/>
                  <a:gd name="T7" fmla="*/ 341992 h 461735"/>
                  <a:gd name="T8" fmla="*/ 1398830 w 3080657"/>
                  <a:gd name="T9" fmla="*/ 298449 h 461735"/>
                  <a:gd name="T10" fmla="*/ 1692745 w 3080657"/>
                  <a:gd name="T11" fmla="*/ 254906 h 461735"/>
                  <a:gd name="T12" fmla="*/ 1981216 w 3080657"/>
                  <a:gd name="T13" fmla="*/ 189592 h 461735"/>
                  <a:gd name="T14" fmla="*/ 2536373 w 3080657"/>
                  <a:gd name="T15" fmla="*/ 113392 h 461735"/>
                  <a:gd name="T16" fmla="*/ 2754087 w 3080657"/>
                  <a:gd name="T17" fmla="*/ 37192 h 461735"/>
                  <a:gd name="T18" fmla="*/ 3080657 w 3080657"/>
                  <a:gd name="T19" fmla="*/ 9978 h 4617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80657"/>
                  <a:gd name="T31" fmla="*/ 0 h 461735"/>
                  <a:gd name="T32" fmla="*/ 3080657 w 3080657"/>
                  <a:gd name="T33" fmla="*/ 461735 h 4617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80657" h="461735">
                    <a:moveTo>
                      <a:pt x="0" y="461735"/>
                    </a:moveTo>
                    <a:cubicBezTo>
                      <a:pt x="105682" y="425902"/>
                      <a:pt x="211365" y="390070"/>
                      <a:pt x="315686" y="369206"/>
                    </a:cubicBezTo>
                    <a:cubicBezTo>
                      <a:pt x="420007" y="348342"/>
                      <a:pt x="521608" y="341085"/>
                      <a:pt x="625929" y="336549"/>
                    </a:cubicBezTo>
                    <a:cubicBezTo>
                      <a:pt x="730250" y="332013"/>
                      <a:pt x="812800" y="348342"/>
                      <a:pt x="941614" y="341992"/>
                    </a:cubicBezTo>
                    <a:cubicBezTo>
                      <a:pt x="1070428" y="335642"/>
                      <a:pt x="1273628" y="312963"/>
                      <a:pt x="1398814" y="298449"/>
                    </a:cubicBezTo>
                    <a:cubicBezTo>
                      <a:pt x="1524000" y="283935"/>
                      <a:pt x="1595665" y="273049"/>
                      <a:pt x="1692729" y="254906"/>
                    </a:cubicBezTo>
                    <a:cubicBezTo>
                      <a:pt x="1789793" y="236763"/>
                      <a:pt x="1840593" y="213178"/>
                      <a:pt x="1981200" y="189592"/>
                    </a:cubicBezTo>
                    <a:cubicBezTo>
                      <a:pt x="2121807" y="166006"/>
                      <a:pt x="2407558" y="138792"/>
                      <a:pt x="2536372" y="113392"/>
                    </a:cubicBezTo>
                    <a:cubicBezTo>
                      <a:pt x="2665186" y="87992"/>
                      <a:pt x="2663372" y="54428"/>
                      <a:pt x="2754086" y="37192"/>
                    </a:cubicBezTo>
                    <a:cubicBezTo>
                      <a:pt x="2844800" y="19956"/>
                      <a:pt x="2982686" y="0"/>
                      <a:pt x="3080657" y="9978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12"/>
              <p:cNvSpPr>
                <a:spLocks/>
              </p:cNvSpPr>
              <p:nvPr/>
            </p:nvSpPr>
            <p:spPr bwMode="auto">
              <a:xfrm>
                <a:off x="4049486" y="4027714"/>
                <a:ext cx="2155371" cy="402772"/>
              </a:xfrm>
              <a:custGeom>
                <a:avLst/>
                <a:gdLst>
                  <a:gd name="T0" fmla="*/ 0 w 2155371"/>
                  <a:gd name="T1" fmla="*/ 402772 h 402772"/>
                  <a:gd name="T2" fmla="*/ 217714 w 2155371"/>
                  <a:gd name="T3" fmla="*/ 299357 h 402772"/>
                  <a:gd name="T4" fmla="*/ 544285 w 2155371"/>
                  <a:gd name="T5" fmla="*/ 201386 h 402772"/>
                  <a:gd name="T6" fmla="*/ 1077701 w 2155371"/>
                  <a:gd name="T7" fmla="*/ 163286 h 402772"/>
                  <a:gd name="T8" fmla="*/ 1573001 w 2155371"/>
                  <a:gd name="T9" fmla="*/ 54429 h 402772"/>
                  <a:gd name="T10" fmla="*/ 1812487 w 2155371"/>
                  <a:gd name="T11" fmla="*/ 59872 h 402772"/>
                  <a:gd name="T12" fmla="*/ 2155371 w 2155371"/>
                  <a:gd name="T13" fmla="*/ 0 h 4027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55371"/>
                  <a:gd name="T22" fmla="*/ 0 h 402772"/>
                  <a:gd name="T23" fmla="*/ 2155371 w 2155371"/>
                  <a:gd name="T24" fmla="*/ 402772 h 4027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55371" h="402772">
                    <a:moveTo>
                      <a:pt x="0" y="402772"/>
                    </a:moveTo>
                    <a:cubicBezTo>
                      <a:pt x="63500" y="367846"/>
                      <a:pt x="127000" y="332921"/>
                      <a:pt x="217714" y="299357"/>
                    </a:cubicBezTo>
                    <a:cubicBezTo>
                      <a:pt x="308428" y="265793"/>
                      <a:pt x="400957" y="224064"/>
                      <a:pt x="544285" y="201386"/>
                    </a:cubicBezTo>
                    <a:cubicBezTo>
                      <a:pt x="687613" y="178708"/>
                      <a:pt x="906235" y="187779"/>
                      <a:pt x="1077685" y="163286"/>
                    </a:cubicBezTo>
                    <a:cubicBezTo>
                      <a:pt x="1249135" y="138793"/>
                      <a:pt x="1450521" y="71665"/>
                      <a:pt x="1572985" y="54429"/>
                    </a:cubicBezTo>
                    <a:cubicBezTo>
                      <a:pt x="1695449" y="37193"/>
                      <a:pt x="1715407" y="68944"/>
                      <a:pt x="1812471" y="59872"/>
                    </a:cubicBezTo>
                    <a:cubicBezTo>
                      <a:pt x="1909535" y="50801"/>
                      <a:pt x="2032453" y="25400"/>
                      <a:pt x="2155371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13"/>
              <p:cNvSpPr>
                <a:spLocks/>
              </p:cNvSpPr>
              <p:nvPr/>
            </p:nvSpPr>
            <p:spPr bwMode="auto">
              <a:xfrm>
                <a:off x="6346371" y="3695700"/>
                <a:ext cx="892629" cy="163286"/>
              </a:xfrm>
              <a:custGeom>
                <a:avLst/>
                <a:gdLst>
                  <a:gd name="T0" fmla="*/ 0 w 892629"/>
                  <a:gd name="T1" fmla="*/ 163286 h 163286"/>
                  <a:gd name="T2" fmla="*/ 451758 w 892629"/>
                  <a:gd name="T3" fmla="*/ 48986 h 163286"/>
                  <a:gd name="T4" fmla="*/ 892629 w 892629"/>
                  <a:gd name="T5" fmla="*/ 0 h 163286"/>
                  <a:gd name="T6" fmla="*/ 0 60000 65536"/>
                  <a:gd name="T7" fmla="*/ 0 60000 65536"/>
                  <a:gd name="T8" fmla="*/ 0 60000 65536"/>
                  <a:gd name="T9" fmla="*/ 0 w 892629"/>
                  <a:gd name="T10" fmla="*/ 0 h 163286"/>
                  <a:gd name="T11" fmla="*/ 892629 w 892629"/>
                  <a:gd name="T12" fmla="*/ 163286 h 1632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92629" h="163286">
                    <a:moveTo>
                      <a:pt x="0" y="163286"/>
                    </a:moveTo>
                    <a:cubicBezTo>
                      <a:pt x="151493" y="119743"/>
                      <a:pt x="302986" y="76200"/>
                      <a:pt x="451758" y="48986"/>
                    </a:cubicBezTo>
                    <a:cubicBezTo>
                      <a:pt x="600530" y="21772"/>
                      <a:pt x="822779" y="8164"/>
                      <a:pt x="892629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4"/>
              <p:cNvSpPr>
                <a:spLocks/>
              </p:cNvSpPr>
              <p:nvPr/>
            </p:nvSpPr>
            <p:spPr bwMode="auto">
              <a:xfrm>
                <a:off x="4093029" y="3635829"/>
                <a:ext cx="1785257" cy="506185"/>
              </a:xfrm>
              <a:custGeom>
                <a:avLst/>
                <a:gdLst>
                  <a:gd name="T0" fmla="*/ 0 w 1785257"/>
                  <a:gd name="T1" fmla="*/ 506185 h 506185"/>
                  <a:gd name="T2" fmla="*/ 636814 w 1785257"/>
                  <a:gd name="T3" fmla="*/ 266700 h 506185"/>
                  <a:gd name="T4" fmla="*/ 979714 w 1785257"/>
                  <a:gd name="T5" fmla="*/ 255814 h 506185"/>
                  <a:gd name="T6" fmla="*/ 1453242 w 1785257"/>
                  <a:gd name="T7" fmla="*/ 130628 h 506185"/>
                  <a:gd name="T8" fmla="*/ 1785257 w 1785257"/>
                  <a:gd name="T9" fmla="*/ 0 h 506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5257"/>
                  <a:gd name="T16" fmla="*/ 0 h 506185"/>
                  <a:gd name="T17" fmla="*/ 1785257 w 1785257"/>
                  <a:gd name="T18" fmla="*/ 506185 h 506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5257" h="506185">
                    <a:moveTo>
                      <a:pt x="0" y="506185"/>
                    </a:moveTo>
                    <a:cubicBezTo>
                      <a:pt x="236764" y="407307"/>
                      <a:pt x="473528" y="308429"/>
                      <a:pt x="636814" y="266700"/>
                    </a:cubicBezTo>
                    <a:cubicBezTo>
                      <a:pt x="800100" y="224971"/>
                      <a:pt x="843643" y="278493"/>
                      <a:pt x="979714" y="255814"/>
                    </a:cubicBezTo>
                    <a:cubicBezTo>
                      <a:pt x="1115785" y="233135"/>
                      <a:pt x="1318985" y="173264"/>
                      <a:pt x="1453242" y="130628"/>
                    </a:cubicBezTo>
                    <a:cubicBezTo>
                      <a:pt x="1587499" y="87992"/>
                      <a:pt x="1785257" y="0"/>
                      <a:pt x="1785257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15"/>
              <p:cNvSpPr>
                <a:spLocks/>
              </p:cNvSpPr>
              <p:nvPr/>
            </p:nvSpPr>
            <p:spPr bwMode="auto">
              <a:xfrm>
                <a:off x="5905500" y="3129643"/>
                <a:ext cx="1099457" cy="321128"/>
              </a:xfrm>
              <a:custGeom>
                <a:avLst/>
                <a:gdLst>
                  <a:gd name="T0" fmla="*/ 0 w 1099457"/>
                  <a:gd name="T1" fmla="*/ 321128 h 321128"/>
                  <a:gd name="T2" fmla="*/ 522514 w 1099457"/>
                  <a:gd name="T3" fmla="*/ 146957 h 321128"/>
                  <a:gd name="T4" fmla="*/ 810986 w 1099457"/>
                  <a:gd name="T5" fmla="*/ 59871 h 321128"/>
                  <a:gd name="T6" fmla="*/ 1099457 w 1099457"/>
                  <a:gd name="T7" fmla="*/ 0 h 3211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99457"/>
                  <a:gd name="T13" fmla="*/ 0 h 321128"/>
                  <a:gd name="T14" fmla="*/ 1099457 w 1099457"/>
                  <a:gd name="T15" fmla="*/ 321128 h 3211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99457" h="321128">
                    <a:moveTo>
                      <a:pt x="0" y="321128"/>
                    </a:moveTo>
                    <a:lnTo>
                      <a:pt x="522514" y="146957"/>
                    </a:lnTo>
                    <a:cubicBezTo>
                      <a:pt x="657678" y="103414"/>
                      <a:pt x="714829" y="84364"/>
                      <a:pt x="810986" y="59871"/>
                    </a:cubicBezTo>
                    <a:cubicBezTo>
                      <a:pt x="907143" y="35378"/>
                      <a:pt x="1003300" y="17689"/>
                      <a:pt x="1099457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6"/>
              <p:cNvSpPr>
                <a:spLocks/>
              </p:cNvSpPr>
              <p:nvPr/>
            </p:nvSpPr>
            <p:spPr bwMode="auto">
              <a:xfrm>
                <a:off x="5905500" y="3488871"/>
                <a:ext cx="1164771" cy="217715"/>
              </a:xfrm>
              <a:custGeom>
                <a:avLst/>
                <a:gdLst>
                  <a:gd name="T0" fmla="*/ 0 w 1164771"/>
                  <a:gd name="T1" fmla="*/ 217715 h 217715"/>
                  <a:gd name="T2" fmla="*/ 435429 w 1164771"/>
                  <a:gd name="T3" fmla="*/ 97972 h 217715"/>
                  <a:gd name="T4" fmla="*/ 881743 w 1164771"/>
                  <a:gd name="T5" fmla="*/ 21772 h 217715"/>
                  <a:gd name="T6" fmla="*/ 1164771 w 1164771"/>
                  <a:gd name="T7" fmla="*/ 0 h 2177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64771"/>
                  <a:gd name="T13" fmla="*/ 0 h 217715"/>
                  <a:gd name="T14" fmla="*/ 1164771 w 1164771"/>
                  <a:gd name="T15" fmla="*/ 217715 h 2177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64771" h="217715">
                    <a:moveTo>
                      <a:pt x="0" y="217715"/>
                    </a:moveTo>
                    <a:cubicBezTo>
                      <a:pt x="144236" y="174172"/>
                      <a:pt x="288472" y="130629"/>
                      <a:pt x="435429" y="97972"/>
                    </a:cubicBezTo>
                    <a:cubicBezTo>
                      <a:pt x="582386" y="65315"/>
                      <a:pt x="760186" y="38101"/>
                      <a:pt x="881743" y="21772"/>
                    </a:cubicBezTo>
                    <a:cubicBezTo>
                      <a:pt x="1003300" y="5443"/>
                      <a:pt x="1084035" y="2721"/>
                      <a:pt x="1164771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17"/>
              <p:cNvSpPr>
                <a:spLocks/>
              </p:cNvSpPr>
              <p:nvPr/>
            </p:nvSpPr>
            <p:spPr bwMode="auto">
              <a:xfrm>
                <a:off x="7494814" y="3057978"/>
                <a:ext cx="351065" cy="77108"/>
              </a:xfrm>
              <a:custGeom>
                <a:avLst/>
                <a:gdLst>
                  <a:gd name="T0" fmla="*/ 0 w 351065"/>
                  <a:gd name="T1" fmla="*/ 77108 h 77108"/>
                  <a:gd name="T2" fmla="*/ 293915 w 351065"/>
                  <a:gd name="T3" fmla="*/ 11793 h 77108"/>
                  <a:gd name="T4" fmla="*/ 342900 w 351065"/>
                  <a:gd name="T5" fmla="*/ 6351 h 77108"/>
                  <a:gd name="T6" fmla="*/ 0 60000 65536"/>
                  <a:gd name="T7" fmla="*/ 0 60000 65536"/>
                  <a:gd name="T8" fmla="*/ 0 60000 65536"/>
                  <a:gd name="T9" fmla="*/ 0 w 351065"/>
                  <a:gd name="T10" fmla="*/ 0 h 77108"/>
                  <a:gd name="T11" fmla="*/ 351065 w 351065"/>
                  <a:gd name="T12" fmla="*/ 77108 h 771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1065" h="77108">
                    <a:moveTo>
                      <a:pt x="0" y="77108"/>
                    </a:moveTo>
                    <a:lnTo>
                      <a:pt x="293915" y="11793"/>
                    </a:lnTo>
                    <a:cubicBezTo>
                      <a:pt x="351065" y="0"/>
                      <a:pt x="336550" y="7258"/>
                      <a:pt x="342900" y="6351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18"/>
              <p:cNvSpPr>
                <a:spLocks/>
              </p:cNvSpPr>
              <p:nvPr/>
            </p:nvSpPr>
            <p:spPr bwMode="auto">
              <a:xfrm>
                <a:off x="7396843" y="2933700"/>
                <a:ext cx="468086" cy="108857"/>
              </a:xfrm>
              <a:custGeom>
                <a:avLst/>
                <a:gdLst>
                  <a:gd name="T0" fmla="*/ 0 w 468086"/>
                  <a:gd name="T1" fmla="*/ 108857 h 108857"/>
                  <a:gd name="T2" fmla="*/ 468086 w 468086"/>
                  <a:gd name="T3" fmla="*/ 0 h 108857"/>
                  <a:gd name="T4" fmla="*/ 0 60000 65536"/>
                  <a:gd name="T5" fmla="*/ 0 60000 65536"/>
                  <a:gd name="T6" fmla="*/ 0 w 468086"/>
                  <a:gd name="T7" fmla="*/ 0 h 108857"/>
                  <a:gd name="T8" fmla="*/ 468086 w 468086"/>
                  <a:gd name="T9" fmla="*/ 108857 h 10885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68086" h="108857">
                    <a:moveTo>
                      <a:pt x="0" y="108857"/>
                    </a:moveTo>
                    <a:lnTo>
                      <a:pt x="468086" y="0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19"/>
              <p:cNvSpPr>
                <a:spLocks/>
              </p:cNvSpPr>
              <p:nvPr/>
            </p:nvSpPr>
            <p:spPr bwMode="auto">
              <a:xfrm>
                <a:off x="7364186" y="2612571"/>
                <a:ext cx="1115785" cy="342900"/>
              </a:xfrm>
              <a:custGeom>
                <a:avLst/>
                <a:gdLst>
                  <a:gd name="T0" fmla="*/ 0 w 1115785"/>
                  <a:gd name="T1" fmla="*/ 342900 h 342900"/>
                  <a:gd name="T2" fmla="*/ 397328 w 1115785"/>
                  <a:gd name="T3" fmla="*/ 234043 h 342900"/>
                  <a:gd name="T4" fmla="*/ 566057 w 1115785"/>
                  <a:gd name="T5" fmla="*/ 174172 h 342900"/>
                  <a:gd name="T6" fmla="*/ 800100 w 1115785"/>
                  <a:gd name="T7" fmla="*/ 92529 h 342900"/>
                  <a:gd name="T8" fmla="*/ 1115785 w 1115785"/>
                  <a:gd name="T9" fmla="*/ 0 h 342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5785"/>
                  <a:gd name="T16" fmla="*/ 0 h 342900"/>
                  <a:gd name="T17" fmla="*/ 1115785 w 1115785"/>
                  <a:gd name="T18" fmla="*/ 342900 h 342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5785" h="342900">
                    <a:moveTo>
                      <a:pt x="0" y="342900"/>
                    </a:moveTo>
                    <a:lnTo>
                      <a:pt x="397328" y="234043"/>
                    </a:lnTo>
                    <a:cubicBezTo>
                      <a:pt x="491671" y="205922"/>
                      <a:pt x="566057" y="174172"/>
                      <a:pt x="566057" y="174172"/>
                    </a:cubicBezTo>
                    <a:cubicBezTo>
                      <a:pt x="633186" y="150586"/>
                      <a:pt x="708479" y="121558"/>
                      <a:pt x="800100" y="92529"/>
                    </a:cubicBezTo>
                    <a:cubicBezTo>
                      <a:pt x="891721" y="63500"/>
                      <a:pt x="1003753" y="31750"/>
                      <a:pt x="1115785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20"/>
              <p:cNvSpPr>
                <a:spLocks/>
              </p:cNvSpPr>
              <p:nvPr/>
            </p:nvSpPr>
            <p:spPr bwMode="auto">
              <a:xfrm>
                <a:off x="7456714" y="2656114"/>
                <a:ext cx="522515" cy="157843"/>
              </a:xfrm>
              <a:custGeom>
                <a:avLst/>
                <a:gdLst>
                  <a:gd name="T0" fmla="*/ 0 w 522515"/>
                  <a:gd name="T1" fmla="*/ 157843 h 157843"/>
                  <a:gd name="T2" fmla="*/ 522515 w 522515"/>
                  <a:gd name="T3" fmla="*/ 0 h 157843"/>
                  <a:gd name="T4" fmla="*/ 0 60000 65536"/>
                  <a:gd name="T5" fmla="*/ 0 60000 65536"/>
                  <a:gd name="T6" fmla="*/ 0 w 522515"/>
                  <a:gd name="T7" fmla="*/ 0 h 157843"/>
                  <a:gd name="T8" fmla="*/ 522515 w 522515"/>
                  <a:gd name="T9" fmla="*/ 157843 h 15784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22515" h="157843">
                    <a:moveTo>
                      <a:pt x="0" y="157843"/>
                    </a:moveTo>
                    <a:lnTo>
                      <a:pt x="522515" y="0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21"/>
              <p:cNvSpPr>
                <a:spLocks/>
              </p:cNvSpPr>
              <p:nvPr/>
            </p:nvSpPr>
            <p:spPr bwMode="auto">
              <a:xfrm>
                <a:off x="7445829" y="2324100"/>
                <a:ext cx="1034142" cy="370114"/>
              </a:xfrm>
              <a:custGeom>
                <a:avLst/>
                <a:gdLst>
                  <a:gd name="T0" fmla="*/ 0 w 1034142"/>
                  <a:gd name="T1" fmla="*/ 370114 h 370114"/>
                  <a:gd name="T2" fmla="*/ 381000 w 1034142"/>
                  <a:gd name="T3" fmla="*/ 217714 h 370114"/>
                  <a:gd name="T4" fmla="*/ 1034142 w 1034142"/>
                  <a:gd name="T5" fmla="*/ 0 h 370114"/>
                  <a:gd name="T6" fmla="*/ 0 60000 65536"/>
                  <a:gd name="T7" fmla="*/ 0 60000 65536"/>
                  <a:gd name="T8" fmla="*/ 0 60000 65536"/>
                  <a:gd name="T9" fmla="*/ 0 w 1034142"/>
                  <a:gd name="T10" fmla="*/ 0 h 370114"/>
                  <a:gd name="T11" fmla="*/ 1034142 w 1034142"/>
                  <a:gd name="T12" fmla="*/ 370114 h 3701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34142" h="370114">
                    <a:moveTo>
                      <a:pt x="0" y="370114"/>
                    </a:moveTo>
                    <a:cubicBezTo>
                      <a:pt x="104321" y="324757"/>
                      <a:pt x="208643" y="279400"/>
                      <a:pt x="381000" y="217714"/>
                    </a:cubicBezTo>
                    <a:cubicBezTo>
                      <a:pt x="553357" y="156028"/>
                      <a:pt x="793749" y="78014"/>
                      <a:pt x="1034142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22"/>
              <p:cNvSpPr>
                <a:spLocks/>
              </p:cNvSpPr>
              <p:nvPr/>
            </p:nvSpPr>
            <p:spPr bwMode="auto">
              <a:xfrm>
                <a:off x="4109357" y="3709307"/>
                <a:ext cx="625929" cy="138793"/>
              </a:xfrm>
              <a:custGeom>
                <a:avLst/>
                <a:gdLst>
                  <a:gd name="T0" fmla="*/ 0 w 625929"/>
                  <a:gd name="T1" fmla="*/ 138793 h 138793"/>
                  <a:gd name="T2" fmla="*/ 244929 w 625929"/>
                  <a:gd name="T3" fmla="*/ 19050 h 138793"/>
                  <a:gd name="T4" fmla="*/ 457200 w 625929"/>
                  <a:gd name="T5" fmla="*/ 24493 h 138793"/>
                  <a:gd name="T6" fmla="*/ 625929 w 625929"/>
                  <a:gd name="T7" fmla="*/ 51707 h 1387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5929"/>
                  <a:gd name="T13" fmla="*/ 0 h 138793"/>
                  <a:gd name="T14" fmla="*/ 625929 w 625929"/>
                  <a:gd name="T15" fmla="*/ 138793 h 1387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5929" h="138793">
                    <a:moveTo>
                      <a:pt x="0" y="138793"/>
                    </a:moveTo>
                    <a:cubicBezTo>
                      <a:pt x="84364" y="88446"/>
                      <a:pt x="168729" y="38100"/>
                      <a:pt x="244929" y="19050"/>
                    </a:cubicBezTo>
                    <a:cubicBezTo>
                      <a:pt x="321129" y="0"/>
                      <a:pt x="393700" y="19050"/>
                      <a:pt x="457200" y="24493"/>
                    </a:cubicBezTo>
                    <a:cubicBezTo>
                      <a:pt x="520700" y="29936"/>
                      <a:pt x="573314" y="40821"/>
                      <a:pt x="625929" y="5170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23"/>
              <p:cNvSpPr>
                <a:spLocks/>
              </p:cNvSpPr>
              <p:nvPr/>
            </p:nvSpPr>
            <p:spPr bwMode="auto">
              <a:xfrm>
                <a:off x="4931229" y="2612571"/>
                <a:ext cx="2454728" cy="990600"/>
              </a:xfrm>
              <a:custGeom>
                <a:avLst/>
                <a:gdLst>
                  <a:gd name="T0" fmla="*/ 0 w 2454728"/>
                  <a:gd name="T1" fmla="*/ 990600 h 990600"/>
                  <a:gd name="T2" fmla="*/ 506185 w 2454728"/>
                  <a:gd name="T3" fmla="*/ 702129 h 990600"/>
                  <a:gd name="T4" fmla="*/ 979714 w 2454728"/>
                  <a:gd name="T5" fmla="*/ 408215 h 990600"/>
                  <a:gd name="T6" fmla="*/ 1447800 w 2454728"/>
                  <a:gd name="T7" fmla="*/ 234043 h 990600"/>
                  <a:gd name="T8" fmla="*/ 1790700 w 2454728"/>
                  <a:gd name="T9" fmla="*/ 130629 h 990600"/>
                  <a:gd name="T10" fmla="*/ 2035628 w 2454728"/>
                  <a:gd name="T11" fmla="*/ 108858 h 990600"/>
                  <a:gd name="T12" fmla="*/ 2454728 w 2454728"/>
                  <a:gd name="T13" fmla="*/ 0 h 990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54728"/>
                  <a:gd name="T22" fmla="*/ 0 h 990600"/>
                  <a:gd name="T23" fmla="*/ 2454728 w 2454728"/>
                  <a:gd name="T24" fmla="*/ 990600 h 990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54728" h="990600">
                    <a:moveTo>
                      <a:pt x="0" y="990600"/>
                    </a:moveTo>
                    <a:cubicBezTo>
                      <a:pt x="171449" y="894896"/>
                      <a:pt x="342899" y="799193"/>
                      <a:pt x="506185" y="702129"/>
                    </a:cubicBezTo>
                    <a:cubicBezTo>
                      <a:pt x="669471" y="605065"/>
                      <a:pt x="822778" y="486229"/>
                      <a:pt x="979714" y="408215"/>
                    </a:cubicBezTo>
                    <a:cubicBezTo>
                      <a:pt x="1136650" y="330201"/>
                      <a:pt x="1312636" y="280307"/>
                      <a:pt x="1447800" y="234043"/>
                    </a:cubicBezTo>
                    <a:cubicBezTo>
                      <a:pt x="1582964" y="187779"/>
                      <a:pt x="1692729" y="151493"/>
                      <a:pt x="1790700" y="130629"/>
                    </a:cubicBezTo>
                    <a:cubicBezTo>
                      <a:pt x="1888671" y="109765"/>
                      <a:pt x="1924957" y="130629"/>
                      <a:pt x="2035628" y="108858"/>
                    </a:cubicBezTo>
                    <a:cubicBezTo>
                      <a:pt x="2146299" y="87087"/>
                      <a:pt x="2300513" y="43543"/>
                      <a:pt x="2454728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24"/>
              <p:cNvSpPr>
                <a:spLocks/>
              </p:cNvSpPr>
              <p:nvPr/>
            </p:nvSpPr>
            <p:spPr bwMode="auto">
              <a:xfrm>
                <a:off x="4152900" y="3604986"/>
                <a:ext cx="576943" cy="161471"/>
              </a:xfrm>
              <a:custGeom>
                <a:avLst/>
                <a:gdLst>
                  <a:gd name="T0" fmla="*/ 0 w 576943"/>
                  <a:gd name="T1" fmla="*/ 161471 h 161471"/>
                  <a:gd name="T2" fmla="*/ 321129 w 576943"/>
                  <a:gd name="T3" fmla="*/ 14514 h 161471"/>
                  <a:gd name="T4" fmla="*/ 576943 w 576943"/>
                  <a:gd name="T5" fmla="*/ 74385 h 161471"/>
                  <a:gd name="T6" fmla="*/ 0 60000 65536"/>
                  <a:gd name="T7" fmla="*/ 0 60000 65536"/>
                  <a:gd name="T8" fmla="*/ 0 60000 65536"/>
                  <a:gd name="T9" fmla="*/ 0 w 576943"/>
                  <a:gd name="T10" fmla="*/ 0 h 161471"/>
                  <a:gd name="T11" fmla="*/ 576943 w 576943"/>
                  <a:gd name="T12" fmla="*/ 161471 h 1614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943" h="161471">
                    <a:moveTo>
                      <a:pt x="0" y="161471"/>
                    </a:moveTo>
                    <a:cubicBezTo>
                      <a:pt x="112486" y="95249"/>
                      <a:pt x="224972" y="29028"/>
                      <a:pt x="321129" y="14514"/>
                    </a:cubicBezTo>
                    <a:cubicBezTo>
                      <a:pt x="417286" y="0"/>
                      <a:pt x="497114" y="37192"/>
                      <a:pt x="576943" y="7438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25"/>
              <p:cNvSpPr>
                <a:spLocks/>
              </p:cNvSpPr>
              <p:nvPr/>
            </p:nvSpPr>
            <p:spPr bwMode="auto">
              <a:xfrm>
                <a:off x="4833257" y="2438400"/>
                <a:ext cx="2639786" cy="1126671"/>
              </a:xfrm>
              <a:custGeom>
                <a:avLst/>
                <a:gdLst>
                  <a:gd name="T0" fmla="*/ 0 w 2639786"/>
                  <a:gd name="T1" fmla="*/ 1126671 h 1126671"/>
                  <a:gd name="T2" fmla="*/ 604157 w 2639786"/>
                  <a:gd name="T3" fmla="*/ 745671 h 1126671"/>
                  <a:gd name="T4" fmla="*/ 1045029 w 2639786"/>
                  <a:gd name="T5" fmla="*/ 446314 h 1126671"/>
                  <a:gd name="T6" fmla="*/ 1415143 w 2639786"/>
                  <a:gd name="T7" fmla="*/ 234043 h 1126671"/>
                  <a:gd name="T8" fmla="*/ 1883229 w 2639786"/>
                  <a:gd name="T9" fmla="*/ 97971 h 1126671"/>
                  <a:gd name="T10" fmla="*/ 2318656 w 2639786"/>
                  <a:gd name="T11" fmla="*/ 54429 h 1126671"/>
                  <a:gd name="T12" fmla="*/ 2639786 w 2639786"/>
                  <a:gd name="T13" fmla="*/ 0 h 1126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39786"/>
                  <a:gd name="T22" fmla="*/ 0 h 1126671"/>
                  <a:gd name="T23" fmla="*/ 2639786 w 2639786"/>
                  <a:gd name="T24" fmla="*/ 1126671 h 1126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39786" h="1126671">
                    <a:moveTo>
                      <a:pt x="0" y="1126671"/>
                    </a:moveTo>
                    <a:lnTo>
                      <a:pt x="604157" y="745671"/>
                    </a:lnTo>
                    <a:cubicBezTo>
                      <a:pt x="778329" y="632278"/>
                      <a:pt x="909865" y="531585"/>
                      <a:pt x="1045029" y="446314"/>
                    </a:cubicBezTo>
                    <a:cubicBezTo>
                      <a:pt x="1180193" y="361043"/>
                      <a:pt x="1275443" y="292100"/>
                      <a:pt x="1415143" y="234043"/>
                    </a:cubicBezTo>
                    <a:cubicBezTo>
                      <a:pt x="1554843" y="175986"/>
                      <a:pt x="1732643" y="127907"/>
                      <a:pt x="1883229" y="97971"/>
                    </a:cubicBezTo>
                    <a:cubicBezTo>
                      <a:pt x="2033815" y="68035"/>
                      <a:pt x="2192564" y="70757"/>
                      <a:pt x="2318657" y="54429"/>
                    </a:cubicBezTo>
                    <a:cubicBezTo>
                      <a:pt x="2444750" y="38101"/>
                      <a:pt x="2542268" y="19050"/>
                      <a:pt x="2639786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26"/>
              <p:cNvSpPr>
                <a:spLocks/>
              </p:cNvSpPr>
              <p:nvPr/>
            </p:nvSpPr>
            <p:spPr bwMode="auto">
              <a:xfrm>
                <a:off x="4212771" y="3487964"/>
                <a:ext cx="517072" cy="147865"/>
              </a:xfrm>
              <a:custGeom>
                <a:avLst/>
                <a:gdLst>
                  <a:gd name="T0" fmla="*/ 0 w 517072"/>
                  <a:gd name="T1" fmla="*/ 147865 h 147865"/>
                  <a:gd name="T2" fmla="*/ 315686 w 517072"/>
                  <a:gd name="T3" fmla="*/ 17236 h 147865"/>
                  <a:gd name="T4" fmla="*/ 517072 w 517072"/>
                  <a:gd name="T5" fmla="*/ 44450 h 147865"/>
                  <a:gd name="T6" fmla="*/ 0 60000 65536"/>
                  <a:gd name="T7" fmla="*/ 0 60000 65536"/>
                  <a:gd name="T8" fmla="*/ 0 60000 65536"/>
                  <a:gd name="T9" fmla="*/ 0 w 517072"/>
                  <a:gd name="T10" fmla="*/ 0 h 147865"/>
                  <a:gd name="T11" fmla="*/ 517072 w 517072"/>
                  <a:gd name="T12" fmla="*/ 147865 h 1478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7072" h="147865">
                    <a:moveTo>
                      <a:pt x="0" y="147865"/>
                    </a:moveTo>
                    <a:cubicBezTo>
                      <a:pt x="114753" y="91168"/>
                      <a:pt x="229507" y="34472"/>
                      <a:pt x="315686" y="17236"/>
                    </a:cubicBezTo>
                    <a:cubicBezTo>
                      <a:pt x="401865" y="0"/>
                      <a:pt x="459468" y="22225"/>
                      <a:pt x="517072" y="4445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27"/>
              <p:cNvSpPr>
                <a:spLocks/>
              </p:cNvSpPr>
              <p:nvPr/>
            </p:nvSpPr>
            <p:spPr bwMode="auto">
              <a:xfrm>
                <a:off x="4827814" y="3058886"/>
                <a:ext cx="751115" cy="413657"/>
              </a:xfrm>
              <a:custGeom>
                <a:avLst/>
                <a:gdLst>
                  <a:gd name="T0" fmla="*/ 0 w 751115"/>
                  <a:gd name="T1" fmla="*/ 413657 h 413657"/>
                  <a:gd name="T2" fmla="*/ 751115 w 751115"/>
                  <a:gd name="T3" fmla="*/ 0 h 413657"/>
                  <a:gd name="T4" fmla="*/ 0 60000 65536"/>
                  <a:gd name="T5" fmla="*/ 0 60000 65536"/>
                  <a:gd name="T6" fmla="*/ 0 w 751115"/>
                  <a:gd name="T7" fmla="*/ 0 h 413657"/>
                  <a:gd name="T8" fmla="*/ 751115 w 751115"/>
                  <a:gd name="T9" fmla="*/ 413657 h 41365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51115" h="413657">
                    <a:moveTo>
                      <a:pt x="0" y="413657"/>
                    </a:moveTo>
                    <a:lnTo>
                      <a:pt x="751115" y="0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28"/>
              <p:cNvSpPr>
                <a:spLocks/>
              </p:cNvSpPr>
              <p:nvPr/>
            </p:nvSpPr>
            <p:spPr bwMode="auto">
              <a:xfrm>
                <a:off x="4316186" y="3408135"/>
                <a:ext cx="386443" cy="97065"/>
              </a:xfrm>
              <a:custGeom>
                <a:avLst/>
                <a:gdLst>
                  <a:gd name="T0" fmla="*/ 0 w 386443"/>
                  <a:gd name="T1" fmla="*/ 97065 h 97065"/>
                  <a:gd name="T2" fmla="*/ 266700 w 386443"/>
                  <a:gd name="T3" fmla="*/ 9979 h 97065"/>
                  <a:gd name="T4" fmla="*/ 386443 w 386443"/>
                  <a:gd name="T5" fmla="*/ 37194 h 97065"/>
                  <a:gd name="T6" fmla="*/ 0 60000 65536"/>
                  <a:gd name="T7" fmla="*/ 0 60000 65536"/>
                  <a:gd name="T8" fmla="*/ 0 60000 65536"/>
                  <a:gd name="T9" fmla="*/ 0 w 386443"/>
                  <a:gd name="T10" fmla="*/ 0 h 97065"/>
                  <a:gd name="T11" fmla="*/ 386443 w 386443"/>
                  <a:gd name="T12" fmla="*/ 97065 h 970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6443" h="97065">
                    <a:moveTo>
                      <a:pt x="0" y="97065"/>
                    </a:moveTo>
                    <a:cubicBezTo>
                      <a:pt x="101146" y="58511"/>
                      <a:pt x="202293" y="19958"/>
                      <a:pt x="266700" y="9979"/>
                    </a:cubicBezTo>
                    <a:cubicBezTo>
                      <a:pt x="331107" y="0"/>
                      <a:pt x="358775" y="18597"/>
                      <a:pt x="386443" y="37194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29"/>
              <p:cNvSpPr>
                <a:spLocks/>
              </p:cNvSpPr>
              <p:nvPr/>
            </p:nvSpPr>
            <p:spPr bwMode="auto">
              <a:xfrm>
                <a:off x="4833257" y="2313214"/>
                <a:ext cx="2128157" cy="1061357"/>
              </a:xfrm>
              <a:custGeom>
                <a:avLst/>
                <a:gdLst>
                  <a:gd name="T0" fmla="*/ 0 w 2128157"/>
                  <a:gd name="T1" fmla="*/ 1061357 h 1061357"/>
                  <a:gd name="T2" fmla="*/ 702129 w 2128157"/>
                  <a:gd name="T3" fmla="*/ 647700 h 1061357"/>
                  <a:gd name="T4" fmla="*/ 1104916 w 2128157"/>
                  <a:gd name="T5" fmla="*/ 375557 h 1061357"/>
                  <a:gd name="T6" fmla="*/ 1377059 w 2128157"/>
                  <a:gd name="T7" fmla="*/ 255815 h 1061357"/>
                  <a:gd name="T8" fmla="*/ 2128157 w 2128157"/>
                  <a:gd name="T9" fmla="*/ 0 h 1061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28157"/>
                  <a:gd name="T16" fmla="*/ 0 h 1061357"/>
                  <a:gd name="T17" fmla="*/ 2128157 w 2128157"/>
                  <a:gd name="T18" fmla="*/ 1061357 h 10613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28157" h="1061357">
                    <a:moveTo>
                      <a:pt x="0" y="1061357"/>
                    </a:moveTo>
                    <a:cubicBezTo>
                      <a:pt x="258989" y="911678"/>
                      <a:pt x="517979" y="762000"/>
                      <a:pt x="702129" y="647700"/>
                    </a:cubicBezTo>
                    <a:cubicBezTo>
                      <a:pt x="886279" y="533400"/>
                      <a:pt x="992415" y="440871"/>
                      <a:pt x="1104900" y="375557"/>
                    </a:cubicBezTo>
                    <a:cubicBezTo>
                      <a:pt x="1217385" y="310243"/>
                      <a:pt x="1206500" y="318408"/>
                      <a:pt x="1377043" y="255815"/>
                    </a:cubicBezTo>
                    <a:cubicBezTo>
                      <a:pt x="1547586" y="193222"/>
                      <a:pt x="1837871" y="96611"/>
                      <a:pt x="2128157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31"/>
              <p:cNvSpPr>
                <a:spLocks/>
              </p:cNvSpPr>
              <p:nvPr/>
            </p:nvSpPr>
            <p:spPr bwMode="auto">
              <a:xfrm>
                <a:off x="4332514" y="3316515"/>
                <a:ext cx="429986" cy="117928"/>
              </a:xfrm>
              <a:custGeom>
                <a:avLst/>
                <a:gdLst>
                  <a:gd name="T0" fmla="*/ 0 w 429986"/>
                  <a:gd name="T1" fmla="*/ 117928 h 117928"/>
                  <a:gd name="T2" fmla="*/ 304800 w 429986"/>
                  <a:gd name="T3" fmla="*/ 9071 h 117928"/>
                  <a:gd name="T4" fmla="*/ 429986 w 429986"/>
                  <a:gd name="T5" fmla="*/ 63499 h 117928"/>
                  <a:gd name="T6" fmla="*/ 0 60000 65536"/>
                  <a:gd name="T7" fmla="*/ 0 60000 65536"/>
                  <a:gd name="T8" fmla="*/ 0 60000 65536"/>
                  <a:gd name="T9" fmla="*/ 0 w 429986"/>
                  <a:gd name="T10" fmla="*/ 0 h 117928"/>
                  <a:gd name="T11" fmla="*/ 429986 w 429986"/>
                  <a:gd name="T12" fmla="*/ 117928 h 1179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986" h="117928">
                    <a:moveTo>
                      <a:pt x="0" y="117928"/>
                    </a:moveTo>
                    <a:cubicBezTo>
                      <a:pt x="116568" y="68035"/>
                      <a:pt x="233136" y="18142"/>
                      <a:pt x="304800" y="9071"/>
                    </a:cubicBezTo>
                    <a:cubicBezTo>
                      <a:pt x="376464" y="0"/>
                      <a:pt x="403225" y="31749"/>
                      <a:pt x="429986" y="63499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32"/>
              <p:cNvSpPr>
                <a:spLocks/>
              </p:cNvSpPr>
              <p:nvPr/>
            </p:nvSpPr>
            <p:spPr bwMode="auto">
              <a:xfrm>
                <a:off x="4925786" y="2231571"/>
                <a:ext cx="1088571" cy="816429"/>
              </a:xfrm>
              <a:custGeom>
                <a:avLst/>
                <a:gdLst>
                  <a:gd name="T0" fmla="*/ 0 w 1088571"/>
                  <a:gd name="T1" fmla="*/ 816429 h 816429"/>
                  <a:gd name="T2" fmla="*/ 669471 w 1088571"/>
                  <a:gd name="T3" fmla="*/ 299358 h 816429"/>
                  <a:gd name="T4" fmla="*/ 1088571 w 1088571"/>
                  <a:gd name="T5" fmla="*/ 0 h 816429"/>
                  <a:gd name="T6" fmla="*/ 0 60000 65536"/>
                  <a:gd name="T7" fmla="*/ 0 60000 65536"/>
                  <a:gd name="T8" fmla="*/ 0 60000 65536"/>
                  <a:gd name="T9" fmla="*/ 0 w 1088571"/>
                  <a:gd name="T10" fmla="*/ 0 h 816429"/>
                  <a:gd name="T11" fmla="*/ 1088571 w 1088571"/>
                  <a:gd name="T12" fmla="*/ 816429 h 8164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8571" h="816429">
                    <a:moveTo>
                      <a:pt x="0" y="816429"/>
                    </a:moveTo>
                    <a:lnTo>
                      <a:pt x="669471" y="299358"/>
                    </a:lnTo>
                    <a:cubicBezTo>
                      <a:pt x="850899" y="163287"/>
                      <a:pt x="969735" y="81643"/>
                      <a:pt x="1088571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36"/>
              <p:cNvSpPr>
                <a:spLocks/>
              </p:cNvSpPr>
              <p:nvPr/>
            </p:nvSpPr>
            <p:spPr bwMode="auto">
              <a:xfrm>
                <a:off x="4615543" y="2667000"/>
                <a:ext cx="332014" cy="201386"/>
              </a:xfrm>
              <a:custGeom>
                <a:avLst/>
                <a:gdLst>
                  <a:gd name="T0" fmla="*/ 0 w 332014"/>
                  <a:gd name="T1" fmla="*/ 201386 h 201386"/>
                  <a:gd name="T2" fmla="*/ 332014 w 332014"/>
                  <a:gd name="T3" fmla="*/ 0 h 201386"/>
                  <a:gd name="T4" fmla="*/ 0 60000 65536"/>
                  <a:gd name="T5" fmla="*/ 0 60000 65536"/>
                  <a:gd name="T6" fmla="*/ 0 w 332014"/>
                  <a:gd name="T7" fmla="*/ 0 h 201386"/>
                  <a:gd name="T8" fmla="*/ 332014 w 332014"/>
                  <a:gd name="T9" fmla="*/ 201386 h 20138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2014" h="201386">
                    <a:moveTo>
                      <a:pt x="0" y="201386"/>
                    </a:moveTo>
                    <a:lnTo>
                      <a:pt x="332014" y="0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37"/>
              <p:cNvSpPr>
                <a:spLocks/>
              </p:cNvSpPr>
              <p:nvPr/>
            </p:nvSpPr>
            <p:spPr bwMode="auto">
              <a:xfrm>
                <a:off x="4642757" y="2585357"/>
                <a:ext cx="277586" cy="179614"/>
              </a:xfrm>
              <a:custGeom>
                <a:avLst/>
                <a:gdLst>
                  <a:gd name="T0" fmla="*/ 0 w 277586"/>
                  <a:gd name="T1" fmla="*/ 179614 h 179614"/>
                  <a:gd name="T2" fmla="*/ 277586 w 277586"/>
                  <a:gd name="T3" fmla="*/ 0 h 179614"/>
                  <a:gd name="T4" fmla="*/ 0 60000 65536"/>
                  <a:gd name="T5" fmla="*/ 0 60000 65536"/>
                  <a:gd name="T6" fmla="*/ 0 w 277586"/>
                  <a:gd name="T7" fmla="*/ 0 h 179614"/>
                  <a:gd name="T8" fmla="*/ 277586 w 277586"/>
                  <a:gd name="T9" fmla="*/ 179614 h 1796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7586" h="179614">
                    <a:moveTo>
                      <a:pt x="0" y="179614"/>
                    </a:moveTo>
                    <a:lnTo>
                      <a:pt x="277586" y="0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38"/>
              <p:cNvSpPr>
                <a:spLocks/>
              </p:cNvSpPr>
              <p:nvPr/>
            </p:nvSpPr>
            <p:spPr bwMode="auto">
              <a:xfrm>
                <a:off x="3690257" y="3282043"/>
                <a:ext cx="821872" cy="402771"/>
              </a:xfrm>
              <a:custGeom>
                <a:avLst/>
                <a:gdLst>
                  <a:gd name="T0" fmla="*/ 821872 w 821872"/>
                  <a:gd name="T1" fmla="*/ 0 h 402771"/>
                  <a:gd name="T2" fmla="*/ 364672 w 821872"/>
                  <a:gd name="T3" fmla="*/ 250371 h 402771"/>
                  <a:gd name="T4" fmla="*/ 261257 w 821872"/>
                  <a:gd name="T5" fmla="*/ 250371 h 402771"/>
                  <a:gd name="T6" fmla="*/ 119743 w 821872"/>
                  <a:gd name="T7" fmla="*/ 315686 h 402771"/>
                  <a:gd name="T8" fmla="*/ 0 w 821872"/>
                  <a:gd name="T9" fmla="*/ 402771 h 4027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1872"/>
                  <a:gd name="T16" fmla="*/ 0 h 402771"/>
                  <a:gd name="T17" fmla="*/ 821872 w 821872"/>
                  <a:gd name="T18" fmla="*/ 402771 h 4027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1872" h="402771">
                    <a:moveTo>
                      <a:pt x="821872" y="0"/>
                    </a:moveTo>
                    <a:cubicBezTo>
                      <a:pt x="639990" y="104321"/>
                      <a:pt x="458108" y="208643"/>
                      <a:pt x="364672" y="250371"/>
                    </a:cubicBezTo>
                    <a:cubicBezTo>
                      <a:pt x="271236" y="292100"/>
                      <a:pt x="302079" y="239485"/>
                      <a:pt x="261257" y="250371"/>
                    </a:cubicBezTo>
                    <a:cubicBezTo>
                      <a:pt x="220435" y="261257"/>
                      <a:pt x="163286" y="290286"/>
                      <a:pt x="119743" y="315686"/>
                    </a:cubicBezTo>
                    <a:cubicBezTo>
                      <a:pt x="76200" y="341086"/>
                      <a:pt x="38100" y="371928"/>
                      <a:pt x="0" y="402771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39"/>
              <p:cNvSpPr>
                <a:spLocks/>
              </p:cNvSpPr>
              <p:nvPr/>
            </p:nvSpPr>
            <p:spPr bwMode="auto">
              <a:xfrm>
                <a:off x="3614057" y="3869871"/>
                <a:ext cx="332014" cy="54429"/>
              </a:xfrm>
              <a:custGeom>
                <a:avLst/>
                <a:gdLst>
                  <a:gd name="T0" fmla="*/ 332014 w 332014"/>
                  <a:gd name="T1" fmla="*/ 0 h 54429"/>
                  <a:gd name="T2" fmla="*/ 174172 w 332014"/>
                  <a:gd name="T3" fmla="*/ 10886 h 54429"/>
                  <a:gd name="T4" fmla="*/ 0 w 332014"/>
                  <a:gd name="T5" fmla="*/ 54429 h 54429"/>
                  <a:gd name="T6" fmla="*/ 0 60000 65536"/>
                  <a:gd name="T7" fmla="*/ 0 60000 65536"/>
                  <a:gd name="T8" fmla="*/ 0 60000 65536"/>
                  <a:gd name="T9" fmla="*/ 0 w 332014"/>
                  <a:gd name="T10" fmla="*/ 0 h 54429"/>
                  <a:gd name="T11" fmla="*/ 332014 w 332014"/>
                  <a:gd name="T12" fmla="*/ 54429 h 544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2014" h="54429">
                    <a:moveTo>
                      <a:pt x="332014" y="0"/>
                    </a:moveTo>
                    <a:cubicBezTo>
                      <a:pt x="280761" y="907"/>
                      <a:pt x="229508" y="1815"/>
                      <a:pt x="174172" y="10886"/>
                    </a:cubicBezTo>
                    <a:cubicBezTo>
                      <a:pt x="118836" y="19958"/>
                      <a:pt x="59418" y="37193"/>
                      <a:pt x="0" y="54429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40"/>
              <p:cNvSpPr>
                <a:spLocks/>
              </p:cNvSpPr>
              <p:nvPr/>
            </p:nvSpPr>
            <p:spPr bwMode="auto">
              <a:xfrm>
                <a:off x="3488871" y="4098471"/>
                <a:ext cx="582386" cy="21772"/>
              </a:xfrm>
              <a:custGeom>
                <a:avLst/>
                <a:gdLst>
                  <a:gd name="T0" fmla="*/ 582386 w 582386"/>
                  <a:gd name="T1" fmla="*/ 21772 h 21772"/>
                  <a:gd name="T2" fmla="*/ 310243 w 582386"/>
                  <a:gd name="T3" fmla="*/ 0 h 21772"/>
                  <a:gd name="T4" fmla="*/ 0 w 582386"/>
                  <a:gd name="T5" fmla="*/ 21772 h 21772"/>
                  <a:gd name="T6" fmla="*/ 0 60000 65536"/>
                  <a:gd name="T7" fmla="*/ 0 60000 65536"/>
                  <a:gd name="T8" fmla="*/ 0 60000 65536"/>
                  <a:gd name="T9" fmla="*/ 0 w 582386"/>
                  <a:gd name="T10" fmla="*/ 0 h 21772"/>
                  <a:gd name="T11" fmla="*/ 582386 w 582386"/>
                  <a:gd name="T12" fmla="*/ 21772 h 217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2386" h="21772">
                    <a:moveTo>
                      <a:pt x="582386" y="21772"/>
                    </a:moveTo>
                    <a:cubicBezTo>
                      <a:pt x="494846" y="10886"/>
                      <a:pt x="407307" y="0"/>
                      <a:pt x="310243" y="0"/>
                    </a:cubicBezTo>
                    <a:cubicBezTo>
                      <a:pt x="213179" y="0"/>
                      <a:pt x="106589" y="10886"/>
                      <a:pt x="0" y="21772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41"/>
              <p:cNvSpPr>
                <a:spLocks/>
              </p:cNvSpPr>
              <p:nvPr/>
            </p:nvSpPr>
            <p:spPr bwMode="auto">
              <a:xfrm>
                <a:off x="3788229" y="4245429"/>
                <a:ext cx="261257" cy="48985"/>
              </a:xfrm>
              <a:custGeom>
                <a:avLst/>
                <a:gdLst>
                  <a:gd name="T0" fmla="*/ 261257 w 261257"/>
                  <a:gd name="T1" fmla="*/ 48985 h 48985"/>
                  <a:gd name="T2" fmla="*/ 0 w 261257"/>
                  <a:gd name="T3" fmla="*/ 0 h 48985"/>
                  <a:gd name="T4" fmla="*/ 0 60000 65536"/>
                  <a:gd name="T5" fmla="*/ 0 60000 65536"/>
                  <a:gd name="T6" fmla="*/ 0 w 261257"/>
                  <a:gd name="T7" fmla="*/ 0 h 48985"/>
                  <a:gd name="T8" fmla="*/ 261257 w 261257"/>
                  <a:gd name="T9" fmla="*/ 48985 h 4898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1257" h="48985">
                    <a:moveTo>
                      <a:pt x="261257" y="48985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43"/>
              <p:cNvSpPr>
                <a:spLocks/>
              </p:cNvSpPr>
              <p:nvPr/>
            </p:nvSpPr>
            <p:spPr bwMode="auto">
              <a:xfrm>
                <a:off x="3744686" y="4337957"/>
                <a:ext cx="195943" cy="43543"/>
              </a:xfrm>
              <a:custGeom>
                <a:avLst/>
                <a:gdLst>
                  <a:gd name="T0" fmla="*/ 195943 w 195943"/>
                  <a:gd name="T1" fmla="*/ 43543 h 43543"/>
                  <a:gd name="T2" fmla="*/ 0 w 195943"/>
                  <a:gd name="T3" fmla="*/ 0 h 43543"/>
                  <a:gd name="T4" fmla="*/ 0 60000 65536"/>
                  <a:gd name="T5" fmla="*/ 0 60000 65536"/>
                  <a:gd name="T6" fmla="*/ 0 w 195943"/>
                  <a:gd name="T7" fmla="*/ 0 h 43543"/>
                  <a:gd name="T8" fmla="*/ 195943 w 195943"/>
                  <a:gd name="T9" fmla="*/ 43543 h 4354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5943" h="43543">
                    <a:moveTo>
                      <a:pt x="195943" y="43543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44"/>
              <p:cNvSpPr>
                <a:spLocks/>
              </p:cNvSpPr>
              <p:nvPr/>
            </p:nvSpPr>
            <p:spPr bwMode="auto">
              <a:xfrm>
                <a:off x="3429000" y="4288064"/>
                <a:ext cx="304800" cy="17236"/>
              </a:xfrm>
              <a:custGeom>
                <a:avLst/>
                <a:gdLst>
                  <a:gd name="T0" fmla="*/ 304800 w 304800"/>
                  <a:gd name="T1" fmla="*/ 17236 h 17236"/>
                  <a:gd name="T2" fmla="*/ 179614 w 304800"/>
                  <a:gd name="T3" fmla="*/ 907 h 17236"/>
                  <a:gd name="T4" fmla="*/ 0 w 304800"/>
                  <a:gd name="T5" fmla="*/ 11793 h 17236"/>
                  <a:gd name="T6" fmla="*/ 0 60000 65536"/>
                  <a:gd name="T7" fmla="*/ 0 60000 65536"/>
                  <a:gd name="T8" fmla="*/ 0 60000 65536"/>
                  <a:gd name="T9" fmla="*/ 0 w 304800"/>
                  <a:gd name="T10" fmla="*/ 0 h 17236"/>
                  <a:gd name="T11" fmla="*/ 304800 w 304800"/>
                  <a:gd name="T12" fmla="*/ 17236 h 172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800" h="17236">
                    <a:moveTo>
                      <a:pt x="304800" y="17236"/>
                    </a:moveTo>
                    <a:cubicBezTo>
                      <a:pt x="267607" y="9525"/>
                      <a:pt x="230414" y="1814"/>
                      <a:pt x="179614" y="907"/>
                    </a:cubicBezTo>
                    <a:cubicBezTo>
                      <a:pt x="128814" y="0"/>
                      <a:pt x="64407" y="5896"/>
                      <a:pt x="0" y="11793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45"/>
              <p:cNvSpPr>
                <a:spLocks/>
              </p:cNvSpPr>
              <p:nvPr/>
            </p:nvSpPr>
            <p:spPr bwMode="auto">
              <a:xfrm>
                <a:off x="3483429" y="4201886"/>
                <a:ext cx="321128" cy="0"/>
              </a:xfrm>
              <a:custGeom>
                <a:avLst/>
                <a:gdLst>
                  <a:gd name="T0" fmla="*/ 321128 w 321128"/>
                  <a:gd name="T1" fmla="*/ 0 w 321128"/>
                  <a:gd name="T2" fmla="*/ 0 60000 65536"/>
                  <a:gd name="T3" fmla="*/ 0 60000 65536"/>
                  <a:gd name="T4" fmla="*/ 0 w 321128"/>
                  <a:gd name="T5" fmla="*/ 321128 w 321128"/>
                </a:gdLst>
                <a:ahLst/>
                <a:cxnLst>
                  <a:cxn ang="T2">
                    <a:pos x="T0" y="0"/>
                  </a:cxn>
                  <a:cxn ang="T3">
                    <a:pos x="T1" y="0"/>
                  </a:cxn>
                </a:cxnLst>
                <a:rect l="T4" t="0" r="T5" b="0"/>
                <a:pathLst>
                  <a:path w="321128">
                    <a:moveTo>
                      <a:pt x="321128" y="0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46"/>
              <p:cNvSpPr>
                <a:spLocks/>
              </p:cNvSpPr>
              <p:nvPr/>
            </p:nvSpPr>
            <p:spPr bwMode="auto">
              <a:xfrm>
                <a:off x="3684814" y="3816350"/>
                <a:ext cx="266700" cy="31750"/>
              </a:xfrm>
              <a:custGeom>
                <a:avLst/>
                <a:gdLst>
                  <a:gd name="T0" fmla="*/ 266700 w 266700"/>
                  <a:gd name="T1" fmla="*/ 4536 h 31750"/>
                  <a:gd name="T2" fmla="*/ 141515 w 266700"/>
                  <a:gd name="T3" fmla="*/ 4536 h 31750"/>
                  <a:gd name="T4" fmla="*/ 0 w 266700"/>
                  <a:gd name="T5" fmla="*/ 31750 h 31750"/>
                  <a:gd name="T6" fmla="*/ 0 60000 65536"/>
                  <a:gd name="T7" fmla="*/ 0 60000 65536"/>
                  <a:gd name="T8" fmla="*/ 0 60000 65536"/>
                  <a:gd name="T9" fmla="*/ 0 w 266700"/>
                  <a:gd name="T10" fmla="*/ 0 h 31750"/>
                  <a:gd name="T11" fmla="*/ 266700 w 266700"/>
                  <a:gd name="T12" fmla="*/ 31750 h 317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6700" h="31750">
                    <a:moveTo>
                      <a:pt x="266700" y="4536"/>
                    </a:moveTo>
                    <a:cubicBezTo>
                      <a:pt x="226332" y="2268"/>
                      <a:pt x="185965" y="0"/>
                      <a:pt x="141515" y="4536"/>
                    </a:cubicBezTo>
                    <a:cubicBezTo>
                      <a:pt x="97065" y="9072"/>
                      <a:pt x="48532" y="20411"/>
                      <a:pt x="0" y="3175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8" name="Group 233"/>
          <p:cNvGrpSpPr/>
          <p:nvPr/>
        </p:nvGrpSpPr>
        <p:grpSpPr>
          <a:xfrm>
            <a:off x="2236159" y="1991355"/>
            <a:ext cx="4468586" cy="3467100"/>
            <a:chOff x="3526971" y="2215243"/>
            <a:chExt cx="4468586" cy="3467100"/>
          </a:xfrm>
          <a:noFill/>
        </p:grpSpPr>
        <p:sp>
          <p:nvSpPr>
            <p:cNvPr id="59" name="Freeform 58"/>
            <p:cNvSpPr/>
            <p:nvPr/>
          </p:nvSpPr>
          <p:spPr bwMode="auto">
            <a:xfrm>
              <a:off x="6738257" y="5001986"/>
              <a:ext cx="70757" cy="277585"/>
            </a:xfrm>
            <a:custGeom>
              <a:avLst/>
              <a:gdLst>
                <a:gd name="connsiteX0" fmla="*/ 0 w 70757"/>
                <a:gd name="connsiteY0" fmla="*/ 277585 h 277585"/>
                <a:gd name="connsiteX1" fmla="*/ 70757 w 70757"/>
                <a:gd name="connsiteY1" fmla="*/ 0 h 27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757" h="277585">
                  <a:moveTo>
                    <a:pt x="0" y="277585"/>
                  </a:moveTo>
                  <a:lnTo>
                    <a:pt x="70757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6705600" y="4778829"/>
              <a:ext cx="70757" cy="217714"/>
            </a:xfrm>
            <a:custGeom>
              <a:avLst/>
              <a:gdLst>
                <a:gd name="connsiteX0" fmla="*/ 0 w 70757"/>
                <a:gd name="connsiteY0" fmla="*/ 217714 h 217714"/>
                <a:gd name="connsiteX1" fmla="*/ 70757 w 70757"/>
                <a:gd name="connsiteY1" fmla="*/ 0 h 21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757" h="217714">
                  <a:moveTo>
                    <a:pt x="0" y="217714"/>
                  </a:moveTo>
                  <a:lnTo>
                    <a:pt x="70757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694714" y="4011386"/>
              <a:ext cx="234043" cy="756557"/>
            </a:xfrm>
            <a:custGeom>
              <a:avLst/>
              <a:gdLst>
                <a:gd name="connsiteX0" fmla="*/ 0 w 234043"/>
                <a:gd name="connsiteY0" fmla="*/ 756557 h 756557"/>
                <a:gd name="connsiteX1" fmla="*/ 234043 w 234043"/>
                <a:gd name="connsiteY1" fmla="*/ 0 h 75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4043" h="756557">
                  <a:moveTo>
                    <a:pt x="0" y="756557"/>
                  </a:moveTo>
                  <a:lnTo>
                    <a:pt x="234043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7004957" y="3673929"/>
              <a:ext cx="114300" cy="332014"/>
            </a:xfrm>
            <a:custGeom>
              <a:avLst/>
              <a:gdLst>
                <a:gd name="connsiteX0" fmla="*/ 0 w 114300"/>
                <a:gd name="connsiteY0" fmla="*/ 332014 h 332014"/>
                <a:gd name="connsiteX1" fmla="*/ 114300 w 114300"/>
                <a:gd name="connsiteY1" fmla="*/ 0 h 33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332014">
                  <a:moveTo>
                    <a:pt x="0" y="332014"/>
                  </a:moveTo>
                  <a:lnTo>
                    <a:pt x="114300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6237514" y="4648200"/>
              <a:ext cx="97972" cy="522514"/>
            </a:xfrm>
            <a:custGeom>
              <a:avLst/>
              <a:gdLst>
                <a:gd name="connsiteX0" fmla="*/ 0 w 97972"/>
                <a:gd name="connsiteY0" fmla="*/ 522514 h 522514"/>
                <a:gd name="connsiteX1" fmla="*/ 97972 w 97972"/>
                <a:gd name="connsiteY1" fmla="*/ 0 h 52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972" h="522514">
                  <a:moveTo>
                    <a:pt x="0" y="522514"/>
                  </a:moveTo>
                  <a:lnTo>
                    <a:pt x="97972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368143" y="4327071"/>
              <a:ext cx="59871" cy="293915"/>
            </a:xfrm>
            <a:custGeom>
              <a:avLst/>
              <a:gdLst>
                <a:gd name="connsiteX0" fmla="*/ 0 w 59871"/>
                <a:gd name="connsiteY0" fmla="*/ 293915 h 293915"/>
                <a:gd name="connsiteX1" fmla="*/ 59871 w 59871"/>
                <a:gd name="connsiteY1" fmla="*/ 0 h 29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871" h="293915">
                  <a:moveTo>
                    <a:pt x="0" y="293915"/>
                  </a:moveTo>
                  <a:lnTo>
                    <a:pt x="59871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460671" y="3799114"/>
              <a:ext cx="76200" cy="353786"/>
            </a:xfrm>
            <a:custGeom>
              <a:avLst/>
              <a:gdLst>
                <a:gd name="connsiteX0" fmla="*/ 0 w 76200"/>
                <a:gd name="connsiteY0" fmla="*/ 353786 h 353786"/>
                <a:gd name="connsiteX1" fmla="*/ 76200 w 76200"/>
                <a:gd name="connsiteY1" fmla="*/ 0 h 35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200" h="353786">
                  <a:moveTo>
                    <a:pt x="0" y="353786"/>
                  </a:moveTo>
                  <a:lnTo>
                    <a:pt x="76200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395357" y="4174671"/>
              <a:ext cx="43543" cy="174172"/>
            </a:xfrm>
            <a:custGeom>
              <a:avLst/>
              <a:gdLst>
                <a:gd name="connsiteX0" fmla="*/ 0 w 43543"/>
                <a:gd name="connsiteY0" fmla="*/ 174172 h 174172"/>
                <a:gd name="connsiteX1" fmla="*/ 43543 w 43543"/>
                <a:gd name="connsiteY1" fmla="*/ 0 h 17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543" h="174172">
                  <a:moveTo>
                    <a:pt x="0" y="174172"/>
                  </a:moveTo>
                  <a:lnTo>
                    <a:pt x="43543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7364186" y="4827814"/>
              <a:ext cx="185057" cy="478972"/>
            </a:xfrm>
            <a:custGeom>
              <a:avLst/>
              <a:gdLst>
                <a:gd name="connsiteX0" fmla="*/ 0 w 185057"/>
                <a:gd name="connsiteY0" fmla="*/ 478972 h 478972"/>
                <a:gd name="connsiteX1" fmla="*/ 185057 w 185057"/>
                <a:gd name="connsiteY1" fmla="*/ 0 h 47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057" h="478972">
                  <a:moveTo>
                    <a:pt x="0" y="478972"/>
                  </a:moveTo>
                  <a:lnTo>
                    <a:pt x="185057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7168243" y="4071257"/>
              <a:ext cx="163286" cy="642257"/>
            </a:xfrm>
            <a:custGeom>
              <a:avLst/>
              <a:gdLst>
                <a:gd name="connsiteX0" fmla="*/ 0 w 163286"/>
                <a:gd name="connsiteY0" fmla="*/ 642257 h 642257"/>
                <a:gd name="connsiteX1" fmla="*/ 163286 w 163286"/>
                <a:gd name="connsiteY1" fmla="*/ 0 h 64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286" h="642257">
                  <a:moveTo>
                    <a:pt x="0" y="642257"/>
                  </a:moveTo>
                  <a:lnTo>
                    <a:pt x="163286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6542314" y="2754086"/>
              <a:ext cx="152400" cy="473528"/>
            </a:xfrm>
            <a:custGeom>
              <a:avLst/>
              <a:gdLst>
                <a:gd name="connsiteX0" fmla="*/ 0 w 152400"/>
                <a:gd name="connsiteY0" fmla="*/ 473528 h 473528"/>
                <a:gd name="connsiteX1" fmla="*/ 152400 w 152400"/>
                <a:gd name="connsiteY1" fmla="*/ 0 h 47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0" h="473528">
                  <a:moveTo>
                    <a:pt x="0" y="473528"/>
                  </a:moveTo>
                  <a:lnTo>
                    <a:pt x="152400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6591300" y="3173186"/>
              <a:ext cx="152400" cy="598714"/>
            </a:xfrm>
            <a:custGeom>
              <a:avLst/>
              <a:gdLst>
                <a:gd name="connsiteX0" fmla="*/ 0 w 152400"/>
                <a:gd name="connsiteY0" fmla="*/ 598714 h 598714"/>
                <a:gd name="connsiteX1" fmla="*/ 152400 w 152400"/>
                <a:gd name="connsiteY1" fmla="*/ 0 h 59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0" h="598714">
                  <a:moveTo>
                    <a:pt x="0" y="598714"/>
                  </a:moveTo>
                  <a:lnTo>
                    <a:pt x="152400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6422571" y="3282043"/>
              <a:ext cx="146958" cy="544286"/>
            </a:xfrm>
            <a:custGeom>
              <a:avLst/>
              <a:gdLst>
                <a:gd name="connsiteX0" fmla="*/ 0 w 146958"/>
                <a:gd name="connsiteY0" fmla="*/ 544286 h 544286"/>
                <a:gd name="connsiteX1" fmla="*/ 146958 w 146958"/>
                <a:gd name="connsiteY1" fmla="*/ 0 h 54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958" h="544286">
                  <a:moveTo>
                    <a:pt x="0" y="544286"/>
                  </a:moveTo>
                  <a:lnTo>
                    <a:pt x="146958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6221186" y="3320143"/>
              <a:ext cx="92528" cy="293914"/>
            </a:xfrm>
            <a:custGeom>
              <a:avLst/>
              <a:gdLst>
                <a:gd name="connsiteX0" fmla="*/ 0 w 92528"/>
                <a:gd name="connsiteY0" fmla="*/ 293914 h 293914"/>
                <a:gd name="connsiteX1" fmla="*/ 92528 w 92528"/>
                <a:gd name="connsiteY1" fmla="*/ 0 h 293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528" h="293914">
                  <a:moveTo>
                    <a:pt x="0" y="293914"/>
                  </a:moveTo>
                  <a:lnTo>
                    <a:pt x="92528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6384471" y="3303814"/>
              <a:ext cx="92529" cy="288472"/>
            </a:xfrm>
            <a:custGeom>
              <a:avLst/>
              <a:gdLst>
                <a:gd name="connsiteX0" fmla="*/ 0 w 92529"/>
                <a:gd name="connsiteY0" fmla="*/ 288472 h 288472"/>
                <a:gd name="connsiteX1" fmla="*/ 92529 w 92529"/>
                <a:gd name="connsiteY1" fmla="*/ 0 h 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529" h="288472">
                  <a:moveTo>
                    <a:pt x="0" y="288472"/>
                  </a:moveTo>
                  <a:lnTo>
                    <a:pt x="92529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6362700" y="2819400"/>
              <a:ext cx="119743" cy="446314"/>
            </a:xfrm>
            <a:custGeom>
              <a:avLst/>
              <a:gdLst>
                <a:gd name="connsiteX0" fmla="*/ 0 w 119743"/>
                <a:gd name="connsiteY0" fmla="*/ 446314 h 446314"/>
                <a:gd name="connsiteX1" fmla="*/ 119743 w 119743"/>
                <a:gd name="connsiteY1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743" h="446314">
                  <a:moveTo>
                    <a:pt x="0" y="446314"/>
                  </a:moveTo>
                  <a:lnTo>
                    <a:pt x="119743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6090557" y="3156857"/>
              <a:ext cx="103414" cy="195943"/>
            </a:xfrm>
            <a:custGeom>
              <a:avLst/>
              <a:gdLst>
                <a:gd name="connsiteX0" fmla="*/ 0 w 103414"/>
                <a:gd name="connsiteY0" fmla="*/ 195943 h 195943"/>
                <a:gd name="connsiteX1" fmla="*/ 103414 w 103414"/>
                <a:gd name="connsiteY1" fmla="*/ 0 h 19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414" h="195943">
                  <a:moveTo>
                    <a:pt x="0" y="195943"/>
                  </a:moveTo>
                  <a:lnTo>
                    <a:pt x="103414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6242957" y="3118757"/>
              <a:ext cx="10886" cy="190500"/>
            </a:xfrm>
            <a:custGeom>
              <a:avLst/>
              <a:gdLst>
                <a:gd name="connsiteX0" fmla="*/ 0 w 10886"/>
                <a:gd name="connsiteY0" fmla="*/ 190500 h 190500"/>
                <a:gd name="connsiteX1" fmla="*/ 10886 w 10886"/>
                <a:gd name="connsiteY1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86" h="190500">
                  <a:moveTo>
                    <a:pt x="0" y="190500"/>
                  </a:moveTo>
                  <a:lnTo>
                    <a:pt x="10886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6193971" y="2868386"/>
              <a:ext cx="108858" cy="244928"/>
            </a:xfrm>
            <a:custGeom>
              <a:avLst/>
              <a:gdLst>
                <a:gd name="connsiteX0" fmla="*/ 0 w 108858"/>
                <a:gd name="connsiteY0" fmla="*/ 244928 h 244928"/>
                <a:gd name="connsiteX1" fmla="*/ 108858 w 108858"/>
                <a:gd name="connsiteY1" fmla="*/ 0 h 24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858" h="244928">
                  <a:moveTo>
                    <a:pt x="0" y="244928"/>
                  </a:moveTo>
                  <a:lnTo>
                    <a:pt x="108858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6041571" y="2950029"/>
              <a:ext cx="65315" cy="239485"/>
            </a:xfrm>
            <a:custGeom>
              <a:avLst/>
              <a:gdLst>
                <a:gd name="connsiteX0" fmla="*/ 0 w 65315"/>
                <a:gd name="connsiteY0" fmla="*/ 239485 h 239485"/>
                <a:gd name="connsiteX1" fmla="*/ 65315 w 65315"/>
                <a:gd name="connsiteY1" fmla="*/ 0 h 23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315" h="239485">
                  <a:moveTo>
                    <a:pt x="0" y="239485"/>
                  </a:moveTo>
                  <a:lnTo>
                    <a:pt x="65315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921829" y="3004457"/>
              <a:ext cx="70757" cy="223157"/>
            </a:xfrm>
            <a:custGeom>
              <a:avLst/>
              <a:gdLst>
                <a:gd name="connsiteX0" fmla="*/ 0 w 70757"/>
                <a:gd name="connsiteY0" fmla="*/ 223157 h 223157"/>
                <a:gd name="connsiteX1" fmla="*/ 70757 w 70757"/>
                <a:gd name="connsiteY1" fmla="*/ 0 h 22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757" h="223157">
                  <a:moveTo>
                    <a:pt x="0" y="223157"/>
                  </a:moveTo>
                  <a:lnTo>
                    <a:pt x="70757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6193971" y="2710543"/>
              <a:ext cx="81643" cy="136071"/>
            </a:xfrm>
            <a:custGeom>
              <a:avLst/>
              <a:gdLst>
                <a:gd name="connsiteX0" fmla="*/ 0 w 81643"/>
                <a:gd name="connsiteY0" fmla="*/ 136071 h 136071"/>
                <a:gd name="connsiteX1" fmla="*/ 81643 w 81643"/>
                <a:gd name="connsiteY1" fmla="*/ 0 h 13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643" h="136071">
                  <a:moveTo>
                    <a:pt x="0" y="136071"/>
                  </a:moveTo>
                  <a:lnTo>
                    <a:pt x="81643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6308271" y="2661557"/>
              <a:ext cx="70758" cy="168729"/>
            </a:xfrm>
            <a:custGeom>
              <a:avLst/>
              <a:gdLst>
                <a:gd name="connsiteX0" fmla="*/ 0 w 70758"/>
                <a:gd name="connsiteY0" fmla="*/ 168729 h 168729"/>
                <a:gd name="connsiteX1" fmla="*/ 70758 w 70758"/>
                <a:gd name="connsiteY1" fmla="*/ 0 h 16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758" h="168729">
                  <a:moveTo>
                    <a:pt x="0" y="168729"/>
                  </a:moveTo>
                  <a:lnTo>
                    <a:pt x="70758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6101443" y="2743200"/>
              <a:ext cx="43543" cy="141514"/>
            </a:xfrm>
            <a:custGeom>
              <a:avLst/>
              <a:gdLst>
                <a:gd name="connsiteX0" fmla="*/ 0 w 43543"/>
                <a:gd name="connsiteY0" fmla="*/ 141514 h 141514"/>
                <a:gd name="connsiteX1" fmla="*/ 43543 w 43543"/>
                <a:gd name="connsiteY1" fmla="*/ 0 h 14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543" h="141514">
                  <a:moveTo>
                    <a:pt x="0" y="141514"/>
                  </a:moveTo>
                  <a:lnTo>
                    <a:pt x="43543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4904014" y="4686300"/>
              <a:ext cx="70757" cy="228600"/>
            </a:xfrm>
            <a:custGeom>
              <a:avLst/>
              <a:gdLst>
                <a:gd name="connsiteX0" fmla="*/ 0 w 70757"/>
                <a:gd name="connsiteY0" fmla="*/ 228600 h 228600"/>
                <a:gd name="connsiteX1" fmla="*/ 70757 w 70757"/>
                <a:gd name="connsiteY1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757" h="228600">
                  <a:moveTo>
                    <a:pt x="0" y="228600"/>
                  </a:moveTo>
                  <a:cubicBezTo>
                    <a:pt x="29482" y="134710"/>
                    <a:pt x="58964" y="40821"/>
                    <a:pt x="70757" y="0"/>
                  </a:cubicBez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4833257" y="4718957"/>
              <a:ext cx="54429" cy="174172"/>
            </a:xfrm>
            <a:custGeom>
              <a:avLst/>
              <a:gdLst>
                <a:gd name="connsiteX0" fmla="*/ 0 w 54429"/>
                <a:gd name="connsiteY0" fmla="*/ 174172 h 174172"/>
                <a:gd name="connsiteX1" fmla="*/ 54429 w 54429"/>
                <a:gd name="connsiteY1" fmla="*/ 0 h 17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429" h="174172">
                  <a:moveTo>
                    <a:pt x="0" y="174172"/>
                  </a:moveTo>
                  <a:cubicBezTo>
                    <a:pt x="18143" y="116115"/>
                    <a:pt x="44450" y="30843"/>
                    <a:pt x="54429" y="0"/>
                  </a:cubicBez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4985657" y="4218214"/>
              <a:ext cx="146957" cy="468086"/>
            </a:xfrm>
            <a:custGeom>
              <a:avLst/>
              <a:gdLst>
                <a:gd name="connsiteX0" fmla="*/ 0 w 146957"/>
                <a:gd name="connsiteY0" fmla="*/ 468086 h 468086"/>
                <a:gd name="connsiteX1" fmla="*/ 146957 w 146957"/>
                <a:gd name="connsiteY1" fmla="*/ 0 h 46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957" h="468086">
                  <a:moveTo>
                    <a:pt x="0" y="468086"/>
                  </a:moveTo>
                  <a:lnTo>
                    <a:pt x="146957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4898571" y="4599214"/>
              <a:ext cx="43543" cy="103415"/>
            </a:xfrm>
            <a:custGeom>
              <a:avLst/>
              <a:gdLst>
                <a:gd name="connsiteX0" fmla="*/ 0 w 43543"/>
                <a:gd name="connsiteY0" fmla="*/ 103415 h 103415"/>
                <a:gd name="connsiteX1" fmla="*/ 43543 w 43543"/>
                <a:gd name="connsiteY1" fmla="*/ 0 h 10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543" h="103415">
                  <a:moveTo>
                    <a:pt x="0" y="103415"/>
                  </a:moveTo>
                  <a:lnTo>
                    <a:pt x="43543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4539343" y="4256314"/>
              <a:ext cx="54428" cy="348343"/>
            </a:xfrm>
            <a:custGeom>
              <a:avLst/>
              <a:gdLst>
                <a:gd name="connsiteX0" fmla="*/ 0 w 54428"/>
                <a:gd name="connsiteY0" fmla="*/ 348343 h 348343"/>
                <a:gd name="connsiteX1" fmla="*/ 54428 w 54428"/>
                <a:gd name="connsiteY1" fmla="*/ 0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428" h="348343">
                  <a:moveTo>
                    <a:pt x="0" y="348343"/>
                  </a:moveTo>
                  <a:cubicBezTo>
                    <a:pt x="19957" y="237218"/>
                    <a:pt x="39914" y="126093"/>
                    <a:pt x="54428" y="0"/>
                  </a:cubicBez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4936671" y="4441371"/>
              <a:ext cx="65315" cy="146958"/>
            </a:xfrm>
            <a:custGeom>
              <a:avLst/>
              <a:gdLst>
                <a:gd name="connsiteX0" fmla="*/ 0 w 65315"/>
                <a:gd name="connsiteY0" fmla="*/ 146958 h 146958"/>
                <a:gd name="connsiteX1" fmla="*/ 65315 w 65315"/>
                <a:gd name="connsiteY1" fmla="*/ 0 h 14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315" h="146958">
                  <a:moveTo>
                    <a:pt x="0" y="146958"/>
                  </a:moveTo>
                  <a:lnTo>
                    <a:pt x="65315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4947557" y="4250871"/>
              <a:ext cx="70757" cy="174172"/>
            </a:xfrm>
            <a:custGeom>
              <a:avLst/>
              <a:gdLst>
                <a:gd name="connsiteX0" fmla="*/ 0 w 70757"/>
                <a:gd name="connsiteY0" fmla="*/ 174172 h 174172"/>
                <a:gd name="connsiteX1" fmla="*/ 70757 w 70757"/>
                <a:gd name="connsiteY1" fmla="*/ 0 h 17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757" h="174172">
                  <a:moveTo>
                    <a:pt x="0" y="174172"/>
                  </a:moveTo>
                  <a:lnTo>
                    <a:pt x="70757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3929743" y="5426529"/>
              <a:ext cx="10886" cy="108857"/>
            </a:xfrm>
            <a:custGeom>
              <a:avLst/>
              <a:gdLst>
                <a:gd name="connsiteX0" fmla="*/ 0 w 10886"/>
                <a:gd name="connsiteY0" fmla="*/ 108857 h 108857"/>
                <a:gd name="connsiteX1" fmla="*/ 10886 w 10886"/>
                <a:gd name="connsiteY1" fmla="*/ 0 h 10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86" h="108857">
                  <a:moveTo>
                    <a:pt x="0" y="108857"/>
                  </a:moveTo>
                  <a:lnTo>
                    <a:pt x="10886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3902529" y="5312229"/>
              <a:ext cx="27214" cy="97971"/>
            </a:xfrm>
            <a:custGeom>
              <a:avLst/>
              <a:gdLst>
                <a:gd name="connsiteX0" fmla="*/ 0 w 27214"/>
                <a:gd name="connsiteY0" fmla="*/ 97971 h 97971"/>
                <a:gd name="connsiteX1" fmla="*/ 27214 w 27214"/>
                <a:gd name="connsiteY1" fmla="*/ 0 h 9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14" h="97971">
                  <a:moveTo>
                    <a:pt x="0" y="97971"/>
                  </a:moveTo>
                  <a:lnTo>
                    <a:pt x="27214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3951514" y="5573486"/>
              <a:ext cx="16329" cy="108857"/>
            </a:xfrm>
            <a:custGeom>
              <a:avLst/>
              <a:gdLst>
                <a:gd name="connsiteX0" fmla="*/ 0 w 16329"/>
                <a:gd name="connsiteY0" fmla="*/ 108857 h 108857"/>
                <a:gd name="connsiteX1" fmla="*/ 16329 w 16329"/>
                <a:gd name="connsiteY1" fmla="*/ 0 h 10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29" h="108857">
                  <a:moveTo>
                    <a:pt x="0" y="108857"/>
                  </a:moveTo>
                  <a:lnTo>
                    <a:pt x="16329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4223657" y="5306786"/>
              <a:ext cx="27214" cy="103414"/>
            </a:xfrm>
            <a:custGeom>
              <a:avLst/>
              <a:gdLst>
                <a:gd name="connsiteX0" fmla="*/ 0 w 27214"/>
                <a:gd name="connsiteY0" fmla="*/ 103414 h 103414"/>
                <a:gd name="connsiteX1" fmla="*/ 27214 w 27214"/>
                <a:gd name="connsiteY1" fmla="*/ 0 h 10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14" h="103414">
                  <a:moveTo>
                    <a:pt x="0" y="103414"/>
                  </a:moveTo>
                  <a:lnTo>
                    <a:pt x="27214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4577443" y="4898571"/>
              <a:ext cx="87086" cy="266700"/>
            </a:xfrm>
            <a:custGeom>
              <a:avLst/>
              <a:gdLst>
                <a:gd name="connsiteX0" fmla="*/ 0 w 87086"/>
                <a:gd name="connsiteY0" fmla="*/ 266700 h 266700"/>
                <a:gd name="connsiteX1" fmla="*/ 87086 w 87086"/>
                <a:gd name="connsiteY1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086" h="266700">
                  <a:moveTo>
                    <a:pt x="0" y="266700"/>
                  </a:moveTo>
                  <a:lnTo>
                    <a:pt x="87086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4659086" y="4718957"/>
              <a:ext cx="10885" cy="152400"/>
            </a:xfrm>
            <a:custGeom>
              <a:avLst/>
              <a:gdLst>
                <a:gd name="connsiteX0" fmla="*/ 0 w 10885"/>
                <a:gd name="connsiteY0" fmla="*/ 152400 h 152400"/>
                <a:gd name="connsiteX1" fmla="*/ 10885 w 10885"/>
                <a:gd name="connsiteY1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85" h="152400">
                  <a:moveTo>
                    <a:pt x="0" y="152400"/>
                  </a:moveTo>
                  <a:lnTo>
                    <a:pt x="10885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4718957" y="4163786"/>
              <a:ext cx="152400" cy="489857"/>
            </a:xfrm>
            <a:custGeom>
              <a:avLst/>
              <a:gdLst>
                <a:gd name="connsiteX0" fmla="*/ 0 w 152400"/>
                <a:gd name="connsiteY0" fmla="*/ 489857 h 489857"/>
                <a:gd name="connsiteX1" fmla="*/ 152400 w 152400"/>
                <a:gd name="connsiteY1" fmla="*/ 0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0" h="489857">
                  <a:moveTo>
                    <a:pt x="0" y="489857"/>
                  </a:moveTo>
                  <a:lnTo>
                    <a:pt x="152400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4065814" y="4392386"/>
              <a:ext cx="97972" cy="321128"/>
            </a:xfrm>
            <a:custGeom>
              <a:avLst/>
              <a:gdLst>
                <a:gd name="connsiteX0" fmla="*/ 0 w 97972"/>
                <a:gd name="connsiteY0" fmla="*/ 321128 h 321128"/>
                <a:gd name="connsiteX1" fmla="*/ 97972 w 97972"/>
                <a:gd name="connsiteY1" fmla="*/ 0 h 32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972" h="321128">
                  <a:moveTo>
                    <a:pt x="0" y="321128"/>
                  </a:moveTo>
                  <a:lnTo>
                    <a:pt x="97972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4027714" y="4392386"/>
              <a:ext cx="114300" cy="342900"/>
            </a:xfrm>
            <a:custGeom>
              <a:avLst/>
              <a:gdLst>
                <a:gd name="connsiteX0" fmla="*/ 0 w 114300"/>
                <a:gd name="connsiteY0" fmla="*/ 342900 h 342900"/>
                <a:gd name="connsiteX1" fmla="*/ 38100 w 114300"/>
                <a:gd name="connsiteY1" fmla="*/ 146957 h 342900"/>
                <a:gd name="connsiteX2" fmla="*/ 114300 w 114300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342900">
                  <a:moveTo>
                    <a:pt x="0" y="342900"/>
                  </a:moveTo>
                  <a:cubicBezTo>
                    <a:pt x="9525" y="273503"/>
                    <a:pt x="19050" y="204107"/>
                    <a:pt x="38100" y="146957"/>
                  </a:cubicBezTo>
                  <a:cubicBezTo>
                    <a:pt x="57150" y="89807"/>
                    <a:pt x="85725" y="44903"/>
                    <a:pt x="114300" y="0"/>
                  </a:cubicBez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4278086" y="3722914"/>
              <a:ext cx="21771" cy="174172"/>
            </a:xfrm>
            <a:custGeom>
              <a:avLst/>
              <a:gdLst>
                <a:gd name="connsiteX0" fmla="*/ 0 w 21771"/>
                <a:gd name="connsiteY0" fmla="*/ 174172 h 174172"/>
                <a:gd name="connsiteX1" fmla="*/ 21771 w 21771"/>
                <a:gd name="connsiteY1" fmla="*/ 0 h 17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71" h="174172">
                  <a:moveTo>
                    <a:pt x="0" y="174172"/>
                  </a:moveTo>
                  <a:lnTo>
                    <a:pt x="21771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4016829" y="3265714"/>
              <a:ext cx="92528" cy="609600"/>
            </a:xfrm>
            <a:custGeom>
              <a:avLst/>
              <a:gdLst>
                <a:gd name="connsiteX0" fmla="*/ 0 w 92528"/>
                <a:gd name="connsiteY0" fmla="*/ 609600 h 609600"/>
                <a:gd name="connsiteX1" fmla="*/ 92528 w 92528"/>
                <a:gd name="connsiteY1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528" h="609600">
                  <a:moveTo>
                    <a:pt x="0" y="609600"/>
                  </a:moveTo>
                  <a:lnTo>
                    <a:pt x="92528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5268686" y="2454729"/>
              <a:ext cx="70757" cy="800100"/>
            </a:xfrm>
            <a:custGeom>
              <a:avLst/>
              <a:gdLst>
                <a:gd name="connsiteX0" fmla="*/ 0 w 70757"/>
                <a:gd name="connsiteY0" fmla="*/ 800100 h 800100"/>
                <a:gd name="connsiteX1" fmla="*/ 70757 w 70757"/>
                <a:gd name="connsiteY1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757" h="800100">
                  <a:moveTo>
                    <a:pt x="0" y="800100"/>
                  </a:moveTo>
                  <a:lnTo>
                    <a:pt x="70757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4914900" y="3200400"/>
              <a:ext cx="87086" cy="293914"/>
            </a:xfrm>
            <a:custGeom>
              <a:avLst/>
              <a:gdLst>
                <a:gd name="connsiteX0" fmla="*/ 0 w 87086"/>
                <a:gd name="connsiteY0" fmla="*/ 293914 h 293914"/>
                <a:gd name="connsiteX1" fmla="*/ 87086 w 87086"/>
                <a:gd name="connsiteY1" fmla="*/ 0 h 293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086" h="293914">
                  <a:moveTo>
                    <a:pt x="0" y="293914"/>
                  </a:moveTo>
                  <a:lnTo>
                    <a:pt x="87086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4953000" y="2487386"/>
              <a:ext cx="168729" cy="582385"/>
            </a:xfrm>
            <a:custGeom>
              <a:avLst/>
              <a:gdLst>
                <a:gd name="connsiteX0" fmla="*/ 0 w 168729"/>
                <a:gd name="connsiteY0" fmla="*/ 582385 h 582385"/>
                <a:gd name="connsiteX1" fmla="*/ 168729 w 168729"/>
                <a:gd name="connsiteY1" fmla="*/ 0 h 58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8729" h="582385">
                  <a:moveTo>
                    <a:pt x="0" y="582385"/>
                  </a:moveTo>
                  <a:lnTo>
                    <a:pt x="168729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5834743" y="2906486"/>
              <a:ext cx="43543" cy="152400"/>
            </a:xfrm>
            <a:custGeom>
              <a:avLst/>
              <a:gdLst>
                <a:gd name="connsiteX0" fmla="*/ 0 w 43543"/>
                <a:gd name="connsiteY0" fmla="*/ 152400 h 152400"/>
                <a:gd name="connsiteX1" fmla="*/ 43543 w 43543"/>
                <a:gd name="connsiteY1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543" h="152400">
                  <a:moveTo>
                    <a:pt x="0" y="152400"/>
                  </a:moveTo>
                  <a:lnTo>
                    <a:pt x="43543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5334000" y="4163786"/>
              <a:ext cx="43543" cy="136071"/>
            </a:xfrm>
            <a:custGeom>
              <a:avLst/>
              <a:gdLst>
                <a:gd name="connsiteX0" fmla="*/ 0 w 43543"/>
                <a:gd name="connsiteY0" fmla="*/ 136071 h 136071"/>
                <a:gd name="connsiteX1" fmla="*/ 43543 w 43543"/>
                <a:gd name="connsiteY1" fmla="*/ 0 h 13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543" h="136071">
                  <a:moveTo>
                    <a:pt x="0" y="136071"/>
                  </a:moveTo>
                  <a:lnTo>
                    <a:pt x="43543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5845629" y="4239986"/>
              <a:ext cx="48985" cy="206828"/>
            </a:xfrm>
            <a:custGeom>
              <a:avLst/>
              <a:gdLst>
                <a:gd name="connsiteX0" fmla="*/ 0 w 48985"/>
                <a:gd name="connsiteY0" fmla="*/ 206828 h 206828"/>
                <a:gd name="connsiteX1" fmla="*/ 48985 w 48985"/>
                <a:gd name="connsiteY1" fmla="*/ 0 h 20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985" h="206828">
                  <a:moveTo>
                    <a:pt x="0" y="206828"/>
                  </a:moveTo>
                  <a:lnTo>
                    <a:pt x="48985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5861957" y="3891643"/>
              <a:ext cx="87086" cy="337457"/>
            </a:xfrm>
            <a:custGeom>
              <a:avLst/>
              <a:gdLst>
                <a:gd name="connsiteX0" fmla="*/ 0 w 87086"/>
                <a:gd name="connsiteY0" fmla="*/ 337457 h 337457"/>
                <a:gd name="connsiteX1" fmla="*/ 87086 w 87086"/>
                <a:gd name="connsiteY1" fmla="*/ 0 h 33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086" h="337457">
                  <a:moveTo>
                    <a:pt x="0" y="337457"/>
                  </a:moveTo>
                  <a:lnTo>
                    <a:pt x="87086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6819900" y="3162300"/>
              <a:ext cx="119743" cy="560614"/>
            </a:xfrm>
            <a:custGeom>
              <a:avLst/>
              <a:gdLst>
                <a:gd name="connsiteX0" fmla="*/ 0 w 119743"/>
                <a:gd name="connsiteY0" fmla="*/ 560614 h 560614"/>
                <a:gd name="connsiteX1" fmla="*/ 119743 w 119743"/>
                <a:gd name="connsiteY1" fmla="*/ 0 h 56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743" h="560614">
                  <a:moveTo>
                    <a:pt x="0" y="560614"/>
                  </a:moveTo>
                  <a:lnTo>
                    <a:pt x="119743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6743700" y="2362200"/>
              <a:ext cx="54429" cy="157843"/>
            </a:xfrm>
            <a:custGeom>
              <a:avLst/>
              <a:gdLst>
                <a:gd name="connsiteX0" fmla="*/ 0 w 54429"/>
                <a:gd name="connsiteY0" fmla="*/ 157843 h 157843"/>
                <a:gd name="connsiteX1" fmla="*/ 54429 w 54429"/>
                <a:gd name="connsiteY1" fmla="*/ 0 h 15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429" h="157843">
                  <a:moveTo>
                    <a:pt x="0" y="157843"/>
                  </a:moveTo>
                  <a:lnTo>
                    <a:pt x="54429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6564086" y="2215243"/>
              <a:ext cx="119743" cy="332014"/>
            </a:xfrm>
            <a:custGeom>
              <a:avLst/>
              <a:gdLst>
                <a:gd name="connsiteX0" fmla="*/ 0 w 119743"/>
                <a:gd name="connsiteY0" fmla="*/ 332014 h 332014"/>
                <a:gd name="connsiteX1" fmla="*/ 119743 w 119743"/>
                <a:gd name="connsiteY1" fmla="*/ 0 h 33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743" h="332014">
                  <a:moveTo>
                    <a:pt x="0" y="332014"/>
                  </a:moveTo>
                  <a:lnTo>
                    <a:pt x="119743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7478486" y="2906486"/>
              <a:ext cx="59871" cy="244928"/>
            </a:xfrm>
            <a:custGeom>
              <a:avLst/>
              <a:gdLst>
                <a:gd name="connsiteX0" fmla="*/ 0 w 59871"/>
                <a:gd name="connsiteY0" fmla="*/ 244928 h 244928"/>
                <a:gd name="connsiteX1" fmla="*/ 59871 w 59871"/>
                <a:gd name="connsiteY1" fmla="*/ 0 h 24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871" h="244928">
                  <a:moveTo>
                    <a:pt x="0" y="244928"/>
                  </a:moveTo>
                  <a:lnTo>
                    <a:pt x="59871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4925786" y="2449286"/>
              <a:ext cx="32657" cy="261257"/>
            </a:xfrm>
            <a:custGeom>
              <a:avLst/>
              <a:gdLst>
                <a:gd name="connsiteX0" fmla="*/ 0 w 32657"/>
                <a:gd name="connsiteY0" fmla="*/ 261257 h 261257"/>
                <a:gd name="connsiteX1" fmla="*/ 32657 w 32657"/>
                <a:gd name="connsiteY1" fmla="*/ 0 h 26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657" h="261257">
                  <a:moveTo>
                    <a:pt x="0" y="261257"/>
                  </a:moveTo>
                  <a:lnTo>
                    <a:pt x="32657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4425043" y="3614057"/>
              <a:ext cx="32657" cy="195943"/>
            </a:xfrm>
            <a:custGeom>
              <a:avLst/>
              <a:gdLst>
                <a:gd name="connsiteX0" fmla="*/ 0 w 32657"/>
                <a:gd name="connsiteY0" fmla="*/ 195943 h 195943"/>
                <a:gd name="connsiteX1" fmla="*/ 32657 w 32657"/>
                <a:gd name="connsiteY1" fmla="*/ 0 h 19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657" h="195943">
                  <a:moveTo>
                    <a:pt x="0" y="195943"/>
                  </a:moveTo>
                  <a:lnTo>
                    <a:pt x="32657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3739243" y="4136571"/>
              <a:ext cx="114300" cy="310243"/>
            </a:xfrm>
            <a:custGeom>
              <a:avLst/>
              <a:gdLst>
                <a:gd name="connsiteX0" fmla="*/ 0 w 114300"/>
                <a:gd name="connsiteY0" fmla="*/ 310243 h 310243"/>
                <a:gd name="connsiteX1" fmla="*/ 114300 w 114300"/>
                <a:gd name="connsiteY1" fmla="*/ 0 h 31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310243">
                  <a:moveTo>
                    <a:pt x="0" y="310243"/>
                  </a:moveTo>
                  <a:lnTo>
                    <a:pt x="114300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3663043" y="4191000"/>
              <a:ext cx="27214" cy="92529"/>
            </a:xfrm>
            <a:custGeom>
              <a:avLst/>
              <a:gdLst>
                <a:gd name="connsiteX0" fmla="*/ 0 w 27214"/>
                <a:gd name="connsiteY0" fmla="*/ 92529 h 92529"/>
                <a:gd name="connsiteX1" fmla="*/ 27214 w 27214"/>
                <a:gd name="connsiteY1" fmla="*/ 0 h 9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14" h="92529">
                  <a:moveTo>
                    <a:pt x="0" y="92529"/>
                  </a:moveTo>
                  <a:lnTo>
                    <a:pt x="27214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4452257" y="4713514"/>
              <a:ext cx="5443" cy="96157"/>
            </a:xfrm>
            <a:custGeom>
              <a:avLst/>
              <a:gdLst>
                <a:gd name="connsiteX0" fmla="*/ 0 w 5443"/>
                <a:gd name="connsiteY0" fmla="*/ 76200 h 96157"/>
                <a:gd name="connsiteX1" fmla="*/ 5443 w 5443"/>
                <a:gd name="connsiteY1" fmla="*/ 0 h 9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43" h="96157">
                  <a:moveTo>
                    <a:pt x="0" y="76200"/>
                  </a:moveTo>
                  <a:cubicBezTo>
                    <a:pt x="2268" y="86178"/>
                    <a:pt x="4536" y="96157"/>
                    <a:pt x="5443" y="0"/>
                  </a:cubicBez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4267200" y="4044043"/>
              <a:ext cx="59871" cy="277586"/>
            </a:xfrm>
            <a:custGeom>
              <a:avLst/>
              <a:gdLst>
                <a:gd name="connsiteX0" fmla="*/ 0 w 59871"/>
                <a:gd name="connsiteY0" fmla="*/ 277586 h 277586"/>
                <a:gd name="connsiteX1" fmla="*/ 43543 w 59871"/>
                <a:gd name="connsiteY1" fmla="*/ 92528 h 277586"/>
                <a:gd name="connsiteX2" fmla="*/ 59871 w 59871"/>
                <a:gd name="connsiteY2" fmla="*/ 0 h 27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71" h="277586">
                  <a:moveTo>
                    <a:pt x="0" y="277586"/>
                  </a:moveTo>
                  <a:cubicBezTo>
                    <a:pt x="16782" y="208189"/>
                    <a:pt x="33564" y="138792"/>
                    <a:pt x="43543" y="92528"/>
                  </a:cubicBezTo>
                  <a:cubicBezTo>
                    <a:pt x="53522" y="46264"/>
                    <a:pt x="56696" y="23132"/>
                    <a:pt x="59871" y="0"/>
                  </a:cubicBez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5040086" y="3565071"/>
              <a:ext cx="54428" cy="326572"/>
            </a:xfrm>
            <a:custGeom>
              <a:avLst/>
              <a:gdLst>
                <a:gd name="connsiteX0" fmla="*/ 0 w 54428"/>
                <a:gd name="connsiteY0" fmla="*/ 326572 h 326572"/>
                <a:gd name="connsiteX1" fmla="*/ 54428 w 54428"/>
                <a:gd name="connsiteY1" fmla="*/ 0 h 32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428" h="326572">
                  <a:moveTo>
                    <a:pt x="0" y="326572"/>
                  </a:moveTo>
                  <a:lnTo>
                    <a:pt x="54428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5769429" y="2394857"/>
              <a:ext cx="5442" cy="70757"/>
            </a:xfrm>
            <a:custGeom>
              <a:avLst/>
              <a:gdLst>
                <a:gd name="connsiteX0" fmla="*/ 0 w 5442"/>
                <a:gd name="connsiteY0" fmla="*/ 70757 h 70757"/>
                <a:gd name="connsiteX1" fmla="*/ 5442 w 5442"/>
                <a:gd name="connsiteY1" fmla="*/ 0 h 7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42" h="70757">
                  <a:moveTo>
                    <a:pt x="0" y="70757"/>
                  </a:moveTo>
                  <a:lnTo>
                    <a:pt x="5442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5339443" y="2215243"/>
              <a:ext cx="16328" cy="163286"/>
            </a:xfrm>
            <a:custGeom>
              <a:avLst/>
              <a:gdLst>
                <a:gd name="connsiteX0" fmla="*/ 0 w 16328"/>
                <a:gd name="connsiteY0" fmla="*/ 163286 h 163286"/>
                <a:gd name="connsiteX1" fmla="*/ 16328 w 16328"/>
                <a:gd name="connsiteY1" fmla="*/ 0 h 16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28" h="163286">
                  <a:moveTo>
                    <a:pt x="0" y="163286"/>
                  </a:moveTo>
                  <a:lnTo>
                    <a:pt x="16328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6335486" y="2242457"/>
              <a:ext cx="163285" cy="381000"/>
            </a:xfrm>
            <a:custGeom>
              <a:avLst/>
              <a:gdLst>
                <a:gd name="connsiteX0" fmla="*/ 0 w 163285"/>
                <a:gd name="connsiteY0" fmla="*/ 381000 h 381000"/>
                <a:gd name="connsiteX1" fmla="*/ 163285 w 163285"/>
                <a:gd name="connsiteY1" fmla="*/ 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285" h="381000">
                  <a:moveTo>
                    <a:pt x="0" y="381000"/>
                  </a:moveTo>
                  <a:lnTo>
                    <a:pt x="163285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5812971" y="2612571"/>
              <a:ext cx="5443" cy="168729"/>
            </a:xfrm>
            <a:custGeom>
              <a:avLst/>
              <a:gdLst>
                <a:gd name="connsiteX0" fmla="*/ 0 w 5443"/>
                <a:gd name="connsiteY0" fmla="*/ 168729 h 168729"/>
                <a:gd name="connsiteX1" fmla="*/ 5443 w 5443"/>
                <a:gd name="connsiteY1" fmla="*/ 0 h 16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43" h="168729">
                  <a:moveTo>
                    <a:pt x="0" y="168729"/>
                  </a:moveTo>
                  <a:lnTo>
                    <a:pt x="5443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5105400" y="4827814"/>
              <a:ext cx="21771" cy="81643"/>
            </a:xfrm>
            <a:custGeom>
              <a:avLst/>
              <a:gdLst>
                <a:gd name="connsiteX0" fmla="*/ 0 w 21771"/>
                <a:gd name="connsiteY0" fmla="*/ 81643 h 81643"/>
                <a:gd name="connsiteX1" fmla="*/ 21771 w 21771"/>
                <a:gd name="connsiteY1" fmla="*/ 0 h 8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71" h="81643">
                  <a:moveTo>
                    <a:pt x="0" y="81643"/>
                  </a:moveTo>
                  <a:lnTo>
                    <a:pt x="21771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6324600" y="3880757"/>
              <a:ext cx="43543" cy="326572"/>
            </a:xfrm>
            <a:custGeom>
              <a:avLst/>
              <a:gdLst>
                <a:gd name="connsiteX0" fmla="*/ 43543 w 43543"/>
                <a:gd name="connsiteY0" fmla="*/ 0 h 326572"/>
                <a:gd name="connsiteX1" fmla="*/ 0 w 43543"/>
                <a:gd name="connsiteY1" fmla="*/ 326572 h 32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543" h="326572">
                  <a:moveTo>
                    <a:pt x="43543" y="0"/>
                  </a:moveTo>
                  <a:lnTo>
                    <a:pt x="0" y="326572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6248400" y="4218214"/>
              <a:ext cx="27214" cy="136072"/>
            </a:xfrm>
            <a:custGeom>
              <a:avLst/>
              <a:gdLst>
                <a:gd name="connsiteX0" fmla="*/ 0 w 27214"/>
                <a:gd name="connsiteY0" fmla="*/ 136072 h 136072"/>
                <a:gd name="connsiteX1" fmla="*/ 27214 w 27214"/>
                <a:gd name="connsiteY1" fmla="*/ 0 h 13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14" h="136072">
                  <a:moveTo>
                    <a:pt x="0" y="136072"/>
                  </a:moveTo>
                  <a:lnTo>
                    <a:pt x="27214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5949043" y="4419600"/>
              <a:ext cx="43543" cy="255814"/>
            </a:xfrm>
            <a:custGeom>
              <a:avLst/>
              <a:gdLst>
                <a:gd name="connsiteX0" fmla="*/ 0 w 43543"/>
                <a:gd name="connsiteY0" fmla="*/ 255814 h 255814"/>
                <a:gd name="connsiteX1" fmla="*/ 43543 w 43543"/>
                <a:gd name="connsiteY1" fmla="*/ 0 h 25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543" h="255814">
                  <a:moveTo>
                    <a:pt x="0" y="255814"/>
                  </a:moveTo>
                  <a:lnTo>
                    <a:pt x="43543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4495800" y="3956957"/>
              <a:ext cx="48986" cy="288472"/>
            </a:xfrm>
            <a:custGeom>
              <a:avLst/>
              <a:gdLst>
                <a:gd name="connsiteX0" fmla="*/ 0 w 48986"/>
                <a:gd name="connsiteY0" fmla="*/ 288472 h 288472"/>
                <a:gd name="connsiteX1" fmla="*/ 48986 w 48986"/>
                <a:gd name="connsiteY1" fmla="*/ 0 h 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986" h="288472">
                  <a:moveTo>
                    <a:pt x="0" y="288472"/>
                  </a:moveTo>
                  <a:lnTo>
                    <a:pt x="48986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4757057" y="3048000"/>
              <a:ext cx="70757" cy="500743"/>
            </a:xfrm>
            <a:custGeom>
              <a:avLst/>
              <a:gdLst>
                <a:gd name="connsiteX0" fmla="*/ 0 w 70757"/>
                <a:gd name="connsiteY0" fmla="*/ 500743 h 500743"/>
                <a:gd name="connsiteX1" fmla="*/ 70757 w 70757"/>
                <a:gd name="connsiteY1" fmla="*/ 0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757" h="500743">
                  <a:moveTo>
                    <a:pt x="0" y="500743"/>
                  </a:moveTo>
                  <a:lnTo>
                    <a:pt x="70757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7843157" y="2808514"/>
              <a:ext cx="65314" cy="283029"/>
            </a:xfrm>
            <a:custGeom>
              <a:avLst/>
              <a:gdLst>
                <a:gd name="connsiteX0" fmla="*/ 0 w 65314"/>
                <a:gd name="connsiteY0" fmla="*/ 283029 h 283029"/>
                <a:gd name="connsiteX1" fmla="*/ 65314 w 65314"/>
                <a:gd name="connsiteY1" fmla="*/ 0 h 28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314" h="283029">
                  <a:moveTo>
                    <a:pt x="0" y="283029"/>
                  </a:moveTo>
                  <a:lnTo>
                    <a:pt x="65314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7903029" y="2520043"/>
              <a:ext cx="92528" cy="299357"/>
            </a:xfrm>
            <a:custGeom>
              <a:avLst/>
              <a:gdLst>
                <a:gd name="connsiteX0" fmla="*/ 92528 w 92528"/>
                <a:gd name="connsiteY0" fmla="*/ 0 h 299357"/>
                <a:gd name="connsiteX1" fmla="*/ 0 w 92528"/>
                <a:gd name="connsiteY1" fmla="*/ 299357 h 29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528" h="299357">
                  <a:moveTo>
                    <a:pt x="92528" y="0"/>
                  </a:moveTo>
                  <a:lnTo>
                    <a:pt x="0" y="299357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6950529" y="2220686"/>
              <a:ext cx="65314" cy="223157"/>
            </a:xfrm>
            <a:custGeom>
              <a:avLst/>
              <a:gdLst>
                <a:gd name="connsiteX0" fmla="*/ 0 w 65314"/>
                <a:gd name="connsiteY0" fmla="*/ 223157 h 223157"/>
                <a:gd name="connsiteX1" fmla="*/ 65314 w 65314"/>
                <a:gd name="connsiteY1" fmla="*/ 0 h 22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314" h="223157">
                  <a:moveTo>
                    <a:pt x="0" y="223157"/>
                  </a:moveTo>
                  <a:lnTo>
                    <a:pt x="65314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6738257" y="5007429"/>
              <a:ext cx="65314" cy="272142"/>
            </a:xfrm>
            <a:custGeom>
              <a:avLst/>
              <a:gdLst>
                <a:gd name="connsiteX0" fmla="*/ 0 w 65314"/>
                <a:gd name="connsiteY0" fmla="*/ 272142 h 272142"/>
                <a:gd name="connsiteX1" fmla="*/ 65314 w 65314"/>
                <a:gd name="connsiteY1" fmla="*/ 0 h 2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314" h="272142">
                  <a:moveTo>
                    <a:pt x="0" y="272142"/>
                  </a:moveTo>
                  <a:lnTo>
                    <a:pt x="65314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6150429" y="5170714"/>
              <a:ext cx="32657" cy="168729"/>
            </a:xfrm>
            <a:custGeom>
              <a:avLst/>
              <a:gdLst>
                <a:gd name="connsiteX0" fmla="*/ 0 w 32657"/>
                <a:gd name="connsiteY0" fmla="*/ 168729 h 168729"/>
                <a:gd name="connsiteX1" fmla="*/ 32657 w 32657"/>
                <a:gd name="connsiteY1" fmla="*/ 0 h 16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657" h="168729">
                  <a:moveTo>
                    <a:pt x="0" y="168729"/>
                  </a:moveTo>
                  <a:cubicBezTo>
                    <a:pt x="13153" y="104775"/>
                    <a:pt x="26307" y="40821"/>
                    <a:pt x="32657" y="0"/>
                  </a:cubicBez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6754586" y="2786743"/>
              <a:ext cx="130628" cy="342900"/>
            </a:xfrm>
            <a:custGeom>
              <a:avLst/>
              <a:gdLst>
                <a:gd name="connsiteX0" fmla="*/ 0 w 130628"/>
                <a:gd name="connsiteY0" fmla="*/ 342900 h 342900"/>
                <a:gd name="connsiteX1" fmla="*/ 130628 w 130628"/>
                <a:gd name="connsiteY1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628" h="342900">
                  <a:moveTo>
                    <a:pt x="0" y="342900"/>
                  </a:moveTo>
                  <a:lnTo>
                    <a:pt x="130628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4076700" y="4778829"/>
              <a:ext cx="59871" cy="195942"/>
            </a:xfrm>
            <a:custGeom>
              <a:avLst/>
              <a:gdLst>
                <a:gd name="connsiteX0" fmla="*/ 0 w 59871"/>
                <a:gd name="connsiteY0" fmla="*/ 195942 h 195942"/>
                <a:gd name="connsiteX1" fmla="*/ 59871 w 59871"/>
                <a:gd name="connsiteY1" fmla="*/ 0 h 19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871" h="195942">
                  <a:moveTo>
                    <a:pt x="0" y="195942"/>
                  </a:moveTo>
                  <a:lnTo>
                    <a:pt x="59871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3771900" y="3673929"/>
              <a:ext cx="27214" cy="103414"/>
            </a:xfrm>
            <a:custGeom>
              <a:avLst/>
              <a:gdLst>
                <a:gd name="connsiteX0" fmla="*/ 0 w 27214"/>
                <a:gd name="connsiteY0" fmla="*/ 103414 h 103414"/>
                <a:gd name="connsiteX1" fmla="*/ 27214 w 27214"/>
                <a:gd name="connsiteY1" fmla="*/ 0 h 10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14" h="103414">
                  <a:moveTo>
                    <a:pt x="0" y="103414"/>
                  </a:moveTo>
                  <a:lnTo>
                    <a:pt x="27214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3755571" y="3880757"/>
              <a:ext cx="16329" cy="97972"/>
            </a:xfrm>
            <a:custGeom>
              <a:avLst/>
              <a:gdLst>
                <a:gd name="connsiteX0" fmla="*/ 0 w 16329"/>
                <a:gd name="connsiteY0" fmla="*/ 97972 h 97972"/>
                <a:gd name="connsiteX1" fmla="*/ 16329 w 16329"/>
                <a:gd name="connsiteY1" fmla="*/ 0 h 9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29" h="97972">
                  <a:moveTo>
                    <a:pt x="0" y="97972"/>
                  </a:moveTo>
                  <a:lnTo>
                    <a:pt x="16329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3652157" y="3973286"/>
              <a:ext cx="10886" cy="103414"/>
            </a:xfrm>
            <a:custGeom>
              <a:avLst/>
              <a:gdLst>
                <a:gd name="connsiteX0" fmla="*/ 0 w 10886"/>
                <a:gd name="connsiteY0" fmla="*/ 103414 h 103414"/>
                <a:gd name="connsiteX1" fmla="*/ 10886 w 10886"/>
                <a:gd name="connsiteY1" fmla="*/ 0 h 10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86" h="103414">
                  <a:moveTo>
                    <a:pt x="0" y="103414"/>
                  </a:moveTo>
                  <a:lnTo>
                    <a:pt x="10886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3526971" y="4120243"/>
              <a:ext cx="38100" cy="168728"/>
            </a:xfrm>
            <a:custGeom>
              <a:avLst/>
              <a:gdLst>
                <a:gd name="connsiteX0" fmla="*/ 0 w 38100"/>
                <a:gd name="connsiteY0" fmla="*/ 168728 h 168728"/>
                <a:gd name="connsiteX1" fmla="*/ 38100 w 38100"/>
                <a:gd name="connsiteY1" fmla="*/ 0 h 16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168728">
                  <a:moveTo>
                    <a:pt x="0" y="168728"/>
                  </a:moveTo>
                  <a:lnTo>
                    <a:pt x="38100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5388429" y="4631871"/>
              <a:ext cx="21771" cy="97972"/>
            </a:xfrm>
            <a:custGeom>
              <a:avLst/>
              <a:gdLst>
                <a:gd name="connsiteX0" fmla="*/ 0 w 21771"/>
                <a:gd name="connsiteY0" fmla="*/ 97972 h 97972"/>
                <a:gd name="connsiteX1" fmla="*/ 21771 w 21771"/>
                <a:gd name="connsiteY1" fmla="*/ 0 h 9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71" h="97972">
                  <a:moveTo>
                    <a:pt x="0" y="97972"/>
                  </a:moveTo>
                  <a:lnTo>
                    <a:pt x="21771" y="0"/>
                  </a:lnTo>
                </a:path>
              </a:pathLst>
            </a:custGeom>
            <a:grpFill/>
            <a:ln w="9525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 – Effect on reservoir compaction</a:t>
            </a:r>
          </a:p>
          <a:p>
            <a:endParaRPr lang="en-US" sz="3200" dirty="0" smtClean="0">
              <a:latin typeface="Calibri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Calibri"/>
              </a:rPr>
              <a:t> Vertical spacing – </a:t>
            </a:r>
            <a:r>
              <a:rPr lang="el-GR" sz="2800" dirty="0" smtClean="0">
                <a:latin typeface="Calibri"/>
              </a:rPr>
              <a:t>λ</a:t>
            </a:r>
            <a:endParaRPr lang="en-GB" sz="2800" dirty="0" smtClean="0">
              <a:latin typeface="Calibri"/>
            </a:endParaRPr>
          </a:p>
          <a:p>
            <a:endParaRPr lang="en-US" sz="2800" dirty="0" smtClean="0">
              <a:latin typeface="Calibri"/>
            </a:endParaRPr>
          </a:p>
        </p:txBody>
      </p:sp>
      <p:grpSp>
        <p:nvGrpSpPr>
          <p:cNvPr id="2" name="Group 111"/>
          <p:cNvGrpSpPr>
            <a:grpSpLocks noChangeAspect="1"/>
          </p:cNvGrpSpPr>
          <p:nvPr/>
        </p:nvGrpSpPr>
        <p:grpSpPr bwMode="auto">
          <a:xfrm>
            <a:off x="990600" y="3200400"/>
            <a:ext cx="2438400" cy="3025422"/>
            <a:chOff x="2699792" y="3717032"/>
            <a:chExt cx="1800200" cy="2232248"/>
          </a:xfrm>
        </p:grpSpPr>
        <p:pic>
          <p:nvPicPr>
            <p:cNvPr id="14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1097" t="7199" r="30893" b="4977"/>
            <a:stretch>
              <a:fillRect/>
            </a:stretch>
          </p:blipFill>
          <p:spPr bwMode="auto">
            <a:xfrm>
              <a:off x="2699792" y="3717032"/>
              <a:ext cx="1207610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" name="Right Brace 101"/>
            <p:cNvSpPr>
              <a:spLocks/>
            </p:cNvSpPr>
            <p:nvPr/>
          </p:nvSpPr>
          <p:spPr bwMode="auto">
            <a:xfrm>
              <a:off x="3923928" y="3933056"/>
              <a:ext cx="72008" cy="36004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45" name="TextBox 108"/>
            <p:cNvSpPr txBox="1">
              <a:spLocks noChangeArrowheads="1"/>
            </p:cNvSpPr>
            <p:nvPr/>
          </p:nvSpPr>
          <p:spPr bwMode="auto">
            <a:xfrm>
              <a:off x="3995936" y="3861048"/>
              <a:ext cx="504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l-GR" sz="2800"/>
                <a:t>λ</a:t>
              </a:r>
              <a:endParaRPr lang="en-US" sz="2800"/>
            </a:p>
          </p:txBody>
        </p:sp>
      </p:grpSp>
      <p:pic>
        <p:nvPicPr>
          <p:cNvPr id="1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200400"/>
            <a:ext cx="1066800" cy="295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0" y="61722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 smtClean="0"/>
              <a:t>Palmstrom</a:t>
            </a:r>
            <a:r>
              <a:rPr lang="en-GB" sz="1000" dirty="0" smtClean="0"/>
              <a:t> (2005)</a:t>
            </a:r>
            <a:endParaRPr lang="en-GB" sz="1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724400" y="4114800"/>
            <a:ext cx="4267200" cy="674132"/>
            <a:chOff x="4267200" y="5029200"/>
            <a:chExt cx="4267200" cy="674132"/>
          </a:xfrm>
        </p:grpSpPr>
        <p:sp>
          <p:nvSpPr>
            <p:cNvPr id="10" name="TextBox 9"/>
            <p:cNvSpPr txBox="1"/>
            <p:nvPr/>
          </p:nvSpPr>
          <p:spPr>
            <a:xfrm>
              <a:off x="4267200" y="51816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RQD   = </a:t>
              </a:r>
              <a:endParaRPr lang="en-GB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953000" y="5029200"/>
              <a:ext cx="3581400" cy="674132"/>
              <a:chOff x="3124200" y="4953000"/>
              <a:chExt cx="3581400" cy="67413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124200" y="4953000"/>
                <a:ext cx="350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u="sng" dirty="0" smtClean="0">
                    <a:latin typeface="Calibri"/>
                  </a:rPr>
                  <a:t>Σ</a:t>
                </a:r>
                <a:r>
                  <a:rPr lang="en-GB" u="sng" dirty="0" smtClean="0">
                    <a:latin typeface="Calibri"/>
                  </a:rPr>
                  <a:t> length of core pieces &gt; 10 cm</a:t>
                </a:r>
                <a:endParaRPr lang="en-GB" u="sng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200400" y="5257800"/>
                <a:ext cx="350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Calibri"/>
                  </a:rPr>
                  <a:t>Total length of core</a:t>
                </a:r>
                <a:endParaRPr lang="en-GB" dirty="0"/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229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 – Effect on reservoir compaction</a:t>
            </a:r>
          </a:p>
          <a:p>
            <a:endParaRPr lang="en-US" sz="3200" dirty="0" smtClean="0">
              <a:latin typeface="Calibri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Calibri"/>
              </a:rPr>
              <a:t> Vertical spacing – </a:t>
            </a:r>
            <a:r>
              <a:rPr lang="el-GR" sz="2800" dirty="0" smtClean="0">
                <a:latin typeface="Calibri"/>
              </a:rPr>
              <a:t>λ</a:t>
            </a:r>
            <a:endParaRPr lang="en-GB" sz="2800" dirty="0" smtClean="0">
              <a:latin typeface="Calibri"/>
            </a:endParaRPr>
          </a:p>
          <a:p>
            <a:r>
              <a:rPr lang="en-GB" sz="2800" dirty="0" smtClean="0">
                <a:latin typeface="Calibri"/>
              </a:rPr>
              <a:t>   RQD = </a:t>
            </a:r>
            <a:r>
              <a:rPr lang="en-US" sz="2800" dirty="0" smtClean="0"/>
              <a:t>100e</a:t>
            </a:r>
            <a:r>
              <a:rPr lang="en-US" sz="2800" baseline="30000" dirty="0" smtClean="0"/>
              <a:t>-0.1</a:t>
            </a:r>
            <a:r>
              <a:rPr lang="el-GR" sz="2800" baseline="30000" dirty="0" smtClean="0"/>
              <a:t>λ</a:t>
            </a:r>
            <a:r>
              <a:rPr lang="nb-NO" sz="2800" dirty="0" smtClean="0"/>
              <a:t>(0.1</a:t>
            </a:r>
            <a:r>
              <a:rPr lang="el-GR" sz="2800" dirty="0" smtClean="0"/>
              <a:t>λ</a:t>
            </a:r>
            <a:r>
              <a:rPr lang="nb-NO" sz="2800" dirty="0" smtClean="0"/>
              <a:t> + 1) </a:t>
            </a:r>
            <a:r>
              <a:rPr lang="nb-NO" sz="1400" dirty="0" smtClean="0"/>
              <a:t>Priest and Hudson (1975)</a:t>
            </a:r>
            <a:r>
              <a:rPr lang="en-GB" sz="3200" dirty="0" smtClean="0">
                <a:latin typeface="Calibri"/>
              </a:rPr>
              <a:t> </a:t>
            </a:r>
          </a:p>
          <a:p>
            <a:pPr>
              <a:buFontTx/>
              <a:buChar char="-"/>
            </a:pPr>
            <a:endParaRPr lang="en-US" sz="2800" dirty="0" smtClean="0">
              <a:latin typeface="Calibri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038600" y="3733800"/>
          <a:ext cx="4384104" cy="204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6026"/>
                <a:gridCol w="1096026"/>
                <a:gridCol w="1096026"/>
                <a:gridCol w="1096026"/>
              </a:tblGrid>
              <a:tr h="468045"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 smtClean="0"/>
                        <a:t>RQD </a:t>
                      </a:r>
                    </a:p>
                    <a:p>
                      <a:pPr algn="ctr"/>
                      <a:r>
                        <a:rPr lang="en-US" sz="1400" u="none" dirty="0" smtClean="0"/>
                        <a:t>Range (%)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 smtClean="0"/>
                        <a:t>Qualitative description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 smtClean="0"/>
                        <a:t>Selected </a:t>
                      </a:r>
                    </a:p>
                    <a:p>
                      <a:pPr algn="ctr"/>
                      <a:r>
                        <a:rPr lang="en-US" sz="1400" u="none" dirty="0" smtClean="0"/>
                        <a:t>RQD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 smtClean="0"/>
                        <a:t>Equivalent</a:t>
                      </a:r>
                      <a:r>
                        <a:rPr lang="en-US" sz="1400" u="none" baseline="0" dirty="0" smtClean="0"/>
                        <a:t> spacing (m)</a:t>
                      </a:r>
                      <a:endParaRPr lang="en-US" sz="1400" b="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026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0-25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Very poor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12.5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0.028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anchor="ctr"/>
                </a:tc>
              </a:tr>
              <a:tr h="3026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25-50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Poor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37.5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0.047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anchor="ctr"/>
                </a:tc>
              </a:tr>
              <a:tr h="3026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50-75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Fair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62.5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0.077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anchor="ctr"/>
                </a:tc>
              </a:tr>
              <a:tr h="3026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75-90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Good 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82.5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0.133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anchor="ctr"/>
                </a:tc>
              </a:tr>
              <a:tr h="3026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90-100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Excellent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95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0.282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3" name="Group 111"/>
          <p:cNvGrpSpPr>
            <a:grpSpLocks noChangeAspect="1"/>
          </p:cNvGrpSpPr>
          <p:nvPr/>
        </p:nvGrpSpPr>
        <p:grpSpPr bwMode="auto">
          <a:xfrm>
            <a:off x="990600" y="3200400"/>
            <a:ext cx="2438400" cy="3025422"/>
            <a:chOff x="2699792" y="3717032"/>
            <a:chExt cx="1800200" cy="2232248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1097" t="7199" r="30893" b="4977"/>
            <a:stretch>
              <a:fillRect/>
            </a:stretch>
          </p:blipFill>
          <p:spPr bwMode="auto">
            <a:xfrm>
              <a:off x="2699792" y="3717032"/>
              <a:ext cx="1207610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ight Brace 101"/>
            <p:cNvSpPr>
              <a:spLocks/>
            </p:cNvSpPr>
            <p:nvPr/>
          </p:nvSpPr>
          <p:spPr bwMode="auto">
            <a:xfrm>
              <a:off x="3923928" y="3933056"/>
              <a:ext cx="72008" cy="36004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" name="TextBox 108"/>
            <p:cNvSpPr txBox="1">
              <a:spLocks noChangeArrowheads="1"/>
            </p:cNvSpPr>
            <p:nvPr/>
          </p:nvSpPr>
          <p:spPr bwMode="auto">
            <a:xfrm>
              <a:off x="3995936" y="3861048"/>
              <a:ext cx="5040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l-GR" sz="2800"/>
                <a:t>λ</a:t>
              </a:r>
              <a:endParaRPr lang="en-US" sz="280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229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 – Effect on reservoir compaction</a:t>
            </a:r>
          </a:p>
          <a:p>
            <a:endParaRPr lang="en-US" sz="3200" dirty="0" smtClean="0">
              <a:latin typeface="Calibri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Calibri"/>
              </a:rPr>
              <a:t> </a:t>
            </a:r>
            <a:r>
              <a:rPr lang="en-GB" sz="2800" dirty="0" smtClean="0">
                <a:latin typeface="Calibri"/>
              </a:rPr>
              <a:t>Horizontal spacing</a:t>
            </a:r>
          </a:p>
          <a:p>
            <a:r>
              <a:rPr lang="en-GB" sz="2800" dirty="0" smtClean="0">
                <a:latin typeface="Calibri"/>
              </a:rPr>
              <a:t>  Fracture Spacing Index (FSI) </a:t>
            </a:r>
            <a:r>
              <a:rPr lang="en-GB" sz="1400" dirty="0" err="1" smtClean="0">
                <a:latin typeface="Calibri"/>
              </a:rPr>
              <a:t>Narr</a:t>
            </a:r>
            <a:r>
              <a:rPr lang="en-GB" sz="1400" dirty="0" smtClean="0">
                <a:latin typeface="Calibri"/>
              </a:rPr>
              <a:t> and </a:t>
            </a:r>
            <a:r>
              <a:rPr lang="en-GB" sz="1400" dirty="0" err="1" smtClean="0">
                <a:latin typeface="Calibri"/>
              </a:rPr>
              <a:t>Suppe</a:t>
            </a:r>
            <a:r>
              <a:rPr lang="en-GB" sz="1400" dirty="0" smtClean="0">
                <a:latin typeface="Calibri"/>
              </a:rPr>
              <a:t> (1991)</a:t>
            </a:r>
          </a:p>
          <a:p>
            <a:pPr>
              <a:buFontTx/>
              <a:buChar char="-"/>
            </a:pPr>
            <a:endParaRPr lang="en-US" sz="2800" dirty="0" smtClean="0">
              <a:latin typeface="Calibri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 l="30428" t="6792" r="30453" b="4916"/>
          <a:stretch>
            <a:fillRect/>
          </a:stretch>
        </p:blipFill>
        <p:spPr bwMode="auto">
          <a:xfrm>
            <a:off x="990600" y="3200400"/>
            <a:ext cx="16763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76600" y="3810000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GB" sz="2800" dirty="0" smtClean="0"/>
              <a:t> FSI = 1.3 (Range 0.5-1.5)</a:t>
            </a:r>
          </a:p>
          <a:p>
            <a:pPr>
              <a:buFontTx/>
              <a:buChar char="-"/>
            </a:pPr>
            <a:endParaRPr lang="en-GB" sz="2800" dirty="0" smtClean="0"/>
          </a:p>
          <a:p>
            <a:pPr>
              <a:buFontTx/>
              <a:buChar char="-"/>
            </a:pPr>
            <a:endParaRPr lang="en-GB" sz="2800" dirty="0" smtClean="0"/>
          </a:p>
          <a:p>
            <a:pPr>
              <a:buFontTx/>
              <a:buChar char="-"/>
            </a:pPr>
            <a:r>
              <a:rPr lang="en-GB" sz="2800" dirty="0" smtClean="0"/>
              <a:t> FSI = 0.5, 1, 1.5 to create DFNs</a:t>
            </a:r>
            <a:endParaRPr lang="en-GB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229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 – Effect on reservoir compaction</a:t>
            </a:r>
          </a:p>
          <a:p>
            <a:endParaRPr lang="en-US" sz="3200" dirty="0" smtClean="0">
              <a:latin typeface="Calibri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Calibri"/>
              </a:rPr>
              <a:t> </a:t>
            </a:r>
            <a:r>
              <a:rPr lang="en-GB" sz="2800" dirty="0" smtClean="0">
                <a:latin typeface="Calibri"/>
              </a:rPr>
              <a:t>Horizontal spacing</a:t>
            </a:r>
          </a:p>
          <a:p>
            <a:r>
              <a:rPr lang="en-GB" sz="2800" dirty="0" smtClean="0">
                <a:latin typeface="Calibri"/>
              </a:rPr>
              <a:t>  Fracture Spacing Index (FSI) </a:t>
            </a:r>
            <a:r>
              <a:rPr lang="en-GB" sz="1400" dirty="0" err="1" smtClean="0">
                <a:latin typeface="Calibri"/>
              </a:rPr>
              <a:t>Narr</a:t>
            </a:r>
            <a:r>
              <a:rPr lang="en-GB" sz="1400" dirty="0" smtClean="0">
                <a:latin typeface="Calibri"/>
              </a:rPr>
              <a:t> and </a:t>
            </a:r>
            <a:r>
              <a:rPr lang="en-GB" sz="1400" dirty="0" err="1" smtClean="0">
                <a:latin typeface="Calibri"/>
              </a:rPr>
              <a:t>Suppe</a:t>
            </a:r>
            <a:r>
              <a:rPr lang="en-GB" sz="1400" dirty="0" smtClean="0">
                <a:latin typeface="Calibri"/>
              </a:rPr>
              <a:t> (1991)</a:t>
            </a:r>
          </a:p>
          <a:p>
            <a:pPr>
              <a:buFontTx/>
              <a:buChar char="-"/>
            </a:pPr>
            <a:endParaRPr lang="en-US" sz="2800" dirty="0" smtClean="0">
              <a:latin typeface="Calibri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 l="30428" t="6792" r="30453" b="4916"/>
          <a:stretch>
            <a:fillRect/>
          </a:stretch>
        </p:blipFill>
        <p:spPr bwMode="auto">
          <a:xfrm>
            <a:off x="990600" y="3200400"/>
            <a:ext cx="16763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00400" y="3276600"/>
            <a:ext cx="502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GB" sz="2800" dirty="0" smtClean="0"/>
              <a:t> Discontinuity properties:</a:t>
            </a:r>
          </a:p>
          <a:p>
            <a:pPr>
              <a:buFontTx/>
              <a:buChar char="-"/>
            </a:pPr>
            <a:endParaRPr lang="en-GB" sz="2800" dirty="0" smtClean="0"/>
          </a:p>
          <a:p>
            <a:pPr lvl="1">
              <a:buFont typeface="Arial" pitchFamily="34" charset="0"/>
              <a:buChar char="•"/>
            </a:pPr>
            <a:r>
              <a:rPr lang="en-GB" sz="2800" dirty="0" smtClean="0"/>
              <a:t> k</a:t>
            </a:r>
            <a:r>
              <a:rPr lang="en-GB" sz="2800" baseline="-25000" dirty="0" smtClean="0"/>
              <a:t>N</a:t>
            </a:r>
            <a:r>
              <a:rPr lang="en-GB" sz="2800" dirty="0" smtClean="0"/>
              <a:t> = 100 GPa/m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 smtClean="0"/>
              <a:t> k</a:t>
            </a:r>
            <a:r>
              <a:rPr lang="en-GB" sz="2800" baseline="-25000" dirty="0" smtClean="0"/>
              <a:t>S</a:t>
            </a:r>
            <a:r>
              <a:rPr lang="en-GB" sz="2800" dirty="0" smtClean="0"/>
              <a:t> = 50 GPa/m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l-GR" sz="2800" i="1" dirty="0" smtClean="0">
                <a:latin typeface="Calibri"/>
              </a:rPr>
              <a:t>μ</a:t>
            </a:r>
            <a:r>
              <a:rPr lang="en-GB" sz="2800" dirty="0" smtClean="0">
                <a:latin typeface="Calibri"/>
              </a:rPr>
              <a:t> = 0.6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 smtClean="0">
                <a:latin typeface="Calibri"/>
              </a:rPr>
              <a:t> cohesion = dilation = 0 </a:t>
            </a:r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229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 – Effect on reservoir compaction</a:t>
            </a:r>
          </a:p>
          <a:p>
            <a:endParaRPr lang="en-US" sz="3200" dirty="0" smtClean="0">
              <a:latin typeface="Calibri"/>
            </a:endParaRPr>
          </a:p>
          <a:p>
            <a:r>
              <a:rPr lang="en-US" sz="2800" dirty="0" smtClean="0">
                <a:latin typeface="Calibri"/>
              </a:rPr>
              <a:t>- Laboratory results (FSI = 1):</a:t>
            </a:r>
          </a:p>
        </p:txBody>
      </p:sp>
      <p:grpSp>
        <p:nvGrpSpPr>
          <p:cNvPr id="152" name="Group 151"/>
          <p:cNvGrpSpPr/>
          <p:nvPr/>
        </p:nvGrpSpPr>
        <p:grpSpPr>
          <a:xfrm>
            <a:off x="421669" y="2492896"/>
            <a:ext cx="3810036" cy="2251993"/>
            <a:chOff x="5033377" y="1628800"/>
            <a:chExt cx="3810036" cy="2251993"/>
          </a:xfrm>
        </p:grpSpPr>
        <p:graphicFrame>
          <p:nvGraphicFramePr>
            <p:cNvPr id="153" name="Chart 152"/>
            <p:cNvGraphicFramePr>
              <a:graphicFrameLocks/>
            </p:cNvGraphicFramePr>
            <p:nvPr/>
          </p:nvGraphicFramePr>
          <p:xfrm>
            <a:off x="5220072" y="1628800"/>
            <a:ext cx="3384376" cy="20162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4" name="TextBox 153"/>
            <p:cNvSpPr txBox="1"/>
            <p:nvPr/>
          </p:nvSpPr>
          <p:spPr>
            <a:xfrm>
              <a:off x="5724128" y="3573016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RQD%</a:t>
              </a:r>
              <a:endParaRPr lang="en-GB" sz="1400" dirty="0"/>
            </a:p>
          </p:txBody>
        </p:sp>
        <p:sp>
          <p:nvSpPr>
            <p:cNvPr id="155" name="TextBox 154"/>
            <p:cNvSpPr txBox="1"/>
            <p:nvPr/>
          </p:nvSpPr>
          <p:spPr>
            <a:xfrm rot="16200000">
              <a:off x="4431181" y="2303005"/>
              <a:ext cx="15121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E (GPa)</a:t>
              </a:r>
              <a:endParaRPr lang="en-GB" sz="1400" dirty="0"/>
            </a:p>
          </p:txBody>
        </p:sp>
        <p:sp>
          <p:nvSpPr>
            <p:cNvPr id="156" name="TextBox 155"/>
            <p:cNvSpPr txBox="1"/>
            <p:nvPr/>
          </p:nvSpPr>
          <p:spPr>
            <a:xfrm rot="5400000">
              <a:off x="7933441" y="2303003"/>
              <a:ext cx="15121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Poisson’s ratio</a:t>
              </a:r>
              <a:endParaRPr lang="en-GB" sz="1400" dirty="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5004048" y="2492896"/>
            <a:ext cx="3872172" cy="2251994"/>
            <a:chOff x="5030181" y="4077072"/>
            <a:chExt cx="3872172" cy="2251994"/>
          </a:xfrm>
        </p:grpSpPr>
        <p:graphicFrame>
          <p:nvGraphicFramePr>
            <p:cNvPr id="158" name="Chart 157"/>
            <p:cNvGraphicFramePr>
              <a:graphicFrameLocks/>
            </p:cNvGraphicFramePr>
            <p:nvPr/>
          </p:nvGraphicFramePr>
          <p:xfrm>
            <a:off x="5220072" y="4077072"/>
            <a:ext cx="3456384" cy="20162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9" name="TextBox 158"/>
            <p:cNvSpPr txBox="1"/>
            <p:nvPr/>
          </p:nvSpPr>
          <p:spPr>
            <a:xfrm>
              <a:off x="5796136" y="6021289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RQD%</a:t>
              </a:r>
              <a:endParaRPr lang="en-GB" sz="1400" dirty="0"/>
            </a:p>
          </p:txBody>
        </p:sp>
        <p:sp>
          <p:nvSpPr>
            <p:cNvPr id="160" name="TextBox 159"/>
            <p:cNvSpPr txBox="1"/>
            <p:nvPr/>
          </p:nvSpPr>
          <p:spPr>
            <a:xfrm rot="5400000">
              <a:off x="7992381" y="4751275"/>
              <a:ext cx="15121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Friction angle</a:t>
              </a:r>
              <a:endParaRPr lang="en-GB" sz="1400" dirty="0"/>
            </a:p>
          </p:txBody>
        </p:sp>
        <p:sp>
          <p:nvSpPr>
            <p:cNvPr id="161" name="TextBox 160"/>
            <p:cNvSpPr txBox="1"/>
            <p:nvPr/>
          </p:nvSpPr>
          <p:spPr>
            <a:xfrm rot="16200000">
              <a:off x="4427986" y="4751275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UCS (MPa)</a:t>
              </a:r>
              <a:endParaRPr lang="en-GB" sz="1400" dirty="0"/>
            </a:p>
          </p:txBody>
        </p:sp>
      </p:grpSp>
      <p:sp>
        <p:nvSpPr>
          <p:cNvPr id="162" name="TextBox 3"/>
          <p:cNvSpPr txBox="1">
            <a:spLocks noChangeArrowheads="1"/>
          </p:cNvSpPr>
          <p:nvPr/>
        </p:nvSpPr>
        <p:spPr bwMode="auto">
          <a:xfrm>
            <a:off x="609600" y="5029200"/>
            <a:ext cx="698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j-lt"/>
              </a:rPr>
              <a:t>  Decreasing strength/stiffness with decreasing rock mass quality</a:t>
            </a:r>
            <a:endParaRPr lang="en-US" sz="2000" b="1" dirty="0" smtClean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609600" y="2492896"/>
            <a:ext cx="7850832" cy="3546014"/>
            <a:chOff x="609600" y="2492896"/>
            <a:chExt cx="7850832" cy="3546014"/>
          </a:xfrm>
        </p:grpSpPr>
        <p:sp>
          <p:nvSpPr>
            <p:cNvPr id="164" name="Oval 163"/>
            <p:cNvSpPr/>
            <p:nvPr/>
          </p:nvSpPr>
          <p:spPr bwMode="auto">
            <a:xfrm>
              <a:off x="7812360" y="2492896"/>
              <a:ext cx="648072" cy="2016224"/>
            </a:xfrm>
            <a:prstGeom prst="ellipse">
              <a:avLst/>
            </a:prstGeom>
            <a:noFill/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3131840" y="2492896"/>
              <a:ext cx="720080" cy="2016224"/>
            </a:xfrm>
            <a:prstGeom prst="ellipse">
              <a:avLst/>
            </a:prstGeom>
            <a:noFill/>
            <a:ln w="222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09600" y="5638800"/>
              <a:ext cx="3131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2000" dirty="0" smtClean="0">
                  <a:solidFill>
                    <a:srgbClr val="00B050"/>
                  </a:solidFill>
                </a:rPr>
                <a:t>  Best case (RQD = 100%)</a:t>
              </a:r>
              <a:endParaRPr lang="en-GB" sz="2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609600" y="3140968"/>
            <a:ext cx="5618584" cy="3507542"/>
            <a:chOff x="609600" y="3140968"/>
            <a:chExt cx="5618584" cy="3507542"/>
          </a:xfrm>
        </p:grpSpPr>
        <p:sp>
          <p:nvSpPr>
            <p:cNvPr id="168" name="Oval 167"/>
            <p:cNvSpPr/>
            <p:nvPr/>
          </p:nvSpPr>
          <p:spPr bwMode="auto">
            <a:xfrm>
              <a:off x="1115616" y="3140968"/>
              <a:ext cx="432048" cy="1368152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5796136" y="3212976"/>
              <a:ext cx="432048" cy="1368152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609600" y="6248400"/>
              <a:ext cx="38884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2000" dirty="0" smtClean="0">
                  <a:solidFill>
                    <a:srgbClr val="FF0000"/>
                  </a:solidFill>
                </a:rPr>
                <a:t>  Worst case (RQD = 12.5%)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 – Effect on reservoir compaction</a:t>
            </a:r>
          </a:p>
        </p:txBody>
      </p:sp>
      <p:grpSp>
        <p:nvGrpSpPr>
          <p:cNvPr id="22" name="Group 76"/>
          <p:cNvGrpSpPr>
            <a:grpSpLocks noChangeAspect="1"/>
          </p:cNvGrpSpPr>
          <p:nvPr/>
        </p:nvGrpSpPr>
        <p:grpSpPr bwMode="auto">
          <a:xfrm>
            <a:off x="457200" y="1981200"/>
            <a:ext cx="3581400" cy="2045858"/>
            <a:chOff x="251516" y="1916831"/>
            <a:chExt cx="3709206" cy="2119071"/>
          </a:xfrm>
        </p:grpSpPr>
        <p:grpSp>
          <p:nvGrpSpPr>
            <p:cNvPr id="23" name="Group 20"/>
            <p:cNvGrpSpPr>
              <a:grpSpLocks noChangeAspect="1"/>
            </p:cNvGrpSpPr>
            <p:nvPr/>
          </p:nvGrpSpPr>
          <p:grpSpPr bwMode="auto">
            <a:xfrm>
              <a:off x="251516" y="1916831"/>
              <a:ext cx="3709206" cy="2119071"/>
              <a:chOff x="971550" y="1125536"/>
              <a:chExt cx="7058025" cy="403225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185979" y="1125536"/>
                <a:ext cx="6840573" cy="403225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3085635" y="2249130"/>
                <a:ext cx="3282873" cy="1307840"/>
              </a:xfrm>
              <a:custGeom>
                <a:avLst/>
                <a:gdLst>
                  <a:gd name="connsiteX0" fmla="*/ 0 w 3281363"/>
                  <a:gd name="connsiteY0" fmla="*/ 933450 h 1309688"/>
                  <a:gd name="connsiteX1" fmla="*/ 566738 w 3281363"/>
                  <a:gd name="connsiteY1" fmla="*/ 1309688 h 1309688"/>
                  <a:gd name="connsiteX2" fmla="*/ 3281363 w 3281363"/>
                  <a:gd name="connsiteY2" fmla="*/ 357188 h 1309688"/>
                  <a:gd name="connsiteX3" fmla="*/ 2676525 w 3281363"/>
                  <a:gd name="connsiteY3" fmla="*/ 0 h 1309688"/>
                  <a:gd name="connsiteX4" fmla="*/ 0 w 3281363"/>
                  <a:gd name="connsiteY4" fmla="*/ 933450 h 130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1363" h="1309688">
                    <a:moveTo>
                      <a:pt x="0" y="933450"/>
                    </a:moveTo>
                    <a:lnTo>
                      <a:pt x="566738" y="1309688"/>
                    </a:lnTo>
                    <a:lnTo>
                      <a:pt x="3281363" y="357188"/>
                    </a:lnTo>
                    <a:lnTo>
                      <a:pt x="2676525" y="0"/>
                    </a:lnTo>
                    <a:lnTo>
                      <a:pt x="0" y="933450"/>
                    </a:lnTo>
                    <a:close/>
                  </a:path>
                </a:pathLst>
              </a:custGeom>
              <a:blipFill>
                <a:blip r:embed="rId3" cstate="print"/>
                <a:tile tx="0" ty="0" sx="100000" sy="100000" flip="none" algn="tl"/>
              </a:blipFill>
              <a:ln w="222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185980" y="2780722"/>
                <a:ext cx="2035562" cy="1223268"/>
              </a:xfrm>
              <a:custGeom>
                <a:avLst/>
                <a:gdLst>
                  <a:gd name="connsiteX0" fmla="*/ 1282700 w 2035175"/>
                  <a:gd name="connsiteY0" fmla="*/ 0 h 1222375"/>
                  <a:gd name="connsiteX1" fmla="*/ 2035175 w 2035175"/>
                  <a:gd name="connsiteY1" fmla="*/ 492125 h 1222375"/>
                  <a:gd name="connsiteX2" fmla="*/ 0 w 2035175"/>
                  <a:gd name="connsiteY2" fmla="*/ 1222375 h 1222375"/>
                  <a:gd name="connsiteX3" fmla="*/ 0 w 2035175"/>
                  <a:gd name="connsiteY3" fmla="*/ 425450 h 1222375"/>
                  <a:gd name="connsiteX4" fmla="*/ 1282700 w 2035175"/>
                  <a:gd name="connsiteY4" fmla="*/ 0 h 122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5175" h="1222375">
                    <a:moveTo>
                      <a:pt x="1282700" y="0"/>
                    </a:moveTo>
                    <a:lnTo>
                      <a:pt x="2035175" y="492125"/>
                    </a:lnTo>
                    <a:lnTo>
                      <a:pt x="0" y="1222375"/>
                    </a:lnTo>
                    <a:lnTo>
                      <a:pt x="0" y="425450"/>
                    </a:lnTo>
                    <a:lnTo>
                      <a:pt x="1282700" y="0"/>
                    </a:lnTo>
                    <a:close/>
                  </a:path>
                </a:pathLst>
              </a:custGeom>
              <a:blipFill>
                <a:blip r:embed="rId3" cstate="print"/>
                <a:tile tx="0" ty="0" sx="100000" sy="100000" flip="none" algn="tl"/>
              </a:blipFill>
              <a:ln w="222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7048035" y="2638764"/>
                <a:ext cx="981540" cy="749062"/>
              </a:xfrm>
              <a:custGeom>
                <a:avLst/>
                <a:gdLst>
                  <a:gd name="connsiteX0" fmla="*/ 0 w 981075"/>
                  <a:gd name="connsiteY0" fmla="*/ 355600 h 749300"/>
                  <a:gd name="connsiteX1" fmla="*/ 663575 w 981075"/>
                  <a:gd name="connsiteY1" fmla="*/ 749300 h 749300"/>
                  <a:gd name="connsiteX2" fmla="*/ 977900 w 981075"/>
                  <a:gd name="connsiteY2" fmla="*/ 638175 h 749300"/>
                  <a:gd name="connsiteX3" fmla="*/ 981075 w 981075"/>
                  <a:gd name="connsiteY3" fmla="*/ 0 h 749300"/>
                  <a:gd name="connsiteX4" fmla="*/ 0 w 981075"/>
                  <a:gd name="connsiteY4" fmla="*/ 355600 h 74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075" h="749300">
                    <a:moveTo>
                      <a:pt x="0" y="355600"/>
                    </a:moveTo>
                    <a:lnTo>
                      <a:pt x="663575" y="749300"/>
                    </a:lnTo>
                    <a:lnTo>
                      <a:pt x="977900" y="638175"/>
                    </a:lnTo>
                    <a:cubicBezTo>
                      <a:pt x="978958" y="425450"/>
                      <a:pt x="980017" y="212725"/>
                      <a:pt x="981075" y="0"/>
                    </a:cubicBezTo>
                    <a:lnTo>
                      <a:pt x="0" y="355600"/>
                    </a:lnTo>
                    <a:close/>
                  </a:path>
                </a:pathLst>
              </a:custGeom>
              <a:blipFill>
                <a:blip r:embed="rId3" cstate="print"/>
                <a:tile tx="0" ty="0" sx="100000" sy="100000" flip="none" algn="tl"/>
              </a:blipFill>
              <a:ln w="222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531934" y="1161781"/>
                <a:ext cx="2497641" cy="1078288"/>
              </a:xfrm>
              <a:custGeom>
                <a:avLst/>
                <a:gdLst>
                  <a:gd name="connsiteX0" fmla="*/ 241300 w 2498725"/>
                  <a:gd name="connsiteY0" fmla="*/ 1079500 h 1079500"/>
                  <a:gd name="connsiteX1" fmla="*/ 2498725 w 2498725"/>
                  <a:gd name="connsiteY1" fmla="*/ 241300 h 1079500"/>
                  <a:gd name="connsiteX2" fmla="*/ 2498725 w 2498725"/>
                  <a:gd name="connsiteY2" fmla="*/ 0 h 1079500"/>
                  <a:gd name="connsiteX3" fmla="*/ 0 w 2498725"/>
                  <a:gd name="connsiteY3" fmla="*/ 939800 h 1079500"/>
                  <a:gd name="connsiteX4" fmla="*/ 241300 w 2498725"/>
                  <a:gd name="connsiteY4" fmla="*/ 1079500 h 107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8725" h="1079500">
                    <a:moveTo>
                      <a:pt x="241300" y="1079500"/>
                    </a:moveTo>
                    <a:lnTo>
                      <a:pt x="2498725" y="241300"/>
                    </a:lnTo>
                    <a:lnTo>
                      <a:pt x="2498725" y="0"/>
                    </a:lnTo>
                    <a:lnTo>
                      <a:pt x="0" y="939800"/>
                    </a:lnTo>
                    <a:lnTo>
                      <a:pt x="241300" y="1079500"/>
                    </a:lnTo>
                    <a:close/>
                  </a:path>
                </a:pathLst>
              </a:custGeom>
              <a:blipFill>
                <a:blip r:embed="rId4" cstate="print"/>
                <a:tile tx="0" ty="0" sx="100000" sy="100000" flip="none" algn="tl"/>
              </a:blipFill>
              <a:ln w="2222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1430608" y="1276557"/>
                <a:ext cx="2917437" cy="963513"/>
              </a:xfrm>
              <a:custGeom>
                <a:avLst/>
                <a:gdLst>
                  <a:gd name="connsiteX0" fmla="*/ 219075 w 2914650"/>
                  <a:gd name="connsiteY0" fmla="*/ 965200 h 965200"/>
                  <a:gd name="connsiteX1" fmla="*/ 2914650 w 2914650"/>
                  <a:gd name="connsiteY1" fmla="*/ 136525 h 965200"/>
                  <a:gd name="connsiteX2" fmla="*/ 2682875 w 2914650"/>
                  <a:gd name="connsiteY2" fmla="*/ 0 h 965200"/>
                  <a:gd name="connsiteX3" fmla="*/ 0 w 2914650"/>
                  <a:gd name="connsiteY3" fmla="*/ 825500 h 965200"/>
                  <a:gd name="connsiteX4" fmla="*/ 219075 w 2914650"/>
                  <a:gd name="connsiteY4" fmla="*/ 965200 h 96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4650" h="965200">
                    <a:moveTo>
                      <a:pt x="219075" y="965200"/>
                    </a:moveTo>
                    <a:lnTo>
                      <a:pt x="2914650" y="136525"/>
                    </a:lnTo>
                    <a:lnTo>
                      <a:pt x="2682875" y="0"/>
                    </a:lnTo>
                    <a:lnTo>
                      <a:pt x="0" y="825500"/>
                    </a:lnTo>
                    <a:lnTo>
                      <a:pt x="219075" y="965200"/>
                    </a:lnTo>
                    <a:close/>
                  </a:path>
                </a:pathLst>
              </a:custGeom>
              <a:blipFill>
                <a:blip r:embed="rId4" cstate="print"/>
                <a:tile tx="0" ty="0" sx="100000" sy="100000" flip="none" algn="tl"/>
              </a:blipFill>
              <a:ln w="2222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3852746" y="1125536"/>
                <a:ext cx="4173808" cy="24465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044033" y="1844394"/>
                <a:ext cx="5040584" cy="331339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33"/>
              <p:cNvSpPr/>
              <p:nvPr/>
            </p:nvSpPr>
            <p:spPr>
              <a:xfrm>
                <a:off x="1185980" y="1131577"/>
                <a:ext cx="6840574" cy="323185"/>
              </a:xfrm>
              <a:custGeom>
                <a:avLst/>
                <a:gdLst>
                  <a:gd name="connsiteX0" fmla="*/ 0 w 6838950"/>
                  <a:gd name="connsiteY0" fmla="*/ 285750 h 323850"/>
                  <a:gd name="connsiteX1" fmla="*/ 977900 w 6838950"/>
                  <a:gd name="connsiteY1" fmla="*/ 311150 h 323850"/>
                  <a:gd name="connsiteX2" fmla="*/ 1879600 w 6838950"/>
                  <a:gd name="connsiteY2" fmla="*/ 323850 h 323850"/>
                  <a:gd name="connsiteX3" fmla="*/ 2660650 w 6838950"/>
                  <a:gd name="connsiteY3" fmla="*/ 323850 h 323850"/>
                  <a:gd name="connsiteX4" fmla="*/ 3340100 w 6838950"/>
                  <a:gd name="connsiteY4" fmla="*/ 304800 h 323850"/>
                  <a:gd name="connsiteX5" fmla="*/ 5118100 w 6838950"/>
                  <a:gd name="connsiteY5" fmla="*/ 209550 h 323850"/>
                  <a:gd name="connsiteX6" fmla="*/ 6553200 w 6838950"/>
                  <a:gd name="connsiteY6" fmla="*/ 107950 h 323850"/>
                  <a:gd name="connsiteX7" fmla="*/ 6838950 w 6838950"/>
                  <a:gd name="connsiteY7" fmla="*/ 76200 h 323850"/>
                  <a:gd name="connsiteX8" fmla="*/ 6838950 w 6838950"/>
                  <a:gd name="connsiteY8" fmla="*/ 0 h 323850"/>
                  <a:gd name="connsiteX9" fmla="*/ 0 w 6838950"/>
                  <a:gd name="connsiteY9" fmla="*/ 0 h 323850"/>
                  <a:gd name="connsiteX10" fmla="*/ 0 w 6838950"/>
                  <a:gd name="connsiteY10" fmla="*/ 2857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38950" h="323850">
                    <a:moveTo>
                      <a:pt x="0" y="285750"/>
                    </a:moveTo>
                    <a:lnTo>
                      <a:pt x="977900" y="311150"/>
                    </a:lnTo>
                    <a:lnTo>
                      <a:pt x="1879600" y="323850"/>
                    </a:lnTo>
                    <a:lnTo>
                      <a:pt x="2660650" y="323850"/>
                    </a:lnTo>
                    <a:lnTo>
                      <a:pt x="3340100" y="304800"/>
                    </a:lnTo>
                    <a:lnTo>
                      <a:pt x="5118100" y="209550"/>
                    </a:lnTo>
                    <a:lnTo>
                      <a:pt x="6553200" y="107950"/>
                    </a:lnTo>
                    <a:lnTo>
                      <a:pt x="6838950" y="76200"/>
                    </a:lnTo>
                    <a:lnTo>
                      <a:pt x="6838950" y="0"/>
                    </a:lnTo>
                    <a:lnTo>
                      <a:pt x="0" y="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71550" y="1699414"/>
                <a:ext cx="214430" cy="3624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85980" y="1125536"/>
                <a:ext cx="6840574" cy="4032252"/>
              </a:xfrm>
              <a:prstGeom prst="rect">
                <a:avLst/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GB"/>
              </a:p>
            </p:txBody>
          </p:sp>
        </p:grpSp>
        <p:sp>
          <p:nvSpPr>
            <p:cNvPr id="24" name="TextBox 63"/>
            <p:cNvSpPr txBox="1">
              <a:spLocks noChangeArrowheads="1"/>
            </p:cNvSpPr>
            <p:nvPr/>
          </p:nvSpPr>
          <p:spPr bwMode="auto">
            <a:xfrm>
              <a:off x="2339752" y="3068958"/>
              <a:ext cx="1619784" cy="664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800" dirty="0">
                  <a:latin typeface="Arial Narrow" pitchFamily="34" charset="0"/>
                </a:rPr>
                <a:t>Producing reservoir</a:t>
              </a:r>
            </a:p>
          </p:txBody>
        </p:sp>
        <p:cxnSp>
          <p:nvCxnSpPr>
            <p:cNvPr id="25" name="Straight Arrow Connector 65"/>
            <p:cNvCxnSpPr>
              <a:cxnSpLocks noChangeShapeType="1"/>
            </p:cNvCxnSpPr>
            <p:nvPr/>
          </p:nvCxnSpPr>
          <p:spPr bwMode="auto">
            <a:xfrm rot="16200000" flipV="1">
              <a:off x="2339752" y="2780928"/>
              <a:ext cx="288032" cy="288032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pic>
        <p:nvPicPr>
          <p:cNvPr id="48" name="Picture 4" descr="E:\Vert_diff_best_STD.bmp"/>
          <p:cNvPicPr>
            <a:picLocks noChangeAspect="1" noChangeArrowheads="1"/>
          </p:cNvPicPr>
          <p:nvPr/>
        </p:nvPicPr>
        <p:blipFill>
          <a:blip r:embed="rId5" cstate="print"/>
          <a:srcRect l="20853" t="8955" r="8311" b="16418"/>
          <a:stretch>
            <a:fillRect/>
          </a:stretch>
        </p:blipFill>
        <p:spPr bwMode="auto">
          <a:xfrm>
            <a:off x="4800600" y="1828800"/>
            <a:ext cx="3768531" cy="209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 bwMode="auto">
          <a:xfrm>
            <a:off x="609600" y="4572000"/>
            <a:ext cx="3024188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Tx/>
              <a:buChar char="-"/>
              <a:defRPr/>
            </a:pPr>
            <a:r>
              <a:rPr lang="en-US" sz="2000" dirty="0">
                <a:latin typeface="+mj-lt"/>
              </a:rPr>
              <a:t> </a:t>
            </a:r>
            <a:r>
              <a:rPr lang="en-US" sz="2000" i="1" dirty="0">
                <a:latin typeface="+mj-lt"/>
              </a:rPr>
              <a:t>MDEM,</a:t>
            </a:r>
            <a:r>
              <a:rPr lang="en-US" sz="2000" dirty="0">
                <a:latin typeface="+mj-lt"/>
              </a:rPr>
              <a:t>10 MPa depletion</a:t>
            </a:r>
          </a:p>
          <a:p>
            <a:pPr eaLnBrk="0" hangingPunct="0">
              <a:lnSpc>
                <a:spcPct val="150000"/>
              </a:lnSpc>
              <a:buFontTx/>
              <a:buChar char="-"/>
              <a:defRPr/>
            </a:pPr>
            <a:endParaRPr lang="en-US" sz="2000" dirty="0" smtClean="0">
              <a:latin typeface="+mj-lt"/>
            </a:endParaRPr>
          </a:p>
          <a:p>
            <a:pPr eaLnBrk="0" hangingPunct="0">
              <a:lnSpc>
                <a:spcPct val="150000"/>
              </a:lnSpc>
              <a:buFontTx/>
              <a:buChar char="-"/>
              <a:defRPr/>
            </a:pP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Stress </a:t>
            </a:r>
            <a:r>
              <a:rPr lang="en-US" sz="2000" dirty="0" smtClean="0">
                <a:latin typeface="+mj-lt"/>
              </a:rPr>
              <a:t>arching </a:t>
            </a:r>
            <a:endParaRPr lang="en-US" sz="2000" dirty="0">
              <a:latin typeface="+mj-lt"/>
            </a:endParaRPr>
          </a:p>
        </p:txBody>
      </p:sp>
      <p:sp>
        <p:nvSpPr>
          <p:cNvPr id="47" name="TextBox 75"/>
          <p:cNvSpPr txBox="1">
            <a:spLocks noChangeArrowheads="1"/>
          </p:cNvSpPr>
          <p:nvPr/>
        </p:nvSpPr>
        <p:spPr bwMode="auto">
          <a:xfrm>
            <a:off x="4800600" y="3886200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Best case </a:t>
            </a:r>
            <a:r>
              <a:rPr lang="en-US" sz="1200" dirty="0"/>
              <a:t>(RQD = 100%)</a:t>
            </a:r>
          </a:p>
        </p:txBody>
      </p:sp>
      <p:sp>
        <p:nvSpPr>
          <p:cNvPr id="41" name="TextBox 88"/>
          <p:cNvSpPr txBox="1">
            <a:spLocks noChangeArrowheads="1"/>
          </p:cNvSpPr>
          <p:nvPr/>
        </p:nvSpPr>
        <p:spPr bwMode="auto">
          <a:xfrm>
            <a:off x="6875215" y="3357349"/>
            <a:ext cx="1009650" cy="24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dirty="0">
                <a:solidFill>
                  <a:schemeClr val="bg1"/>
                </a:solidFill>
              </a:rPr>
              <a:t>Stress increase</a:t>
            </a:r>
          </a:p>
        </p:txBody>
      </p:sp>
      <p:sp>
        <p:nvSpPr>
          <p:cNvPr id="42" name="TextBox 89"/>
          <p:cNvSpPr txBox="1">
            <a:spLocks noChangeArrowheads="1"/>
          </p:cNvSpPr>
          <p:nvPr/>
        </p:nvSpPr>
        <p:spPr bwMode="auto">
          <a:xfrm>
            <a:off x="5148015" y="2420767"/>
            <a:ext cx="1008062" cy="24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dirty="0">
                <a:solidFill>
                  <a:schemeClr val="bg1"/>
                </a:solidFill>
              </a:rPr>
              <a:t>Stress decrease</a:t>
            </a:r>
          </a:p>
        </p:txBody>
      </p:sp>
      <p:cxnSp>
        <p:nvCxnSpPr>
          <p:cNvPr id="43" name="Straight Arrow Connector 91"/>
          <p:cNvCxnSpPr>
            <a:cxnSpLocks noChangeShapeType="1"/>
          </p:cNvCxnSpPr>
          <p:nvPr/>
        </p:nvCxnSpPr>
        <p:spPr bwMode="auto">
          <a:xfrm flipV="1">
            <a:off x="6084640" y="2438400"/>
            <a:ext cx="773360" cy="12682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44" name="Straight Arrow Connector 93"/>
          <p:cNvCxnSpPr>
            <a:cxnSpLocks noChangeShapeType="1"/>
          </p:cNvCxnSpPr>
          <p:nvPr/>
        </p:nvCxnSpPr>
        <p:spPr bwMode="auto">
          <a:xfrm rot="16200000" flipV="1">
            <a:off x="7246946" y="3116254"/>
            <a:ext cx="360347" cy="714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39" name="TextBox 16"/>
          <p:cNvSpPr txBox="1">
            <a:spLocks noChangeArrowheads="1"/>
          </p:cNvSpPr>
          <p:nvPr/>
        </p:nvSpPr>
        <p:spPr bwMode="auto">
          <a:xfrm>
            <a:off x="8382000" y="2708920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l-GR" sz="1200" dirty="0"/>
              <a:t>∆σ</a:t>
            </a:r>
            <a:r>
              <a:rPr lang="nb-NO" sz="1200" dirty="0"/>
              <a:t>’</a:t>
            </a:r>
            <a:r>
              <a:rPr lang="nb-NO" sz="1200" baseline="-25000" dirty="0"/>
              <a:t>v</a:t>
            </a:r>
            <a:endParaRPr lang="nb-NO" sz="1200" dirty="0"/>
          </a:p>
          <a:p>
            <a:pPr algn="ctr" eaLnBrk="0" hangingPunct="0"/>
            <a:r>
              <a:rPr lang="nb-NO" sz="1200" dirty="0"/>
              <a:t>(MPa)</a:t>
            </a:r>
            <a:endParaRPr lang="en-US" sz="1200" dirty="0"/>
          </a:p>
        </p:txBody>
      </p:sp>
      <p:sp>
        <p:nvSpPr>
          <p:cNvPr id="62" name="Freeform 61"/>
          <p:cNvSpPr/>
          <p:nvPr/>
        </p:nvSpPr>
        <p:spPr>
          <a:xfrm>
            <a:off x="8373269" y="1839119"/>
            <a:ext cx="194865" cy="126603"/>
          </a:xfrm>
          <a:custGeom>
            <a:avLst/>
            <a:gdLst>
              <a:gd name="connsiteX0" fmla="*/ 180181 w 194865"/>
              <a:gd name="connsiteY0" fmla="*/ 111125 h 126603"/>
              <a:gd name="connsiteX1" fmla="*/ 173037 w 194865"/>
              <a:gd name="connsiteY1" fmla="*/ 15875 h 126603"/>
              <a:gd name="connsiteX2" fmla="*/ 49212 w 194865"/>
              <a:gd name="connsiteY2" fmla="*/ 15875 h 126603"/>
              <a:gd name="connsiteX3" fmla="*/ 6350 w 194865"/>
              <a:gd name="connsiteY3" fmla="*/ 65881 h 126603"/>
              <a:gd name="connsiteX4" fmla="*/ 11112 w 194865"/>
              <a:gd name="connsiteY4" fmla="*/ 99219 h 126603"/>
              <a:gd name="connsiteX5" fmla="*/ 32544 w 194865"/>
              <a:gd name="connsiteY5" fmla="*/ 111125 h 126603"/>
              <a:gd name="connsiteX6" fmla="*/ 51594 w 194865"/>
              <a:gd name="connsiteY6" fmla="*/ 111125 h 126603"/>
              <a:gd name="connsiteX7" fmla="*/ 70644 w 194865"/>
              <a:gd name="connsiteY7" fmla="*/ 103981 h 126603"/>
              <a:gd name="connsiteX8" fmla="*/ 96837 w 194865"/>
              <a:gd name="connsiteY8" fmla="*/ 108744 h 126603"/>
              <a:gd name="connsiteX9" fmla="*/ 180181 w 194865"/>
              <a:gd name="connsiteY9" fmla="*/ 111125 h 12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865" h="126603">
                <a:moveTo>
                  <a:pt x="180181" y="111125"/>
                </a:moveTo>
                <a:cubicBezTo>
                  <a:pt x="192881" y="95647"/>
                  <a:pt x="194865" y="31750"/>
                  <a:pt x="173037" y="15875"/>
                </a:cubicBezTo>
                <a:cubicBezTo>
                  <a:pt x="151209" y="0"/>
                  <a:pt x="76993" y="7541"/>
                  <a:pt x="49212" y="15875"/>
                </a:cubicBezTo>
                <a:cubicBezTo>
                  <a:pt x="21431" y="24209"/>
                  <a:pt x="12700" y="51990"/>
                  <a:pt x="6350" y="65881"/>
                </a:cubicBezTo>
                <a:cubicBezTo>
                  <a:pt x="0" y="79772"/>
                  <a:pt x="6746" y="91678"/>
                  <a:pt x="11112" y="99219"/>
                </a:cubicBezTo>
                <a:cubicBezTo>
                  <a:pt x="15478" y="106760"/>
                  <a:pt x="25797" y="109141"/>
                  <a:pt x="32544" y="111125"/>
                </a:cubicBezTo>
                <a:cubicBezTo>
                  <a:pt x="39291" y="113109"/>
                  <a:pt x="45244" y="112316"/>
                  <a:pt x="51594" y="111125"/>
                </a:cubicBezTo>
                <a:cubicBezTo>
                  <a:pt x="57944" y="109934"/>
                  <a:pt x="63104" y="104378"/>
                  <a:pt x="70644" y="103981"/>
                </a:cubicBezTo>
                <a:cubicBezTo>
                  <a:pt x="78184" y="103584"/>
                  <a:pt x="86518" y="106363"/>
                  <a:pt x="96837" y="108744"/>
                </a:cubicBezTo>
                <a:cubicBezTo>
                  <a:pt x="107156" y="111125"/>
                  <a:pt x="167481" y="126603"/>
                  <a:pt x="180181" y="1111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>
            <a:off x="4800600" y="4239419"/>
            <a:ext cx="4191000" cy="2285980"/>
            <a:chOff x="4800600" y="4239419"/>
            <a:chExt cx="4191000" cy="2285980"/>
          </a:xfrm>
        </p:grpSpPr>
        <p:pic>
          <p:nvPicPr>
            <p:cNvPr id="60" name="Picture 5" descr="E:\Vert_diff_worst_STD.bmp"/>
            <p:cNvPicPr>
              <a:picLocks noChangeAspect="1" noChangeArrowheads="1"/>
            </p:cNvPicPr>
            <p:nvPr/>
          </p:nvPicPr>
          <p:blipFill>
            <a:blip r:embed="rId6" cstate="print"/>
            <a:srcRect l="20863" t="10452" r="9052" b="16374"/>
            <a:stretch>
              <a:fillRect/>
            </a:stretch>
          </p:blipFill>
          <p:spPr bwMode="auto">
            <a:xfrm>
              <a:off x="4800600" y="4267200"/>
              <a:ext cx="3775267" cy="2033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Box 96"/>
            <p:cNvSpPr txBox="1">
              <a:spLocks noChangeArrowheads="1"/>
            </p:cNvSpPr>
            <p:nvPr/>
          </p:nvSpPr>
          <p:spPr bwMode="auto">
            <a:xfrm>
              <a:off x="5075813" y="4437832"/>
              <a:ext cx="1008185" cy="246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000" dirty="0">
                  <a:solidFill>
                    <a:schemeClr val="bg1"/>
                  </a:solidFill>
                </a:rPr>
                <a:t>Stress decrease</a:t>
              </a:r>
            </a:p>
          </p:txBody>
        </p:sp>
        <p:cxnSp>
          <p:nvCxnSpPr>
            <p:cNvPr id="57" name="Straight Arrow Connector 97"/>
            <p:cNvCxnSpPr>
              <a:cxnSpLocks noChangeShapeType="1"/>
              <a:stCxn id="56" idx="3"/>
            </p:cNvCxnSpPr>
            <p:nvPr/>
          </p:nvCxnSpPr>
          <p:spPr bwMode="auto">
            <a:xfrm>
              <a:off x="6083998" y="4560881"/>
              <a:ext cx="648118" cy="236811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58" name="TextBox 99"/>
            <p:cNvSpPr txBox="1">
              <a:spLocks noChangeArrowheads="1"/>
            </p:cNvSpPr>
            <p:nvPr/>
          </p:nvSpPr>
          <p:spPr bwMode="auto">
            <a:xfrm>
              <a:off x="6876143" y="5661355"/>
              <a:ext cx="1008185" cy="246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chemeClr val="bg1"/>
                  </a:solidFill>
                </a:rPr>
                <a:t>Stress increase</a:t>
              </a:r>
            </a:p>
          </p:txBody>
        </p:sp>
        <p:cxnSp>
          <p:nvCxnSpPr>
            <p:cNvPr id="59" name="Straight Arrow Connector 100"/>
            <p:cNvCxnSpPr>
              <a:cxnSpLocks noChangeShapeType="1"/>
            </p:cNvCxnSpPr>
            <p:nvPr/>
          </p:nvCxnSpPr>
          <p:spPr bwMode="auto">
            <a:xfrm rot="16200000" flipV="1">
              <a:off x="7164340" y="5373447"/>
              <a:ext cx="503804" cy="7201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54" name="TextBox 76"/>
            <p:cNvSpPr txBox="1">
              <a:spLocks noChangeArrowheads="1"/>
            </p:cNvSpPr>
            <p:nvPr/>
          </p:nvSpPr>
          <p:spPr bwMode="auto">
            <a:xfrm>
              <a:off x="4800600" y="6248400"/>
              <a:ext cx="288131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 smtClean="0"/>
                <a:t>Worst case (RQD </a:t>
              </a:r>
              <a:r>
                <a:rPr lang="en-US" sz="1200" dirty="0"/>
                <a:t>= 12.5%, FSI = </a:t>
              </a:r>
              <a:r>
                <a:rPr lang="en-US" sz="1200" dirty="0" smtClean="0"/>
                <a:t>1.0)</a:t>
              </a:r>
              <a:endParaRPr lang="en-US" sz="1200" dirty="0"/>
            </a:p>
          </p:txBody>
        </p:sp>
        <p:sp>
          <p:nvSpPr>
            <p:cNvPr id="52" name="TextBox 16"/>
            <p:cNvSpPr txBox="1">
              <a:spLocks noChangeArrowheads="1"/>
            </p:cNvSpPr>
            <p:nvPr/>
          </p:nvSpPr>
          <p:spPr bwMode="auto">
            <a:xfrm>
              <a:off x="8382000" y="4953000"/>
              <a:ext cx="609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l-GR" sz="1200" dirty="0"/>
                <a:t>∆σ</a:t>
              </a:r>
              <a:r>
                <a:rPr lang="nb-NO" sz="1200" dirty="0"/>
                <a:t>’</a:t>
              </a:r>
              <a:r>
                <a:rPr lang="nb-NO" sz="1200" baseline="-25000" dirty="0"/>
                <a:t>v</a:t>
              </a:r>
              <a:endParaRPr lang="nb-NO" sz="1200" dirty="0"/>
            </a:p>
            <a:p>
              <a:pPr algn="ctr" eaLnBrk="0" hangingPunct="0"/>
              <a:r>
                <a:rPr lang="nb-NO" sz="1200" dirty="0"/>
                <a:t>(MPa)</a:t>
              </a:r>
              <a:endParaRPr lang="en-US" sz="1200" dirty="0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397876" y="4239419"/>
              <a:ext cx="191293" cy="127794"/>
            </a:xfrm>
            <a:custGeom>
              <a:avLst/>
              <a:gdLst>
                <a:gd name="connsiteX0" fmla="*/ 7937 w 191293"/>
                <a:gd name="connsiteY0" fmla="*/ 18256 h 127794"/>
                <a:gd name="connsiteX1" fmla="*/ 34130 w 191293"/>
                <a:gd name="connsiteY1" fmla="*/ 111125 h 127794"/>
                <a:gd name="connsiteX2" fmla="*/ 55562 w 191293"/>
                <a:gd name="connsiteY2" fmla="*/ 118269 h 127794"/>
                <a:gd name="connsiteX3" fmla="*/ 72230 w 191293"/>
                <a:gd name="connsiteY3" fmla="*/ 111125 h 127794"/>
                <a:gd name="connsiteX4" fmla="*/ 88899 w 191293"/>
                <a:gd name="connsiteY4" fmla="*/ 106362 h 127794"/>
                <a:gd name="connsiteX5" fmla="*/ 112712 w 191293"/>
                <a:gd name="connsiteY5" fmla="*/ 115887 h 127794"/>
                <a:gd name="connsiteX6" fmla="*/ 157955 w 191293"/>
                <a:gd name="connsiteY6" fmla="*/ 113506 h 127794"/>
                <a:gd name="connsiteX7" fmla="*/ 188912 w 191293"/>
                <a:gd name="connsiteY7" fmla="*/ 68262 h 127794"/>
                <a:gd name="connsiteX8" fmla="*/ 172243 w 191293"/>
                <a:gd name="connsiteY8" fmla="*/ 23019 h 127794"/>
                <a:gd name="connsiteX9" fmla="*/ 81755 w 191293"/>
                <a:gd name="connsiteY9" fmla="*/ 1587 h 127794"/>
                <a:gd name="connsiteX10" fmla="*/ 7937 w 191293"/>
                <a:gd name="connsiteY10" fmla="*/ 18256 h 12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293" h="127794">
                  <a:moveTo>
                    <a:pt x="7937" y="18256"/>
                  </a:moveTo>
                  <a:cubicBezTo>
                    <a:pt x="0" y="36512"/>
                    <a:pt x="26193" y="94456"/>
                    <a:pt x="34130" y="111125"/>
                  </a:cubicBezTo>
                  <a:cubicBezTo>
                    <a:pt x="42067" y="127794"/>
                    <a:pt x="49212" y="118269"/>
                    <a:pt x="55562" y="118269"/>
                  </a:cubicBezTo>
                  <a:cubicBezTo>
                    <a:pt x="61912" y="118269"/>
                    <a:pt x="66674" y="113109"/>
                    <a:pt x="72230" y="111125"/>
                  </a:cubicBezTo>
                  <a:cubicBezTo>
                    <a:pt x="77786" y="109141"/>
                    <a:pt x="82152" y="105568"/>
                    <a:pt x="88899" y="106362"/>
                  </a:cubicBezTo>
                  <a:cubicBezTo>
                    <a:pt x="95646" y="107156"/>
                    <a:pt x="101203" y="114696"/>
                    <a:pt x="112712" y="115887"/>
                  </a:cubicBezTo>
                  <a:cubicBezTo>
                    <a:pt x="124221" y="117078"/>
                    <a:pt x="145255" y="121443"/>
                    <a:pt x="157955" y="113506"/>
                  </a:cubicBezTo>
                  <a:cubicBezTo>
                    <a:pt x="170655" y="105569"/>
                    <a:pt x="186531" y="83343"/>
                    <a:pt x="188912" y="68262"/>
                  </a:cubicBezTo>
                  <a:cubicBezTo>
                    <a:pt x="191293" y="53181"/>
                    <a:pt x="190102" y="34131"/>
                    <a:pt x="172243" y="23019"/>
                  </a:cubicBezTo>
                  <a:cubicBezTo>
                    <a:pt x="154384" y="11907"/>
                    <a:pt x="107552" y="2778"/>
                    <a:pt x="81755" y="1587"/>
                  </a:cubicBezTo>
                  <a:cubicBezTo>
                    <a:pt x="55958" y="396"/>
                    <a:pt x="15874" y="0"/>
                    <a:pt x="7937" y="182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229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 – Effect on reservoir compaction</a:t>
            </a:r>
          </a:p>
          <a:p>
            <a:endParaRPr lang="en-US" sz="3200" dirty="0" smtClean="0"/>
          </a:p>
          <a:p>
            <a:pPr>
              <a:buFontTx/>
              <a:buChar char="-"/>
            </a:pPr>
            <a:r>
              <a:rPr lang="en-US" sz="2800" dirty="0" smtClean="0"/>
              <a:t> Limitations to example presented: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r>
              <a:rPr lang="en-US" sz="2800" dirty="0" smtClean="0"/>
              <a:t>	- 2D</a:t>
            </a:r>
          </a:p>
          <a:p>
            <a:endParaRPr lang="en-US" sz="2800" dirty="0" smtClean="0"/>
          </a:p>
          <a:p>
            <a:r>
              <a:rPr lang="en-US" sz="2800" dirty="0" smtClean="0"/>
              <a:t>	- REV not considered</a:t>
            </a:r>
          </a:p>
          <a:p>
            <a:endParaRPr lang="en-US" sz="2800" dirty="0" smtClean="0"/>
          </a:p>
          <a:p>
            <a:r>
              <a:rPr lang="en-US" sz="2800" dirty="0" smtClean="0"/>
              <a:t>	- Discontinuity properties</a:t>
            </a:r>
          </a:p>
          <a:p>
            <a:endParaRPr lang="en-US" sz="2800" dirty="0" smtClean="0"/>
          </a:p>
          <a:p>
            <a:r>
              <a:rPr lang="en-US" sz="2800" dirty="0" smtClean="0"/>
              <a:t>	- Idealized fracture network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015497" y="1371600"/>
            <a:ext cx="375600" cy="25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 bwMode="auto">
          <a:xfrm>
            <a:off x="3015497" y="1371600"/>
            <a:ext cx="375600" cy="25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8229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On-going work</a:t>
            </a:r>
          </a:p>
          <a:p>
            <a:endParaRPr lang="en-US" sz="3200" dirty="0" smtClean="0"/>
          </a:p>
          <a:p>
            <a:pPr>
              <a:buFontTx/>
              <a:buChar char="-"/>
            </a:pPr>
            <a:r>
              <a:rPr lang="en-US" sz="2800" dirty="0" smtClean="0"/>
              <a:t> 3D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 smtClean="0"/>
          </a:p>
          <a:p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 Determine REV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 Discontinuity property </a:t>
            </a:r>
          </a:p>
          <a:p>
            <a:r>
              <a:rPr lang="en-US" sz="2800" dirty="0" smtClean="0"/>
              <a:t>calibration</a:t>
            </a:r>
          </a:p>
          <a:p>
            <a:pPr>
              <a:buFontTx/>
              <a:buChar char="-"/>
            </a:pPr>
            <a:endParaRPr lang="en-US" sz="2800" dirty="0" smtClean="0"/>
          </a:p>
        </p:txBody>
      </p:sp>
      <p:pic>
        <p:nvPicPr>
          <p:cNvPr id="6" name="Picture 2" descr="C:\Documents and Settings\ntho\My Documents\Research\Presentations_papers\Rose_2011\Images\10m.png"/>
          <p:cNvPicPr>
            <a:picLocks noChangeAspect="1" noChangeArrowheads="1"/>
          </p:cNvPicPr>
          <p:nvPr/>
        </p:nvPicPr>
        <p:blipFill>
          <a:blip r:embed="rId3" cstate="print"/>
          <a:srcRect l="28278" t="4918" r="25003" b="1639"/>
          <a:stretch>
            <a:fillRect/>
          </a:stretch>
        </p:blipFill>
        <p:spPr bwMode="auto">
          <a:xfrm>
            <a:off x="5562600" y="533400"/>
            <a:ext cx="2997200" cy="4495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62800" y="47244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dirty="0" smtClean="0">
                <a:latin typeface="Calibri"/>
              </a:rPr>
              <a:t>×2×4 m rock mass</a:t>
            </a:r>
            <a:endParaRPr lang="en-US" sz="1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P5200017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roup 37"/>
          <p:cNvGrpSpPr/>
          <p:nvPr/>
        </p:nvGrpSpPr>
        <p:grpSpPr>
          <a:xfrm>
            <a:off x="28575" y="38100"/>
            <a:ext cx="9067800" cy="6865937"/>
            <a:chOff x="28575" y="38100"/>
            <a:chExt cx="9067800" cy="6865937"/>
          </a:xfrm>
        </p:grpSpPr>
        <p:sp>
          <p:nvSpPr>
            <p:cNvPr id="137" name="Freeform 136"/>
            <p:cNvSpPr/>
            <p:nvPr/>
          </p:nvSpPr>
          <p:spPr>
            <a:xfrm>
              <a:off x="2349500" y="3752850"/>
              <a:ext cx="4775200" cy="2305050"/>
            </a:xfrm>
            <a:custGeom>
              <a:avLst/>
              <a:gdLst>
                <a:gd name="connsiteX0" fmla="*/ 127000 w 4775200"/>
                <a:gd name="connsiteY0" fmla="*/ 2209800 h 2305050"/>
                <a:gd name="connsiteX1" fmla="*/ 184150 w 4775200"/>
                <a:gd name="connsiteY1" fmla="*/ 2209800 h 2305050"/>
                <a:gd name="connsiteX2" fmla="*/ 1231900 w 4775200"/>
                <a:gd name="connsiteY2" fmla="*/ 1638300 h 2305050"/>
                <a:gd name="connsiteX3" fmla="*/ 2755900 w 4775200"/>
                <a:gd name="connsiteY3" fmla="*/ 1009650 h 2305050"/>
                <a:gd name="connsiteX4" fmla="*/ 3660775 w 4775200"/>
                <a:gd name="connsiteY4" fmla="*/ 647700 h 2305050"/>
                <a:gd name="connsiteX5" fmla="*/ 4337050 w 4775200"/>
                <a:gd name="connsiteY5" fmla="*/ 228600 h 2305050"/>
                <a:gd name="connsiteX6" fmla="*/ 4775200 w 4775200"/>
                <a:gd name="connsiteY6" fmla="*/ 0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75200" h="2305050">
                  <a:moveTo>
                    <a:pt x="127000" y="2209800"/>
                  </a:moveTo>
                  <a:cubicBezTo>
                    <a:pt x="63500" y="2257425"/>
                    <a:pt x="0" y="2305050"/>
                    <a:pt x="184150" y="2209800"/>
                  </a:cubicBezTo>
                  <a:cubicBezTo>
                    <a:pt x="368300" y="2114550"/>
                    <a:pt x="803275" y="1838325"/>
                    <a:pt x="1231900" y="1638300"/>
                  </a:cubicBezTo>
                  <a:cubicBezTo>
                    <a:pt x="1660525" y="1438275"/>
                    <a:pt x="2755900" y="1009650"/>
                    <a:pt x="2755900" y="1009650"/>
                  </a:cubicBezTo>
                  <a:cubicBezTo>
                    <a:pt x="3160713" y="844550"/>
                    <a:pt x="3397250" y="777875"/>
                    <a:pt x="3660775" y="647700"/>
                  </a:cubicBezTo>
                  <a:cubicBezTo>
                    <a:pt x="3924300" y="517525"/>
                    <a:pt x="4151312" y="336550"/>
                    <a:pt x="4337050" y="228600"/>
                  </a:cubicBezTo>
                  <a:cubicBezTo>
                    <a:pt x="4522788" y="120650"/>
                    <a:pt x="4648994" y="60325"/>
                    <a:pt x="4775200" y="0"/>
                  </a:cubicBezTo>
                </a:path>
              </a:pathLst>
            </a:cu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010025" y="4924425"/>
              <a:ext cx="1790700" cy="866775"/>
            </a:xfrm>
            <a:custGeom>
              <a:avLst/>
              <a:gdLst>
                <a:gd name="connsiteX0" fmla="*/ 0 w 1790700"/>
                <a:gd name="connsiteY0" fmla="*/ 866775 h 866775"/>
                <a:gd name="connsiteX1" fmla="*/ 876300 w 1790700"/>
                <a:gd name="connsiteY1" fmla="*/ 447675 h 866775"/>
                <a:gd name="connsiteX2" fmla="*/ 1790700 w 1790700"/>
                <a:gd name="connsiteY2" fmla="*/ 0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0700" h="866775">
                  <a:moveTo>
                    <a:pt x="0" y="866775"/>
                  </a:moveTo>
                  <a:lnTo>
                    <a:pt x="876300" y="447675"/>
                  </a:lnTo>
                  <a:lnTo>
                    <a:pt x="1790700" y="0"/>
                  </a:lnTo>
                </a:path>
              </a:pathLst>
            </a:cu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3800475" y="4019550"/>
              <a:ext cx="4295775" cy="2047875"/>
            </a:xfrm>
            <a:custGeom>
              <a:avLst/>
              <a:gdLst>
                <a:gd name="connsiteX0" fmla="*/ 0 w 4295775"/>
                <a:gd name="connsiteY0" fmla="*/ 2047875 h 2047875"/>
                <a:gd name="connsiteX1" fmla="*/ 1724025 w 4295775"/>
                <a:gd name="connsiteY1" fmla="*/ 1200150 h 2047875"/>
                <a:gd name="connsiteX2" fmla="*/ 2886075 w 4295775"/>
                <a:gd name="connsiteY2" fmla="*/ 657225 h 2047875"/>
                <a:gd name="connsiteX3" fmla="*/ 4295775 w 4295775"/>
                <a:gd name="connsiteY3" fmla="*/ 0 h 204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5775" h="2047875">
                  <a:moveTo>
                    <a:pt x="0" y="2047875"/>
                  </a:moveTo>
                  <a:lnTo>
                    <a:pt x="1724025" y="1200150"/>
                  </a:lnTo>
                  <a:cubicBezTo>
                    <a:pt x="2205037" y="968375"/>
                    <a:pt x="2886075" y="657225"/>
                    <a:pt x="2886075" y="657225"/>
                  </a:cubicBezTo>
                  <a:lnTo>
                    <a:pt x="4295775" y="0"/>
                  </a:lnTo>
                </a:path>
              </a:pathLst>
            </a:cu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7150" y="4391025"/>
              <a:ext cx="2314575" cy="1085850"/>
            </a:xfrm>
            <a:custGeom>
              <a:avLst/>
              <a:gdLst>
                <a:gd name="connsiteX0" fmla="*/ 0 w 2314575"/>
                <a:gd name="connsiteY0" fmla="*/ 1085850 h 1085850"/>
                <a:gd name="connsiteX1" fmla="*/ 1066800 w 2314575"/>
                <a:gd name="connsiteY1" fmla="*/ 495300 h 1085850"/>
                <a:gd name="connsiteX2" fmla="*/ 2314575 w 2314575"/>
                <a:gd name="connsiteY2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4575" h="1085850">
                  <a:moveTo>
                    <a:pt x="0" y="1085850"/>
                  </a:moveTo>
                  <a:cubicBezTo>
                    <a:pt x="340519" y="881062"/>
                    <a:pt x="681038" y="676275"/>
                    <a:pt x="1066800" y="495300"/>
                  </a:cubicBezTo>
                  <a:cubicBezTo>
                    <a:pt x="1452562" y="314325"/>
                    <a:pt x="1883568" y="157162"/>
                    <a:pt x="2314575" y="0"/>
                  </a:cubicBezTo>
                </a:path>
              </a:pathLst>
            </a:cu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4611687" y="4886325"/>
              <a:ext cx="4465638" cy="2017712"/>
            </a:xfrm>
            <a:custGeom>
              <a:avLst/>
              <a:gdLst>
                <a:gd name="connsiteX0" fmla="*/ 312738 w 4465638"/>
                <a:gd name="connsiteY0" fmla="*/ 1866900 h 2017712"/>
                <a:gd name="connsiteX1" fmla="*/ 379413 w 4465638"/>
                <a:gd name="connsiteY1" fmla="*/ 1857375 h 2017712"/>
                <a:gd name="connsiteX2" fmla="*/ 4465638 w 4465638"/>
                <a:gd name="connsiteY2" fmla="*/ 0 h 201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65638" h="2017712">
                  <a:moveTo>
                    <a:pt x="312738" y="1866900"/>
                  </a:moveTo>
                  <a:cubicBezTo>
                    <a:pt x="0" y="2017712"/>
                    <a:pt x="379413" y="1857375"/>
                    <a:pt x="379413" y="1857375"/>
                  </a:cubicBezTo>
                  <a:lnTo>
                    <a:pt x="4465638" y="0"/>
                  </a:lnTo>
                </a:path>
              </a:pathLst>
            </a:cu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3124200" y="6362700"/>
              <a:ext cx="762000" cy="295275"/>
            </a:xfrm>
            <a:custGeom>
              <a:avLst/>
              <a:gdLst>
                <a:gd name="connsiteX0" fmla="*/ 0 w 762000"/>
                <a:gd name="connsiteY0" fmla="*/ 295275 h 295275"/>
                <a:gd name="connsiteX1" fmla="*/ 762000 w 762000"/>
                <a:gd name="connsiteY1" fmla="*/ 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2000" h="295275">
                  <a:moveTo>
                    <a:pt x="0" y="295275"/>
                  </a:moveTo>
                  <a:lnTo>
                    <a:pt x="762000" y="0"/>
                  </a:lnTo>
                </a:path>
              </a:pathLst>
            </a:cu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4448175" y="5391150"/>
              <a:ext cx="1695450" cy="714375"/>
            </a:xfrm>
            <a:custGeom>
              <a:avLst/>
              <a:gdLst>
                <a:gd name="connsiteX0" fmla="*/ 0 w 1695450"/>
                <a:gd name="connsiteY0" fmla="*/ 714375 h 714375"/>
                <a:gd name="connsiteX1" fmla="*/ 1695450 w 1695450"/>
                <a:gd name="connsiteY1" fmla="*/ 0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5450" h="714375">
                  <a:moveTo>
                    <a:pt x="0" y="714375"/>
                  </a:moveTo>
                  <a:lnTo>
                    <a:pt x="1695450" y="0"/>
                  </a:lnTo>
                </a:path>
              </a:pathLst>
            </a:cu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3190875" y="1628775"/>
              <a:ext cx="5876925" cy="2381250"/>
            </a:xfrm>
            <a:custGeom>
              <a:avLst/>
              <a:gdLst>
                <a:gd name="connsiteX0" fmla="*/ 0 w 5876925"/>
                <a:gd name="connsiteY0" fmla="*/ 2381250 h 2381250"/>
                <a:gd name="connsiteX1" fmla="*/ 3181350 w 5876925"/>
                <a:gd name="connsiteY1" fmla="*/ 1238250 h 2381250"/>
                <a:gd name="connsiteX2" fmla="*/ 5876925 w 5876925"/>
                <a:gd name="connsiteY2" fmla="*/ 0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6925" h="2381250">
                  <a:moveTo>
                    <a:pt x="0" y="2381250"/>
                  </a:moveTo>
                  <a:cubicBezTo>
                    <a:pt x="1100931" y="2008187"/>
                    <a:pt x="2201863" y="1635125"/>
                    <a:pt x="3181350" y="1238250"/>
                  </a:cubicBezTo>
                  <a:cubicBezTo>
                    <a:pt x="4160837" y="841375"/>
                    <a:pt x="5018881" y="420687"/>
                    <a:pt x="5876925" y="0"/>
                  </a:cubicBezTo>
                </a:path>
              </a:pathLst>
            </a:cu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6743700" y="2162175"/>
              <a:ext cx="2352675" cy="1076325"/>
            </a:xfrm>
            <a:custGeom>
              <a:avLst/>
              <a:gdLst>
                <a:gd name="connsiteX0" fmla="*/ 0 w 2352675"/>
                <a:gd name="connsiteY0" fmla="*/ 1076325 h 1076325"/>
                <a:gd name="connsiteX1" fmla="*/ 66675 w 2352675"/>
                <a:gd name="connsiteY1" fmla="*/ 1057275 h 1076325"/>
                <a:gd name="connsiteX2" fmla="*/ 2352675 w 2352675"/>
                <a:gd name="connsiteY2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2675" h="1076325">
                  <a:moveTo>
                    <a:pt x="0" y="1076325"/>
                  </a:moveTo>
                  <a:lnTo>
                    <a:pt x="66675" y="1057275"/>
                  </a:lnTo>
                  <a:lnTo>
                    <a:pt x="2352675" y="0"/>
                  </a:lnTo>
                </a:path>
              </a:pathLst>
            </a:cu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361950" y="3781425"/>
              <a:ext cx="4133850" cy="1990725"/>
            </a:xfrm>
            <a:custGeom>
              <a:avLst/>
              <a:gdLst>
                <a:gd name="connsiteX0" fmla="*/ 0 w 4133850"/>
                <a:gd name="connsiteY0" fmla="*/ 1990725 h 1990725"/>
                <a:gd name="connsiteX1" fmla="*/ 1590675 w 4133850"/>
                <a:gd name="connsiteY1" fmla="*/ 1228725 h 1990725"/>
                <a:gd name="connsiteX2" fmla="*/ 2533650 w 4133850"/>
                <a:gd name="connsiteY2" fmla="*/ 809625 h 1990725"/>
                <a:gd name="connsiteX3" fmla="*/ 4133850 w 4133850"/>
                <a:gd name="connsiteY3" fmla="*/ 0 h 199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3850" h="1990725">
                  <a:moveTo>
                    <a:pt x="0" y="1990725"/>
                  </a:moveTo>
                  <a:lnTo>
                    <a:pt x="1590675" y="1228725"/>
                  </a:lnTo>
                  <a:cubicBezTo>
                    <a:pt x="2012950" y="1031875"/>
                    <a:pt x="2109788" y="1014412"/>
                    <a:pt x="2533650" y="809625"/>
                  </a:cubicBezTo>
                  <a:cubicBezTo>
                    <a:pt x="2957512" y="604838"/>
                    <a:pt x="3633788" y="211137"/>
                    <a:pt x="4133850" y="0"/>
                  </a:cubicBezTo>
                </a:path>
              </a:pathLst>
            </a:cu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3929856" y="1104900"/>
              <a:ext cx="2004219" cy="1053306"/>
            </a:xfrm>
            <a:custGeom>
              <a:avLst/>
              <a:gdLst>
                <a:gd name="connsiteX0" fmla="*/ 127794 w 2004219"/>
                <a:gd name="connsiteY0" fmla="*/ 981075 h 1053306"/>
                <a:gd name="connsiteX1" fmla="*/ 184944 w 2004219"/>
                <a:gd name="connsiteY1" fmla="*/ 962025 h 1053306"/>
                <a:gd name="connsiteX2" fmla="*/ 2004219 w 2004219"/>
                <a:gd name="connsiteY2" fmla="*/ 0 h 105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4219" h="1053306">
                  <a:moveTo>
                    <a:pt x="127794" y="981075"/>
                  </a:moveTo>
                  <a:cubicBezTo>
                    <a:pt x="0" y="1053306"/>
                    <a:pt x="184944" y="962025"/>
                    <a:pt x="184944" y="962025"/>
                  </a:cubicBezTo>
                  <a:lnTo>
                    <a:pt x="2004219" y="0"/>
                  </a:lnTo>
                </a:path>
              </a:pathLst>
            </a:cu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3476625" y="38100"/>
              <a:ext cx="4162425" cy="2095500"/>
            </a:xfrm>
            <a:custGeom>
              <a:avLst/>
              <a:gdLst>
                <a:gd name="connsiteX0" fmla="*/ 0 w 4162425"/>
                <a:gd name="connsiteY0" fmla="*/ 2095500 h 2095500"/>
                <a:gd name="connsiteX1" fmla="*/ 1885950 w 4162425"/>
                <a:gd name="connsiteY1" fmla="*/ 1066800 h 2095500"/>
                <a:gd name="connsiteX2" fmla="*/ 3590925 w 4162425"/>
                <a:gd name="connsiteY2" fmla="*/ 200025 h 2095500"/>
                <a:gd name="connsiteX3" fmla="*/ 4162425 w 4162425"/>
                <a:gd name="connsiteY3" fmla="*/ 0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62425" h="2095500">
                  <a:moveTo>
                    <a:pt x="0" y="2095500"/>
                  </a:moveTo>
                  <a:lnTo>
                    <a:pt x="1885950" y="1066800"/>
                  </a:lnTo>
                  <a:cubicBezTo>
                    <a:pt x="2484437" y="750888"/>
                    <a:pt x="3211512" y="377825"/>
                    <a:pt x="3590925" y="200025"/>
                  </a:cubicBezTo>
                  <a:cubicBezTo>
                    <a:pt x="3970338" y="22225"/>
                    <a:pt x="4162425" y="0"/>
                    <a:pt x="4162425" y="0"/>
                  </a:cubicBezTo>
                </a:path>
              </a:pathLst>
            </a:cu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28575" y="3781425"/>
              <a:ext cx="1752600" cy="933450"/>
            </a:xfrm>
            <a:custGeom>
              <a:avLst/>
              <a:gdLst>
                <a:gd name="connsiteX0" fmla="*/ 0 w 1752600"/>
                <a:gd name="connsiteY0" fmla="*/ 933450 h 933450"/>
                <a:gd name="connsiteX1" fmla="*/ 1752600 w 1752600"/>
                <a:gd name="connsiteY1" fmla="*/ 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2600" h="933450">
                  <a:moveTo>
                    <a:pt x="0" y="933450"/>
                  </a:moveTo>
                  <a:lnTo>
                    <a:pt x="1752600" y="0"/>
                  </a:lnTo>
                </a:path>
              </a:pathLst>
            </a:cu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1514475" y="47625"/>
              <a:ext cx="4419600" cy="2133600"/>
            </a:xfrm>
            <a:custGeom>
              <a:avLst/>
              <a:gdLst>
                <a:gd name="connsiteX0" fmla="*/ 0 w 4419600"/>
                <a:gd name="connsiteY0" fmla="*/ 2133600 h 2133600"/>
                <a:gd name="connsiteX1" fmla="*/ 2266950 w 4419600"/>
                <a:gd name="connsiteY1" fmla="*/ 981075 h 2133600"/>
                <a:gd name="connsiteX2" fmla="*/ 4419600 w 4419600"/>
                <a:gd name="connsiteY2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9600" h="2133600">
                  <a:moveTo>
                    <a:pt x="0" y="2133600"/>
                  </a:moveTo>
                  <a:cubicBezTo>
                    <a:pt x="765175" y="1735137"/>
                    <a:pt x="1530350" y="1336675"/>
                    <a:pt x="2266950" y="981075"/>
                  </a:cubicBezTo>
                  <a:cubicBezTo>
                    <a:pt x="3003550" y="625475"/>
                    <a:pt x="3711575" y="312737"/>
                    <a:pt x="4419600" y="0"/>
                  </a:cubicBezTo>
                </a:path>
              </a:pathLst>
            </a:cu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38100" y="895350"/>
              <a:ext cx="942975" cy="495300"/>
            </a:xfrm>
            <a:custGeom>
              <a:avLst/>
              <a:gdLst>
                <a:gd name="connsiteX0" fmla="*/ 0 w 942975"/>
                <a:gd name="connsiteY0" fmla="*/ 495300 h 495300"/>
                <a:gd name="connsiteX1" fmla="*/ 942975 w 942975"/>
                <a:gd name="connsiteY1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495300">
                  <a:moveTo>
                    <a:pt x="0" y="495300"/>
                  </a:moveTo>
                  <a:lnTo>
                    <a:pt x="942975" y="0"/>
                  </a:lnTo>
                </a:path>
              </a:pathLst>
            </a:cu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1028700" y="47625"/>
              <a:ext cx="3429000" cy="1724025"/>
            </a:xfrm>
            <a:custGeom>
              <a:avLst/>
              <a:gdLst>
                <a:gd name="connsiteX0" fmla="*/ 0 w 3429000"/>
                <a:gd name="connsiteY0" fmla="*/ 1724025 h 1724025"/>
                <a:gd name="connsiteX1" fmla="*/ 2352675 w 3429000"/>
                <a:gd name="connsiteY1" fmla="*/ 447675 h 1724025"/>
                <a:gd name="connsiteX2" fmla="*/ 3429000 w 3429000"/>
                <a:gd name="connsiteY2" fmla="*/ 0 h 172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0" h="1724025">
                  <a:moveTo>
                    <a:pt x="0" y="1724025"/>
                  </a:moveTo>
                  <a:cubicBezTo>
                    <a:pt x="890587" y="1229519"/>
                    <a:pt x="1781175" y="735013"/>
                    <a:pt x="2352675" y="447675"/>
                  </a:cubicBezTo>
                  <a:cubicBezTo>
                    <a:pt x="2924175" y="160337"/>
                    <a:pt x="3176587" y="80168"/>
                    <a:pt x="3429000" y="0"/>
                  </a:cubicBezTo>
                </a:path>
              </a:pathLst>
            </a:cu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4619625" y="47625"/>
              <a:ext cx="2105025" cy="1104900"/>
            </a:xfrm>
            <a:custGeom>
              <a:avLst/>
              <a:gdLst>
                <a:gd name="connsiteX0" fmla="*/ 0 w 2105025"/>
                <a:gd name="connsiteY0" fmla="*/ 1104900 h 1104900"/>
                <a:gd name="connsiteX1" fmla="*/ 1552575 w 2105025"/>
                <a:gd name="connsiteY1" fmla="*/ 228600 h 1104900"/>
                <a:gd name="connsiteX2" fmla="*/ 2105025 w 2105025"/>
                <a:gd name="connsiteY2" fmla="*/ 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5025" h="1104900">
                  <a:moveTo>
                    <a:pt x="0" y="1104900"/>
                  </a:moveTo>
                  <a:cubicBezTo>
                    <a:pt x="600869" y="758825"/>
                    <a:pt x="1201738" y="412750"/>
                    <a:pt x="1552575" y="228600"/>
                  </a:cubicBezTo>
                  <a:cubicBezTo>
                    <a:pt x="1903413" y="44450"/>
                    <a:pt x="2004219" y="22225"/>
                    <a:pt x="2105025" y="0"/>
                  </a:cubicBezTo>
                </a:path>
              </a:pathLst>
            </a:custGeom>
            <a:ln w="158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88"/>
          <p:cNvGrpSpPr/>
          <p:nvPr/>
        </p:nvGrpSpPr>
        <p:grpSpPr>
          <a:xfrm>
            <a:off x="714375" y="342900"/>
            <a:ext cx="8305800" cy="6496050"/>
            <a:chOff x="714375" y="342900"/>
            <a:chExt cx="8305800" cy="6496050"/>
          </a:xfrm>
        </p:grpSpPr>
        <p:sp>
          <p:nvSpPr>
            <p:cNvPr id="155" name="Freeform 154"/>
            <p:cNvSpPr/>
            <p:nvPr/>
          </p:nvSpPr>
          <p:spPr>
            <a:xfrm>
              <a:off x="5191125" y="3667125"/>
              <a:ext cx="333375" cy="819150"/>
            </a:xfrm>
            <a:custGeom>
              <a:avLst/>
              <a:gdLst>
                <a:gd name="connsiteX0" fmla="*/ 0 w 333375"/>
                <a:gd name="connsiteY0" fmla="*/ 0 h 819150"/>
                <a:gd name="connsiteX1" fmla="*/ 333375 w 333375"/>
                <a:gd name="connsiteY1" fmla="*/ 81915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3375" h="819150">
                  <a:moveTo>
                    <a:pt x="0" y="0"/>
                  </a:moveTo>
                  <a:cubicBezTo>
                    <a:pt x="117475" y="284956"/>
                    <a:pt x="234950" y="569913"/>
                    <a:pt x="333375" y="819150"/>
                  </a:cubicBez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1323975" y="4105275"/>
              <a:ext cx="285750" cy="571500"/>
            </a:xfrm>
            <a:custGeom>
              <a:avLst/>
              <a:gdLst>
                <a:gd name="connsiteX0" fmla="*/ 0 w 285750"/>
                <a:gd name="connsiteY0" fmla="*/ 0 h 571500"/>
                <a:gd name="connsiteX1" fmla="*/ 285750 w 285750"/>
                <a:gd name="connsiteY1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0" h="571500">
                  <a:moveTo>
                    <a:pt x="0" y="0"/>
                  </a:moveTo>
                  <a:lnTo>
                    <a:pt x="285750" y="571500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5524500" y="5753100"/>
              <a:ext cx="295275" cy="571500"/>
            </a:xfrm>
            <a:custGeom>
              <a:avLst/>
              <a:gdLst>
                <a:gd name="connsiteX0" fmla="*/ 0 w 295275"/>
                <a:gd name="connsiteY0" fmla="*/ 0 h 571500"/>
                <a:gd name="connsiteX1" fmla="*/ 295275 w 295275"/>
                <a:gd name="connsiteY1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5275" h="571500">
                  <a:moveTo>
                    <a:pt x="0" y="0"/>
                  </a:moveTo>
                  <a:lnTo>
                    <a:pt x="295275" y="571500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115300" y="5476875"/>
              <a:ext cx="523875" cy="895350"/>
            </a:xfrm>
            <a:custGeom>
              <a:avLst/>
              <a:gdLst>
                <a:gd name="connsiteX0" fmla="*/ 0 w 523875"/>
                <a:gd name="connsiteY0" fmla="*/ 0 h 895350"/>
                <a:gd name="connsiteX1" fmla="*/ 523875 w 523875"/>
                <a:gd name="connsiteY1" fmla="*/ 89535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 h="895350">
                  <a:moveTo>
                    <a:pt x="0" y="0"/>
                  </a:moveTo>
                  <a:lnTo>
                    <a:pt x="523875" y="895350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7962900" y="3667125"/>
              <a:ext cx="581025" cy="1352550"/>
            </a:xfrm>
            <a:custGeom>
              <a:avLst/>
              <a:gdLst>
                <a:gd name="connsiteX0" fmla="*/ 0 w 581025"/>
                <a:gd name="connsiteY0" fmla="*/ 0 h 1352550"/>
                <a:gd name="connsiteX1" fmla="*/ 581025 w 581025"/>
                <a:gd name="connsiteY1" fmla="*/ 135255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025" h="1352550">
                  <a:moveTo>
                    <a:pt x="0" y="0"/>
                  </a:moveTo>
                  <a:lnTo>
                    <a:pt x="581025" y="1352550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134100" y="5029200"/>
              <a:ext cx="419100" cy="904875"/>
            </a:xfrm>
            <a:custGeom>
              <a:avLst/>
              <a:gdLst>
                <a:gd name="connsiteX0" fmla="*/ 0 w 419100"/>
                <a:gd name="connsiteY0" fmla="*/ 0 h 904875"/>
                <a:gd name="connsiteX1" fmla="*/ 419100 w 419100"/>
                <a:gd name="connsiteY1" fmla="*/ 9048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100" h="904875">
                  <a:moveTo>
                    <a:pt x="0" y="0"/>
                  </a:moveTo>
                  <a:lnTo>
                    <a:pt x="419100" y="904875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5391150" y="3286125"/>
              <a:ext cx="457200" cy="1066800"/>
            </a:xfrm>
            <a:custGeom>
              <a:avLst/>
              <a:gdLst>
                <a:gd name="connsiteX0" fmla="*/ 0 w 457200"/>
                <a:gd name="connsiteY0" fmla="*/ 0 h 1066800"/>
                <a:gd name="connsiteX1" fmla="*/ 457200 w 457200"/>
                <a:gd name="connsiteY1" fmla="*/ 106680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1066800">
                  <a:moveTo>
                    <a:pt x="0" y="0"/>
                  </a:moveTo>
                  <a:lnTo>
                    <a:pt x="457200" y="1066800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8324850" y="2609850"/>
              <a:ext cx="161925" cy="466725"/>
            </a:xfrm>
            <a:custGeom>
              <a:avLst/>
              <a:gdLst>
                <a:gd name="connsiteX0" fmla="*/ 0 w 161925"/>
                <a:gd name="connsiteY0" fmla="*/ 0 h 466725"/>
                <a:gd name="connsiteX1" fmla="*/ 57150 w 161925"/>
                <a:gd name="connsiteY1" fmla="*/ 95250 h 466725"/>
                <a:gd name="connsiteX2" fmla="*/ 161925 w 161925"/>
                <a:gd name="connsiteY2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466725">
                  <a:moveTo>
                    <a:pt x="0" y="0"/>
                  </a:moveTo>
                  <a:cubicBezTo>
                    <a:pt x="15081" y="8731"/>
                    <a:pt x="30163" y="17463"/>
                    <a:pt x="57150" y="95250"/>
                  </a:cubicBezTo>
                  <a:cubicBezTo>
                    <a:pt x="84137" y="173037"/>
                    <a:pt x="123031" y="319881"/>
                    <a:pt x="161925" y="466725"/>
                  </a:cubicBez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5924550" y="3114675"/>
              <a:ext cx="409575" cy="1019175"/>
            </a:xfrm>
            <a:custGeom>
              <a:avLst/>
              <a:gdLst>
                <a:gd name="connsiteX0" fmla="*/ 0 w 409575"/>
                <a:gd name="connsiteY0" fmla="*/ 0 h 1019175"/>
                <a:gd name="connsiteX1" fmla="*/ 409575 w 409575"/>
                <a:gd name="connsiteY1" fmla="*/ 101917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1019175">
                  <a:moveTo>
                    <a:pt x="0" y="0"/>
                  </a:moveTo>
                  <a:lnTo>
                    <a:pt x="409575" y="1019175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523163" y="4340225"/>
              <a:ext cx="363537" cy="927100"/>
            </a:xfrm>
            <a:custGeom>
              <a:avLst/>
              <a:gdLst>
                <a:gd name="connsiteX0" fmla="*/ 11112 w 363537"/>
                <a:gd name="connsiteY0" fmla="*/ 50800 h 927100"/>
                <a:gd name="connsiteX1" fmla="*/ 58737 w 363537"/>
                <a:gd name="connsiteY1" fmla="*/ 146050 h 927100"/>
                <a:gd name="connsiteX2" fmla="*/ 363537 w 363537"/>
                <a:gd name="connsiteY2" fmla="*/ 92710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3537" h="927100">
                  <a:moveTo>
                    <a:pt x="11112" y="50800"/>
                  </a:moveTo>
                  <a:cubicBezTo>
                    <a:pt x="5556" y="25400"/>
                    <a:pt x="0" y="0"/>
                    <a:pt x="58737" y="146050"/>
                  </a:cubicBezTo>
                  <a:cubicBezTo>
                    <a:pt x="117474" y="292100"/>
                    <a:pt x="240505" y="609600"/>
                    <a:pt x="363537" y="927100"/>
                  </a:cubicBez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4829175" y="571500"/>
              <a:ext cx="161925" cy="304800"/>
            </a:xfrm>
            <a:custGeom>
              <a:avLst/>
              <a:gdLst>
                <a:gd name="connsiteX0" fmla="*/ 0 w 161925"/>
                <a:gd name="connsiteY0" fmla="*/ 0 h 304800"/>
                <a:gd name="connsiteX1" fmla="*/ 161925 w 161925"/>
                <a:gd name="connsiteY1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04800">
                  <a:moveTo>
                    <a:pt x="0" y="0"/>
                  </a:moveTo>
                  <a:lnTo>
                    <a:pt x="161925" y="304800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057275" y="923925"/>
              <a:ext cx="171450" cy="342900"/>
            </a:xfrm>
            <a:custGeom>
              <a:avLst/>
              <a:gdLst>
                <a:gd name="connsiteX0" fmla="*/ 0 w 171450"/>
                <a:gd name="connsiteY0" fmla="*/ 0 h 342900"/>
                <a:gd name="connsiteX1" fmla="*/ 171450 w 171450"/>
                <a:gd name="connsiteY1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342900">
                  <a:moveTo>
                    <a:pt x="0" y="0"/>
                  </a:moveTo>
                  <a:lnTo>
                    <a:pt x="171450" y="342900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5067300" y="495300"/>
              <a:ext cx="180975" cy="266700"/>
            </a:xfrm>
            <a:custGeom>
              <a:avLst/>
              <a:gdLst>
                <a:gd name="connsiteX0" fmla="*/ 0 w 180975"/>
                <a:gd name="connsiteY0" fmla="*/ 0 h 266700"/>
                <a:gd name="connsiteX1" fmla="*/ 180975 w 180975"/>
                <a:gd name="connsiteY1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975" h="266700">
                  <a:moveTo>
                    <a:pt x="0" y="0"/>
                  </a:moveTo>
                  <a:lnTo>
                    <a:pt x="180975" y="266700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4419600" y="809625"/>
              <a:ext cx="180975" cy="371475"/>
            </a:xfrm>
            <a:custGeom>
              <a:avLst/>
              <a:gdLst>
                <a:gd name="connsiteX0" fmla="*/ 0 w 180975"/>
                <a:gd name="connsiteY0" fmla="*/ 0 h 371475"/>
                <a:gd name="connsiteX1" fmla="*/ 180975 w 180975"/>
                <a:gd name="connsiteY1" fmla="*/ 3714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975" h="371475">
                  <a:moveTo>
                    <a:pt x="0" y="0"/>
                  </a:moveTo>
                  <a:lnTo>
                    <a:pt x="180975" y="371475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762625" y="942975"/>
              <a:ext cx="95250" cy="200025"/>
            </a:xfrm>
            <a:custGeom>
              <a:avLst/>
              <a:gdLst>
                <a:gd name="connsiteX0" fmla="*/ 0 w 95250"/>
                <a:gd name="connsiteY0" fmla="*/ 0 h 200025"/>
                <a:gd name="connsiteX1" fmla="*/ 95250 w 95250"/>
                <a:gd name="connsiteY1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200025">
                  <a:moveTo>
                    <a:pt x="0" y="0"/>
                  </a:moveTo>
                  <a:lnTo>
                    <a:pt x="95250" y="200025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4324350" y="1714500"/>
              <a:ext cx="85725" cy="152400"/>
            </a:xfrm>
            <a:custGeom>
              <a:avLst/>
              <a:gdLst>
                <a:gd name="connsiteX0" fmla="*/ 0 w 85725"/>
                <a:gd name="connsiteY0" fmla="*/ 0 h 152400"/>
                <a:gd name="connsiteX1" fmla="*/ 85725 w 85725"/>
                <a:gd name="connsiteY1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152400">
                  <a:moveTo>
                    <a:pt x="0" y="0"/>
                  </a:moveTo>
                  <a:lnTo>
                    <a:pt x="85725" y="152400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876925" y="2047875"/>
              <a:ext cx="247650" cy="542925"/>
            </a:xfrm>
            <a:custGeom>
              <a:avLst/>
              <a:gdLst>
                <a:gd name="connsiteX0" fmla="*/ 0 w 247650"/>
                <a:gd name="connsiteY0" fmla="*/ 0 h 542925"/>
                <a:gd name="connsiteX1" fmla="*/ 247650 w 247650"/>
                <a:gd name="connsiteY1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0" h="542925">
                  <a:moveTo>
                    <a:pt x="0" y="0"/>
                  </a:moveTo>
                  <a:lnTo>
                    <a:pt x="247650" y="542925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5124450" y="4791075"/>
              <a:ext cx="180975" cy="342900"/>
            </a:xfrm>
            <a:custGeom>
              <a:avLst/>
              <a:gdLst>
                <a:gd name="connsiteX0" fmla="*/ 0 w 180975"/>
                <a:gd name="connsiteY0" fmla="*/ 0 h 342900"/>
                <a:gd name="connsiteX1" fmla="*/ 180975 w 180975"/>
                <a:gd name="connsiteY1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975" h="342900">
                  <a:moveTo>
                    <a:pt x="0" y="0"/>
                  </a:moveTo>
                  <a:lnTo>
                    <a:pt x="180975" y="342900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4791075" y="4914900"/>
              <a:ext cx="123825" cy="381000"/>
            </a:xfrm>
            <a:custGeom>
              <a:avLst/>
              <a:gdLst>
                <a:gd name="connsiteX0" fmla="*/ 0 w 123825"/>
                <a:gd name="connsiteY0" fmla="*/ 0 h 381000"/>
                <a:gd name="connsiteX1" fmla="*/ 123825 w 123825"/>
                <a:gd name="connsiteY1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825" h="381000">
                  <a:moveTo>
                    <a:pt x="0" y="0"/>
                  </a:moveTo>
                  <a:lnTo>
                    <a:pt x="123825" y="381000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6619875" y="4791075"/>
              <a:ext cx="171450" cy="495300"/>
            </a:xfrm>
            <a:custGeom>
              <a:avLst/>
              <a:gdLst>
                <a:gd name="connsiteX0" fmla="*/ 0 w 171450"/>
                <a:gd name="connsiteY0" fmla="*/ 0 h 495300"/>
                <a:gd name="connsiteX1" fmla="*/ 47625 w 171450"/>
                <a:gd name="connsiteY1" fmla="*/ 171450 h 495300"/>
                <a:gd name="connsiteX2" fmla="*/ 171450 w 171450"/>
                <a:gd name="connsiteY2" fmla="*/ 4953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495300">
                  <a:moveTo>
                    <a:pt x="0" y="0"/>
                  </a:moveTo>
                  <a:cubicBezTo>
                    <a:pt x="9525" y="44450"/>
                    <a:pt x="19050" y="88900"/>
                    <a:pt x="47625" y="171450"/>
                  </a:cubicBezTo>
                  <a:cubicBezTo>
                    <a:pt x="76200" y="254000"/>
                    <a:pt x="123825" y="374650"/>
                    <a:pt x="171450" y="495300"/>
                  </a:cubicBez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6362700" y="4267200"/>
              <a:ext cx="209550" cy="447675"/>
            </a:xfrm>
            <a:custGeom>
              <a:avLst/>
              <a:gdLst>
                <a:gd name="connsiteX0" fmla="*/ 0 w 209550"/>
                <a:gd name="connsiteY0" fmla="*/ 0 h 447675"/>
                <a:gd name="connsiteX1" fmla="*/ 209550 w 209550"/>
                <a:gd name="connsiteY1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0" h="447675">
                  <a:moveTo>
                    <a:pt x="0" y="0"/>
                  </a:moveTo>
                  <a:lnTo>
                    <a:pt x="209550" y="447675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5934075" y="4486275"/>
              <a:ext cx="180975" cy="438150"/>
            </a:xfrm>
            <a:custGeom>
              <a:avLst/>
              <a:gdLst>
                <a:gd name="connsiteX0" fmla="*/ 0 w 180975"/>
                <a:gd name="connsiteY0" fmla="*/ 0 h 438150"/>
                <a:gd name="connsiteX1" fmla="*/ 180975 w 180975"/>
                <a:gd name="connsiteY1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975" h="438150">
                  <a:moveTo>
                    <a:pt x="0" y="0"/>
                  </a:moveTo>
                  <a:lnTo>
                    <a:pt x="180975" y="438150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648575" y="2333625"/>
              <a:ext cx="142875" cy="361950"/>
            </a:xfrm>
            <a:custGeom>
              <a:avLst/>
              <a:gdLst>
                <a:gd name="connsiteX0" fmla="*/ 0 w 142875"/>
                <a:gd name="connsiteY0" fmla="*/ 0 h 361950"/>
                <a:gd name="connsiteX1" fmla="*/ 142875 w 142875"/>
                <a:gd name="connsiteY1" fmla="*/ 3619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5" h="361950">
                  <a:moveTo>
                    <a:pt x="0" y="0"/>
                  </a:moveTo>
                  <a:lnTo>
                    <a:pt x="142875" y="361950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5673725" y="2112963"/>
              <a:ext cx="193675" cy="554037"/>
            </a:xfrm>
            <a:custGeom>
              <a:avLst/>
              <a:gdLst>
                <a:gd name="connsiteX0" fmla="*/ 3175 w 193675"/>
                <a:gd name="connsiteY0" fmla="*/ 30162 h 554037"/>
                <a:gd name="connsiteX1" fmla="*/ 31750 w 193675"/>
                <a:gd name="connsiteY1" fmla="*/ 87312 h 554037"/>
                <a:gd name="connsiteX2" fmla="*/ 193675 w 193675"/>
                <a:gd name="connsiteY2" fmla="*/ 554037 h 55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675" h="554037">
                  <a:moveTo>
                    <a:pt x="3175" y="30162"/>
                  </a:moveTo>
                  <a:cubicBezTo>
                    <a:pt x="1587" y="15081"/>
                    <a:pt x="0" y="0"/>
                    <a:pt x="31750" y="87312"/>
                  </a:cubicBezTo>
                  <a:cubicBezTo>
                    <a:pt x="63500" y="174624"/>
                    <a:pt x="128587" y="364330"/>
                    <a:pt x="193675" y="554037"/>
                  </a:cubicBez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4422775" y="2363788"/>
              <a:ext cx="215900" cy="531812"/>
            </a:xfrm>
            <a:custGeom>
              <a:avLst/>
              <a:gdLst>
                <a:gd name="connsiteX0" fmla="*/ 6350 w 215900"/>
                <a:gd name="connsiteY0" fmla="*/ 26987 h 531812"/>
                <a:gd name="connsiteX1" fmla="*/ 34925 w 215900"/>
                <a:gd name="connsiteY1" fmla="*/ 84137 h 531812"/>
                <a:gd name="connsiteX2" fmla="*/ 215900 w 215900"/>
                <a:gd name="connsiteY2" fmla="*/ 531812 h 53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900" h="531812">
                  <a:moveTo>
                    <a:pt x="6350" y="26987"/>
                  </a:moveTo>
                  <a:cubicBezTo>
                    <a:pt x="3175" y="13493"/>
                    <a:pt x="0" y="0"/>
                    <a:pt x="34925" y="84137"/>
                  </a:cubicBezTo>
                  <a:cubicBezTo>
                    <a:pt x="69850" y="168275"/>
                    <a:pt x="142875" y="350043"/>
                    <a:pt x="215900" y="531812"/>
                  </a:cubicBez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3381375" y="5553075"/>
              <a:ext cx="190500" cy="476250"/>
            </a:xfrm>
            <a:custGeom>
              <a:avLst/>
              <a:gdLst>
                <a:gd name="connsiteX0" fmla="*/ 0 w 190500"/>
                <a:gd name="connsiteY0" fmla="*/ 0 h 476250"/>
                <a:gd name="connsiteX1" fmla="*/ 190500 w 190500"/>
                <a:gd name="connsiteY1" fmla="*/ 4762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0" h="476250">
                  <a:moveTo>
                    <a:pt x="0" y="0"/>
                  </a:moveTo>
                  <a:lnTo>
                    <a:pt x="190500" y="476250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2457450" y="4848225"/>
              <a:ext cx="304800" cy="704850"/>
            </a:xfrm>
            <a:custGeom>
              <a:avLst/>
              <a:gdLst>
                <a:gd name="connsiteX0" fmla="*/ 0 w 304800"/>
                <a:gd name="connsiteY0" fmla="*/ 0 h 704850"/>
                <a:gd name="connsiteX1" fmla="*/ 304800 w 304800"/>
                <a:gd name="connsiteY1" fmla="*/ 70485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 h="704850">
                  <a:moveTo>
                    <a:pt x="0" y="0"/>
                  </a:moveTo>
                  <a:lnTo>
                    <a:pt x="304800" y="704850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3114675" y="4991100"/>
              <a:ext cx="209550" cy="466725"/>
            </a:xfrm>
            <a:custGeom>
              <a:avLst/>
              <a:gdLst>
                <a:gd name="connsiteX0" fmla="*/ 0 w 209550"/>
                <a:gd name="connsiteY0" fmla="*/ 0 h 466725"/>
                <a:gd name="connsiteX1" fmla="*/ 209550 w 209550"/>
                <a:gd name="connsiteY1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0" h="466725">
                  <a:moveTo>
                    <a:pt x="0" y="0"/>
                  </a:moveTo>
                  <a:lnTo>
                    <a:pt x="209550" y="466725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1227138" y="5372100"/>
              <a:ext cx="239712" cy="619125"/>
            </a:xfrm>
            <a:custGeom>
              <a:avLst/>
              <a:gdLst>
                <a:gd name="connsiteX0" fmla="*/ 1587 w 239712"/>
                <a:gd name="connsiteY0" fmla="*/ 47625 h 619125"/>
                <a:gd name="connsiteX1" fmla="*/ 39687 w 239712"/>
                <a:gd name="connsiteY1" fmla="*/ 95250 h 619125"/>
                <a:gd name="connsiteX2" fmla="*/ 239712 w 239712"/>
                <a:gd name="connsiteY2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712" h="619125">
                  <a:moveTo>
                    <a:pt x="1587" y="47625"/>
                  </a:moveTo>
                  <a:cubicBezTo>
                    <a:pt x="793" y="23812"/>
                    <a:pt x="0" y="0"/>
                    <a:pt x="39687" y="95250"/>
                  </a:cubicBezTo>
                  <a:cubicBezTo>
                    <a:pt x="79374" y="190500"/>
                    <a:pt x="159543" y="404812"/>
                    <a:pt x="239712" y="619125"/>
                  </a:cubicBez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800100" y="5095875"/>
              <a:ext cx="161925" cy="333375"/>
            </a:xfrm>
            <a:custGeom>
              <a:avLst/>
              <a:gdLst>
                <a:gd name="connsiteX0" fmla="*/ 0 w 161925"/>
                <a:gd name="connsiteY0" fmla="*/ 0 h 333375"/>
                <a:gd name="connsiteX1" fmla="*/ 161925 w 161925"/>
                <a:gd name="connsiteY1" fmla="*/ 33337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 h="333375">
                  <a:moveTo>
                    <a:pt x="0" y="0"/>
                  </a:moveTo>
                  <a:lnTo>
                    <a:pt x="161925" y="333375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714375" y="3600450"/>
              <a:ext cx="228600" cy="561975"/>
            </a:xfrm>
            <a:custGeom>
              <a:avLst/>
              <a:gdLst>
                <a:gd name="connsiteX0" fmla="*/ 0 w 228600"/>
                <a:gd name="connsiteY0" fmla="*/ 0 h 561975"/>
                <a:gd name="connsiteX1" fmla="*/ 95250 w 228600"/>
                <a:gd name="connsiteY1" fmla="*/ 200025 h 561975"/>
                <a:gd name="connsiteX2" fmla="*/ 228600 w 228600"/>
                <a:gd name="connsiteY2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561975">
                  <a:moveTo>
                    <a:pt x="0" y="0"/>
                  </a:moveTo>
                  <a:cubicBezTo>
                    <a:pt x="28575" y="53181"/>
                    <a:pt x="57150" y="106363"/>
                    <a:pt x="95250" y="200025"/>
                  </a:cubicBezTo>
                  <a:cubicBezTo>
                    <a:pt x="133350" y="293687"/>
                    <a:pt x="180975" y="427831"/>
                    <a:pt x="228600" y="561975"/>
                  </a:cubicBez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3076575" y="1495425"/>
              <a:ext cx="304800" cy="590550"/>
            </a:xfrm>
            <a:custGeom>
              <a:avLst/>
              <a:gdLst>
                <a:gd name="connsiteX0" fmla="*/ 0 w 304800"/>
                <a:gd name="connsiteY0" fmla="*/ 0 h 590550"/>
                <a:gd name="connsiteX1" fmla="*/ 304800 w 304800"/>
                <a:gd name="connsiteY1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 h="590550">
                  <a:moveTo>
                    <a:pt x="0" y="0"/>
                  </a:moveTo>
                  <a:lnTo>
                    <a:pt x="304800" y="590550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5438775" y="342900"/>
              <a:ext cx="142875" cy="266700"/>
            </a:xfrm>
            <a:custGeom>
              <a:avLst/>
              <a:gdLst>
                <a:gd name="connsiteX0" fmla="*/ 0 w 142875"/>
                <a:gd name="connsiteY0" fmla="*/ 0 h 266700"/>
                <a:gd name="connsiteX1" fmla="*/ 142875 w 142875"/>
                <a:gd name="connsiteY1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5" h="266700">
                  <a:moveTo>
                    <a:pt x="0" y="0"/>
                  </a:moveTo>
                  <a:lnTo>
                    <a:pt x="142875" y="266700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35025" y="4352925"/>
              <a:ext cx="269875" cy="504825"/>
            </a:xfrm>
            <a:custGeom>
              <a:avLst/>
              <a:gdLst>
                <a:gd name="connsiteX0" fmla="*/ 22225 w 269875"/>
                <a:gd name="connsiteY0" fmla="*/ 0 h 504825"/>
                <a:gd name="connsiteX1" fmla="*/ 41275 w 269875"/>
                <a:gd name="connsiteY1" fmla="*/ 85725 h 504825"/>
                <a:gd name="connsiteX2" fmla="*/ 269875 w 269875"/>
                <a:gd name="connsiteY2" fmla="*/ 50482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9875" h="504825">
                  <a:moveTo>
                    <a:pt x="22225" y="0"/>
                  </a:moveTo>
                  <a:cubicBezTo>
                    <a:pt x="11112" y="794"/>
                    <a:pt x="0" y="1588"/>
                    <a:pt x="41275" y="85725"/>
                  </a:cubicBezTo>
                  <a:cubicBezTo>
                    <a:pt x="82550" y="169863"/>
                    <a:pt x="176212" y="337344"/>
                    <a:pt x="269875" y="504825"/>
                  </a:cubicBez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4810125" y="3476625"/>
              <a:ext cx="495300" cy="1162050"/>
            </a:xfrm>
            <a:custGeom>
              <a:avLst/>
              <a:gdLst>
                <a:gd name="connsiteX0" fmla="*/ 0 w 495300"/>
                <a:gd name="connsiteY0" fmla="*/ 0 h 1162050"/>
                <a:gd name="connsiteX1" fmla="*/ 495300 w 495300"/>
                <a:gd name="connsiteY1" fmla="*/ 116205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5300" h="1162050">
                  <a:moveTo>
                    <a:pt x="0" y="0"/>
                  </a:moveTo>
                  <a:lnTo>
                    <a:pt x="495300" y="1162050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3448050" y="4383088"/>
              <a:ext cx="381000" cy="836612"/>
            </a:xfrm>
            <a:custGeom>
              <a:avLst/>
              <a:gdLst>
                <a:gd name="connsiteX0" fmla="*/ 38100 w 381000"/>
                <a:gd name="connsiteY0" fmla="*/ 46037 h 836612"/>
                <a:gd name="connsiteX1" fmla="*/ 57150 w 381000"/>
                <a:gd name="connsiteY1" fmla="*/ 131762 h 836612"/>
                <a:gd name="connsiteX2" fmla="*/ 381000 w 381000"/>
                <a:gd name="connsiteY2" fmla="*/ 836612 h 83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0" h="836612">
                  <a:moveTo>
                    <a:pt x="38100" y="46037"/>
                  </a:moveTo>
                  <a:cubicBezTo>
                    <a:pt x="19050" y="23018"/>
                    <a:pt x="0" y="0"/>
                    <a:pt x="57150" y="131762"/>
                  </a:cubicBezTo>
                  <a:cubicBezTo>
                    <a:pt x="114300" y="263524"/>
                    <a:pt x="247650" y="550068"/>
                    <a:pt x="381000" y="836612"/>
                  </a:cubicBez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4476750" y="5781675"/>
              <a:ext cx="133350" cy="219075"/>
            </a:xfrm>
            <a:custGeom>
              <a:avLst/>
              <a:gdLst>
                <a:gd name="connsiteX0" fmla="*/ 0 w 133350"/>
                <a:gd name="connsiteY0" fmla="*/ 0 h 219075"/>
                <a:gd name="connsiteX1" fmla="*/ 133350 w 133350"/>
                <a:gd name="connsiteY1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219075">
                  <a:moveTo>
                    <a:pt x="0" y="0"/>
                  </a:moveTo>
                  <a:lnTo>
                    <a:pt x="133350" y="219075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2952750" y="6515100"/>
              <a:ext cx="152400" cy="323850"/>
            </a:xfrm>
            <a:custGeom>
              <a:avLst/>
              <a:gdLst>
                <a:gd name="connsiteX0" fmla="*/ 0 w 152400"/>
                <a:gd name="connsiteY0" fmla="*/ 0 h 323850"/>
                <a:gd name="connsiteX1" fmla="*/ 152400 w 152400"/>
                <a:gd name="connsiteY1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0" h="323850">
                  <a:moveTo>
                    <a:pt x="0" y="0"/>
                  </a:moveTo>
                  <a:lnTo>
                    <a:pt x="152400" y="323850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7191375" y="5857875"/>
              <a:ext cx="504825" cy="971550"/>
            </a:xfrm>
            <a:custGeom>
              <a:avLst/>
              <a:gdLst>
                <a:gd name="connsiteX0" fmla="*/ 0 w 504825"/>
                <a:gd name="connsiteY0" fmla="*/ 0 h 971550"/>
                <a:gd name="connsiteX1" fmla="*/ 504825 w 504825"/>
                <a:gd name="connsiteY1" fmla="*/ 971550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 h="971550">
                  <a:moveTo>
                    <a:pt x="0" y="0"/>
                  </a:moveTo>
                  <a:lnTo>
                    <a:pt x="504825" y="971550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6715125" y="6038850"/>
              <a:ext cx="476250" cy="790575"/>
            </a:xfrm>
            <a:custGeom>
              <a:avLst/>
              <a:gdLst>
                <a:gd name="connsiteX0" fmla="*/ 0 w 476250"/>
                <a:gd name="connsiteY0" fmla="*/ 0 h 790575"/>
                <a:gd name="connsiteX1" fmla="*/ 476250 w 476250"/>
                <a:gd name="connsiteY1" fmla="*/ 790575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0" h="790575">
                  <a:moveTo>
                    <a:pt x="0" y="0"/>
                  </a:moveTo>
                  <a:lnTo>
                    <a:pt x="476250" y="790575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601075" y="5143500"/>
              <a:ext cx="419100" cy="857250"/>
            </a:xfrm>
            <a:custGeom>
              <a:avLst/>
              <a:gdLst>
                <a:gd name="connsiteX0" fmla="*/ 0 w 419100"/>
                <a:gd name="connsiteY0" fmla="*/ 0 h 857250"/>
                <a:gd name="connsiteX1" fmla="*/ 419100 w 419100"/>
                <a:gd name="connsiteY1" fmla="*/ 85725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100" h="857250">
                  <a:moveTo>
                    <a:pt x="0" y="0"/>
                  </a:moveTo>
                  <a:lnTo>
                    <a:pt x="419100" y="857250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5314950" y="5381625"/>
              <a:ext cx="152400" cy="276225"/>
            </a:xfrm>
            <a:custGeom>
              <a:avLst/>
              <a:gdLst>
                <a:gd name="connsiteX0" fmla="*/ 0 w 152400"/>
                <a:gd name="connsiteY0" fmla="*/ 0 h 276225"/>
                <a:gd name="connsiteX1" fmla="*/ 152400 w 152400"/>
                <a:gd name="connsiteY1" fmla="*/ 2762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0" h="276225">
                  <a:moveTo>
                    <a:pt x="0" y="0"/>
                  </a:moveTo>
                  <a:lnTo>
                    <a:pt x="152400" y="276225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4791075" y="5619750"/>
              <a:ext cx="133350" cy="228600"/>
            </a:xfrm>
            <a:custGeom>
              <a:avLst/>
              <a:gdLst>
                <a:gd name="connsiteX0" fmla="*/ 0 w 133350"/>
                <a:gd name="connsiteY0" fmla="*/ 0 h 228600"/>
                <a:gd name="connsiteX1" fmla="*/ 133350 w 133350"/>
                <a:gd name="connsiteY1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228600">
                  <a:moveTo>
                    <a:pt x="0" y="0"/>
                  </a:moveTo>
                  <a:lnTo>
                    <a:pt x="133350" y="228600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5591175" y="1019175"/>
              <a:ext cx="104775" cy="190500"/>
            </a:xfrm>
            <a:custGeom>
              <a:avLst/>
              <a:gdLst>
                <a:gd name="connsiteX0" fmla="*/ 0 w 104775"/>
                <a:gd name="connsiteY0" fmla="*/ 0 h 190500"/>
                <a:gd name="connsiteX1" fmla="*/ 104775 w 104775"/>
                <a:gd name="connsiteY1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775" h="190500">
                  <a:moveTo>
                    <a:pt x="0" y="0"/>
                  </a:moveTo>
                  <a:lnTo>
                    <a:pt x="104775" y="190500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5924550" y="857250"/>
              <a:ext cx="85725" cy="161925"/>
            </a:xfrm>
            <a:custGeom>
              <a:avLst/>
              <a:gdLst>
                <a:gd name="connsiteX0" fmla="*/ 0 w 85725"/>
                <a:gd name="connsiteY0" fmla="*/ 0 h 161925"/>
                <a:gd name="connsiteX1" fmla="*/ 85725 w 85725"/>
                <a:gd name="connsiteY1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161925">
                  <a:moveTo>
                    <a:pt x="0" y="0"/>
                  </a:moveTo>
                  <a:lnTo>
                    <a:pt x="85725" y="161925"/>
                  </a:ln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 bwMode="auto">
          <a:xfrm>
            <a:off x="3015497" y="1371600"/>
            <a:ext cx="375600" cy="25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8229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On-going work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 Key questions: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 marL="514350" indent="-514350"/>
            <a:r>
              <a:rPr lang="en-US" sz="2800" dirty="0" smtClean="0"/>
              <a:t>1) How is REV dependent on</a:t>
            </a:r>
          </a:p>
          <a:p>
            <a:pPr marL="514350" indent="-514350"/>
            <a:r>
              <a:rPr lang="en-US" sz="2800" dirty="0" smtClean="0"/>
              <a:t>variations in bed height and </a:t>
            </a:r>
          </a:p>
          <a:p>
            <a:pPr marL="514350" indent="-514350"/>
            <a:r>
              <a:rPr lang="en-US" sz="2800" dirty="0" smtClean="0"/>
              <a:t>fracture spacing?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2) Degree of change in </a:t>
            </a:r>
          </a:p>
          <a:p>
            <a:pPr marL="514350" indent="-514350"/>
            <a:r>
              <a:rPr lang="en-US" sz="2800" dirty="0" smtClean="0"/>
              <a:t>geomechanical parameters </a:t>
            </a:r>
          </a:p>
          <a:p>
            <a:pPr marL="514350" indent="-514350"/>
            <a:r>
              <a:rPr lang="en-US" sz="2800" dirty="0" smtClean="0"/>
              <a:t>at REV? 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3) How do the results match with analytical solutions?</a:t>
            </a:r>
          </a:p>
        </p:txBody>
      </p:sp>
      <p:pic>
        <p:nvPicPr>
          <p:cNvPr id="6" name="Picture 2" descr="C:\Documents and Settings\ntho\My Documents\Research\Presentations_papers\Rose_2011\Images\10m.png"/>
          <p:cNvPicPr>
            <a:picLocks noChangeAspect="1" noChangeArrowheads="1"/>
          </p:cNvPicPr>
          <p:nvPr/>
        </p:nvPicPr>
        <p:blipFill>
          <a:blip r:embed="rId3" cstate="print"/>
          <a:srcRect l="28278" t="4918" r="25003" b="1639"/>
          <a:stretch>
            <a:fillRect/>
          </a:stretch>
        </p:blipFill>
        <p:spPr bwMode="auto">
          <a:xfrm>
            <a:off x="5562600" y="533400"/>
            <a:ext cx="2997200" cy="4495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62800" y="47244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dirty="0" smtClean="0">
                <a:latin typeface="Calibri"/>
              </a:rPr>
              <a:t>×2×4 m rock mass</a:t>
            </a:r>
            <a:endParaRPr lang="en-US" sz="1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 bwMode="auto">
          <a:xfrm>
            <a:off x="3015497" y="1371600"/>
            <a:ext cx="375600" cy="25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8229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On-going work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 Key questions: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 marL="514350" indent="-514350"/>
            <a:r>
              <a:rPr lang="en-US" sz="2800" dirty="0" smtClean="0"/>
              <a:t>4) Post-peak behavior</a:t>
            </a:r>
          </a:p>
          <a:p>
            <a:pPr marL="514350" indent="-514350"/>
            <a:endParaRPr lang="en-US" sz="2800" dirty="0" smtClean="0"/>
          </a:p>
        </p:txBody>
      </p:sp>
      <p:pic>
        <p:nvPicPr>
          <p:cNvPr id="7" name="Picture 2" descr="C:\Documents and Settings\ntho\My Documents\Research\Presentations_papers\Rose_2011\Images\10m.png"/>
          <p:cNvPicPr>
            <a:picLocks noChangeAspect="1" noChangeArrowheads="1"/>
          </p:cNvPicPr>
          <p:nvPr/>
        </p:nvPicPr>
        <p:blipFill>
          <a:blip r:embed="rId3" cstate="print"/>
          <a:srcRect l="28278" t="4918" r="25003" b="1639"/>
          <a:stretch>
            <a:fillRect/>
          </a:stretch>
        </p:blipFill>
        <p:spPr bwMode="auto">
          <a:xfrm>
            <a:off x="5562600" y="533400"/>
            <a:ext cx="2997200" cy="449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62800" y="47244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dirty="0" smtClean="0">
                <a:latin typeface="Calibri"/>
              </a:rPr>
              <a:t>×2×4 m rock mass</a:t>
            </a:r>
            <a:endParaRPr lang="en-US" sz="1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tho\My Documents\Research\Presentations_papers\Rose_2011\Quartzite_DF2_2.png"/>
          <p:cNvPicPr>
            <a:picLocks noChangeAspect="1" noChangeArrowheads="1"/>
          </p:cNvPicPr>
          <p:nvPr/>
        </p:nvPicPr>
        <p:blipFill>
          <a:blip r:embed="rId3" cstate="print"/>
          <a:srcRect l="11065" t="13115" r="12710" b="3279"/>
          <a:stretch>
            <a:fillRect/>
          </a:stretch>
        </p:blipFill>
        <p:spPr bwMode="auto">
          <a:xfrm>
            <a:off x="4191000" y="533400"/>
            <a:ext cx="4419600" cy="36354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1600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Thank you!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5720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Acknowledgements</a:t>
            </a:r>
          </a:p>
          <a:p>
            <a:pPr algn="ctr">
              <a:buFontTx/>
              <a:buChar char="-"/>
            </a:pPr>
            <a:endParaRPr lang="en-US" dirty="0" smtClean="0"/>
          </a:p>
          <a:p>
            <a:pPr algn="ctr">
              <a:buFontTx/>
              <a:buChar char="-"/>
            </a:pPr>
            <a:r>
              <a:rPr lang="en-US" dirty="0" smtClean="0"/>
              <a:t> ROSE project partners</a:t>
            </a:r>
          </a:p>
          <a:p>
            <a:pPr algn="ctr">
              <a:buFontTx/>
              <a:buChar char="-"/>
            </a:pPr>
            <a:endParaRPr lang="en-US" dirty="0" smtClean="0"/>
          </a:p>
          <a:p>
            <a:pPr algn="ctr">
              <a:buFontTx/>
              <a:buChar char="-"/>
            </a:pPr>
            <a:r>
              <a:rPr lang="en-US" dirty="0" smtClean="0"/>
              <a:t> Rune Holt, </a:t>
            </a:r>
            <a:r>
              <a:rPr lang="en-US" dirty="0" err="1" smtClean="0"/>
              <a:t>Idar</a:t>
            </a:r>
            <a:r>
              <a:rPr lang="en-US" dirty="0" smtClean="0"/>
              <a:t> Larsen, </a:t>
            </a:r>
            <a:r>
              <a:rPr lang="en-US" dirty="0" err="1" smtClean="0"/>
              <a:t>Haitham</a:t>
            </a:r>
            <a:r>
              <a:rPr lang="en-US" dirty="0" smtClean="0"/>
              <a:t> Alassi (SINTEF), Diego Mas Ivars (Itasca), Ian Clark (</a:t>
            </a:r>
            <a:r>
              <a:rPr lang="en-US" dirty="0" err="1" smtClean="0"/>
              <a:t>GeoNet</a:t>
            </a:r>
            <a:r>
              <a:rPr lang="en-US" dirty="0" smtClean="0"/>
              <a:t>)</a:t>
            </a:r>
          </a:p>
          <a:p>
            <a:pPr algn="ctr">
              <a:buFontTx/>
              <a:buChar char="-"/>
            </a:pPr>
            <a:endParaRPr lang="en-US" sz="28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33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Rock mass heterogeneity</a:t>
            </a:r>
            <a:endParaRPr lang="en-US" sz="3200" dirty="0" smtClean="0">
              <a:latin typeface="Calibri"/>
            </a:endParaRPr>
          </a:p>
        </p:txBody>
      </p:sp>
      <p:grpSp>
        <p:nvGrpSpPr>
          <p:cNvPr id="156" name="Group 155"/>
          <p:cNvGrpSpPr/>
          <p:nvPr/>
        </p:nvGrpSpPr>
        <p:grpSpPr>
          <a:xfrm>
            <a:off x="1447800" y="1600200"/>
            <a:ext cx="6160640" cy="4665821"/>
            <a:chOff x="533400" y="1447800"/>
            <a:chExt cx="6160640" cy="4665821"/>
          </a:xfrm>
        </p:grpSpPr>
        <p:pic>
          <p:nvPicPr>
            <p:cNvPr id="7" name="Picture 36" descr="C:\Documents and Settings\ntho\My Documents\Research\Presentations_papers\Itasca_2011\Figures\Fig_1a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447800"/>
              <a:ext cx="6084440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" name="TextBox 143"/>
            <p:cNvSpPr txBox="1"/>
            <p:nvPr/>
          </p:nvSpPr>
          <p:spPr>
            <a:xfrm>
              <a:off x="533400" y="5867400"/>
              <a:ext cx="4953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Image: </a:t>
              </a:r>
              <a:r>
                <a:rPr lang="en-US" sz="1000" dirty="0" err="1" smtClean="0"/>
                <a:t>Helge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Langeland</a:t>
              </a:r>
              <a:r>
                <a:rPr lang="en-US" sz="1000" dirty="0" smtClean="0"/>
                <a:t>/Statoil Archive</a:t>
              </a:r>
              <a:endParaRPr lang="en-US" sz="1000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33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Rock mass heterogeneity</a:t>
            </a:r>
            <a:endParaRPr lang="en-US" sz="3200" dirty="0" smtClean="0">
              <a:latin typeface="Calibri"/>
            </a:endParaRPr>
          </a:p>
        </p:txBody>
      </p:sp>
      <p:grpSp>
        <p:nvGrpSpPr>
          <p:cNvPr id="9" name="Group 14"/>
          <p:cNvGrpSpPr>
            <a:grpSpLocks noChangeAspect="1"/>
          </p:cNvGrpSpPr>
          <p:nvPr/>
        </p:nvGrpSpPr>
        <p:grpSpPr bwMode="auto">
          <a:xfrm>
            <a:off x="3276600" y="1676400"/>
            <a:ext cx="5105400" cy="3994142"/>
            <a:chOff x="251520" y="980728"/>
            <a:chExt cx="3762375" cy="2524125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980728"/>
              <a:ext cx="3762375" cy="252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19872" y="3284984"/>
              <a:ext cx="576064" cy="14401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28600" y="2362200"/>
            <a:ext cx="3200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2000" i="1" dirty="0" smtClean="0"/>
              <a:t>MDEM</a:t>
            </a:r>
            <a:r>
              <a:rPr lang="en-US" sz="2000" dirty="0" smtClean="0"/>
              <a:t> </a:t>
            </a:r>
            <a:r>
              <a:rPr lang="en-US" sz="2000" dirty="0"/>
              <a:t>simulation of stress changes due to depletion at the Elgin-Franklin </a:t>
            </a:r>
            <a:r>
              <a:rPr lang="en-US" sz="2000" dirty="0" smtClean="0"/>
              <a:t>reservoir </a:t>
            </a:r>
          </a:p>
          <a:p>
            <a:pPr eaLnBrk="0" hangingPunct="0"/>
            <a:r>
              <a:rPr lang="en-US" sz="2000" dirty="0" smtClean="0"/>
              <a:t>(North </a:t>
            </a:r>
            <a:r>
              <a:rPr lang="en-US" sz="2000" dirty="0"/>
              <a:t>Sea, UK </a:t>
            </a:r>
            <a:r>
              <a:rPr lang="en-US" sz="2000" dirty="0" smtClean="0"/>
              <a:t>sector)</a:t>
            </a:r>
          </a:p>
          <a:p>
            <a:pPr eaLnBrk="0" hangingPunct="0"/>
            <a:endParaRPr lang="en-US" sz="2000" dirty="0" smtClean="0"/>
          </a:p>
          <a:p>
            <a:pPr eaLnBrk="0" hangingPunct="0"/>
            <a:endParaRPr lang="en-US" sz="2000" dirty="0" smtClean="0"/>
          </a:p>
          <a:p>
            <a:pPr eaLnBrk="0" hangingPunct="0"/>
            <a:endParaRPr lang="en-US" sz="2000" dirty="0" smtClean="0"/>
          </a:p>
          <a:p>
            <a:pPr eaLnBrk="0" hangingPunct="0"/>
            <a:r>
              <a:rPr lang="en-US" sz="2000" dirty="0" smtClean="0"/>
              <a:t>- Alassi et al. (2010)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8153400" y="335280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l-GR" sz="1400" dirty="0"/>
              <a:t>∆</a:t>
            </a:r>
            <a:r>
              <a:rPr lang="el-GR" sz="1400" dirty="0">
                <a:latin typeface="Calibri" pitchFamily="34" charset="0"/>
              </a:rPr>
              <a:t>σ</a:t>
            </a:r>
            <a:r>
              <a:rPr lang="nb-NO" sz="1400" dirty="0">
                <a:latin typeface="Calibri" pitchFamily="34" charset="0"/>
              </a:rPr>
              <a:t>’</a:t>
            </a:r>
            <a:r>
              <a:rPr lang="nb-NO" sz="1400" baseline="-25000" dirty="0">
                <a:latin typeface="Calibri" pitchFamily="34" charset="0"/>
              </a:rPr>
              <a:t>v</a:t>
            </a:r>
            <a:endParaRPr lang="nb-NO" sz="1400" dirty="0">
              <a:latin typeface="Calibri" pitchFamily="34" charset="0"/>
            </a:endParaRPr>
          </a:p>
          <a:p>
            <a:pPr algn="ctr" eaLnBrk="0" hangingPunct="0"/>
            <a:r>
              <a:rPr lang="nb-NO" sz="1400" dirty="0">
                <a:latin typeface="Calibri" pitchFamily="34" charset="0"/>
              </a:rPr>
              <a:t>(MPa)</a:t>
            </a:r>
            <a:endParaRPr lang="en-US" sz="14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3581400" y="5334000"/>
            <a:ext cx="4191000" cy="381000"/>
            <a:chOff x="3581400" y="5334000"/>
            <a:chExt cx="4191000" cy="381000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3581400" y="5486400"/>
              <a:ext cx="419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4953000" y="5334000"/>
              <a:ext cx="1600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95800" y="53340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m-km scale</a:t>
              </a:r>
              <a:endParaRPr lang="en-US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33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Rock mass heterogeneity</a:t>
            </a:r>
            <a:endParaRPr lang="en-US" sz="3200" dirty="0" smtClean="0">
              <a:latin typeface="Calibri"/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90600" y="1905000"/>
            <a:ext cx="2232279" cy="3743325"/>
            <a:chOff x="899593" y="1772817"/>
            <a:chExt cx="2232247" cy="3744415"/>
          </a:xfrm>
        </p:grpSpPr>
        <p:pic>
          <p:nvPicPr>
            <p:cNvPr id="146" name="Picture 12" descr="ML22211"/>
            <p:cNvPicPr>
              <a:picLocks noChangeAspect="1" noChangeArrowheads="1"/>
            </p:cNvPicPr>
            <p:nvPr/>
          </p:nvPicPr>
          <p:blipFill>
            <a:blip r:embed="rId3" cstate="print"/>
            <a:srcRect l="5000" t="17999" r="3500" b="14001"/>
            <a:stretch>
              <a:fillRect/>
            </a:stretch>
          </p:blipFill>
          <p:spPr bwMode="auto">
            <a:xfrm rot="-5400000">
              <a:off x="127625" y="2544785"/>
              <a:ext cx="3488151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1115616" y="5229200"/>
              <a:ext cx="1440160" cy="288032"/>
              <a:chOff x="1115616" y="5229200"/>
              <a:chExt cx="1440160" cy="288032"/>
            </a:xfrm>
          </p:grpSpPr>
          <p:cxnSp>
            <p:nvCxnSpPr>
              <p:cNvPr id="153" name="Straight Arrow Connector 15"/>
              <p:cNvCxnSpPr>
                <a:cxnSpLocks noChangeShapeType="1"/>
              </p:cNvCxnSpPr>
              <p:nvPr/>
            </p:nvCxnSpPr>
            <p:spPr bwMode="auto">
              <a:xfrm>
                <a:off x="1115616" y="5373216"/>
                <a:ext cx="144016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54" name="Rectangle 16"/>
              <p:cNvSpPr>
                <a:spLocks noChangeArrowheads="1"/>
              </p:cNvSpPr>
              <p:nvPr/>
            </p:nvSpPr>
            <p:spPr bwMode="auto">
              <a:xfrm>
                <a:off x="1547664" y="5301208"/>
                <a:ext cx="648072" cy="21602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5" name="TextBox 13"/>
              <p:cNvSpPr txBox="1">
                <a:spLocks noChangeArrowheads="1"/>
              </p:cNvSpPr>
              <p:nvPr/>
            </p:nvSpPr>
            <p:spPr bwMode="auto">
              <a:xfrm>
                <a:off x="1475656" y="5229200"/>
                <a:ext cx="792088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100">
                    <a:latin typeface="Calibri" pitchFamily="34" charset="0"/>
                  </a:rPr>
                  <a:t>0.038 m</a:t>
                </a:r>
              </a:p>
            </p:txBody>
          </p:sp>
        </p:grpSp>
        <p:grpSp>
          <p:nvGrpSpPr>
            <p:cNvPr id="13" name="Group 18"/>
            <p:cNvGrpSpPr>
              <a:grpSpLocks/>
            </p:cNvGrpSpPr>
            <p:nvPr/>
          </p:nvGrpSpPr>
          <p:grpSpPr bwMode="auto">
            <a:xfrm rot="5400000">
              <a:off x="1511660" y="3392996"/>
              <a:ext cx="2952328" cy="288032"/>
              <a:chOff x="1115616" y="5229200"/>
              <a:chExt cx="1440160" cy="288032"/>
            </a:xfrm>
          </p:grpSpPr>
          <p:cxnSp>
            <p:nvCxnSpPr>
              <p:cNvPr id="150" name="Straight Arrow Connector 19"/>
              <p:cNvCxnSpPr>
                <a:cxnSpLocks noChangeShapeType="1"/>
              </p:cNvCxnSpPr>
              <p:nvPr/>
            </p:nvCxnSpPr>
            <p:spPr bwMode="auto">
              <a:xfrm>
                <a:off x="1115616" y="5373216"/>
                <a:ext cx="144016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51" name="Rectangle 20"/>
              <p:cNvSpPr>
                <a:spLocks noChangeArrowheads="1"/>
              </p:cNvSpPr>
              <p:nvPr/>
            </p:nvSpPr>
            <p:spPr bwMode="auto">
              <a:xfrm>
                <a:off x="1712756" y="5301208"/>
                <a:ext cx="316133" cy="21602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2" name="TextBox 21"/>
              <p:cNvSpPr txBox="1">
                <a:spLocks noChangeArrowheads="1"/>
              </p:cNvSpPr>
              <p:nvPr/>
            </p:nvSpPr>
            <p:spPr bwMode="auto">
              <a:xfrm>
                <a:off x="1475656" y="5229200"/>
                <a:ext cx="792088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100">
                    <a:latin typeface="Calibri" pitchFamily="34" charset="0"/>
                  </a:rPr>
                  <a:t>0.076 m</a:t>
                </a:r>
              </a:p>
            </p:txBody>
          </p:sp>
        </p:grpSp>
      </p:grpSp>
      <p:grpSp>
        <p:nvGrpSpPr>
          <p:cNvPr id="181" name="Group 180"/>
          <p:cNvGrpSpPr/>
          <p:nvPr/>
        </p:nvGrpSpPr>
        <p:grpSpPr>
          <a:xfrm>
            <a:off x="4191000" y="2209800"/>
            <a:ext cx="4800600" cy="3128665"/>
            <a:chOff x="3733800" y="2438400"/>
            <a:chExt cx="4800600" cy="3128665"/>
          </a:xfrm>
        </p:grpSpPr>
        <p:grpSp>
          <p:nvGrpSpPr>
            <p:cNvPr id="177" name="Group 176"/>
            <p:cNvGrpSpPr/>
            <p:nvPr/>
          </p:nvGrpSpPr>
          <p:grpSpPr>
            <a:xfrm>
              <a:off x="3733800" y="2438400"/>
              <a:ext cx="4800600" cy="3128665"/>
              <a:chOff x="3733800" y="2438400"/>
              <a:chExt cx="4800600" cy="3128665"/>
            </a:xfrm>
          </p:grpSpPr>
          <p:grpSp>
            <p:nvGrpSpPr>
              <p:cNvPr id="156" name="Group 155"/>
              <p:cNvGrpSpPr>
                <a:grpSpLocks noChangeAspect="1"/>
              </p:cNvGrpSpPr>
              <p:nvPr/>
            </p:nvGrpSpPr>
            <p:grpSpPr>
              <a:xfrm>
                <a:off x="3733800" y="2438400"/>
                <a:ext cx="4771011" cy="3128665"/>
                <a:chOff x="5796136" y="1700213"/>
                <a:chExt cx="2981152" cy="1954937"/>
              </a:xfrm>
            </p:grpSpPr>
            <p:pic>
              <p:nvPicPr>
                <p:cNvPr id="157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12044"/>
                <a:stretch>
                  <a:fillRect/>
                </a:stretch>
              </p:blipFill>
              <p:spPr bwMode="auto">
                <a:xfrm>
                  <a:off x="6011863" y="1700213"/>
                  <a:ext cx="2765425" cy="1874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8" name="Rectangle 157"/>
                <p:cNvSpPr/>
                <p:nvPr/>
              </p:nvSpPr>
              <p:spPr bwMode="auto">
                <a:xfrm>
                  <a:off x="8244408" y="3429000"/>
                  <a:ext cx="216024" cy="14401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3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 bwMode="auto">
                <a:xfrm>
                  <a:off x="6012160" y="1988840"/>
                  <a:ext cx="144016" cy="216024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3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60" name="TextBox 159"/>
                <p:cNvSpPr txBox="1"/>
                <p:nvPr/>
              </p:nvSpPr>
              <p:spPr>
                <a:xfrm>
                  <a:off x="5796136" y="1772816"/>
                  <a:ext cx="504056" cy="2884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sz="2400" dirty="0" smtClean="0">
                      <a:latin typeface="Times New Roman" pitchFamily="18" charset="0"/>
                      <a:cs typeface="Times New Roman" pitchFamily="18" charset="0"/>
                    </a:rPr>
                    <a:t>σ</a:t>
                  </a:r>
                  <a:endParaRPr lang="en-GB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8081576" y="3366680"/>
                  <a:ext cx="504056" cy="2884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sz="2400" i="1" dirty="0" smtClean="0">
                      <a:latin typeface="Times New Roman" pitchFamily="18" charset="0"/>
                      <a:cs typeface="Times New Roman" pitchFamily="18" charset="0"/>
                    </a:rPr>
                    <a:t>ε</a:t>
                  </a:r>
                  <a:endParaRPr lang="en-GB" sz="24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8" name="Rectangle 167"/>
              <p:cNvSpPr/>
              <p:nvPr/>
            </p:nvSpPr>
            <p:spPr>
              <a:xfrm>
                <a:off x="5334000" y="4343400"/>
                <a:ext cx="1524000" cy="609600"/>
              </a:xfrm>
              <a:prstGeom prst="rect">
                <a:avLst/>
              </a:prstGeom>
              <a:solidFill>
                <a:schemeClr val="bg1"/>
              </a:solidFill>
              <a:ln w="793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7467600" y="3276600"/>
                <a:ext cx="1066800" cy="1752600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467600" y="4953000"/>
                <a:ext cx="457200" cy="1524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Isosceles Triangle 170"/>
              <p:cNvSpPr/>
              <p:nvPr/>
            </p:nvSpPr>
            <p:spPr>
              <a:xfrm rot="286752">
                <a:off x="6797274" y="4428461"/>
                <a:ext cx="228600" cy="381000"/>
              </a:xfrm>
              <a:prstGeom prst="triangl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Isosceles Triangle 171"/>
              <p:cNvSpPr/>
              <p:nvPr/>
            </p:nvSpPr>
            <p:spPr>
              <a:xfrm>
                <a:off x="4495800" y="4800600"/>
                <a:ext cx="1600200" cy="3048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Isosceles Triangle 173"/>
              <p:cNvSpPr/>
              <p:nvPr/>
            </p:nvSpPr>
            <p:spPr>
              <a:xfrm>
                <a:off x="4495800" y="5029200"/>
                <a:ext cx="228600" cy="762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8" name="Freeform 177"/>
            <p:cNvSpPr/>
            <p:nvPr/>
          </p:nvSpPr>
          <p:spPr>
            <a:xfrm>
              <a:off x="6976666" y="4331494"/>
              <a:ext cx="585390" cy="783035"/>
            </a:xfrm>
            <a:custGeom>
              <a:avLst/>
              <a:gdLst>
                <a:gd name="connsiteX0" fmla="*/ 550465 w 585390"/>
                <a:gd name="connsiteY0" fmla="*/ 711994 h 783035"/>
                <a:gd name="connsiteX1" fmla="*/ 467122 w 585390"/>
                <a:gd name="connsiteY1" fmla="*/ 678656 h 783035"/>
                <a:gd name="connsiteX2" fmla="*/ 233759 w 585390"/>
                <a:gd name="connsiteY2" fmla="*/ 478631 h 783035"/>
                <a:gd name="connsiteX3" fmla="*/ 45640 w 585390"/>
                <a:gd name="connsiteY3" fmla="*/ 264319 h 783035"/>
                <a:gd name="connsiteX4" fmla="*/ 12303 w 585390"/>
                <a:gd name="connsiteY4" fmla="*/ 166687 h 783035"/>
                <a:gd name="connsiteX5" fmla="*/ 40878 w 585390"/>
                <a:gd name="connsiteY5" fmla="*/ 14287 h 783035"/>
                <a:gd name="connsiteX6" fmla="*/ 257572 w 585390"/>
                <a:gd name="connsiteY6" fmla="*/ 252412 h 783035"/>
                <a:gd name="connsiteX7" fmla="*/ 550465 w 585390"/>
                <a:gd name="connsiteY7" fmla="*/ 711994 h 78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5390" h="783035">
                  <a:moveTo>
                    <a:pt x="550465" y="711994"/>
                  </a:moveTo>
                  <a:cubicBezTo>
                    <a:pt x="585390" y="783035"/>
                    <a:pt x="519906" y="717550"/>
                    <a:pt x="467122" y="678656"/>
                  </a:cubicBezTo>
                  <a:cubicBezTo>
                    <a:pt x="414338" y="639762"/>
                    <a:pt x="304006" y="547687"/>
                    <a:pt x="233759" y="478631"/>
                  </a:cubicBezTo>
                  <a:cubicBezTo>
                    <a:pt x="163512" y="409575"/>
                    <a:pt x="82549" y="316310"/>
                    <a:pt x="45640" y="264319"/>
                  </a:cubicBezTo>
                  <a:cubicBezTo>
                    <a:pt x="8731" y="212328"/>
                    <a:pt x="13097" y="208359"/>
                    <a:pt x="12303" y="166687"/>
                  </a:cubicBezTo>
                  <a:cubicBezTo>
                    <a:pt x="11509" y="125015"/>
                    <a:pt x="0" y="0"/>
                    <a:pt x="40878" y="14287"/>
                  </a:cubicBezTo>
                  <a:cubicBezTo>
                    <a:pt x="81756" y="28574"/>
                    <a:pt x="171450" y="136524"/>
                    <a:pt x="257572" y="252412"/>
                  </a:cubicBezTo>
                  <a:cubicBezTo>
                    <a:pt x="343694" y="368300"/>
                    <a:pt x="515540" y="640953"/>
                    <a:pt x="550465" y="7119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4439841" y="5035550"/>
              <a:ext cx="351631" cy="80565"/>
            </a:xfrm>
            <a:custGeom>
              <a:avLst/>
              <a:gdLst>
                <a:gd name="connsiteX0" fmla="*/ 329803 w 351631"/>
                <a:gd name="connsiteY0" fmla="*/ 24606 h 80565"/>
                <a:gd name="connsiteX1" fmla="*/ 86915 w 351631"/>
                <a:gd name="connsiteY1" fmla="*/ 72231 h 80565"/>
                <a:gd name="connsiteX2" fmla="*/ 39290 w 351631"/>
                <a:gd name="connsiteY2" fmla="*/ 74613 h 80565"/>
                <a:gd name="connsiteX3" fmla="*/ 3572 w 351631"/>
                <a:gd name="connsiteY3" fmla="*/ 74613 h 80565"/>
                <a:gd name="connsiteX4" fmla="*/ 17859 w 351631"/>
                <a:gd name="connsiteY4" fmla="*/ 65088 h 80565"/>
                <a:gd name="connsiteX5" fmla="*/ 65484 w 351631"/>
                <a:gd name="connsiteY5" fmla="*/ 46038 h 80565"/>
                <a:gd name="connsiteX6" fmla="*/ 217884 w 351631"/>
                <a:gd name="connsiteY6" fmla="*/ 3175 h 80565"/>
                <a:gd name="connsiteX7" fmla="*/ 329803 w 351631"/>
                <a:gd name="connsiteY7" fmla="*/ 24606 h 8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631" h="80565">
                  <a:moveTo>
                    <a:pt x="329803" y="24606"/>
                  </a:moveTo>
                  <a:cubicBezTo>
                    <a:pt x="307975" y="36115"/>
                    <a:pt x="135334" y="63897"/>
                    <a:pt x="86915" y="72231"/>
                  </a:cubicBezTo>
                  <a:cubicBezTo>
                    <a:pt x="38496" y="80565"/>
                    <a:pt x="53180" y="74216"/>
                    <a:pt x="39290" y="74613"/>
                  </a:cubicBezTo>
                  <a:cubicBezTo>
                    <a:pt x="25400" y="75010"/>
                    <a:pt x="7144" y="76201"/>
                    <a:pt x="3572" y="74613"/>
                  </a:cubicBezTo>
                  <a:cubicBezTo>
                    <a:pt x="0" y="73026"/>
                    <a:pt x="7540" y="69850"/>
                    <a:pt x="17859" y="65088"/>
                  </a:cubicBezTo>
                  <a:cubicBezTo>
                    <a:pt x="28178" y="60326"/>
                    <a:pt x="32146" y="56357"/>
                    <a:pt x="65484" y="46038"/>
                  </a:cubicBezTo>
                  <a:cubicBezTo>
                    <a:pt x="98822" y="35719"/>
                    <a:pt x="173037" y="6350"/>
                    <a:pt x="217884" y="3175"/>
                  </a:cubicBezTo>
                  <a:cubicBezTo>
                    <a:pt x="262731" y="0"/>
                    <a:pt x="351631" y="13097"/>
                    <a:pt x="329803" y="246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90600" y="5181600"/>
            <a:ext cx="1524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Image: SINTEF Petroleum Research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33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Rock mass heterogeneity – scale effects</a:t>
            </a:r>
            <a:endParaRPr lang="en-US" sz="3200" dirty="0" smtClean="0">
              <a:latin typeface="Calibri"/>
            </a:endParaRPr>
          </a:p>
        </p:txBody>
      </p:sp>
      <p:pic>
        <p:nvPicPr>
          <p:cNvPr id="20" name="Picture 12" descr="ML22211"/>
          <p:cNvPicPr>
            <a:picLocks noChangeAspect="1" noChangeArrowheads="1"/>
          </p:cNvPicPr>
          <p:nvPr/>
        </p:nvPicPr>
        <p:blipFill>
          <a:blip r:embed="rId3" cstate="print"/>
          <a:srcRect l="5000" t="17999" r="3500" b="14001"/>
          <a:stretch>
            <a:fillRect/>
          </a:stretch>
        </p:blipFill>
        <p:spPr bwMode="auto">
          <a:xfrm rot="16200000">
            <a:off x="213110" y="1920493"/>
            <a:ext cx="1447800" cy="80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33"/>
          <p:cNvGrpSpPr/>
          <p:nvPr/>
        </p:nvGrpSpPr>
        <p:grpSpPr>
          <a:xfrm>
            <a:off x="4191000" y="2209800"/>
            <a:ext cx="4771010" cy="3128665"/>
            <a:chOff x="3810000" y="2209800"/>
            <a:chExt cx="4771010" cy="3128665"/>
          </a:xfrm>
        </p:grpSpPr>
        <p:grpSp>
          <p:nvGrpSpPr>
            <p:cNvPr id="5" name="Group 155"/>
            <p:cNvGrpSpPr>
              <a:grpSpLocks noChangeAspect="1"/>
            </p:cNvGrpSpPr>
            <p:nvPr/>
          </p:nvGrpSpPr>
          <p:grpSpPr>
            <a:xfrm>
              <a:off x="4155247" y="2209800"/>
              <a:ext cx="4425763" cy="3000474"/>
              <a:chOff x="6011863" y="1700213"/>
              <a:chExt cx="2765425" cy="1874837"/>
            </a:xfrm>
          </p:grpSpPr>
          <p:pic>
            <p:nvPicPr>
              <p:cNvPr id="157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12044"/>
              <a:stretch>
                <a:fillRect/>
              </a:stretch>
            </p:blipFill>
            <p:spPr bwMode="auto">
              <a:xfrm>
                <a:off x="6011863" y="1700213"/>
                <a:ext cx="2765425" cy="1874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8" name="Rectangle 157"/>
              <p:cNvSpPr/>
              <p:nvPr/>
            </p:nvSpPr>
            <p:spPr bwMode="auto">
              <a:xfrm>
                <a:off x="8244408" y="3429000"/>
                <a:ext cx="216024" cy="1440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6012160" y="1988840"/>
                <a:ext cx="144016" cy="21602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7467599" y="4876800"/>
              <a:ext cx="8066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i="1" dirty="0" smtClean="0">
                  <a:latin typeface="Times New Roman" pitchFamily="18" charset="0"/>
                  <a:cs typeface="Times New Roman" pitchFamily="18" charset="0"/>
                </a:rPr>
                <a:t>ε</a:t>
              </a:r>
              <a:endParaRPr lang="en-GB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0000" y="2325993"/>
              <a:ext cx="8066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 smtClean="0"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n-GB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2" name="Picture 36" descr="C:\Documents and Settings\ntho\My Documents\Research\Presentations_papers\Itasca_2011\Figures\Fig_1a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10000"/>
            <a:ext cx="3474848" cy="252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ight Arrow 34"/>
          <p:cNvSpPr/>
          <p:nvPr/>
        </p:nvSpPr>
        <p:spPr>
          <a:xfrm rot="2974432">
            <a:off x="1331053" y="3244646"/>
            <a:ext cx="457200" cy="3048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371600" y="1905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Intact laboratory sample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" y="6324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Reservoir rock </a:t>
            </a:r>
            <a:r>
              <a:rPr lang="en-US" i="1" dirty="0" smtClean="0"/>
              <a:t>mass</a:t>
            </a:r>
            <a:endParaRPr lang="en-US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Rock mass heterogeneity – scale effects</a:t>
            </a:r>
            <a:endParaRPr lang="en-US" sz="3200" dirty="0" smtClean="0"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953000" y="1600200"/>
            <a:ext cx="690265" cy="4114798"/>
            <a:chOff x="6934200" y="1382882"/>
            <a:chExt cx="690265" cy="4991199"/>
          </a:xfrm>
        </p:grpSpPr>
        <p:cxnSp>
          <p:nvCxnSpPr>
            <p:cNvPr id="6" name="Straight Arrow Connector 5"/>
            <p:cNvCxnSpPr/>
            <p:nvPr/>
          </p:nvCxnSpPr>
          <p:spPr>
            <a:xfrm rot="5400000">
              <a:off x="4762500" y="3924300"/>
              <a:ext cx="4344194" cy="7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5400000">
              <a:off x="4898033" y="3647649"/>
              <a:ext cx="4991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Decreasing strength/stiffness</a:t>
              </a:r>
              <a:endParaRPr lang="en-US" sz="2400" dirty="0"/>
            </a:p>
          </p:txBody>
        </p:sp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4114800" cy="384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04800" y="4724400"/>
            <a:ext cx="91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Hoek</a:t>
            </a:r>
            <a:r>
              <a:rPr lang="en-US" sz="1400" dirty="0" smtClean="0"/>
              <a:t> &amp; Brown (1997)</a:t>
            </a:r>
            <a:endParaRPr 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4114800" cy="384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533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Rock mass heterogeneity – scale effects</a:t>
            </a:r>
            <a:endParaRPr lang="en-US" sz="3200" dirty="0" smtClean="0">
              <a:latin typeface="Calibri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257800" y="2133600"/>
            <a:ext cx="3335410" cy="2395241"/>
            <a:chOff x="2133600" y="2058219"/>
            <a:chExt cx="4455476" cy="3199588"/>
          </a:xfrm>
        </p:grpSpPr>
        <p:grpSp>
          <p:nvGrpSpPr>
            <p:cNvPr id="10" name="Group 31"/>
            <p:cNvGrpSpPr>
              <a:grpSpLocks noChangeAspect="1"/>
            </p:cNvGrpSpPr>
            <p:nvPr/>
          </p:nvGrpSpPr>
          <p:grpSpPr>
            <a:xfrm>
              <a:off x="2133600" y="2743203"/>
              <a:ext cx="4455476" cy="2514604"/>
              <a:chOff x="2665113" y="3047998"/>
              <a:chExt cx="3354687" cy="1893334"/>
            </a:xfrm>
          </p:grpSpPr>
          <p:grpSp>
            <p:nvGrpSpPr>
              <p:cNvPr id="12" name="Group 28"/>
              <p:cNvGrpSpPr>
                <a:grpSpLocks noChangeAspect="1"/>
              </p:cNvGrpSpPr>
              <p:nvPr/>
            </p:nvGrpSpPr>
            <p:grpSpPr>
              <a:xfrm>
                <a:off x="2971800" y="3048000"/>
                <a:ext cx="3048000" cy="1524000"/>
                <a:chOff x="3962400" y="1828800"/>
                <a:chExt cx="3048000" cy="152400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5400000">
                  <a:off x="3276600" y="2590800"/>
                  <a:ext cx="152400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4038600" y="3352800"/>
                  <a:ext cx="297180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0800000">
                  <a:off x="3962400" y="1828800"/>
                  <a:ext cx="7620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10800000">
                  <a:off x="3962400" y="3352800"/>
                  <a:ext cx="7620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4038600" y="2514600"/>
                  <a:ext cx="289560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5486400" y="2590800"/>
                  <a:ext cx="152400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Freeform 20"/>
                <p:cNvSpPr/>
                <p:nvPr/>
              </p:nvSpPr>
              <p:spPr>
                <a:xfrm>
                  <a:off x="4048125" y="1838325"/>
                  <a:ext cx="2886075" cy="1384300"/>
                </a:xfrm>
                <a:custGeom>
                  <a:avLst/>
                  <a:gdLst>
                    <a:gd name="connsiteX0" fmla="*/ 0 w 2886075"/>
                    <a:gd name="connsiteY0" fmla="*/ 0 h 1384300"/>
                    <a:gd name="connsiteX1" fmla="*/ 371475 w 2886075"/>
                    <a:gd name="connsiteY1" fmla="*/ 1333500 h 1384300"/>
                    <a:gd name="connsiteX2" fmla="*/ 704850 w 2886075"/>
                    <a:gd name="connsiteY2" fmla="*/ 304800 h 1384300"/>
                    <a:gd name="connsiteX3" fmla="*/ 962025 w 2886075"/>
                    <a:gd name="connsiteY3" fmla="*/ 962025 h 1384300"/>
                    <a:gd name="connsiteX4" fmla="*/ 1162050 w 2886075"/>
                    <a:gd name="connsiteY4" fmla="*/ 533400 h 1384300"/>
                    <a:gd name="connsiteX5" fmla="*/ 1343025 w 2886075"/>
                    <a:gd name="connsiteY5" fmla="*/ 790575 h 1384300"/>
                    <a:gd name="connsiteX6" fmla="*/ 1514475 w 2886075"/>
                    <a:gd name="connsiteY6" fmla="*/ 609600 h 1384300"/>
                    <a:gd name="connsiteX7" fmla="*/ 1704975 w 2886075"/>
                    <a:gd name="connsiteY7" fmla="*/ 733425 h 1384300"/>
                    <a:gd name="connsiteX8" fmla="*/ 1876425 w 2886075"/>
                    <a:gd name="connsiteY8" fmla="*/ 647700 h 1384300"/>
                    <a:gd name="connsiteX9" fmla="*/ 2019300 w 2886075"/>
                    <a:gd name="connsiteY9" fmla="*/ 704850 h 1384300"/>
                    <a:gd name="connsiteX10" fmla="*/ 2200275 w 2886075"/>
                    <a:gd name="connsiteY10" fmla="*/ 676275 h 1384300"/>
                    <a:gd name="connsiteX11" fmla="*/ 2362200 w 2886075"/>
                    <a:gd name="connsiteY11" fmla="*/ 676275 h 1384300"/>
                    <a:gd name="connsiteX12" fmla="*/ 2886075 w 2886075"/>
                    <a:gd name="connsiteY12" fmla="*/ 676275 h 138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86075" h="1384300">
                      <a:moveTo>
                        <a:pt x="0" y="0"/>
                      </a:moveTo>
                      <a:cubicBezTo>
                        <a:pt x="127000" y="641350"/>
                        <a:pt x="254000" y="1282700"/>
                        <a:pt x="371475" y="1333500"/>
                      </a:cubicBezTo>
                      <a:cubicBezTo>
                        <a:pt x="488950" y="1384300"/>
                        <a:pt x="606425" y="366712"/>
                        <a:pt x="704850" y="304800"/>
                      </a:cubicBezTo>
                      <a:cubicBezTo>
                        <a:pt x="803275" y="242888"/>
                        <a:pt x="885825" y="923925"/>
                        <a:pt x="962025" y="962025"/>
                      </a:cubicBezTo>
                      <a:cubicBezTo>
                        <a:pt x="1038225" y="1000125"/>
                        <a:pt x="1098550" y="561975"/>
                        <a:pt x="1162050" y="533400"/>
                      </a:cubicBezTo>
                      <a:cubicBezTo>
                        <a:pt x="1225550" y="504825"/>
                        <a:pt x="1284288" y="777875"/>
                        <a:pt x="1343025" y="790575"/>
                      </a:cubicBezTo>
                      <a:cubicBezTo>
                        <a:pt x="1401763" y="803275"/>
                        <a:pt x="1454150" y="619125"/>
                        <a:pt x="1514475" y="609600"/>
                      </a:cubicBezTo>
                      <a:cubicBezTo>
                        <a:pt x="1574800" y="600075"/>
                        <a:pt x="1644650" y="727075"/>
                        <a:pt x="1704975" y="733425"/>
                      </a:cubicBezTo>
                      <a:cubicBezTo>
                        <a:pt x="1765300" y="739775"/>
                        <a:pt x="1824038" y="652462"/>
                        <a:pt x="1876425" y="647700"/>
                      </a:cubicBezTo>
                      <a:cubicBezTo>
                        <a:pt x="1928812" y="642938"/>
                        <a:pt x="1965325" y="700087"/>
                        <a:pt x="2019300" y="704850"/>
                      </a:cubicBezTo>
                      <a:cubicBezTo>
                        <a:pt x="2073275" y="709613"/>
                        <a:pt x="2143125" y="681038"/>
                        <a:pt x="2200275" y="676275"/>
                      </a:cubicBezTo>
                      <a:cubicBezTo>
                        <a:pt x="2257425" y="671513"/>
                        <a:pt x="2362200" y="676275"/>
                        <a:pt x="2362200" y="676275"/>
                      </a:cubicBezTo>
                      <a:lnTo>
                        <a:pt x="2886075" y="676275"/>
                      </a:lnTo>
                    </a:path>
                  </a:pathLst>
                </a:cu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 rot="16200000">
                <a:off x="2091376" y="3621735"/>
                <a:ext cx="1434344" cy="286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Property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048000" y="4572000"/>
                <a:ext cx="2971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Volume</a:t>
                </a:r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18903603">
              <a:off x="5392422" y="2058219"/>
              <a:ext cx="1195404" cy="534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REV</a:t>
              </a:r>
              <a:endParaRPr lang="en-US" sz="2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334000" y="50292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REV – Representative Elementary Volume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4724400"/>
            <a:ext cx="91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Hoek</a:t>
            </a:r>
            <a:r>
              <a:rPr lang="en-US" sz="1400" dirty="0" smtClean="0"/>
              <a:t> &amp; Brown (1997)</a:t>
            </a:r>
            <a:endParaRPr 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3013</Words>
  <Application>Microsoft Office PowerPoint</Application>
  <PresentationFormat>On-screen Show (4:3)</PresentationFormat>
  <Paragraphs>442</Paragraphs>
  <Slides>32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SINTEF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 </cp:lastModifiedBy>
  <cp:revision>162</cp:revision>
  <dcterms:created xsi:type="dcterms:W3CDTF">2011-03-21T13:46:49Z</dcterms:created>
  <dcterms:modified xsi:type="dcterms:W3CDTF">2011-05-01T10:40:02Z</dcterms:modified>
</cp:coreProperties>
</file>