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461" r:id="rId4"/>
    <p:sldId id="463" r:id="rId5"/>
    <p:sldId id="464" r:id="rId6"/>
    <p:sldId id="462" r:id="rId7"/>
    <p:sldId id="501" r:id="rId8"/>
    <p:sldId id="502" r:id="rId9"/>
    <p:sldId id="503" r:id="rId10"/>
    <p:sldId id="507" r:id="rId11"/>
    <p:sldId id="504" r:id="rId12"/>
    <p:sldId id="505" r:id="rId13"/>
    <p:sldId id="506" r:id="rId14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475"/>
    <a:srgbClr val="BBAC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13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50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87.37202" units="1/cm"/>
          <inkml:channelProperty channel="Y" name="resolution" value="87.27273" units="1/cm"/>
          <inkml:channelProperty channel="T" name="resolution" value="1" units="1/dev"/>
        </inkml:channelProperties>
      </inkml:inkSource>
      <inkml:timestamp xml:id="ts0" timeString="2017-04-23T12:17:45.830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61 0,'14'0'516,"1"0"-453,0 0-1,0 0 266,-1 0-328,1 0 16,15 0-1,-16 0-15,1 0 16,0 0-16,0 0 16,0 0-16,-1-15 15,16 15-15,-15 0 16,-1 0 62,1 0-62,-15-30-1,15 30-15,0 0 16,-1 0 0,16-15-1,-15 15-15,0 0 16,-1 0-16,1 0 15,0 0-15,0 0 16,14 0 0,-14 0-16,0 0 15,-1 0-15,1 0 16,0 0 0,0 0-16,0 0 15,14 0-15,1 0 16,-16 0-1,1 0 204,0 0-219,14 0 31,-14 0-15,0 0 0,0 0-1,-1 0 1,1 0 78,0 0-63,15 0-31,-16 0 31,16 0-31,14 0 16,-14 30-16,14-30 15,-29 0-15,0 0 16,44 15-16,-15-15 16,-29 0-16,14 0 15,-14 0-15,29 0 16,-29 0-16,0 15 16,29-15-16,-29 0 15,0 0 1,-1 0-16,1 0 15,0 0-15,0 0 16,-1 0-16,16 0 16,-15 0-16,0 0 15,-1 0-15,1 0 16,0 0-16,0 0 16,14 0-16,-14 0 15,0 0-15,-1 0 16,1 0-16,0 0 15,0 0-15,14 0 16,1 14-16,-15-14 16,-1 0-16,1 30 15,15-30-15,-16 0 16,16 0-16,14 15 16,-14-15-1,-1 0 1,-14 0-16,15 0 15,-16 0 1,1 0-16,15 0 16,-16 0-1,1 0-15,0 0 32,0 0-32,0 0 15,-1 0 1,16 0 15,-15 0-31,-1 0 16,1 0-16,0 0 31,14 0-31,1 0 0,-15 0 16,0 0-16,-1 0 15,1 0-15,0 0 16,0 0-1,29 0-15,-29 0 16,14 0-16,1 0 16,-15 0-16,14 0 15,-14 0 1,0 0 0,14 0-1,-14 14-15,0-14 16,-1 0 62,1 0-62,29 0-16,-29 15 15,0-15-15,0 0 16,0 0-16,-1 0 15,1 0-15,0 0 16,14 0-16,-14 0 16,0 0-16,0 0 15,-1 0 1,1 0 0,0 0-16,15 0 15,-16 0-15,16 0 16,-15 0-16,-1 0 15,31 0-15,-31 0 16,1 0 0,0 0-16,0 0 15,14 0-15,1 0 16,-15 0-16,14 0 16,1 0-16,-1 0 15,15 0-15,-14 0 16,-15 0-16,14 0 15,1 0-15,-15 0 16,-1 0-16,1 0 16,29 0-16,-29 0 15,0 0 1,29 0-16,-29 0 16,15 0-16,14 0 15,-29 0-15,-1 0 16,1 0-16,0 0 15,29 0-15,-14 0 16,-1 0 0,-14 0-16,0 0 15,0 0 1,-15-15-16,14 15 203,1 0-15,-15-14-173,15 14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87.37202" units="1/cm"/>
          <inkml:channelProperty channel="Y" name="resolution" value="87.27273" units="1/cm"/>
          <inkml:channelProperty channel="T" name="resolution" value="1" units="1/dev"/>
        </inkml:channelProperties>
      </inkml:inkSource>
      <inkml:timestamp xml:id="ts0" timeString="2017-04-23T12:17:52.471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49 0,'15'0'62,"0"0"32,-1 0-78,1 14-16,15-14 15,-1 0-15,-14 0 16,29 0-16,-29 0 16,0 0-16,14 0 15,-14 0-15,15 0 16,-1 0-16,-14 0 15,29 0-15,-14 0 16,14 0-16,15 0 16,-29 0-16,43 0 15,-13 0-15,-16 0 16,-15 0-16,16 0 16,-31 0-16,1 0 15,0 0-15,0 0 16,-1 0-1,16 0 1,0 0-16,-16 0 16,1 0-1,0 15 1,29-15-16,-14 0 16,-16 0-16,31 15 15,-30-15-15,-1 0 16,31 30-1,-31-30 1,1 0-16,0 0 16,0 0-16,-1 0 15,31 0-15,-30 0 16,-1 14-16,1-14 16,29 0-16,-14 0 15,-15 0-15,29 0 16,-29 0-16,-1 0 15,31 15-15,-30-15 16,14 0-16,-14 0 16,29 0-16,-29 0 15,14 0-15,-14 0 16,15 0-16,-15 0 16,-1 0-16,1 0 15,0-15-15,0 15 16,-1 0-1,1 0-15,15 0 16,-16 0 0,1 0-16,0 0 15,0 0 1,0 0-16,-1 0 16,16 0-1,-15 0-15,-1 0 16,16 0-1,-15 0-15,29 15 16,-29-15-16,-1 0 16,1 0-16,30 0 15,-16 15-15,15-15 16,1 0-16,-16 0 16,16 0-16,-31 0 15,1 0-15,0 0 16,0 0-16,-1 0 15,16 0-15,-1 0 16,-14 0-16,0 0 16,0 0 15,14 0-15,-14 0-1,0 0 1,0 0-1,-1 0 1,1 0 0,0 0-1,0 0 17,14 0-17,-14 0 1,0 0 62,-1 0-62,1 0-16,0 0 15,0-15-15,29 15 16,-29 0-16,0-15 15,-1 15-15,1 0 16,15 0-16,-1 0 16,16 0-1,-31 0 1,1 0 0,0 0-1,14 0-15,1 0 16,-15 0-16,14 0 15,-14-14-15,0 14 16,29 0-16,-29 0 16,44 0-16,-30 0 15,-14 0-15,29 0 16,16 0-16,-46 0 16,31 0-16,-16 0 15,15 0-15,-14 0 16,44 0-16,-59 0 15,14 0-15,15 0 16,-14 0-16,-15 0 16,14 0-16,1 0 15,-15 0 1,-1 0 78,16 0-94,-15 0 15,-15-15-15,14 0 16,1 15-16,0 0 16,0 0-1,29 0 1,-29 0 140,0 0-140,-1 0-16,1 0 15,0 0-15,0 0 16,29 0-16,-29 0 16,14 0-16,16 0 15,-31 0-15,31 0 16,-16 0-16,15 0 15,-29 0 1,0 0-16,0 0 16,0 0-16,-1 0 15,1 0-15,15-15 16,-1 15-16,-14 0 16,0 0-16,-1 0 15,16 0-15,-15 0 78,-1 0-62,1 0-16,0 0 16,0 0-16,0 0 15,14-29 126,-14 14-126,14 15-15,-14 0 16,44 0-16,-14 0 16,-16-15-16,15 15 15,-14 0-15,14 0 16,-29 0-16,29 0 16,-29 0-16,15 0 15,-16 0-15,1 0 16,15 0-16,-1 0 15,15 0 1,-29 0-16,0 0 16,0 0-1,0-15 1,-1 15 62,1 0-62,15 0-16,-1 0 15,-14 0 1,14 0-16,1 0 16,0 0-16,-16 0 15,1 0-15,0 0 16,14 0-1,-14 0-15,0 0 16,0 0 0,-1 0-16,1 0 15,0 0-15,15 0 16,-16 0-16,16 0 94,14 0-79,-14 0-15,14 0 16,0 0-16,-29 15 16,0-15-16,0 0 15,-1 0-15,1 0 16,0 0-1,0 0 17,14 0 483,-14 0-499,0 0 15,14 0-15,16 0-16,-31 0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87.37202" units="1/cm"/>
          <inkml:channelProperty channel="Y" name="resolution" value="87.27273" units="1/cm"/>
          <inkml:channelProperty channel="T" name="resolution" value="1" units="1/dev"/>
        </inkml:channelProperties>
      </inkml:inkSource>
      <inkml:timestamp xml:id="ts0" timeString="2017-04-23T12:17:57.143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0,'29'0'15,"-14"0"1,0 0 31,14 0-47,16 0 15,-31 15 1,16-15-16,14 14 16,1-14-16,-31 0 15,16 0-15,29 0 16,15 0-16,-45 0 16,45 0-16,-44 0 15,14 0-15,-29 0 16,0 0-16,-1 0 15,1 0-15,15 0 16,-16 0 0,1 0 46,0 0-46,0 0-16,-1 0 15,1 0-15,0 0 16,15 0 0,-16 0-1,1 0 17,0 0 61,0 0-46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87.37202" units="1/cm"/>
          <inkml:channelProperty channel="Y" name="resolution" value="87.27273" units="1/cm"/>
          <inkml:channelProperty channel="T" name="resolution" value="1" units="1/dev"/>
        </inkml:channelProperties>
      </inkml:inkSource>
      <inkml:timestamp xml:id="ts0" timeString="2017-04-23T12:17:58.393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0,'15'15'0,"15"-15"32,-16 0-17,1 0 1,15 0 0,-16 0-16,31 0 15,-16 0-15,1 0 16,-1 0-16,16 0 15,-31 15-15,1-15 16,0 0-16,0 0 16,-1 0-1,1 0 63,0 0-62,15 0-16,-16 0 16,1 0-1,0 0 63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87.37202" units="1/cm"/>
          <inkml:channelProperty channel="Y" name="resolution" value="87.27273" units="1/cm"/>
          <inkml:channelProperty channel="T" name="resolution" value="1" units="1/dev"/>
        </inkml:channelProperties>
      </inkml:inkSource>
      <inkml:timestamp xml:id="ts0" timeString="2017-04-23T12:18:16.321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36 0,'15'0'141,"0"0"-141,14 0 15,-14 0 1,15 14-1,-16-14-15,31 0 16,-16 0-16,15 0 16,-29 0-16,15 0 15,14 0-15,-29 0 16,29 0-16,-14 0 16,14 0-16,-14 0 15,14 0-15,-15 0 16,1 0-16,-15 0 15,-1-14-15,1 14 16,0 0 0,0 0 109,-1 0-125,1 0 15,15 0-15,-15 0 16,-1 0-16,1 0 16,0 0-16,0 0 15,-1 0 1,16 0-16,-15 0 31,-1 0-15,1 0-16,0 0 15,0 0-15,29 0 16,-14 0-16,43 0 16,-43 0-16,59 0 15,-30-30-15,29 30 16,-43 0-16,14 0 15,-15 0-15,15 15 16,-44-15-16,29 15 16,-29-15-16,14 0 15,1 0-15,-30 14 16,15-14-16,14 0 16,-14 0 109,0 0-110,14 0 1,-14 0-1,0 0 1,0 0-16,-1 0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87.37202" units="1/cm"/>
          <inkml:channelProperty channel="Y" name="resolution" value="87.27273" units="1/cm"/>
          <inkml:channelProperty channel="T" name="resolution" value="1" units="1/dev"/>
        </inkml:channelProperties>
      </inkml:inkSource>
      <inkml:timestamp xml:id="ts0" timeString="2017-04-23T12:18:21.712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15 0,'15'0'0,"-1"0"31,1 0-15,0 0-16,0 0 15,-1 0 32,31 0-31,-31 0-16,16 0 15,-1 0-15,-14 0 16,0 0-16,15 0 16,-16 0-16,31 0 15,-16 0-15,45 0 16,-15 0-16,-29 0 15,14 0-15,0 0 16,15 0 0,0 0-16,-14 0 15,14 29-15,-15-29 16,-14 0-16,-16 0 16,31 0-16,-31 15 15,16-15-15,-15 0 16,14 0-16,-14 0 15,0 0-15,0 0 16,-1 0 0,1 0-16,0 0 15,14 0 17,-14 0-32,0 0 15,0 15 1,-1-15-1,1 0 1,0 0-16,0 0 16,14 0-16,1 0 15,-15 0 1,29 0-16,-29 0 16,14 0-16,15 0 15,-14 0-15,14 0 16,-29 0-1,0 0-15,0 0 16,-1 0-16,16 0 16,-1 0-1,-14 0-15,15 0 16,-1 0-16,1 0 16,-15 0-16,-1 0 15,31 0-15,-16 0 16,16 0-16,-1 0 15,-15 0-15,16 0 16,-16 0-16,15 0 16,-14 0-16,14 0 15,1 0-15,-31 0 16,16 0-16,-15 0 16,-1 0-16,31 0 15,-30 0-15,-1 0 16,1 0-1,0 0 1,0 0 0,14 0-16,-14 0 15,14 0-15,-14 0 16,0 0 15,15 0-31,-16 0 16,1 0-1,0-15 1,0 15 15,-1 0 1,1 0-17,15 0 16,-16 0-15,1 0-16,0 0 16,0 0-16,-1 0 15,1 0-15,0 0 16,29 0-16,-29 0 16,15 0-1,14 0 1,-29 0-16,-1 0 15,1 0 1,15 0 31,-15 0-31,-1 0-16,1 0 15,15 0-15,-1 0 16,-14 0-16,0 0 15,14 0-15,-14 0 16,15 0 15,-16 0-31,1 0 16,15 0-16,-16 0 16,1 0-16,15 0 15,-1 0-15,-14 0 16,0 0-16,14 0 15,-14 0-15,15 0 16,14 0 0,-29 0-16,-1 0 15,1 0-15,29 0 16,-14 0-16,-15 0 16,29 0-16,-14 0 15,-16 0 1,16 0-16,-15 0 15,-1 0-15,1 0 16,0 0 0,0 0-1,0 0 17,14 0-17,-14 0-15,14 0 16,16 0-16,-16 0 15,15 0-15,-29 0 16,0 0-16,0 0 16,0 0-16,-1 0 15,16 0-15,-15 0 47,-1 0-31,1 0-1,0 0 1,0 0-16,-15-15 16,14 15-16,16 0 15,-15 0 1,0 0 0,-1 0-16,1 0 15,0 0-15,29 0 16,-14 0-16,14 0 15,-14 0-15,14 0 16,-29 0-16,14 0 16,1 0-16,-16 0 15,16 0-15,-15 0 16,-1 0-16,16 0 16,-15 0-16,14 0 15,-14 0-15,0 0 16,14 0-16,1 0 140,-15 0-124,29 0-16,-14 0 16,-16 0-1,1 0-15,15 0 16,-16 0 0,1 0 249,0 0-234,0 0-15,-1 0 0,-14-15-16,15 15 15,0 0 17,15 0-17,-1 0 63,-14 0-62,0 0 0,-1 0-16,16 0 15,-30-14 63,29 14-78,-14 0 16,29 0 0,-29 0-1,0 0-15,0 0 16,0 0-1,-1 0 1,1 0-16,15 0 16,-16 0-1,1 0 79,-15-15-94,15 15 94,0 0-79,-1 0 95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87.37202" units="1/cm"/>
          <inkml:channelProperty channel="Y" name="resolution" value="87.27273" units="1/cm"/>
          <inkml:channelProperty channel="T" name="resolution" value="1" units="1/dev"/>
        </inkml:channelProperties>
      </inkml:inkSource>
      <inkml:timestamp xml:id="ts0" timeString="2017-04-23T12:18:46.973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22 0,'29'0'93,"-14"0"-77,0 0 15,-1 0 16,1 0-47,0 0 16,0 0 15,14 0-31,-14 0 16,0 0-1,0 0 1,-1 0 46,1 0-46,29 0-16,-29 0 16,0 0-16,0 0 15,29 0-15,15 0 16,-29 0-16,-16 0 15,31 0-15,-31 0 16,16 0-16,0 0 16,-16 0-16,1 0 15,0 0 1,14 0 0,16 0-16,-1 0 15,-29 0-15,14 0 16,-14 0-1,29 0-15,-29 0 16,15 0-16,14 0 16,-29 0-16,-1 0 15,1 0 1,30 0-16,-16 0 16,15 0-16,-14 0 15,-15 0-15,29 0 16,-29 0-16,14 0 15,1 0-15,-1 0 16,1 0-16,14 0 16,1 0-16,-16 0 15,15 0-15,-29 0 16,0 0-16,14 0 16,1 0-16,-15 0 15,14 0-15,-14 0 16,29 0-16,-14 0 15,14 0-15,-29 0 16,14 0-16,16 0 16,-30 0-16,-1 0 15,31 0-15,-16 0 16,15 0-16,-14 0 16,44 0-16,-45 0 15,30 0-15,-14 29 16,-1-29-16,-14 0 31,-16 0-31,16 0 16,-15 0-16,-1 0 31,1 0-15,-15-15 15,15 15-16,0 0 1,-1 0 0,31 0-1,-30 0-15,44 0 16,-30 0-16,15 0 16,-14 0-16,44 0 15,-59 0-15,14 0 16,-14 0-16,14 0 15,1 0-15,-1 0 16,1 0 0,-15 0-1,0 0 32,-1 0-47,16 0 16,-1 0-16,1 0 15,14 0-15,-29 0 16,15 0-16,14 0 16,-29 0-16,14 0 15,-14 0-15,14 0 16,-14 0-16,15 0 16,14 0-16,-14 0 15,14 0-15,-29 0 16,14 0-16,-14 0 15,44 0-15,-15 0 16,-14 0-16,14 0 16,15 0-16,-14 0 15,-31 0-15,1 0 16,15 0-16,-1 0 16,-14-14-16,0 14 15,-1 0 1,1 0-16,-15-15 125,15 15-110,0 0 157,14 0-156,-14 0 156,0 0-110,0 0-46,-1 0 0,31 0-16,-31 0 15,1 0-15,0 0 16,0 0-16,-1 0 31,1 0 125,15 0-140,-15 0 93,-1 0-77,1 0 14,0 0 126,0 0-156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14AAE-142F-42A6-A67F-18E813170DAD}" type="datetimeFigureOut">
              <a:rPr lang="nb-NO" smtClean="0"/>
              <a:t>25.05.2017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A7AA3-22A0-437B-BBB9-E9B4F80282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4602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14753" y="2677415"/>
            <a:ext cx="7772400" cy="901094"/>
          </a:xfrm>
        </p:spPr>
        <p:txBody>
          <a:bodyPr anchor="t" anchorCtr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14753" y="3645154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017750" y="274638"/>
            <a:ext cx="5459249" cy="5851525"/>
          </a:xfrm>
        </p:spPr>
        <p:txBody>
          <a:bodyPr vert="eaVert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/>
          </p:nvPr>
        </p:nvSpPr>
        <p:spPr bwMode="auto">
          <a:xfrm>
            <a:off x="390526" y="1552577"/>
            <a:ext cx="8229600" cy="45259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90526" y="438490"/>
            <a:ext cx="8229600" cy="7715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GB" dirty="0"/>
              <a:t>Slide </a:t>
            </a:r>
            <a:fld id="{3557CC22-8AC3-423D-AC40-BACF7403EC1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40768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lysbildenummer 5"/>
          <p:cNvSpPr txBox="1">
            <a:spLocks/>
          </p:cNvSpPr>
          <p:nvPr userDrawn="1"/>
        </p:nvSpPr>
        <p:spPr>
          <a:xfrm>
            <a:off x="-1" y="6421247"/>
            <a:ext cx="862779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1" i="0" smtClean="0">
                <a:latin typeface="Arial"/>
                <a:cs typeface="Arial"/>
              </a:rPr>
              <a:pPr algn="ctr"/>
              <a:t>‹#›</a:t>
            </a:fld>
            <a:endParaRPr lang="nb-NO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5765" y="4406900"/>
            <a:ext cx="74589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35765" y="2906713"/>
            <a:ext cx="74589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95551" y="274638"/>
            <a:ext cx="7407404" cy="1143000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114711" y="1600200"/>
            <a:ext cx="36678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305711" y="1600200"/>
            <a:ext cx="367394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59523" y="274638"/>
            <a:ext cx="740740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69676" y="1535113"/>
            <a:ext cx="376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069676" y="2174875"/>
            <a:ext cx="376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257502" y="1535113"/>
            <a:ext cx="38122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257501" y="2174875"/>
            <a:ext cx="381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464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142491" y="273050"/>
            <a:ext cx="476508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2464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194628" y="274638"/>
            <a:ext cx="74074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194628" y="1600200"/>
            <a:ext cx="740740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6" name="Bilde 5" descr="stripe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0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13" Type="http://schemas.openxmlformats.org/officeDocument/2006/relationships/customXml" Target="../ink/ink4.xml"/><Relationship Id="rId18" Type="http://schemas.openxmlformats.org/officeDocument/2006/relationships/image" Target="../media/image44.emf"/><Relationship Id="rId3" Type="http://schemas.openxmlformats.org/officeDocument/2006/relationships/image" Target="../media/image28.jpg"/><Relationship Id="rId7" Type="http://schemas.openxmlformats.org/officeDocument/2006/relationships/customXml" Target="../ink/ink1.xml"/><Relationship Id="rId12" Type="http://schemas.openxmlformats.org/officeDocument/2006/relationships/image" Target="../media/image41.emf"/><Relationship Id="rId17" Type="http://schemas.openxmlformats.org/officeDocument/2006/relationships/customXml" Target="../ink/ink6.xml"/><Relationship Id="rId2" Type="http://schemas.openxmlformats.org/officeDocument/2006/relationships/image" Target="../media/image27.jpg"/><Relationship Id="rId16" Type="http://schemas.openxmlformats.org/officeDocument/2006/relationships/image" Target="../media/image43.emf"/><Relationship Id="rId20" Type="http://schemas.openxmlformats.org/officeDocument/2006/relationships/image" Target="../media/image4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g"/><Relationship Id="rId11" Type="http://schemas.openxmlformats.org/officeDocument/2006/relationships/customXml" Target="../ink/ink3.xml"/><Relationship Id="rId5" Type="http://schemas.openxmlformats.org/officeDocument/2006/relationships/image" Target="../media/image30.jpg"/><Relationship Id="rId15" Type="http://schemas.openxmlformats.org/officeDocument/2006/relationships/customXml" Target="../ink/ink5.xml"/><Relationship Id="rId10" Type="http://schemas.openxmlformats.org/officeDocument/2006/relationships/image" Target="../media/image40.emf"/><Relationship Id="rId19" Type="http://schemas.openxmlformats.org/officeDocument/2006/relationships/customXml" Target="../ink/ink7.xml"/><Relationship Id="rId4" Type="http://schemas.openxmlformats.org/officeDocument/2006/relationships/image" Target="../media/image29.jpg"/><Relationship Id="rId9" Type="http://schemas.openxmlformats.org/officeDocument/2006/relationships/customXml" Target="../ink/ink2.xml"/><Relationship Id="rId14" Type="http://schemas.openxmlformats.org/officeDocument/2006/relationships/image" Target="../media/image4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67185" y="855156"/>
            <a:ext cx="7772400" cy="901094"/>
          </a:xfrm>
        </p:spPr>
        <p:txBody>
          <a:bodyPr>
            <a:normAutofit fontScale="90000"/>
          </a:bodyPr>
          <a:lstStyle/>
          <a:p>
            <a:r>
              <a:rPr lang="nb-NO" dirty="0"/>
              <a:t>«From </a:t>
            </a:r>
            <a:r>
              <a:rPr lang="nb-NO" dirty="0" err="1"/>
              <a:t>cradle</a:t>
            </a:r>
            <a:r>
              <a:rPr lang="nb-NO" dirty="0"/>
              <a:t> to grave» </a:t>
            </a:r>
            <a:br>
              <a:rPr lang="nb-NO" dirty="0"/>
            </a:br>
            <a:br>
              <a:rPr lang="nb-NO" dirty="0"/>
            </a:br>
            <a:r>
              <a:rPr lang="nb-NO" dirty="0"/>
              <a:t>The rock </a:t>
            </a:r>
            <a:r>
              <a:rPr lang="nb-NO" dirty="0" err="1"/>
              <a:t>physics</a:t>
            </a:r>
            <a:r>
              <a:rPr lang="nb-NO" dirty="0"/>
              <a:t> «</a:t>
            </a:r>
            <a:r>
              <a:rPr lang="nb-NO" dirty="0" err="1"/>
              <a:t>life</a:t>
            </a:r>
            <a:r>
              <a:rPr lang="nb-NO" dirty="0"/>
              <a:t> story» </a:t>
            </a:r>
            <a:r>
              <a:rPr lang="nb-NO" dirty="0" err="1"/>
              <a:t>of</a:t>
            </a:r>
            <a:r>
              <a:rPr lang="nb-NO" dirty="0"/>
              <a:t> a </a:t>
            </a:r>
            <a:r>
              <a:rPr lang="nb-NO" dirty="0" err="1"/>
              <a:t>clastic</a:t>
            </a:r>
            <a:r>
              <a:rPr lang="nb-NO" dirty="0"/>
              <a:t> sediment</a:t>
            </a:r>
            <a:br>
              <a:rPr lang="nb-NO" dirty="0"/>
            </a:br>
            <a:br>
              <a:rPr lang="nb-NO" dirty="0"/>
            </a:br>
            <a:r>
              <a:rPr lang="nb-NO" dirty="0"/>
              <a:t>(…and </a:t>
            </a:r>
            <a:r>
              <a:rPr lang="nb-NO" dirty="0" err="1"/>
              <a:t>how</a:t>
            </a:r>
            <a:r>
              <a:rPr lang="nb-NO" dirty="0"/>
              <a:t> it </a:t>
            </a:r>
            <a:r>
              <a:rPr lang="nb-NO" dirty="0" err="1"/>
              <a:t>controls</a:t>
            </a:r>
            <a:r>
              <a:rPr lang="nb-NO" dirty="0"/>
              <a:t> AVO </a:t>
            </a:r>
            <a:r>
              <a:rPr lang="nb-NO" dirty="0" err="1"/>
              <a:t>signatures</a:t>
            </a:r>
            <a:r>
              <a:rPr lang="nb-NO" dirty="0"/>
              <a:t>)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1824" y="4036706"/>
            <a:ext cx="7772400" cy="1752600"/>
          </a:xfrm>
        </p:spPr>
        <p:txBody>
          <a:bodyPr>
            <a:normAutofit lnSpcReduction="10000"/>
          </a:bodyPr>
          <a:lstStyle/>
          <a:p>
            <a:endParaRPr lang="nb-NO" sz="2400" i="1" dirty="0">
              <a:solidFill>
                <a:srgbClr val="C00000"/>
              </a:solidFill>
            </a:endParaRPr>
          </a:p>
          <a:p>
            <a:r>
              <a:rPr lang="nb-NO" sz="2400" i="1" dirty="0">
                <a:solidFill>
                  <a:srgbClr val="C00000"/>
                </a:solidFill>
              </a:rPr>
              <a:t>Prof. Per </a:t>
            </a:r>
            <a:r>
              <a:rPr lang="nb-NO" sz="2400" i="1" dirty="0" err="1">
                <a:solidFill>
                  <a:srgbClr val="C00000"/>
                </a:solidFill>
              </a:rPr>
              <a:t>Avseth</a:t>
            </a:r>
            <a:r>
              <a:rPr lang="nb-NO" sz="2400" i="1" dirty="0">
                <a:solidFill>
                  <a:srgbClr val="C00000"/>
                </a:solidFill>
              </a:rPr>
              <a:t>, NTNU/G&amp;G Resources</a:t>
            </a:r>
          </a:p>
          <a:p>
            <a:endParaRPr lang="nb-NO" i="1" dirty="0">
              <a:solidFill>
                <a:srgbClr val="C00000"/>
              </a:solidFill>
            </a:endParaRPr>
          </a:p>
          <a:p>
            <a:r>
              <a:rPr lang="nb-NO" sz="2400" i="1" dirty="0">
                <a:solidFill>
                  <a:srgbClr val="C00000"/>
                </a:solidFill>
              </a:rPr>
              <a:t>ROSE Meeting, 24/4-2017</a:t>
            </a:r>
          </a:p>
        </p:txBody>
      </p:sp>
      <p:pic>
        <p:nvPicPr>
          <p:cNvPr id="4" name="Bilde 3" descr="stripe_tek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0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26CD-6E95-4F56-90F4-97626D351767}" type="slidenum">
              <a:rPr lang="nb-NO" smtClean="0"/>
              <a:pPr/>
              <a:t>10</a:t>
            </a:fld>
            <a:endParaRPr lang="nb-NO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80478" y="386780"/>
            <a:ext cx="7310164" cy="771525"/>
          </a:xfrm>
        </p:spPr>
        <p:txBody>
          <a:bodyPr>
            <a:normAutofit fontScale="90000"/>
          </a:bodyPr>
          <a:lstStyle/>
          <a:p>
            <a:r>
              <a:rPr lang="nb-NO" sz="2400" dirty="0"/>
              <a:t>Example: Wisting Central: 7324/8-1; Uplift=1500m</a:t>
            </a:r>
            <a:endParaRPr lang="en-GB" sz="24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233" y="1127875"/>
            <a:ext cx="4381878" cy="33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b="39673"/>
          <a:stretch>
            <a:fillRect/>
          </a:stretch>
        </p:blipFill>
        <p:spPr bwMode="auto">
          <a:xfrm>
            <a:off x="1959494" y="4486028"/>
            <a:ext cx="4587853" cy="19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332093" y="3719744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Brine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1328" y="3978676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C00000"/>
                </a:solidFill>
              </a:rPr>
              <a:t>Oil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08163" y="3870664"/>
            <a:ext cx="1553592" cy="355107"/>
          </a:xfrm>
          <a:prstGeom prst="rect">
            <a:avLst/>
          </a:prstGeom>
          <a:solidFill>
            <a:srgbClr val="996633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Qz cem.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303109" y="2327429"/>
            <a:ext cx="4028983" cy="557814"/>
          </a:xfrm>
          <a:prstGeom prst="rect">
            <a:avLst/>
          </a:prstGeom>
          <a:solidFill>
            <a:srgbClr val="996633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385359" y="5362112"/>
            <a:ext cx="684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Stø Fm</a:t>
            </a:r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466737" y="5123895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Fuglen Fm</a:t>
            </a:r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438626" y="1908699"/>
            <a:ext cx="1251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Brine sst trend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46637" y="1697114"/>
            <a:ext cx="1019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solidFill>
                  <a:srgbClr val="008000"/>
                </a:solidFill>
              </a:rPr>
              <a:t>Shale trend</a:t>
            </a:r>
            <a:endParaRPr lang="en-GB" sz="1400" dirty="0">
              <a:solidFill>
                <a:srgbClr val="008000"/>
              </a:solidFill>
            </a:endParaRPr>
          </a:p>
        </p:txBody>
      </p:sp>
      <p:cxnSp>
        <p:nvCxnSpPr>
          <p:cNvPr id="16" name="Straight Arrow Connector 15"/>
          <p:cNvCxnSpPr>
            <a:stCxn id="14" idx="1"/>
          </p:cNvCxnSpPr>
          <p:nvPr/>
        </p:nvCxnSpPr>
        <p:spPr>
          <a:xfrm flipH="1">
            <a:off x="6065763" y="1851003"/>
            <a:ext cx="480874" cy="576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1"/>
          </p:cNvCxnSpPr>
          <p:nvPr/>
        </p:nvCxnSpPr>
        <p:spPr>
          <a:xfrm flipH="1">
            <a:off x="5925200" y="2062588"/>
            <a:ext cx="513426" cy="606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91888" y="3481526"/>
            <a:ext cx="1153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solidFill>
                  <a:srgbClr val="C00000"/>
                </a:solidFill>
              </a:rPr>
              <a:t>Burial history</a:t>
            </a:r>
            <a:endParaRPr lang="en-GB" sz="1400" dirty="0">
              <a:solidFill>
                <a:srgbClr val="C0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881857" y="3391269"/>
            <a:ext cx="159798" cy="124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086043" y="3471169"/>
            <a:ext cx="399495" cy="976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10182" y="4438835"/>
            <a:ext cx="1006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Zoom in: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5080342" y="3329126"/>
            <a:ext cx="588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AVO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6370563" y="1201444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i="1" dirty="0">
                <a:solidFill>
                  <a:schemeClr val="accent5">
                    <a:lumMod val="75000"/>
                  </a:schemeClr>
                </a:solidFill>
              </a:rPr>
              <a:t>Sea</a:t>
            </a:r>
            <a:endParaRPr lang="en-GB" sz="1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37792" y="1447060"/>
            <a:ext cx="1165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600" i="1" dirty="0"/>
              <a:t>Mech.</a:t>
            </a:r>
          </a:p>
          <a:p>
            <a:pPr algn="ctr"/>
            <a:r>
              <a:rPr lang="nb-NO" sz="1600" i="1" dirty="0"/>
              <a:t>compaction</a:t>
            </a:r>
            <a:endParaRPr lang="en-GB" sz="1600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7630393" y="2380694"/>
            <a:ext cx="1165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600" i="1" dirty="0"/>
              <a:t>Chemical</a:t>
            </a:r>
          </a:p>
          <a:p>
            <a:pPr algn="ctr"/>
            <a:r>
              <a:rPr lang="nb-NO" sz="1600" i="1" dirty="0"/>
              <a:t>compaction</a:t>
            </a:r>
            <a:endParaRPr lang="en-GB" sz="1600" i="1" dirty="0"/>
          </a:p>
        </p:txBody>
      </p:sp>
      <p:cxnSp>
        <p:nvCxnSpPr>
          <p:cNvPr id="31" name="Straight Arrow Connector 30"/>
          <p:cNvCxnSpPr>
            <a:cxnSpLocks/>
          </p:cNvCxnSpPr>
          <p:nvPr/>
        </p:nvCxnSpPr>
        <p:spPr>
          <a:xfrm flipH="1">
            <a:off x="7798245" y="2031835"/>
            <a:ext cx="7399" cy="3488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/>
          <a:srcRect r="57194"/>
          <a:stretch>
            <a:fillRect/>
          </a:stretch>
        </p:blipFill>
        <p:spPr bwMode="auto">
          <a:xfrm>
            <a:off x="7266295" y="5359253"/>
            <a:ext cx="1877705" cy="149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7357505" y="5134774"/>
            <a:ext cx="1859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err="1"/>
              <a:t>Qz</a:t>
            </a:r>
            <a:r>
              <a:rPr lang="nb-NO" sz="1200" dirty="0"/>
              <a:t> </a:t>
            </a:r>
            <a:r>
              <a:rPr lang="nb-NO" sz="1200" dirty="0" err="1"/>
              <a:t>cement</a:t>
            </a:r>
            <a:r>
              <a:rPr lang="nb-NO" sz="1200" dirty="0"/>
              <a:t> </a:t>
            </a:r>
            <a:r>
              <a:rPr lang="nb-NO" sz="1200" dirty="0" err="1"/>
              <a:t>observed</a:t>
            </a:r>
            <a:r>
              <a:rPr lang="nb-NO" sz="1200" dirty="0"/>
              <a:t> in Stø</a:t>
            </a:r>
          </a:p>
        </p:txBody>
      </p:sp>
    </p:spTree>
    <p:extLst>
      <p:ext uri="{BB962C8B-B14F-4D97-AF65-F5344CB8AC3E}">
        <p14:creationId xmlns:p14="http://schemas.microsoft.com/office/powerpoint/2010/main" val="457557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100" dirty="0"/>
              <a:t>Summary: </a:t>
            </a:r>
            <a:br>
              <a:rPr lang="en-US" sz="2400" dirty="0"/>
            </a:br>
            <a:r>
              <a:rPr lang="en-US" sz="2400" i="1" dirty="0"/>
              <a:t>How burial controls AVO and fluid sensitivity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AA38-6971-4D1B-81DD-00D8DEE5F0C3}" type="slidenum">
              <a:rPr lang="nb-NO" sz="2400" smtClean="0"/>
              <a:t>11</a:t>
            </a:fld>
            <a:endParaRPr lang="nb-NO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001" y="5374455"/>
            <a:ext cx="2198777" cy="10858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546" y="3060234"/>
            <a:ext cx="2156736" cy="10292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4526" y="1906058"/>
            <a:ext cx="2173979" cy="10585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022" y="4194565"/>
            <a:ext cx="2177756" cy="1075181"/>
          </a:xfrm>
          <a:prstGeom prst="rect">
            <a:avLst/>
          </a:prstGeom>
        </p:spPr>
      </p:pic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2674119" y="1994902"/>
            <a:ext cx="1526203" cy="925640"/>
            <a:chOff x="824546" y="2049697"/>
            <a:chExt cx="2034937" cy="1234186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829832" y="2049697"/>
              <a:ext cx="2029651" cy="4879"/>
            </a:xfrm>
            <a:prstGeom prst="straightConnector1">
              <a:avLst/>
            </a:prstGeom>
            <a:ln w="22225">
              <a:solidFill>
                <a:schemeClr val="tx1">
                  <a:lumMod val="8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824546" y="2054579"/>
              <a:ext cx="5285" cy="1229304"/>
            </a:xfrm>
            <a:prstGeom prst="straightConnector1">
              <a:avLst/>
            </a:prstGeom>
            <a:ln w="22225">
              <a:solidFill>
                <a:schemeClr val="tx1">
                  <a:lumMod val="8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35119" y="2815568"/>
              <a:ext cx="1860513" cy="0"/>
            </a:xfrm>
            <a:prstGeom prst="line">
              <a:avLst/>
            </a:prstGeom>
            <a:ln w="22225"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: Shape 13"/>
            <p:cNvSpPr/>
            <p:nvPr/>
          </p:nvSpPr>
          <p:spPr>
            <a:xfrm>
              <a:off x="1762125" y="2057400"/>
              <a:ext cx="1038225" cy="476250"/>
            </a:xfrm>
            <a:custGeom>
              <a:avLst/>
              <a:gdLst>
                <a:gd name="connsiteX0" fmla="*/ 0 w 1038225"/>
                <a:gd name="connsiteY0" fmla="*/ 0 h 476250"/>
                <a:gd name="connsiteX1" fmla="*/ 495300 w 1038225"/>
                <a:gd name="connsiteY1" fmla="*/ 476250 h 476250"/>
                <a:gd name="connsiteX2" fmla="*/ 1038225 w 1038225"/>
                <a:gd name="connsiteY2" fmla="*/ 20955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8225" h="476250">
                  <a:moveTo>
                    <a:pt x="0" y="0"/>
                  </a:moveTo>
                  <a:lnTo>
                    <a:pt x="495300" y="476250"/>
                  </a:lnTo>
                  <a:lnTo>
                    <a:pt x="1038225" y="209550"/>
                  </a:lnTo>
                </a:path>
              </a:pathLst>
            </a:custGeom>
            <a:noFill/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>
            <a:off x="2686014" y="3088809"/>
            <a:ext cx="1522238" cy="3659"/>
          </a:xfrm>
          <a:prstGeom prst="straightConnector1">
            <a:avLst/>
          </a:prstGeom>
          <a:ln w="19050">
            <a:solidFill>
              <a:schemeClr val="tx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682049" y="3092471"/>
            <a:ext cx="3964" cy="921978"/>
          </a:xfrm>
          <a:prstGeom prst="straightConnector1">
            <a:avLst/>
          </a:prstGeom>
          <a:ln w="22225">
            <a:solidFill>
              <a:schemeClr val="tx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89979" y="3663213"/>
            <a:ext cx="1395385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693944" y="4191485"/>
            <a:ext cx="1522238" cy="3659"/>
          </a:xfrm>
          <a:prstGeom prst="straightConnector1">
            <a:avLst/>
          </a:prstGeom>
          <a:ln w="19050">
            <a:solidFill>
              <a:schemeClr val="tx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689979" y="4195147"/>
            <a:ext cx="3964" cy="921978"/>
          </a:xfrm>
          <a:prstGeom prst="straightConnector1">
            <a:avLst/>
          </a:prstGeom>
          <a:ln w="19050">
            <a:solidFill>
              <a:schemeClr val="tx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697909" y="4765889"/>
            <a:ext cx="1395385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693944" y="5297819"/>
            <a:ext cx="1522238" cy="3659"/>
          </a:xfrm>
          <a:prstGeom prst="straightConnector1">
            <a:avLst/>
          </a:prstGeom>
          <a:ln w="19050">
            <a:solidFill>
              <a:schemeClr val="tx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2689979" y="5301481"/>
            <a:ext cx="3964" cy="921978"/>
          </a:xfrm>
          <a:prstGeom prst="straightConnector1">
            <a:avLst/>
          </a:prstGeom>
          <a:ln w="19050">
            <a:solidFill>
              <a:schemeClr val="tx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697909" y="5872223"/>
            <a:ext cx="1395385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: Shape 34"/>
          <p:cNvSpPr/>
          <p:nvPr/>
        </p:nvSpPr>
        <p:spPr>
          <a:xfrm>
            <a:off x="3573598" y="3117030"/>
            <a:ext cx="561975" cy="542925"/>
          </a:xfrm>
          <a:custGeom>
            <a:avLst/>
            <a:gdLst>
              <a:gd name="connsiteX0" fmla="*/ 0 w 523875"/>
              <a:gd name="connsiteY0" fmla="*/ 0 h 504825"/>
              <a:gd name="connsiteX1" fmla="*/ 266700 w 523875"/>
              <a:gd name="connsiteY1" fmla="*/ 466725 h 504825"/>
              <a:gd name="connsiteX2" fmla="*/ 523875 w 523875"/>
              <a:gd name="connsiteY2" fmla="*/ 504825 h 504825"/>
              <a:gd name="connsiteX0" fmla="*/ 0 w 561975"/>
              <a:gd name="connsiteY0" fmla="*/ 0 h 542925"/>
              <a:gd name="connsiteX1" fmla="*/ 266700 w 561975"/>
              <a:gd name="connsiteY1" fmla="*/ 466725 h 542925"/>
              <a:gd name="connsiteX2" fmla="*/ 561975 w 561975"/>
              <a:gd name="connsiteY2" fmla="*/ 542925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1975" h="542925">
                <a:moveTo>
                  <a:pt x="0" y="0"/>
                </a:moveTo>
                <a:lnTo>
                  <a:pt x="266700" y="466725"/>
                </a:lnTo>
                <a:lnTo>
                  <a:pt x="561975" y="542925"/>
                </a:lnTo>
              </a:path>
            </a:pathLst>
          </a:cu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/>
          <p:cNvSpPr/>
          <p:nvPr/>
        </p:nvSpPr>
        <p:spPr>
          <a:xfrm>
            <a:off x="3561489" y="4192946"/>
            <a:ext cx="542925" cy="723900"/>
          </a:xfrm>
          <a:custGeom>
            <a:avLst/>
            <a:gdLst>
              <a:gd name="connsiteX0" fmla="*/ 0 w 523875"/>
              <a:gd name="connsiteY0" fmla="*/ 0 h 504825"/>
              <a:gd name="connsiteX1" fmla="*/ 266700 w 523875"/>
              <a:gd name="connsiteY1" fmla="*/ 466725 h 504825"/>
              <a:gd name="connsiteX2" fmla="*/ 523875 w 523875"/>
              <a:gd name="connsiteY2" fmla="*/ 504825 h 504825"/>
              <a:gd name="connsiteX0" fmla="*/ 0 w 542925"/>
              <a:gd name="connsiteY0" fmla="*/ 0 h 704850"/>
              <a:gd name="connsiteX1" fmla="*/ 266700 w 542925"/>
              <a:gd name="connsiteY1" fmla="*/ 466725 h 704850"/>
              <a:gd name="connsiteX2" fmla="*/ 542925 w 542925"/>
              <a:gd name="connsiteY2" fmla="*/ 704850 h 704850"/>
              <a:gd name="connsiteX0" fmla="*/ 0 w 542925"/>
              <a:gd name="connsiteY0" fmla="*/ 0 h 800100"/>
              <a:gd name="connsiteX1" fmla="*/ 314325 w 542925"/>
              <a:gd name="connsiteY1" fmla="*/ 800100 h 800100"/>
              <a:gd name="connsiteX2" fmla="*/ 542925 w 542925"/>
              <a:gd name="connsiteY2" fmla="*/ 704850 h 800100"/>
              <a:gd name="connsiteX0" fmla="*/ 0 w 542925"/>
              <a:gd name="connsiteY0" fmla="*/ 0 h 723900"/>
              <a:gd name="connsiteX1" fmla="*/ 228600 w 542925"/>
              <a:gd name="connsiteY1" fmla="*/ 723900 h 723900"/>
              <a:gd name="connsiteX2" fmla="*/ 542925 w 542925"/>
              <a:gd name="connsiteY2" fmla="*/ 70485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2925" h="723900">
                <a:moveTo>
                  <a:pt x="0" y="0"/>
                </a:moveTo>
                <a:lnTo>
                  <a:pt x="228600" y="723900"/>
                </a:lnTo>
                <a:lnTo>
                  <a:pt x="542925" y="704850"/>
                </a:lnTo>
              </a:path>
            </a:pathLst>
          </a:cu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/>
          <p:cNvSpPr/>
          <p:nvPr/>
        </p:nvSpPr>
        <p:spPr>
          <a:xfrm>
            <a:off x="2744923" y="5298255"/>
            <a:ext cx="1352550" cy="866775"/>
          </a:xfrm>
          <a:custGeom>
            <a:avLst/>
            <a:gdLst>
              <a:gd name="connsiteX0" fmla="*/ 0 w 1352550"/>
              <a:gd name="connsiteY0" fmla="*/ 0 h 866775"/>
              <a:gd name="connsiteX1" fmla="*/ 371475 w 1352550"/>
              <a:gd name="connsiteY1" fmla="*/ 123825 h 866775"/>
              <a:gd name="connsiteX2" fmla="*/ 1000125 w 1352550"/>
              <a:gd name="connsiteY2" fmla="*/ 866775 h 866775"/>
              <a:gd name="connsiteX3" fmla="*/ 1352550 w 1352550"/>
              <a:gd name="connsiteY3" fmla="*/ 171450 h 866775"/>
              <a:gd name="connsiteX4" fmla="*/ 1304925 w 1352550"/>
              <a:gd name="connsiteY4" fmla="*/ 171450 h 866775"/>
              <a:gd name="connsiteX0" fmla="*/ 0 w 1352550"/>
              <a:gd name="connsiteY0" fmla="*/ 0 h 866775"/>
              <a:gd name="connsiteX1" fmla="*/ 371475 w 1352550"/>
              <a:gd name="connsiteY1" fmla="*/ 123825 h 866775"/>
              <a:gd name="connsiteX2" fmla="*/ 1000125 w 1352550"/>
              <a:gd name="connsiteY2" fmla="*/ 866775 h 866775"/>
              <a:gd name="connsiteX3" fmla="*/ 1352550 w 1352550"/>
              <a:gd name="connsiteY3" fmla="*/ 171450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2550" h="866775">
                <a:moveTo>
                  <a:pt x="0" y="0"/>
                </a:moveTo>
                <a:lnTo>
                  <a:pt x="371475" y="123825"/>
                </a:lnTo>
                <a:lnTo>
                  <a:pt x="1000125" y="866775"/>
                </a:lnTo>
                <a:lnTo>
                  <a:pt x="1352550" y="171450"/>
                </a:lnTo>
              </a:path>
            </a:pathLst>
          </a:cu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676101" y="2113231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Pingvin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2612632" y="3037174"/>
            <a:ext cx="10229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Eocene</a:t>
            </a:r>
          </a:p>
          <a:p>
            <a:r>
              <a:rPr lang="en-US" sz="1600" dirty="0"/>
              <a:t>case (</a:t>
            </a:r>
            <a:r>
              <a:rPr lang="en-US" sz="1600" dirty="0" err="1"/>
              <a:t>unc</a:t>
            </a:r>
            <a:r>
              <a:rPr lang="en-US" sz="1600" dirty="0"/>
              <a:t>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672688" y="4216991"/>
            <a:ext cx="912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Eocene case (</a:t>
            </a:r>
            <a:r>
              <a:rPr lang="en-US" sz="1600" dirty="0" err="1"/>
              <a:t>cem</a:t>
            </a:r>
            <a:r>
              <a:rPr lang="en-US" sz="1600" dirty="0"/>
              <a:t>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743216" y="5889162"/>
            <a:ext cx="1169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Jura</a:t>
            </a:r>
          </a:p>
          <a:p>
            <a:r>
              <a:rPr lang="en-US" dirty="0"/>
              <a:t>structure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671028" y="1574264"/>
            <a:ext cx="500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Age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1935139" y="2658382"/>
            <a:ext cx="6774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depth</a:t>
            </a:r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4043649" y="2383506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70</a:t>
            </a:r>
            <a:r>
              <a:rPr lang="en-US" sz="1200" b="1" baseline="30000" dirty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C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4086959" y="2103705"/>
            <a:ext cx="119698" cy="1095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086959" y="3589605"/>
            <a:ext cx="119698" cy="1095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086959" y="4846905"/>
            <a:ext cx="119698" cy="1095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029809" y="5437455"/>
            <a:ext cx="119698" cy="1095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5385914" y="1900372"/>
            <a:ext cx="992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AVO class III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395438" y="3069339"/>
            <a:ext cx="1137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AVO class III-IV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447406" y="5374455"/>
            <a:ext cx="1129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AVO class II-</a:t>
            </a:r>
            <a:r>
              <a:rPr lang="en-US" sz="1200" b="1" dirty="0" err="1"/>
              <a:t>IIp</a:t>
            </a:r>
            <a:endParaRPr lang="en-US" sz="12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5440994" y="4226411"/>
            <a:ext cx="10874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AVO class II-III</a:t>
            </a:r>
          </a:p>
        </p:txBody>
      </p:sp>
    </p:spTree>
    <p:extLst>
      <p:ext uri="{BB962C8B-B14F-4D97-AF65-F5344CB8AC3E}">
        <p14:creationId xmlns:p14="http://schemas.microsoft.com/office/powerpoint/2010/main" val="1536022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Conclusions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nb-NO" dirty="0" err="1"/>
              <a:t>Geologial</a:t>
            </a:r>
            <a:r>
              <a:rPr lang="nb-NO" dirty="0"/>
              <a:t> </a:t>
            </a:r>
            <a:r>
              <a:rPr lang="nb-NO" dirty="0" err="1"/>
              <a:t>processes</a:t>
            </a:r>
            <a:r>
              <a:rPr lang="nb-NO" dirty="0"/>
              <a:t> and </a:t>
            </a:r>
            <a:r>
              <a:rPr lang="nb-NO" dirty="0" err="1"/>
              <a:t>burial</a:t>
            </a:r>
            <a:r>
              <a:rPr lang="nb-NO" dirty="0"/>
              <a:t> </a:t>
            </a:r>
            <a:r>
              <a:rPr lang="nb-NO" dirty="0" err="1"/>
              <a:t>history</a:t>
            </a:r>
            <a:r>
              <a:rPr lang="nb-NO" dirty="0"/>
              <a:t> </a:t>
            </a:r>
            <a:r>
              <a:rPr lang="nb-NO" dirty="0" err="1"/>
              <a:t>control</a:t>
            </a:r>
            <a:r>
              <a:rPr lang="nb-NO" dirty="0"/>
              <a:t> fluid </a:t>
            </a:r>
            <a:r>
              <a:rPr lang="nb-NO" dirty="0" err="1"/>
              <a:t>sensitivity</a:t>
            </a:r>
            <a:r>
              <a:rPr lang="nb-NO" dirty="0"/>
              <a:t> and AVO </a:t>
            </a:r>
            <a:r>
              <a:rPr lang="nb-NO" dirty="0" err="1"/>
              <a:t>signatures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sandstone</a:t>
            </a:r>
            <a:r>
              <a:rPr lang="nb-NO" dirty="0"/>
              <a:t> </a:t>
            </a:r>
            <a:r>
              <a:rPr lang="nb-NO" dirty="0" err="1"/>
              <a:t>reservoirs</a:t>
            </a:r>
            <a:r>
              <a:rPr lang="nb-NO" dirty="0"/>
              <a:t>.</a:t>
            </a:r>
          </a:p>
          <a:p>
            <a:pPr>
              <a:lnSpc>
                <a:spcPct val="120000"/>
              </a:lnSpc>
            </a:pPr>
            <a:endParaRPr lang="nb-NO" dirty="0"/>
          </a:p>
          <a:p>
            <a:pPr>
              <a:lnSpc>
                <a:spcPct val="120000"/>
              </a:lnSpc>
            </a:pPr>
            <a:r>
              <a:rPr lang="nb-NO" dirty="0" err="1"/>
              <a:t>Reservoir</a:t>
            </a:r>
            <a:r>
              <a:rPr lang="nb-NO" dirty="0"/>
              <a:t> sands </a:t>
            </a:r>
            <a:r>
              <a:rPr lang="nb-NO" dirty="0" err="1"/>
              <a:t>that</a:t>
            </a:r>
            <a:r>
              <a:rPr lang="nb-NO" dirty="0"/>
              <a:t> have not </a:t>
            </a:r>
            <a:r>
              <a:rPr lang="nb-NO" dirty="0" err="1"/>
              <a:t>been</a:t>
            </a:r>
            <a:r>
              <a:rPr lang="nb-NO" dirty="0"/>
              <a:t> </a:t>
            </a:r>
            <a:r>
              <a:rPr lang="nb-NO" dirty="0" err="1"/>
              <a:t>buried</a:t>
            </a:r>
            <a:r>
              <a:rPr lang="nb-NO" dirty="0"/>
              <a:t> </a:t>
            </a:r>
            <a:r>
              <a:rPr lang="nb-NO" dirty="0" err="1"/>
              <a:t>deep</a:t>
            </a:r>
            <a:r>
              <a:rPr lang="nb-NO" dirty="0"/>
              <a:t> </a:t>
            </a:r>
            <a:r>
              <a:rPr lang="nb-NO" dirty="0" err="1"/>
              <a:t>enough</a:t>
            </a:r>
            <a:r>
              <a:rPr lang="nb-NO" dirty="0"/>
              <a:t> to </a:t>
            </a:r>
            <a:r>
              <a:rPr lang="nb-NO" dirty="0" err="1"/>
              <a:t>experience</a:t>
            </a:r>
            <a:r>
              <a:rPr lang="nb-NO" dirty="0"/>
              <a:t> </a:t>
            </a:r>
            <a:r>
              <a:rPr lang="nb-NO" dirty="0" err="1"/>
              <a:t>chemical</a:t>
            </a:r>
            <a:r>
              <a:rPr lang="nb-NO" dirty="0"/>
              <a:t> </a:t>
            </a:r>
            <a:r>
              <a:rPr lang="nb-NO" dirty="0" err="1"/>
              <a:t>compaction</a:t>
            </a:r>
            <a:r>
              <a:rPr lang="nb-NO" dirty="0"/>
              <a:t> (</a:t>
            </a:r>
            <a:r>
              <a:rPr lang="nb-NO" dirty="0" err="1"/>
              <a:t>cementation</a:t>
            </a:r>
            <a:r>
              <a:rPr lang="nb-NO" dirty="0"/>
              <a:t>), </a:t>
            </a:r>
            <a:r>
              <a:rPr lang="nb-NO" dirty="0" err="1"/>
              <a:t>will</a:t>
            </a:r>
            <a:r>
              <a:rPr lang="nb-NO" dirty="0"/>
              <a:t> have </a:t>
            </a:r>
            <a:r>
              <a:rPr lang="nb-NO" dirty="0" err="1"/>
              <a:t>large</a:t>
            </a:r>
            <a:r>
              <a:rPr lang="nb-NO" dirty="0"/>
              <a:t> fluid </a:t>
            </a:r>
            <a:r>
              <a:rPr lang="nb-NO" dirty="0" err="1"/>
              <a:t>sensitivity</a:t>
            </a:r>
            <a:r>
              <a:rPr lang="nb-NO" dirty="0"/>
              <a:t> and </a:t>
            </a:r>
            <a:r>
              <a:rPr lang="nb-NO" dirty="0" err="1"/>
              <a:t>normally</a:t>
            </a:r>
            <a:r>
              <a:rPr lang="nb-NO" dirty="0"/>
              <a:t> </a:t>
            </a:r>
            <a:r>
              <a:rPr lang="nb-NO" dirty="0" err="1"/>
              <a:t>class</a:t>
            </a:r>
            <a:r>
              <a:rPr lang="nb-NO" dirty="0"/>
              <a:t> III-IV AVO (</a:t>
            </a:r>
            <a:r>
              <a:rPr lang="nb-NO" dirty="0" err="1"/>
              <a:t>bright</a:t>
            </a:r>
            <a:r>
              <a:rPr lang="nb-NO" dirty="0"/>
              <a:t> spots).</a:t>
            </a:r>
          </a:p>
          <a:p>
            <a:pPr>
              <a:lnSpc>
                <a:spcPct val="120000"/>
              </a:lnSpc>
            </a:pPr>
            <a:endParaRPr lang="nb-NO" dirty="0"/>
          </a:p>
          <a:p>
            <a:pPr>
              <a:lnSpc>
                <a:spcPct val="120000"/>
              </a:lnSpc>
            </a:pPr>
            <a:r>
              <a:rPr lang="nb-NO" dirty="0" err="1"/>
              <a:t>Reservoir</a:t>
            </a:r>
            <a:r>
              <a:rPr lang="nb-NO" dirty="0"/>
              <a:t> </a:t>
            </a:r>
            <a:r>
              <a:rPr lang="nb-NO" dirty="0" err="1"/>
              <a:t>sandstones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have </a:t>
            </a:r>
            <a:r>
              <a:rPr lang="nb-NO" dirty="0" err="1"/>
              <a:t>been</a:t>
            </a:r>
            <a:r>
              <a:rPr lang="nb-NO" dirty="0"/>
              <a:t> </a:t>
            </a:r>
            <a:r>
              <a:rPr lang="nb-NO" dirty="0" err="1"/>
              <a:t>buried</a:t>
            </a:r>
            <a:r>
              <a:rPr lang="nb-NO" dirty="0"/>
              <a:t> </a:t>
            </a:r>
            <a:r>
              <a:rPr lang="nb-NO" dirty="0" err="1"/>
              <a:t>below</a:t>
            </a:r>
            <a:r>
              <a:rPr lang="nb-NO" dirty="0"/>
              <a:t> 70C for a </a:t>
            </a:r>
            <a:r>
              <a:rPr lang="nb-NO" dirty="0" err="1"/>
              <a:t>significant</a:t>
            </a:r>
            <a:r>
              <a:rPr lang="nb-NO" dirty="0"/>
              <a:t> </a:t>
            </a:r>
            <a:r>
              <a:rPr lang="nb-NO" dirty="0" err="1"/>
              <a:t>period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time, </a:t>
            </a:r>
            <a:r>
              <a:rPr lang="nb-NO" dirty="0" err="1"/>
              <a:t>will</a:t>
            </a:r>
            <a:r>
              <a:rPr lang="nb-NO" dirty="0"/>
              <a:t> have </a:t>
            </a:r>
            <a:r>
              <a:rPr lang="nb-NO" dirty="0" err="1"/>
              <a:t>relatively</a:t>
            </a:r>
            <a:r>
              <a:rPr lang="nb-NO" dirty="0"/>
              <a:t> </a:t>
            </a:r>
            <a:r>
              <a:rPr lang="nb-NO" dirty="0" err="1"/>
              <a:t>low</a:t>
            </a:r>
            <a:r>
              <a:rPr lang="nb-NO" dirty="0"/>
              <a:t> fluid </a:t>
            </a:r>
            <a:r>
              <a:rPr lang="nb-NO" dirty="0" err="1"/>
              <a:t>sensitivity</a:t>
            </a:r>
            <a:r>
              <a:rPr lang="nb-NO" dirty="0"/>
              <a:t> and </a:t>
            </a:r>
            <a:r>
              <a:rPr lang="nb-NO" dirty="0" err="1"/>
              <a:t>normally</a:t>
            </a:r>
            <a:r>
              <a:rPr lang="nb-NO" dirty="0"/>
              <a:t> AVO </a:t>
            </a:r>
            <a:r>
              <a:rPr lang="nb-NO" dirty="0" err="1"/>
              <a:t>class</a:t>
            </a:r>
            <a:r>
              <a:rPr lang="nb-NO" dirty="0"/>
              <a:t> I-II (dim-spots). </a:t>
            </a:r>
          </a:p>
          <a:p>
            <a:pPr>
              <a:lnSpc>
                <a:spcPct val="120000"/>
              </a:lnSpc>
            </a:pPr>
            <a:endParaRPr lang="nb-NO" dirty="0"/>
          </a:p>
          <a:p>
            <a:pPr>
              <a:lnSpc>
                <a:spcPct val="120000"/>
              </a:lnSpc>
            </a:pPr>
            <a:r>
              <a:rPr lang="nb-NO" dirty="0"/>
              <a:t>Most </a:t>
            </a:r>
            <a:r>
              <a:rPr lang="nb-NO" dirty="0" err="1"/>
              <a:t>hydrocarbon</a:t>
            </a:r>
            <a:r>
              <a:rPr lang="nb-NO" dirty="0"/>
              <a:t> </a:t>
            </a:r>
            <a:r>
              <a:rPr lang="nb-NO" dirty="0" err="1"/>
              <a:t>filled</a:t>
            </a:r>
            <a:r>
              <a:rPr lang="nb-NO" dirty="0"/>
              <a:t> </a:t>
            </a:r>
            <a:r>
              <a:rPr lang="nb-NO" dirty="0" err="1"/>
              <a:t>reservoirs</a:t>
            </a:r>
            <a:r>
              <a:rPr lang="nb-NO" dirty="0"/>
              <a:t> </a:t>
            </a:r>
            <a:r>
              <a:rPr lang="nb-NO" dirty="0" err="1"/>
              <a:t>should</a:t>
            </a:r>
            <a:r>
              <a:rPr lang="nb-NO" dirty="0"/>
              <a:t> be </a:t>
            </a:r>
            <a:r>
              <a:rPr lang="nb-NO" dirty="0" err="1"/>
              <a:t>expected</a:t>
            </a:r>
            <a:r>
              <a:rPr lang="nb-NO" dirty="0"/>
              <a:t> to be </a:t>
            </a:r>
            <a:r>
              <a:rPr lang="nb-NO" dirty="0" err="1"/>
              <a:t>cemented</a:t>
            </a:r>
            <a:r>
              <a:rPr lang="nb-NO" dirty="0"/>
              <a:t>, </a:t>
            </a:r>
            <a:r>
              <a:rPr lang="nb-NO" dirty="0" err="1"/>
              <a:t>hence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low</a:t>
            </a:r>
            <a:r>
              <a:rPr lang="nb-NO" dirty="0"/>
              <a:t> </a:t>
            </a:r>
            <a:r>
              <a:rPr lang="nb-NO" dirty="0" err="1"/>
              <a:t>seismic</a:t>
            </a:r>
            <a:r>
              <a:rPr lang="nb-NO" dirty="0"/>
              <a:t> fluid </a:t>
            </a:r>
            <a:r>
              <a:rPr lang="nb-NO" dirty="0" err="1"/>
              <a:t>sensitivity</a:t>
            </a:r>
            <a:r>
              <a:rPr lang="nb-NO" dirty="0"/>
              <a:t> and AVO </a:t>
            </a:r>
            <a:r>
              <a:rPr lang="nb-NO" dirty="0" err="1"/>
              <a:t>class</a:t>
            </a:r>
            <a:r>
              <a:rPr lang="nb-NO" dirty="0"/>
              <a:t> I to II. </a:t>
            </a:r>
          </a:p>
        </p:txBody>
      </p:sp>
    </p:spTree>
    <p:extLst>
      <p:ext uri="{BB962C8B-B14F-4D97-AF65-F5344CB8AC3E}">
        <p14:creationId xmlns:p14="http://schemas.microsoft.com/office/powerpoint/2010/main" val="2414257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The </a:t>
            </a:r>
            <a:r>
              <a:rPr lang="nb-NO" dirty="0" err="1"/>
              <a:t>future</a:t>
            </a:r>
            <a:r>
              <a:rPr lang="nb-NO" dirty="0"/>
              <a:t> is dim….. (?)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667" y="1543750"/>
            <a:ext cx="7163035" cy="1207134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862" y="2750884"/>
            <a:ext cx="2630406" cy="2205658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8705" y="3000806"/>
            <a:ext cx="2735340" cy="3146771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5"/>
          <a:srcRect r="6109"/>
          <a:stretch/>
        </p:blipFill>
        <p:spPr>
          <a:xfrm>
            <a:off x="6174045" y="3000806"/>
            <a:ext cx="2716383" cy="3042526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960" y="5418977"/>
            <a:ext cx="2448745" cy="123469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Håndskrift 15"/>
              <p14:cNvContentPartPr/>
              <p14:nvPr/>
            </p14:nvContentPartPr>
            <p14:xfrm>
              <a:off x="1983123" y="5666626"/>
              <a:ext cx="1409040" cy="65520"/>
            </p14:xfrm>
          </p:contentPart>
        </mc:Choice>
        <mc:Fallback xmlns="">
          <p:pic>
            <p:nvPicPr>
              <p:cNvPr id="16" name="Håndskrift 1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47123" y="5594626"/>
                <a:ext cx="148068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Håndskrift 16"/>
              <p14:cNvContentPartPr/>
              <p14:nvPr/>
            </p14:nvContentPartPr>
            <p14:xfrm>
              <a:off x="1036683" y="5803786"/>
              <a:ext cx="2233080" cy="62640"/>
            </p14:xfrm>
          </p:contentPart>
        </mc:Choice>
        <mc:Fallback xmlns="">
          <p:pic>
            <p:nvPicPr>
              <p:cNvPr id="17" name="Håndskrift 1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00683" y="5731786"/>
                <a:ext cx="230472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Håndskrift 17"/>
              <p14:cNvContentPartPr/>
              <p14:nvPr/>
            </p14:nvContentPartPr>
            <p14:xfrm>
              <a:off x="1977723" y="5752306"/>
              <a:ext cx="324720" cy="10800"/>
            </p14:xfrm>
          </p:contentPart>
        </mc:Choice>
        <mc:Fallback xmlns="">
          <p:pic>
            <p:nvPicPr>
              <p:cNvPr id="18" name="Håndskrift 1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41723" y="5680306"/>
                <a:ext cx="39636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Håndskrift 18"/>
              <p14:cNvContentPartPr/>
              <p14:nvPr/>
            </p14:nvContentPartPr>
            <p14:xfrm>
              <a:off x="2264643" y="5746906"/>
              <a:ext cx="170640" cy="13320"/>
            </p14:xfrm>
          </p:contentPart>
        </mc:Choice>
        <mc:Fallback xmlns="">
          <p:pic>
            <p:nvPicPr>
              <p:cNvPr id="19" name="Håndskrift 1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28643" y="5674906"/>
                <a:ext cx="24228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Håndskrift 19"/>
              <p14:cNvContentPartPr/>
              <p14:nvPr/>
            </p14:nvContentPartPr>
            <p14:xfrm>
              <a:off x="2700603" y="6154066"/>
              <a:ext cx="659520" cy="21600"/>
            </p14:xfrm>
          </p:contentPart>
        </mc:Choice>
        <mc:Fallback xmlns="">
          <p:pic>
            <p:nvPicPr>
              <p:cNvPr id="20" name="Håndskrift 1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64603" y="6082066"/>
                <a:ext cx="7311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" name="Håndskrift 20"/>
              <p14:cNvContentPartPr/>
              <p14:nvPr/>
            </p14:nvContentPartPr>
            <p14:xfrm>
              <a:off x="1042083" y="6273226"/>
              <a:ext cx="1972440" cy="31680"/>
            </p14:xfrm>
          </p:contentPart>
        </mc:Choice>
        <mc:Fallback xmlns="">
          <p:pic>
            <p:nvPicPr>
              <p:cNvPr id="21" name="Håndskrift 2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06083" y="6201226"/>
                <a:ext cx="204408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" name="Håndskrift 21"/>
              <p14:cNvContentPartPr/>
              <p14:nvPr/>
            </p14:nvContentPartPr>
            <p14:xfrm>
              <a:off x="1228203" y="3825226"/>
              <a:ext cx="1531440" cy="21960"/>
            </p14:xfrm>
          </p:contentPart>
        </mc:Choice>
        <mc:Fallback xmlns="">
          <p:pic>
            <p:nvPicPr>
              <p:cNvPr id="22" name="Håndskrift 2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92203" y="3753226"/>
                <a:ext cx="1603080" cy="16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0260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Rock </a:t>
            </a:r>
            <a:r>
              <a:rPr lang="nb-NO" dirty="0" err="1"/>
              <a:t>physics</a:t>
            </a:r>
            <a:r>
              <a:rPr lang="nb-NO" dirty="0"/>
              <a:t> </a:t>
            </a:r>
            <a:r>
              <a:rPr lang="nb-NO" dirty="0" err="1"/>
              <a:t>properties</a:t>
            </a:r>
            <a:r>
              <a:rPr lang="nb-NO" dirty="0"/>
              <a:t> and </a:t>
            </a:r>
            <a:r>
              <a:rPr lang="nb-NO" dirty="0" err="1"/>
              <a:t>geological</a:t>
            </a:r>
            <a:r>
              <a:rPr lang="nb-NO" dirty="0"/>
              <a:t> </a:t>
            </a:r>
            <a:r>
              <a:rPr lang="nb-NO" dirty="0" err="1"/>
              <a:t>processes</a:t>
            </a:r>
            <a:r>
              <a:rPr lang="nb-NO" dirty="0"/>
              <a:t> </a:t>
            </a:r>
          </a:p>
        </p:txBody>
      </p:sp>
      <p:pic>
        <p:nvPicPr>
          <p:cNvPr id="3" name="Bild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628" y="1320800"/>
            <a:ext cx="7010400" cy="530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268538" y="6491288"/>
            <a:ext cx="68754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nb-NO" altLang="nb-NO" sz="1600" b="1" dirty="0">
                <a:latin typeface="Georgia" panose="02040502050405020303" pitchFamily="18" charset="0"/>
              </a:rPr>
              <a:t>A </a:t>
            </a:r>
            <a:r>
              <a:rPr lang="nb-NO" altLang="nb-NO" sz="1600" b="1" dirty="0" err="1">
                <a:latin typeface="Georgia" panose="02040502050405020303" pitchFamily="18" charset="0"/>
              </a:rPr>
              <a:t>brief</a:t>
            </a:r>
            <a:r>
              <a:rPr lang="nb-NO" altLang="nb-NO" sz="1600" b="1" dirty="0">
                <a:latin typeface="Georgia" panose="02040502050405020303" pitchFamily="18" charset="0"/>
              </a:rPr>
              <a:t> «</a:t>
            </a:r>
            <a:r>
              <a:rPr lang="nb-NO" altLang="nb-NO" sz="1600" b="1" dirty="0" err="1">
                <a:latin typeface="Georgia" panose="02040502050405020303" pitchFamily="18" charset="0"/>
              </a:rPr>
              <a:t>life</a:t>
            </a:r>
            <a:r>
              <a:rPr lang="nb-NO" altLang="nb-NO" sz="1600" b="1" dirty="0">
                <a:latin typeface="Georgia" panose="02040502050405020303" pitchFamily="18" charset="0"/>
              </a:rPr>
              <a:t> story» </a:t>
            </a:r>
            <a:r>
              <a:rPr lang="nb-NO" altLang="nb-NO" sz="1600" b="1" dirty="0" err="1">
                <a:latin typeface="Georgia" panose="02040502050405020303" pitchFamily="18" charset="0"/>
              </a:rPr>
              <a:t>of</a:t>
            </a:r>
            <a:r>
              <a:rPr lang="nb-NO" altLang="nb-NO" sz="1600" b="1" dirty="0">
                <a:latin typeface="Georgia" panose="02040502050405020303" pitchFamily="18" charset="0"/>
              </a:rPr>
              <a:t> a </a:t>
            </a:r>
            <a:r>
              <a:rPr lang="nb-NO" altLang="nb-NO" sz="1600" b="1" dirty="0" err="1">
                <a:latin typeface="Georgia" panose="02040502050405020303" pitchFamily="18" charset="0"/>
              </a:rPr>
              <a:t>clastic</a:t>
            </a:r>
            <a:r>
              <a:rPr lang="nb-NO" altLang="nb-NO" sz="1600" b="1" dirty="0">
                <a:latin typeface="Georgia" panose="02040502050405020303" pitchFamily="18" charset="0"/>
              </a:rPr>
              <a:t> sediment</a:t>
            </a:r>
          </a:p>
        </p:txBody>
      </p:sp>
    </p:spTree>
    <p:extLst>
      <p:ext uri="{BB962C8B-B14F-4D97-AF65-F5344CB8AC3E}">
        <p14:creationId xmlns:p14="http://schemas.microsoft.com/office/powerpoint/2010/main" val="267350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altLang="nb-NO" sz="2800" dirty="0">
                <a:latin typeface="Arial" panose="020B0604020202020204" pitchFamily="34" charset="0"/>
                <a:cs typeface="Arial" panose="020B0604020202020204" pitchFamily="34" charset="0"/>
              </a:rPr>
              <a:t>Present </a:t>
            </a:r>
            <a:r>
              <a:rPr lang="nb-NO" altLang="nb-NO" sz="2800" dirty="0" err="1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nb-NO" altLang="nb-N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nb-NO" sz="2800" dirty="0" err="1">
                <a:latin typeface="Arial" panose="020B0604020202020204" pitchFamily="34" charset="0"/>
                <a:cs typeface="Arial" panose="020B0604020202020204" pitchFamily="34" charset="0"/>
              </a:rPr>
              <a:t>reservoir</a:t>
            </a:r>
            <a:r>
              <a:rPr lang="nb-NO" altLang="nb-NO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nb-NO" altLang="nb-NO" sz="2800" dirty="0" err="1">
                <a:latin typeface="Arial" panose="020B0604020202020204" pitchFamily="34" charset="0"/>
                <a:cs typeface="Arial" panose="020B0604020202020204" pitchFamily="34" charset="0"/>
              </a:rPr>
              <a:t>seismic</a:t>
            </a:r>
            <a:r>
              <a:rPr lang="nb-NO" altLang="nb-N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nb-NO" sz="2800" dirty="0" err="1">
                <a:latin typeface="Arial" panose="020B0604020202020204" pitchFamily="34" charset="0"/>
                <a:cs typeface="Arial" panose="020B0604020202020204" pitchFamily="34" charset="0"/>
              </a:rPr>
              <a:t>properties</a:t>
            </a:r>
            <a:r>
              <a:rPr lang="nb-NO" altLang="nb-N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nb-NO" sz="28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nb-NO" altLang="nb-N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nb-NO" sz="2800" dirty="0" err="1"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r>
              <a:rPr lang="nb-NO" altLang="nb-NO" sz="28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nb-NO" altLang="nb-NO" sz="2800" dirty="0" err="1">
                <a:latin typeface="Arial" panose="020B0604020202020204" pitchFamily="34" charset="0"/>
                <a:cs typeface="Arial" panose="020B0604020202020204" pitchFamily="34" charset="0"/>
              </a:rPr>
              <a:t>burial</a:t>
            </a:r>
            <a:r>
              <a:rPr lang="nb-NO" altLang="nb-N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nb-NO" sz="2800" dirty="0" err="1"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br>
              <a:rPr lang="nb-NO" altLang="nb-NO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1355725"/>
            <a:ext cx="3851275" cy="19923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47"/>
          <p:cNvCxnSpPr>
            <a:cxnSpLocks noChangeShapeType="1"/>
          </p:cNvCxnSpPr>
          <p:nvPr/>
        </p:nvCxnSpPr>
        <p:spPr bwMode="auto">
          <a:xfrm>
            <a:off x="1284290" y="2435225"/>
            <a:ext cx="0" cy="30972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49"/>
          <p:cNvCxnSpPr>
            <a:cxnSpLocks noChangeShapeType="1"/>
          </p:cNvCxnSpPr>
          <p:nvPr/>
        </p:nvCxnSpPr>
        <p:spPr bwMode="auto">
          <a:xfrm>
            <a:off x="1284290" y="2435225"/>
            <a:ext cx="36004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Freeform 52"/>
          <p:cNvSpPr>
            <a:spLocks/>
          </p:cNvSpPr>
          <p:nvPr/>
        </p:nvSpPr>
        <p:spPr bwMode="auto">
          <a:xfrm>
            <a:off x="2728915" y="2435225"/>
            <a:ext cx="1963738" cy="1673225"/>
          </a:xfrm>
          <a:custGeom>
            <a:avLst/>
            <a:gdLst>
              <a:gd name="T0" fmla="*/ 0 w 1962484"/>
              <a:gd name="T1" fmla="*/ 0 h 1673726"/>
              <a:gd name="T2" fmla="*/ 160627 w 1962484"/>
              <a:gd name="T3" fmla="*/ 101540 h 1673726"/>
              <a:gd name="T4" fmla="*/ 331960 w 1962484"/>
              <a:gd name="T5" fmla="*/ 251176 h 1673726"/>
              <a:gd name="T6" fmla="*/ 626442 w 1962484"/>
              <a:gd name="T7" fmla="*/ 630611 h 1673726"/>
              <a:gd name="T8" fmla="*/ 1188633 w 1962484"/>
              <a:gd name="T9" fmla="*/ 1672724 h 1673726"/>
              <a:gd name="T10" fmla="*/ 1397447 w 1962484"/>
              <a:gd name="T11" fmla="*/ 1523088 h 1673726"/>
              <a:gd name="T12" fmla="*/ 1686574 w 1962484"/>
              <a:gd name="T13" fmla="*/ 1052801 h 1673726"/>
              <a:gd name="T14" fmla="*/ 1820429 w 1962484"/>
              <a:gd name="T15" fmla="*/ 769561 h 1673726"/>
              <a:gd name="T16" fmla="*/ 1964993 w 1962484"/>
              <a:gd name="T17" fmla="*/ 1015392 h 167372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62484" h="1673726">
                <a:moveTo>
                  <a:pt x="0" y="0"/>
                </a:moveTo>
                <a:lnTo>
                  <a:pt x="160421" y="101600"/>
                </a:lnTo>
                <a:lnTo>
                  <a:pt x="331536" y="251326"/>
                </a:lnTo>
                <a:lnTo>
                  <a:pt x="625642" y="630989"/>
                </a:lnTo>
                <a:lnTo>
                  <a:pt x="1187115" y="1673726"/>
                </a:lnTo>
                <a:lnTo>
                  <a:pt x="1395663" y="1524000"/>
                </a:lnTo>
                <a:lnTo>
                  <a:pt x="1684421" y="1053431"/>
                </a:lnTo>
                <a:lnTo>
                  <a:pt x="1818105" y="770021"/>
                </a:lnTo>
                <a:lnTo>
                  <a:pt x="1962484" y="1016000"/>
                </a:lnTo>
              </a:path>
            </a:pathLst>
          </a:custGeom>
          <a:noFill/>
          <a:ln w="1905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1600"/>
          </a:p>
        </p:txBody>
      </p:sp>
      <p:cxnSp>
        <p:nvCxnSpPr>
          <p:cNvPr id="9" name="Straight Arrow Connector 54"/>
          <p:cNvCxnSpPr>
            <a:cxnSpLocks noChangeShapeType="1"/>
          </p:cNvCxnSpPr>
          <p:nvPr/>
        </p:nvCxnSpPr>
        <p:spPr bwMode="auto">
          <a:xfrm flipV="1">
            <a:off x="1276467" y="5599848"/>
            <a:ext cx="9525" cy="7921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58"/>
          <p:cNvCxnSpPr>
            <a:cxnSpLocks noChangeShapeType="1"/>
          </p:cNvCxnSpPr>
          <p:nvPr/>
        </p:nvCxnSpPr>
        <p:spPr bwMode="auto">
          <a:xfrm>
            <a:off x="1276467" y="6392010"/>
            <a:ext cx="36004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Freeform 59"/>
          <p:cNvSpPr>
            <a:spLocks/>
          </p:cNvSpPr>
          <p:nvPr/>
        </p:nvSpPr>
        <p:spPr bwMode="auto">
          <a:xfrm>
            <a:off x="1630480" y="5757010"/>
            <a:ext cx="3160712" cy="582613"/>
          </a:xfrm>
          <a:custGeom>
            <a:avLst/>
            <a:gdLst>
              <a:gd name="T0" fmla="*/ 0 w 3160295"/>
              <a:gd name="T1" fmla="*/ 0 h 582863"/>
              <a:gd name="T2" fmla="*/ 80233 w 3160295"/>
              <a:gd name="T3" fmla="*/ 64112 h 582863"/>
              <a:gd name="T4" fmla="*/ 203254 w 3160295"/>
              <a:gd name="T5" fmla="*/ 149598 h 582863"/>
              <a:gd name="T6" fmla="*/ 374414 w 3160295"/>
              <a:gd name="T7" fmla="*/ 208369 h 582863"/>
              <a:gd name="T8" fmla="*/ 620459 w 3160295"/>
              <a:gd name="T9" fmla="*/ 235082 h 582863"/>
              <a:gd name="T10" fmla="*/ 1091152 w 3160295"/>
              <a:gd name="T11" fmla="*/ 229739 h 582863"/>
              <a:gd name="T12" fmla="*/ 1310452 w 3160295"/>
              <a:gd name="T13" fmla="*/ 272482 h 582863"/>
              <a:gd name="T14" fmla="*/ 1465565 w 3160295"/>
              <a:gd name="T15" fmla="*/ 325909 h 582863"/>
              <a:gd name="T16" fmla="*/ 1663470 w 3160295"/>
              <a:gd name="T17" fmla="*/ 373995 h 582863"/>
              <a:gd name="T18" fmla="*/ 1829282 w 3160295"/>
              <a:gd name="T19" fmla="*/ 480851 h 582863"/>
              <a:gd name="T20" fmla="*/ 1968352 w 3160295"/>
              <a:gd name="T21" fmla="*/ 507564 h 582863"/>
              <a:gd name="T22" fmla="*/ 2765320 w 3160295"/>
              <a:gd name="T23" fmla="*/ 582363 h 582863"/>
              <a:gd name="T24" fmla="*/ 3161129 w 3160295"/>
              <a:gd name="T25" fmla="*/ 566335 h 5828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160295" h="582863">
                <a:moveTo>
                  <a:pt x="0" y="0"/>
                </a:moveTo>
                <a:lnTo>
                  <a:pt x="80211" y="64168"/>
                </a:lnTo>
                <a:lnTo>
                  <a:pt x="203200" y="149726"/>
                </a:lnTo>
                <a:lnTo>
                  <a:pt x="374316" y="208547"/>
                </a:lnTo>
                <a:lnTo>
                  <a:pt x="620295" y="235284"/>
                </a:lnTo>
                <a:lnTo>
                  <a:pt x="1090864" y="229937"/>
                </a:lnTo>
                <a:lnTo>
                  <a:pt x="1310106" y="272716"/>
                </a:lnTo>
                <a:lnTo>
                  <a:pt x="1465179" y="326189"/>
                </a:lnTo>
                <a:lnTo>
                  <a:pt x="1663032" y="374316"/>
                </a:lnTo>
                <a:lnTo>
                  <a:pt x="1828800" y="481263"/>
                </a:lnTo>
                <a:lnTo>
                  <a:pt x="1967832" y="508000"/>
                </a:lnTo>
                <a:lnTo>
                  <a:pt x="2764590" y="582863"/>
                </a:lnTo>
                <a:lnTo>
                  <a:pt x="3160295" y="566821"/>
                </a:lnTo>
              </a:path>
            </a:pathLst>
          </a:cu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1600"/>
          </a:p>
        </p:txBody>
      </p:sp>
      <p:sp>
        <p:nvSpPr>
          <p:cNvPr id="12" name="Freeform 60"/>
          <p:cNvSpPr>
            <a:spLocks/>
          </p:cNvSpPr>
          <p:nvPr/>
        </p:nvSpPr>
        <p:spPr bwMode="auto">
          <a:xfrm>
            <a:off x="2822692" y="5750660"/>
            <a:ext cx="1862138" cy="304800"/>
          </a:xfrm>
          <a:custGeom>
            <a:avLst/>
            <a:gdLst>
              <a:gd name="T0" fmla="*/ 0 w 1860884"/>
              <a:gd name="T1" fmla="*/ 0 h 304799"/>
              <a:gd name="T2" fmla="*/ 96382 w 1860884"/>
              <a:gd name="T3" fmla="*/ 80211 h 304799"/>
              <a:gd name="T4" fmla="*/ 187410 w 1860884"/>
              <a:gd name="T5" fmla="*/ 144379 h 304799"/>
              <a:gd name="T6" fmla="*/ 342693 w 1860884"/>
              <a:gd name="T7" fmla="*/ 187160 h 304799"/>
              <a:gd name="T8" fmla="*/ 674676 w 1860884"/>
              <a:gd name="T9" fmla="*/ 245981 h 304799"/>
              <a:gd name="T10" fmla="*/ 813896 w 1860884"/>
              <a:gd name="T11" fmla="*/ 256676 h 304799"/>
              <a:gd name="T12" fmla="*/ 990596 w 1860884"/>
              <a:gd name="T13" fmla="*/ 283413 h 304799"/>
              <a:gd name="T14" fmla="*/ 1327935 w 1860884"/>
              <a:gd name="T15" fmla="*/ 299456 h 304799"/>
              <a:gd name="T16" fmla="*/ 1863393 w 1860884"/>
              <a:gd name="T17" fmla="*/ 304801 h 3047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60884" h="304799">
                <a:moveTo>
                  <a:pt x="0" y="0"/>
                </a:moveTo>
                <a:lnTo>
                  <a:pt x="96252" y="80211"/>
                </a:lnTo>
                <a:lnTo>
                  <a:pt x="187158" y="144379"/>
                </a:lnTo>
                <a:lnTo>
                  <a:pt x="342231" y="187158"/>
                </a:lnTo>
                <a:lnTo>
                  <a:pt x="673768" y="245979"/>
                </a:lnTo>
                <a:lnTo>
                  <a:pt x="812800" y="256674"/>
                </a:lnTo>
                <a:lnTo>
                  <a:pt x="989262" y="283411"/>
                </a:lnTo>
                <a:lnTo>
                  <a:pt x="1326147" y="299454"/>
                </a:lnTo>
                <a:lnTo>
                  <a:pt x="1860884" y="304799"/>
                </a:lnTo>
              </a:path>
            </a:pathLst>
          </a:custGeom>
          <a:noFill/>
          <a:ln w="1905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1600"/>
          </a:p>
        </p:txBody>
      </p:sp>
      <p:cxnSp>
        <p:nvCxnSpPr>
          <p:cNvPr id="13" name="Straight Arrow Connector 64"/>
          <p:cNvCxnSpPr>
            <a:cxnSpLocks noChangeShapeType="1"/>
          </p:cNvCxnSpPr>
          <p:nvPr/>
        </p:nvCxnSpPr>
        <p:spPr bwMode="auto">
          <a:xfrm flipV="1">
            <a:off x="5546726" y="3876675"/>
            <a:ext cx="0" cy="20875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68"/>
          <p:cNvCxnSpPr>
            <a:cxnSpLocks noChangeShapeType="1"/>
          </p:cNvCxnSpPr>
          <p:nvPr/>
        </p:nvCxnSpPr>
        <p:spPr bwMode="auto">
          <a:xfrm>
            <a:off x="5546726" y="5964238"/>
            <a:ext cx="273526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Freeform 70"/>
          <p:cNvSpPr>
            <a:spLocks/>
          </p:cNvSpPr>
          <p:nvPr/>
        </p:nvSpPr>
        <p:spPr bwMode="auto">
          <a:xfrm>
            <a:off x="6022976" y="4081463"/>
            <a:ext cx="1801812" cy="1614487"/>
          </a:xfrm>
          <a:custGeom>
            <a:avLst/>
            <a:gdLst>
              <a:gd name="T0" fmla="*/ 0 w 1802063"/>
              <a:gd name="T1" fmla="*/ 0 h 1614905"/>
              <a:gd name="T2" fmla="*/ 53459 w 1802063"/>
              <a:gd name="T3" fmla="*/ 304642 h 1614905"/>
              <a:gd name="T4" fmla="*/ 133646 w 1802063"/>
              <a:gd name="T5" fmla="*/ 587907 h 1614905"/>
              <a:gd name="T6" fmla="*/ 283332 w 1802063"/>
              <a:gd name="T7" fmla="*/ 951340 h 1614905"/>
              <a:gd name="T8" fmla="*/ 438362 w 1802063"/>
              <a:gd name="T9" fmla="*/ 1143745 h 1614905"/>
              <a:gd name="T10" fmla="*/ 630813 w 1802063"/>
              <a:gd name="T11" fmla="*/ 1293393 h 1614905"/>
              <a:gd name="T12" fmla="*/ 796536 w 1802063"/>
              <a:gd name="T13" fmla="*/ 1378907 h 1614905"/>
              <a:gd name="T14" fmla="*/ 956913 w 1802063"/>
              <a:gd name="T15" fmla="*/ 1528555 h 1614905"/>
              <a:gd name="T16" fmla="*/ 1405965 w 1802063"/>
              <a:gd name="T17" fmla="*/ 1565967 h 1614905"/>
              <a:gd name="T18" fmla="*/ 1801561 w 1802063"/>
              <a:gd name="T19" fmla="*/ 1614069 h 16149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802063" h="1614905">
                <a:moveTo>
                  <a:pt x="0" y="0"/>
                </a:moveTo>
                <a:lnTo>
                  <a:pt x="53473" y="304800"/>
                </a:lnTo>
                <a:lnTo>
                  <a:pt x="133684" y="588211"/>
                </a:lnTo>
                <a:lnTo>
                  <a:pt x="283410" y="951832"/>
                </a:lnTo>
                <a:lnTo>
                  <a:pt x="438484" y="1144337"/>
                </a:lnTo>
                <a:lnTo>
                  <a:pt x="630989" y="1294063"/>
                </a:lnTo>
                <a:lnTo>
                  <a:pt x="796758" y="1379621"/>
                </a:lnTo>
                <a:lnTo>
                  <a:pt x="957179" y="1529347"/>
                </a:lnTo>
                <a:lnTo>
                  <a:pt x="1406357" y="1566778"/>
                </a:lnTo>
                <a:lnTo>
                  <a:pt x="1802063" y="1614905"/>
                </a:lnTo>
              </a:path>
            </a:pathLst>
          </a:cu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1600"/>
          </a:p>
        </p:txBody>
      </p:sp>
      <p:sp>
        <p:nvSpPr>
          <p:cNvPr id="16" name="Freeform 71"/>
          <p:cNvSpPr>
            <a:spLocks/>
          </p:cNvSpPr>
          <p:nvPr/>
        </p:nvSpPr>
        <p:spPr bwMode="auto">
          <a:xfrm>
            <a:off x="6092826" y="4081463"/>
            <a:ext cx="539750" cy="1192212"/>
          </a:xfrm>
          <a:custGeom>
            <a:avLst/>
            <a:gdLst>
              <a:gd name="T0" fmla="*/ 0 w 540085"/>
              <a:gd name="T1" fmla="*/ 0 h 1192463"/>
              <a:gd name="T2" fmla="*/ 53408 w 540085"/>
              <a:gd name="T3" fmla="*/ 293981 h 1192463"/>
              <a:gd name="T4" fmla="*/ 192268 w 540085"/>
              <a:gd name="T5" fmla="*/ 726936 h 1192463"/>
              <a:gd name="T6" fmla="*/ 315102 w 540085"/>
              <a:gd name="T7" fmla="*/ 962121 h 1192463"/>
              <a:gd name="T8" fmla="*/ 539415 w 540085"/>
              <a:gd name="T9" fmla="*/ 1191961 h 11924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0085" h="1192463">
                <a:moveTo>
                  <a:pt x="0" y="0"/>
                </a:moveTo>
                <a:lnTo>
                  <a:pt x="53474" y="294105"/>
                </a:lnTo>
                <a:lnTo>
                  <a:pt x="192506" y="727242"/>
                </a:lnTo>
                <a:lnTo>
                  <a:pt x="315494" y="962527"/>
                </a:lnTo>
                <a:lnTo>
                  <a:pt x="540085" y="1192463"/>
                </a:lnTo>
              </a:path>
            </a:pathLst>
          </a:custGeom>
          <a:noFill/>
          <a:ln w="1905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1600"/>
          </a:p>
        </p:txBody>
      </p:sp>
      <p:cxnSp>
        <p:nvCxnSpPr>
          <p:cNvPr id="17" name="Straight Arrow Connector 73"/>
          <p:cNvCxnSpPr>
            <a:cxnSpLocks noChangeShapeType="1"/>
          </p:cNvCxnSpPr>
          <p:nvPr/>
        </p:nvCxnSpPr>
        <p:spPr bwMode="auto">
          <a:xfrm flipH="1">
            <a:off x="6265863" y="5243513"/>
            <a:ext cx="360363" cy="576262"/>
          </a:xfrm>
          <a:prstGeom prst="straightConnector1">
            <a:avLst/>
          </a:prstGeom>
          <a:noFill/>
          <a:ln w="19050">
            <a:solidFill>
              <a:srgbClr val="00B050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74"/>
          <p:cNvCxnSpPr>
            <a:cxnSpLocks noChangeShapeType="1"/>
          </p:cNvCxnSpPr>
          <p:nvPr/>
        </p:nvCxnSpPr>
        <p:spPr bwMode="auto">
          <a:xfrm flipH="1">
            <a:off x="7689851" y="5692775"/>
            <a:ext cx="144462" cy="215900"/>
          </a:xfrm>
          <a:prstGeom prst="straightConnector1">
            <a:avLst/>
          </a:prstGeom>
          <a:noFill/>
          <a:ln w="19050">
            <a:solidFill>
              <a:srgbClr val="C00000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Oval 77"/>
          <p:cNvSpPr>
            <a:spLocks noChangeArrowheads="1"/>
          </p:cNvSpPr>
          <p:nvPr/>
        </p:nvSpPr>
        <p:spPr bwMode="auto">
          <a:xfrm>
            <a:off x="4686303" y="3001963"/>
            <a:ext cx="133350" cy="1222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nb-NO" altLang="nb-NO" sz="2000">
              <a:solidFill>
                <a:srgbClr val="00709E"/>
              </a:solidFill>
              <a:cs typeface="Arial" panose="020B0604020202020204" pitchFamily="34" charset="0"/>
            </a:endParaRPr>
          </a:p>
        </p:txBody>
      </p:sp>
      <p:sp>
        <p:nvSpPr>
          <p:cNvPr id="20" name="Oval 78"/>
          <p:cNvSpPr>
            <a:spLocks noChangeArrowheads="1"/>
          </p:cNvSpPr>
          <p:nvPr/>
        </p:nvSpPr>
        <p:spPr bwMode="auto">
          <a:xfrm>
            <a:off x="4673603" y="3409950"/>
            <a:ext cx="133350" cy="123825"/>
          </a:xfrm>
          <a:prstGeom prst="ellipse">
            <a:avLst/>
          </a:prstGeom>
          <a:solidFill>
            <a:srgbClr val="92D050"/>
          </a:solidFill>
          <a:ln w="952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nb-NO" altLang="nb-NO" sz="2000">
              <a:solidFill>
                <a:srgbClr val="00709E"/>
              </a:solidFill>
              <a:cs typeface="Arial" panose="020B0604020202020204" pitchFamily="34" charset="0"/>
            </a:endParaRPr>
          </a:p>
        </p:txBody>
      </p:sp>
      <p:sp>
        <p:nvSpPr>
          <p:cNvPr id="21" name="TextBox 79"/>
          <p:cNvSpPr txBox="1">
            <a:spLocks noChangeArrowheads="1"/>
          </p:cNvSpPr>
          <p:nvPr/>
        </p:nvSpPr>
        <p:spPr bwMode="auto">
          <a:xfrm>
            <a:off x="4857753" y="2808288"/>
            <a:ext cx="3209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b-NO" altLang="nb-NO" sz="1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2" name="TextBox 80"/>
          <p:cNvSpPr txBox="1">
            <a:spLocks noChangeArrowheads="1"/>
          </p:cNvSpPr>
          <p:nvPr/>
        </p:nvSpPr>
        <p:spPr bwMode="auto">
          <a:xfrm>
            <a:off x="4791078" y="3298825"/>
            <a:ext cx="3209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b-NO" altLang="nb-NO" sz="16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3" name="TextBox 81"/>
          <p:cNvSpPr txBox="1"/>
          <p:nvPr/>
        </p:nvSpPr>
        <p:spPr>
          <a:xfrm>
            <a:off x="2189165" y="1654175"/>
            <a:ext cx="113191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Age (</a:t>
            </a:r>
            <a:r>
              <a:rPr lang="nb-NO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M.yrs</a:t>
            </a:r>
            <a:r>
              <a:rPr lang="nb-NO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)</a:t>
            </a:r>
          </a:p>
        </p:txBody>
      </p:sp>
      <p:sp>
        <p:nvSpPr>
          <p:cNvPr id="24" name="TextBox 82"/>
          <p:cNvSpPr txBox="1">
            <a:spLocks noChangeArrowheads="1"/>
          </p:cNvSpPr>
          <p:nvPr/>
        </p:nvSpPr>
        <p:spPr bwMode="auto">
          <a:xfrm>
            <a:off x="1087440" y="2076450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b-NO" altLang="nb-NO" sz="1400"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endParaRPr lang="nb-NO" altLang="nb-NO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83"/>
          <p:cNvSpPr txBox="1">
            <a:spLocks noChangeArrowheads="1"/>
          </p:cNvSpPr>
          <p:nvPr/>
        </p:nvSpPr>
        <p:spPr bwMode="auto">
          <a:xfrm>
            <a:off x="4583115" y="2062163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b-NO" altLang="nb-NO" sz="140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nb-NO" altLang="nb-NO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84"/>
          <p:cNvSpPr txBox="1"/>
          <p:nvPr/>
        </p:nvSpPr>
        <p:spPr>
          <a:xfrm rot="16200000">
            <a:off x="103832" y="3979655"/>
            <a:ext cx="179100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Burial</a:t>
            </a:r>
            <a:r>
              <a:rPr lang="nb-NO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nb-NO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depth/Temp</a:t>
            </a:r>
            <a:r>
              <a:rPr lang="nb-NO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27" name="TextBox 85"/>
          <p:cNvSpPr txBox="1">
            <a:spLocks noChangeArrowheads="1"/>
          </p:cNvSpPr>
          <p:nvPr/>
        </p:nvSpPr>
        <p:spPr bwMode="auto">
          <a:xfrm>
            <a:off x="1298578" y="3949700"/>
            <a:ext cx="5661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b-NO" altLang="nb-NO" sz="1200">
                <a:latin typeface="Arial" panose="020B0604020202020204" pitchFamily="34" charset="0"/>
                <a:cs typeface="Arial" panose="020B0604020202020204" pitchFamily="34" charset="0"/>
              </a:rPr>
              <a:t>70 </a:t>
            </a:r>
            <a:r>
              <a:rPr lang="nb-NO" altLang="nb-NO" sz="1200" baseline="3000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nb-NO" altLang="nb-NO" sz="12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8" name="TextBox 87"/>
          <p:cNvSpPr txBox="1">
            <a:spLocks noChangeArrowheads="1"/>
          </p:cNvSpPr>
          <p:nvPr/>
        </p:nvSpPr>
        <p:spPr bwMode="auto">
          <a:xfrm>
            <a:off x="1474790" y="4186238"/>
            <a:ext cx="18966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b-NO" altLang="nb-NO" sz="1400" i="1">
                <a:latin typeface="Arial" panose="020B0604020202020204" pitchFamily="34" charset="0"/>
                <a:cs typeface="Arial" panose="020B0604020202020204" pitchFamily="34" charset="0"/>
              </a:rPr>
              <a:t>Chemical compaction</a:t>
            </a:r>
          </a:p>
        </p:txBody>
      </p:sp>
      <p:sp>
        <p:nvSpPr>
          <p:cNvPr id="29" name="TextBox 88"/>
          <p:cNvSpPr txBox="1">
            <a:spLocks noChangeArrowheads="1"/>
          </p:cNvSpPr>
          <p:nvPr/>
        </p:nvSpPr>
        <p:spPr bwMode="auto">
          <a:xfrm>
            <a:off x="1450978" y="2889250"/>
            <a:ext cx="11496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b-NO" altLang="nb-NO" sz="1400" i="1">
                <a:latin typeface="Arial" panose="020B0604020202020204" pitchFamily="34" charset="0"/>
                <a:cs typeface="Arial" panose="020B0604020202020204" pitchFamily="34" charset="0"/>
              </a:rPr>
              <a:t>Mechanical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b-NO" altLang="nb-NO" sz="1400" i="1">
                <a:latin typeface="Arial" panose="020B0604020202020204" pitchFamily="34" charset="0"/>
                <a:cs typeface="Arial" panose="020B0604020202020204" pitchFamily="34" charset="0"/>
              </a:rPr>
              <a:t> compaction</a:t>
            </a:r>
          </a:p>
        </p:txBody>
      </p:sp>
      <p:sp>
        <p:nvSpPr>
          <p:cNvPr id="30" name="TextBox 89"/>
          <p:cNvSpPr txBox="1"/>
          <p:nvPr/>
        </p:nvSpPr>
        <p:spPr>
          <a:xfrm>
            <a:off x="781403" y="5758598"/>
            <a:ext cx="49815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Por</a:t>
            </a:r>
            <a:r>
              <a:rPr lang="nb-NO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31" name="TextBox 90"/>
          <p:cNvSpPr txBox="1"/>
          <p:nvPr/>
        </p:nvSpPr>
        <p:spPr>
          <a:xfrm>
            <a:off x="2211505" y="6334860"/>
            <a:ext cx="113191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Age (</a:t>
            </a:r>
            <a:r>
              <a:rPr lang="nb-NO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M.yrs</a:t>
            </a:r>
            <a:r>
              <a:rPr lang="nb-NO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)</a:t>
            </a:r>
          </a:p>
        </p:txBody>
      </p:sp>
      <p:sp>
        <p:nvSpPr>
          <p:cNvPr id="32" name="Oval 91"/>
          <p:cNvSpPr>
            <a:spLocks noChangeArrowheads="1"/>
          </p:cNvSpPr>
          <p:nvPr/>
        </p:nvSpPr>
        <p:spPr bwMode="auto">
          <a:xfrm>
            <a:off x="4616567" y="6245960"/>
            <a:ext cx="134938" cy="1222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nb-NO" altLang="nb-NO" sz="2000">
              <a:solidFill>
                <a:srgbClr val="00709E"/>
              </a:solidFill>
              <a:cs typeface="Arial" panose="020B0604020202020204" pitchFamily="34" charset="0"/>
            </a:endParaRPr>
          </a:p>
        </p:txBody>
      </p:sp>
      <p:sp>
        <p:nvSpPr>
          <p:cNvPr id="33" name="TextBox 92"/>
          <p:cNvSpPr txBox="1">
            <a:spLocks noChangeArrowheads="1"/>
          </p:cNvSpPr>
          <p:nvPr/>
        </p:nvSpPr>
        <p:spPr bwMode="auto">
          <a:xfrm>
            <a:off x="968492" y="6206273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b-NO" altLang="nb-NO" sz="140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nb-NO" altLang="nb-NO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93"/>
          <p:cNvSpPr txBox="1">
            <a:spLocks noChangeArrowheads="1"/>
          </p:cNvSpPr>
          <p:nvPr/>
        </p:nvSpPr>
        <p:spPr bwMode="auto">
          <a:xfrm>
            <a:off x="798630" y="5555398"/>
            <a:ext cx="4331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b-NO" altLang="nb-NO" sz="1400">
                <a:latin typeface="Arial" panose="020B0604020202020204" pitchFamily="34" charset="0"/>
                <a:cs typeface="Arial" panose="020B0604020202020204" pitchFamily="34" charset="0"/>
              </a:rPr>
              <a:t>0.4</a:t>
            </a:r>
            <a:endParaRPr lang="nb-NO" altLang="nb-NO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val 94"/>
          <p:cNvSpPr>
            <a:spLocks noChangeArrowheads="1"/>
          </p:cNvSpPr>
          <p:nvPr/>
        </p:nvSpPr>
        <p:spPr bwMode="auto">
          <a:xfrm>
            <a:off x="4608630" y="5991960"/>
            <a:ext cx="134937" cy="122238"/>
          </a:xfrm>
          <a:prstGeom prst="ellipse">
            <a:avLst/>
          </a:prstGeom>
          <a:solidFill>
            <a:srgbClr val="92D050"/>
          </a:solidFill>
          <a:ln w="952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nb-NO" altLang="nb-NO" sz="2000">
              <a:solidFill>
                <a:srgbClr val="00709E"/>
              </a:solidFill>
              <a:cs typeface="Arial" panose="020B0604020202020204" pitchFamily="34" charset="0"/>
            </a:endParaRPr>
          </a:p>
        </p:txBody>
      </p:sp>
      <p:sp>
        <p:nvSpPr>
          <p:cNvPr id="36" name="TextBox 95"/>
          <p:cNvSpPr txBox="1">
            <a:spLocks noChangeArrowheads="1"/>
          </p:cNvSpPr>
          <p:nvPr/>
        </p:nvSpPr>
        <p:spPr bwMode="auto">
          <a:xfrm>
            <a:off x="7721601" y="2062163"/>
            <a:ext cx="320922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b-NO" altLang="nb-NO" sz="1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37" name="Straight Arrow Connector 97"/>
          <p:cNvCxnSpPr>
            <a:cxnSpLocks noChangeShapeType="1"/>
            <a:stCxn id="36" idx="0"/>
          </p:cNvCxnSpPr>
          <p:nvPr/>
        </p:nvCxnSpPr>
        <p:spPr bwMode="auto">
          <a:xfrm flipH="1" flipV="1">
            <a:off x="7867652" y="1857375"/>
            <a:ext cx="14410" cy="204788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99"/>
          <p:cNvSpPr txBox="1">
            <a:spLocks noChangeArrowheads="1"/>
          </p:cNvSpPr>
          <p:nvPr/>
        </p:nvSpPr>
        <p:spPr bwMode="auto">
          <a:xfrm>
            <a:off x="5819776" y="2279650"/>
            <a:ext cx="320922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b-NO" altLang="nb-NO" sz="16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39" name="Straight Arrow Connector 100"/>
          <p:cNvCxnSpPr>
            <a:cxnSpLocks noChangeShapeType="1"/>
          </p:cNvCxnSpPr>
          <p:nvPr/>
        </p:nvCxnSpPr>
        <p:spPr bwMode="auto">
          <a:xfrm flipV="1">
            <a:off x="5991226" y="2081213"/>
            <a:ext cx="63500" cy="192087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104"/>
          <p:cNvCxnSpPr/>
          <p:nvPr/>
        </p:nvCxnSpPr>
        <p:spPr bwMode="auto">
          <a:xfrm>
            <a:off x="1919405" y="5831623"/>
            <a:ext cx="4762" cy="282575"/>
          </a:xfrm>
          <a:prstGeom prst="straightConnector1">
            <a:avLst/>
          </a:prstGeom>
          <a:noFill/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Box 105"/>
          <p:cNvSpPr txBox="1"/>
          <p:nvPr/>
        </p:nvSpPr>
        <p:spPr>
          <a:xfrm>
            <a:off x="1422517" y="6061810"/>
            <a:ext cx="1214438" cy="260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5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Sorting </a:t>
            </a:r>
            <a:r>
              <a:rPr lang="nb-NO" sz="1050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variability</a:t>
            </a:r>
            <a:endParaRPr lang="nb-NO" sz="105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42" name="Straight Arrow Connector 106"/>
          <p:cNvCxnSpPr/>
          <p:nvPr/>
        </p:nvCxnSpPr>
        <p:spPr bwMode="auto">
          <a:xfrm>
            <a:off x="3024305" y="5742723"/>
            <a:ext cx="4762" cy="284162"/>
          </a:xfrm>
          <a:prstGeom prst="straightConnector1">
            <a:avLst/>
          </a:prstGeom>
          <a:noFill/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Arrow Connector 107"/>
          <p:cNvCxnSpPr/>
          <p:nvPr/>
        </p:nvCxnSpPr>
        <p:spPr bwMode="auto">
          <a:xfrm>
            <a:off x="5799138" y="4162425"/>
            <a:ext cx="577850" cy="58738"/>
          </a:xfrm>
          <a:prstGeom prst="straightConnector1">
            <a:avLst/>
          </a:prstGeom>
          <a:noFill/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Box 110"/>
          <p:cNvSpPr txBox="1"/>
          <p:nvPr/>
        </p:nvSpPr>
        <p:spPr>
          <a:xfrm>
            <a:off x="5614988" y="3854450"/>
            <a:ext cx="1214438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5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Sorting </a:t>
            </a:r>
            <a:r>
              <a:rPr lang="nb-NO" sz="1050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variability</a:t>
            </a:r>
            <a:endParaRPr lang="nb-NO" sz="105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5" name="TextBox 111"/>
          <p:cNvSpPr txBox="1">
            <a:spLocks noChangeArrowheads="1"/>
          </p:cNvSpPr>
          <p:nvPr/>
        </p:nvSpPr>
        <p:spPr bwMode="auto">
          <a:xfrm>
            <a:off x="7070726" y="5214938"/>
            <a:ext cx="18966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b-NO" altLang="nb-NO" sz="1400" i="1">
                <a:latin typeface="Arial" panose="020B0604020202020204" pitchFamily="34" charset="0"/>
                <a:cs typeface="Arial" panose="020B0604020202020204" pitchFamily="34" charset="0"/>
              </a:rPr>
              <a:t>Chemical compaction</a:t>
            </a:r>
          </a:p>
        </p:txBody>
      </p:sp>
      <p:sp>
        <p:nvSpPr>
          <p:cNvPr id="46" name="TextBox 112"/>
          <p:cNvSpPr txBox="1">
            <a:spLocks noChangeArrowheads="1"/>
          </p:cNvSpPr>
          <p:nvPr/>
        </p:nvSpPr>
        <p:spPr bwMode="auto">
          <a:xfrm>
            <a:off x="6384926" y="4645025"/>
            <a:ext cx="20553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b-NO" altLang="nb-NO" sz="1400" i="1">
                <a:latin typeface="Arial" panose="020B0604020202020204" pitchFamily="34" charset="0"/>
                <a:cs typeface="Arial" panose="020B0604020202020204" pitchFamily="34" charset="0"/>
              </a:rPr>
              <a:t>Mechanical compaction</a:t>
            </a:r>
          </a:p>
        </p:txBody>
      </p:sp>
      <p:sp>
        <p:nvSpPr>
          <p:cNvPr id="47" name="TextBox 113"/>
          <p:cNvSpPr txBox="1">
            <a:spLocks noChangeArrowheads="1"/>
          </p:cNvSpPr>
          <p:nvPr/>
        </p:nvSpPr>
        <p:spPr bwMode="auto">
          <a:xfrm>
            <a:off x="5659438" y="3600450"/>
            <a:ext cx="10310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b-NO" altLang="nb-NO" sz="1400" i="1">
                <a:latin typeface="Arial" panose="020B0604020202020204" pitchFamily="34" charset="0"/>
                <a:cs typeface="Arial" panose="020B0604020202020204" pitchFamily="34" charset="0"/>
              </a:rPr>
              <a:t>Deposition</a:t>
            </a:r>
          </a:p>
        </p:txBody>
      </p:sp>
      <p:sp>
        <p:nvSpPr>
          <p:cNvPr id="48" name="TextBox 114"/>
          <p:cNvSpPr txBox="1">
            <a:spLocks noChangeArrowheads="1"/>
          </p:cNvSpPr>
          <p:nvPr/>
        </p:nvSpPr>
        <p:spPr bwMode="auto">
          <a:xfrm>
            <a:off x="6416676" y="5597525"/>
            <a:ext cx="9909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b-NO" altLang="nb-NO" sz="1400" i="1">
                <a:latin typeface="Arial" panose="020B0604020202020204" pitchFamily="34" charset="0"/>
                <a:cs typeface="Arial" panose="020B0604020202020204" pitchFamily="34" charset="0"/>
              </a:rPr>
              <a:t>HC trends</a:t>
            </a:r>
          </a:p>
        </p:txBody>
      </p:sp>
      <p:sp>
        <p:nvSpPr>
          <p:cNvPr id="49" name="Oval 115"/>
          <p:cNvSpPr>
            <a:spLocks noChangeArrowheads="1"/>
          </p:cNvSpPr>
          <p:nvPr/>
        </p:nvSpPr>
        <p:spPr bwMode="auto">
          <a:xfrm>
            <a:off x="7773988" y="5629275"/>
            <a:ext cx="134938" cy="1238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nb-NO" altLang="nb-NO" sz="2000">
              <a:solidFill>
                <a:srgbClr val="00709E"/>
              </a:solidFill>
              <a:cs typeface="Arial" panose="020B0604020202020204" pitchFamily="34" charset="0"/>
            </a:endParaRPr>
          </a:p>
        </p:txBody>
      </p:sp>
      <p:sp>
        <p:nvSpPr>
          <p:cNvPr id="50" name="Oval 116"/>
          <p:cNvSpPr>
            <a:spLocks noChangeArrowheads="1"/>
          </p:cNvSpPr>
          <p:nvPr/>
        </p:nvSpPr>
        <p:spPr bwMode="auto">
          <a:xfrm>
            <a:off x="6562726" y="5172075"/>
            <a:ext cx="134937" cy="123825"/>
          </a:xfrm>
          <a:prstGeom prst="ellipse">
            <a:avLst/>
          </a:prstGeom>
          <a:solidFill>
            <a:srgbClr val="92D050"/>
          </a:solidFill>
          <a:ln w="952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nb-NO" altLang="nb-NO" sz="2000">
              <a:solidFill>
                <a:srgbClr val="00709E"/>
              </a:solidFill>
              <a:cs typeface="Arial" panose="020B0604020202020204" pitchFamily="34" charset="0"/>
            </a:endParaRPr>
          </a:p>
        </p:txBody>
      </p:sp>
      <p:sp>
        <p:nvSpPr>
          <p:cNvPr id="51" name="TextBox 117"/>
          <p:cNvSpPr txBox="1">
            <a:spLocks noChangeArrowheads="1"/>
          </p:cNvSpPr>
          <p:nvPr/>
        </p:nvSpPr>
        <p:spPr bwMode="auto">
          <a:xfrm>
            <a:off x="3462340" y="2638425"/>
            <a:ext cx="12726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b-NO" altLang="nb-NO" sz="1400" i="1">
                <a:latin typeface="Arial" panose="020B0604020202020204" pitchFamily="34" charset="0"/>
                <a:cs typeface="Arial" panose="020B0604020202020204" pitchFamily="34" charset="0"/>
              </a:rPr>
              <a:t>Tectonic uplift</a:t>
            </a:r>
          </a:p>
        </p:txBody>
      </p:sp>
      <p:sp>
        <p:nvSpPr>
          <p:cNvPr id="52" name="Right Arrow 123"/>
          <p:cNvSpPr/>
          <p:nvPr/>
        </p:nvSpPr>
        <p:spPr bwMode="auto">
          <a:xfrm rot="1811863">
            <a:off x="6878638" y="5030788"/>
            <a:ext cx="534988" cy="142875"/>
          </a:xfrm>
          <a:prstGeom prst="rightArrow">
            <a:avLst/>
          </a:pr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nb-NO" sz="2000">
              <a:solidFill>
                <a:srgbClr val="00709E"/>
              </a:solidFill>
            </a:endParaRPr>
          </a:p>
        </p:txBody>
      </p:sp>
      <p:sp>
        <p:nvSpPr>
          <p:cNvPr id="53" name="Right Arrow 124"/>
          <p:cNvSpPr/>
          <p:nvPr/>
        </p:nvSpPr>
        <p:spPr bwMode="auto">
          <a:xfrm rot="3894053">
            <a:off x="6367463" y="4360863"/>
            <a:ext cx="534987" cy="141288"/>
          </a:xfrm>
          <a:prstGeom prst="rightArrow">
            <a:avLst/>
          </a:pr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nb-NO" sz="2000">
              <a:solidFill>
                <a:srgbClr val="00709E"/>
              </a:solidFill>
            </a:endParaRPr>
          </a:p>
        </p:txBody>
      </p:sp>
      <p:sp>
        <p:nvSpPr>
          <p:cNvPr id="54" name="TextBox 125"/>
          <p:cNvSpPr txBox="1"/>
          <p:nvPr/>
        </p:nvSpPr>
        <p:spPr>
          <a:xfrm>
            <a:off x="6769101" y="6035675"/>
            <a:ext cx="185736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Acoustic</a:t>
            </a:r>
            <a:r>
              <a:rPr lang="nb-NO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nb-NO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Impedance</a:t>
            </a:r>
            <a:endParaRPr lang="nb-NO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5" name="TextBox 126"/>
          <p:cNvSpPr txBox="1"/>
          <p:nvPr/>
        </p:nvSpPr>
        <p:spPr>
          <a:xfrm>
            <a:off x="4787901" y="4038600"/>
            <a:ext cx="67076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Vp/Vs</a:t>
            </a:r>
            <a:endParaRPr lang="nb-NO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6" name="TextBox 127"/>
          <p:cNvSpPr txBox="1">
            <a:spLocks noChangeArrowheads="1"/>
          </p:cNvSpPr>
          <p:nvPr/>
        </p:nvSpPr>
        <p:spPr bwMode="auto">
          <a:xfrm>
            <a:off x="2727328" y="2089150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b-NO" altLang="nb-NO" sz="140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nb-NO" altLang="nb-NO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Freeform 131"/>
          <p:cNvSpPr>
            <a:spLocks/>
          </p:cNvSpPr>
          <p:nvPr/>
        </p:nvSpPr>
        <p:spPr bwMode="auto">
          <a:xfrm>
            <a:off x="3536953" y="4178300"/>
            <a:ext cx="828675" cy="1016000"/>
          </a:xfrm>
          <a:custGeom>
            <a:avLst/>
            <a:gdLst>
              <a:gd name="T0" fmla="*/ 0 w 828842"/>
              <a:gd name="T1" fmla="*/ 0 h 1016000"/>
              <a:gd name="T2" fmla="*/ 828508 w 828842"/>
              <a:gd name="T3" fmla="*/ 0 h 1016000"/>
              <a:gd name="T4" fmla="*/ 775057 w 828842"/>
              <a:gd name="T5" fmla="*/ 358274 h 1016000"/>
              <a:gd name="T6" fmla="*/ 459688 w 828842"/>
              <a:gd name="T7" fmla="*/ 1016000 h 1016000"/>
              <a:gd name="T8" fmla="*/ 336748 w 828842"/>
              <a:gd name="T9" fmla="*/ 887663 h 1016000"/>
              <a:gd name="T10" fmla="*/ 219154 w 828842"/>
              <a:gd name="T11" fmla="*/ 614947 h 1016000"/>
              <a:gd name="T12" fmla="*/ 0 w 828842"/>
              <a:gd name="T13" fmla="*/ 0 h 1016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28842" h="1016000">
                <a:moveTo>
                  <a:pt x="0" y="0"/>
                </a:moveTo>
                <a:lnTo>
                  <a:pt x="828842" y="0"/>
                </a:lnTo>
                <a:lnTo>
                  <a:pt x="775369" y="358274"/>
                </a:lnTo>
                <a:lnTo>
                  <a:pt x="459874" y="1016000"/>
                </a:lnTo>
                <a:lnTo>
                  <a:pt x="336884" y="887663"/>
                </a:lnTo>
                <a:lnTo>
                  <a:pt x="219242" y="61494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1600"/>
          </a:p>
        </p:txBody>
      </p:sp>
      <p:sp>
        <p:nvSpPr>
          <p:cNvPr id="58" name="Freeform 53"/>
          <p:cNvSpPr>
            <a:spLocks/>
          </p:cNvSpPr>
          <p:nvPr/>
        </p:nvSpPr>
        <p:spPr bwMode="auto">
          <a:xfrm>
            <a:off x="1574803" y="2439988"/>
            <a:ext cx="3149600" cy="2763837"/>
          </a:xfrm>
          <a:custGeom>
            <a:avLst/>
            <a:gdLst>
              <a:gd name="T0" fmla="*/ 0 w 3149600"/>
              <a:gd name="T1" fmla="*/ 0 h 2764590"/>
              <a:gd name="T2" fmla="*/ 96253 w 3149600"/>
              <a:gd name="T3" fmla="*/ 58789 h 2764590"/>
              <a:gd name="T4" fmla="*/ 240632 w 3149600"/>
              <a:gd name="T5" fmla="*/ 181711 h 2764590"/>
              <a:gd name="T6" fmla="*/ 406400 w 3149600"/>
              <a:gd name="T7" fmla="*/ 384801 h 2764590"/>
              <a:gd name="T8" fmla="*/ 625642 w 3149600"/>
              <a:gd name="T9" fmla="*/ 448935 h 2764590"/>
              <a:gd name="T10" fmla="*/ 828842 w 3149600"/>
              <a:gd name="T11" fmla="*/ 229811 h 2764590"/>
              <a:gd name="T12" fmla="*/ 978568 w 3149600"/>
              <a:gd name="T13" fmla="*/ 112233 h 2764590"/>
              <a:gd name="T14" fmla="*/ 1112253 w 3149600"/>
              <a:gd name="T15" fmla="*/ 187056 h 2764590"/>
              <a:gd name="T16" fmla="*/ 1379621 w 3149600"/>
              <a:gd name="T17" fmla="*/ 464967 h 2764590"/>
              <a:gd name="T18" fmla="*/ 1802063 w 3149600"/>
              <a:gd name="T19" fmla="*/ 1288014 h 2764590"/>
              <a:gd name="T20" fmla="*/ 2181726 w 3149600"/>
              <a:gd name="T21" fmla="*/ 2367594 h 2764590"/>
              <a:gd name="T22" fmla="*/ 2326105 w 3149600"/>
              <a:gd name="T23" fmla="*/ 2661540 h 2764590"/>
              <a:gd name="T24" fmla="*/ 2417011 w 3149600"/>
              <a:gd name="T25" fmla="*/ 2763084 h 2764590"/>
              <a:gd name="T26" fmla="*/ 2737853 w 3149600"/>
              <a:gd name="T27" fmla="*/ 2095027 h 2764590"/>
              <a:gd name="T28" fmla="*/ 2973137 w 3149600"/>
              <a:gd name="T29" fmla="*/ 534445 h 2764590"/>
              <a:gd name="T30" fmla="*/ 3149600 w 3149600"/>
              <a:gd name="T31" fmla="*/ 625302 h 276459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149600" h="2764590">
                <a:moveTo>
                  <a:pt x="0" y="0"/>
                </a:moveTo>
                <a:lnTo>
                  <a:pt x="96253" y="58821"/>
                </a:lnTo>
                <a:lnTo>
                  <a:pt x="240632" y="181811"/>
                </a:lnTo>
                <a:lnTo>
                  <a:pt x="406400" y="385011"/>
                </a:lnTo>
                <a:lnTo>
                  <a:pt x="625642" y="449179"/>
                </a:lnTo>
                <a:lnTo>
                  <a:pt x="828842" y="229937"/>
                </a:lnTo>
                <a:lnTo>
                  <a:pt x="978568" y="112295"/>
                </a:lnTo>
                <a:lnTo>
                  <a:pt x="1112253" y="187158"/>
                </a:lnTo>
                <a:lnTo>
                  <a:pt x="1379621" y="465221"/>
                </a:lnTo>
                <a:lnTo>
                  <a:pt x="1802063" y="1288716"/>
                </a:lnTo>
                <a:lnTo>
                  <a:pt x="2181726" y="2368884"/>
                </a:lnTo>
                <a:lnTo>
                  <a:pt x="2326105" y="2662990"/>
                </a:lnTo>
                <a:lnTo>
                  <a:pt x="2417011" y="2764590"/>
                </a:lnTo>
                <a:lnTo>
                  <a:pt x="2737853" y="2096169"/>
                </a:lnTo>
                <a:lnTo>
                  <a:pt x="2973137" y="534737"/>
                </a:lnTo>
                <a:lnTo>
                  <a:pt x="3149600" y="625642"/>
                </a:lnTo>
              </a:path>
            </a:pathLst>
          </a:cu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1600"/>
          </a:p>
        </p:txBody>
      </p:sp>
      <p:cxnSp>
        <p:nvCxnSpPr>
          <p:cNvPr id="59" name="Straight Connector 62"/>
          <p:cNvCxnSpPr>
            <a:cxnSpLocks noChangeShapeType="1"/>
          </p:cNvCxnSpPr>
          <p:nvPr/>
        </p:nvCxnSpPr>
        <p:spPr bwMode="auto">
          <a:xfrm>
            <a:off x="1274765" y="4170363"/>
            <a:ext cx="3455988" cy="0"/>
          </a:xfrm>
          <a:prstGeom prst="line">
            <a:avLst/>
          </a:prstGeom>
          <a:noFill/>
          <a:ln w="1587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133"/>
          <p:cNvCxnSpPr>
            <a:cxnSpLocks noChangeShapeType="1"/>
          </p:cNvCxnSpPr>
          <p:nvPr/>
        </p:nvCxnSpPr>
        <p:spPr bwMode="auto">
          <a:xfrm>
            <a:off x="3568703" y="4230688"/>
            <a:ext cx="781050" cy="111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TextBox 137"/>
          <p:cNvSpPr txBox="1">
            <a:spLocks noChangeArrowheads="1"/>
          </p:cNvSpPr>
          <p:nvPr/>
        </p:nvSpPr>
        <p:spPr bwMode="auto">
          <a:xfrm>
            <a:off x="4146551" y="4381500"/>
            <a:ext cx="1016000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b-NO" altLang="nb-NO" sz="1050" i="1">
                <a:latin typeface="Arial" panose="020B0604020202020204" pitchFamily="34" charset="0"/>
                <a:cs typeface="Arial" panose="020B0604020202020204" pitchFamily="34" charset="0"/>
              </a:rPr>
              <a:t>Qz cement volume =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b-NO" altLang="nb-NO" sz="1050" i="1">
                <a:latin typeface="Arial" panose="020B0604020202020204" pitchFamily="34" charset="0"/>
                <a:cs typeface="Arial" panose="020B0604020202020204" pitchFamily="34" charset="0"/>
              </a:rPr>
              <a:t>integral over time and temp.</a:t>
            </a:r>
          </a:p>
        </p:txBody>
      </p:sp>
      <p:sp>
        <p:nvSpPr>
          <p:cNvPr id="62" name="TextBox 139"/>
          <p:cNvSpPr txBox="1">
            <a:spLocks noChangeArrowheads="1"/>
          </p:cNvSpPr>
          <p:nvPr/>
        </p:nvSpPr>
        <p:spPr bwMode="auto">
          <a:xfrm>
            <a:off x="4948355" y="6101498"/>
            <a:ext cx="3209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b-NO" altLang="nb-NO" sz="1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3" name="TextBox 140"/>
          <p:cNvSpPr txBox="1">
            <a:spLocks noChangeArrowheads="1"/>
          </p:cNvSpPr>
          <p:nvPr/>
        </p:nvSpPr>
        <p:spPr bwMode="auto">
          <a:xfrm>
            <a:off x="4822942" y="5750660"/>
            <a:ext cx="3209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b-NO" altLang="nb-NO" sz="16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4" name="TextBox 141"/>
          <p:cNvSpPr txBox="1">
            <a:spLocks noChangeArrowheads="1"/>
          </p:cNvSpPr>
          <p:nvPr/>
        </p:nvSpPr>
        <p:spPr bwMode="auto">
          <a:xfrm>
            <a:off x="6718301" y="5038725"/>
            <a:ext cx="3209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b-NO" altLang="nb-NO" sz="16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5" name="TextBox 142"/>
          <p:cNvSpPr txBox="1">
            <a:spLocks noChangeArrowheads="1"/>
          </p:cNvSpPr>
          <p:nvPr/>
        </p:nvSpPr>
        <p:spPr bwMode="auto">
          <a:xfrm>
            <a:off x="7905751" y="5487988"/>
            <a:ext cx="3209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b-NO" altLang="nb-NO" sz="1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66" name="Straight Connector 144"/>
          <p:cNvCxnSpPr/>
          <p:nvPr/>
        </p:nvCxnSpPr>
        <p:spPr bwMode="auto">
          <a:xfrm flipV="1">
            <a:off x="1289167" y="5730023"/>
            <a:ext cx="3384550" cy="26987"/>
          </a:xfrm>
          <a:prstGeom prst="line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63249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50486" y="6435725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74846C01-D2BE-4E2A-979F-C138C297AD6E}" type="slidenum">
              <a:rPr lang="en-US" altLang="nb-NO" sz="1600" b="1">
                <a:solidFill>
                  <a:srgbClr val="07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</a:t>
            </a:fld>
            <a:endParaRPr lang="en-US" altLang="nb-NO" sz="1600" b="1">
              <a:solidFill>
                <a:srgbClr val="0724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4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80" t="27736" r="12500" b="57736"/>
          <a:stretch>
            <a:fillRect/>
          </a:stretch>
        </p:blipFill>
        <p:spPr bwMode="auto">
          <a:xfrm>
            <a:off x="1614087" y="3099802"/>
            <a:ext cx="806608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8" t="41296" r="16568" b="45212"/>
          <a:stretch>
            <a:fillRect/>
          </a:stretch>
        </p:blipFill>
        <p:spPr bwMode="auto">
          <a:xfrm>
            <a:off x="2124955" y="1379538"/>
            <a:ext cx="4818062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Box 8"/>
          <p:cNvSpPr txBox="1">
            <a:spLocks noChangeArrowheads="1"/>
          </p:cNvSpPr>
          <p:nvPr/>
        </p:nvSpPr>
        <p:spPr bwMode="auto">
          <a:xfrm>
            <a:off x="1746992" y="1075532"/>
            <a:ext cx="5497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b-NO" altLang="nb-NO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nb-NO" sz="1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Mechanical</a:t>
            </a:r>
            <a:r>
              <a:rPr lang="nb-NO" altLang="nb-NO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nb-NO" sz="1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compaction</a:t>
            </a:r>
            <a:r>
              <a:rPr lang="nb-NO" altLang="nb-NO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(Lander and Walderhaug, 1999)</a:t>
            </a:r>
          </a:p>
        </p:txBody>
      </p:sp>
      <p:sp>
        <p:nvSpPr>
          <p:cNvPr id="14347" name="TextBox 9"/>
          <p:cNvSpPr txBox="1">
            <a:spLocks noChangeArrowheads="1"/>
          </p:cNvSpPr>
          <p:nvPr/>
        </p:nvSpPr>
        <p:spPr bwMode="auto">
          <a:xfrm>
            <a:off x="1939943" y="2741027"/>
            <a:ext cx="560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b-NO" altLang="nb-NO" sz="1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Chemical compaction (Walderhaug, 1996), when T &gt; 70 C</a:t>
            </a:r>
          </a:p>
        </p:txBody>
      </p:sp>
      <p:sp>
        <p:nvSpPr>
          <p:cNvPr id="14348" name="TextBox 9"/>
          <p:cNvSpPr txBox="1">
            <a:spLocks noChangeArrowheads="1"/>
          </p:cNvSpPr>
          <p:nvPr/>
        </p:nvSpPr>
        <p:spPr bwMode="auto">
          <a:xfrm>
            <a:off x="3842196" y="4657933"/>
            <a:ext cx="228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b-NO" altLang="nb-NO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Rock </a:t>
            </a:r>
            <a:r>
              <a:rPr lang="nb-NO" altLang="nb-NO" sz="1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nb-NO" altLang="nb-NO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nb-NO" sz="1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</a:t>
            </a:r>
            <a:endParaRPr lang="nb-NO" altLang="nb-NO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349" name="Object 2"/>
          <p:cNvGraphicFramePr>
            <a:graphicFrameLocks noChangeAspect="1"/>
          </p:cNvGraphicFramePr>
          <p:nvPr>
            <p:extLst/>
          </p:nvPr>
        </p:nvGraphicFramePr>
        <p:xfrm>
          <a:off x="6768699" y="4353719"/>
          <a:ext cx="2322513" cy="215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5" name="Document" r:id="rId5" imgW="2083308" imgH="1930908" progId="Word.Document.8">
                  <p:embed/>
                </p:oleObj>
              </mc:Choice>
              <mc:Fallback>
                <p:oleObj name="Document" r:id="rId5" imgW="2083308" imgH="1930908" progId="Word.Document.8">
                  <p:embed/>
                  <p:pic>
                    <p:nvPicPr>
                      <p:cNvPr id="1434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8699" y="4353719"/>
                        <a:ext cx="2322513" cy="21510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0" name="TextBox 11"/>
          <p:cNvSpPr txBox="1">
            <a:spLocks noChangeArrowheads="1"/>
          </p:cNvSpPr>
          <p:nvPr/>
        </p:nvSpPr>
        <p:spPr bwMode="auto">
          <a:xfrm>
            <a:off x="3770647" y="5259907"/>
            <a:ext cx="281679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b-NO" altLang="nb-NO" sz="1400" dirty="0">
                <a:latin typeface="Arial" panose="020B0604020202020204" pitchFamily="34" charset="0"/>
                <a:cs typeface="Arial" panose="020B0604020202020204" pitchFamily="34" charset="0"/>
              </a:rPr>
              <a:t> Hertz-</a:t>
            </a:r>
            <a:r>
              <a:rPr lang="nb-NO" altLang="nb-NO" sz="1400" dirty="0" err="1">
                <a:latin typeface="Arial" panose="020B0604020202020204" pitchFamily="34" charset="0"/>
                <a:cs typeface="Arial" panose="020B0604020202020204" pitchFamily="34" charset="0"/>
              </a:rPr>
              <a:t>Mindlin</a:t>
            </a:r>
            <a:r>
              <a:rPr lang="nb-NO" altLang="nb-NO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nb-NO" altLang="nb-NO" sz="1400" dirty="0" err="1">
                <a:latin typeface="Arial" panose="020B0604020202020204" pitchFamily="34" charset="0"/>
                <a:cs typeface="Arial" panose="020B0604020202020204" pitchFamily="34" charset="0"/>
              </a:rPr>
              <a:t>mech</a:t>
            </a:r>
            <a:r>
              <a:rPr lang="nb-NO" altLang="nb-NO" sz="1400" dirty="0">
                <a:latin typeface="Arial" panose="020B0604020202020204" pitchFamily="34" charset="0"/>
                <a:cs typeface="Arial" panose="020B0604020202020204" pitchFamily="34" charset="0"/>
              </a:rPr>
              <a:t>. comp)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b-NO" altLang="nb-NO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nb-NO" sz="1400" dirty="0" err="1">
                <a:latin typeface="Arial" panose="020B0604020202020204" pitchFamily="34" charset="0"/>
                <a:cs typeface="Arial" panose="020B0604020202020204" pitchFamily="34" charset="0"/>
              </a:rPr>
              <a:t>Dvorkin-Nur</a:t>
            </a:r>
            <a:r>
              <a:rPr lang="nb-NO" altLang="nb-NO" sz="14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nb-NO" altLang="nb-NO" sz="1400" dirty="0" err="1">
                <a:latin typeface="Arial" panose="020B0604020202020204" pitchFamily="34" charset="0"/>
                <a:cs typeface="Arial" panose="020B0604020202020204" pitchFamily="34" charset="0"/>
              </a:rPr>
              <a:t>Hashin-Shtrikman</a:t>
            </a:r>
            <a:endParaRPr lang="nb-NO" altLang="nb-N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b-NO" altLang="nb-NO" sz="1400" dirty="0">
                <a:latin typeface="Arial" panose="020B0604020202020204" pitchFamily="34" charset="0"/>
                <a:cs typeface="Arial" panose="020B0604020202020204" pitchFamily="34" charset="0"/>
              </a:rPr>
              <a:t>    (</a:t>
            </a:r>
            <a:r>
              <a:rPr lang="nb-NO" altLang="nb-NO" sz="1400" dirty="0" err="1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nb-NO" altLang="nb-NO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nb-NO" sz="1400" dirty="0" err="1">
                <a:latin typeface="Arial" panose="020B0604020202020204" pitchFamily="34" charset="0"/>
                <a:cs typeface="Arial" panose="020B0604020202020204" pitchFamily="34" charset="0"/>
              </a:rPr>
              <a:t>compaction</a:t>
            </a:r>
            <a:r>
              <a:rPr lang="nb-NO" altLang="nb-NO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grpSp>
        <p:nvGrpSpPr>
          <p:cNvPr id="20" name="Group 42"/>
          <p:cNvGrpSpPr>
            <a:grpSpLocks/>
          </p:cNvGrpSpPr>
          <p:nvPr/>
        </p:nvGrpSpPr>
        <p:grpSpPr bwMode="auto">
          <a:xfrm>
            <a:off x="1102144" y="1450975"/>
            <a:ext cx="7058025" cy="1027113"/>
            <a:chOff x="755576" y="1700808"/>
            <a:chExt cx="7056784" cy="1027857"/>
          </a:xfrm>
        </p:grpSpPr>
        <p:sp>
          <p:nvSpPr>
            <p:cNvPr id="21" name="TextBox 12"/>
            <p:cNvSpPr txBox="1"/>
            <p:nvPr/>
          </p:nvSpPr>
          <p:spPr>
            <a:xfrm>
              <a:off x="2484060" y="1772298"/>
              <a:ext cx="2269726" cy="3081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b-NO" sz="1400" i="1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Stable packing configuration</a:t>
              </a:r>
              <a:endParaRPr lang="en-GB" sz="1400" i="1" dirty="0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  <p:cxnSp>
          <p:nvCxnSpPr>
            <p:cNvPr id="22" name="Straight Connector 15"/>
            <p:cNvCxnSpPr/>
            <p:nvPr/>
          </p:nvCxnSpPr>
          <p:spPr>
            <a:xfrm flipV="1">
              <a:off x="3276083" y="1988354"/>
              <a:ext cx="144438" cy="1445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16"/>
            <p:cNvSpPr txBox="1"/>
            <p:nvPr/>
          </p:nvSpPr>
          <p:spPr>
            <a:xfrm>
              <a:off x="3491945" y="2420467"/>
              <a:ext cx="1147561" cy="3081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b-NO" sz="1400" i="1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Dep. porosity</a:t>
              </a:r>
              <a:endParaRPr lang="en-GB" sz="1400" i="1" dirty="0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24" name="TextBox 17"/>
            <p:cNvSpPr txBox="1"/>
            <p:nvPr/>
          </p:nvSpPr>
          <p:spPr>
            <a:xfrm>
              <a:off x="4788705" y="1700808"/>
              <a:ext cx="2834776" cy="3081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b-NO" sz="1400" i="1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Initial volume of pore filling material</a:t>
              </a:r>
              <a:endParaRPr lang="en-GB" sz="1400" i="1" dirty="0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  <p:cxnSp>
          <p:nvCxnSpPr>
            <p:cNvPr id="25" name="Straight Connector 19"/>
            <p:cNvCxnSpPr/>
            <p:nvPr/>
          </p:nvCxnSpPr>
          <p:spPr>
            <a:xfrm flipH="1">
              <a:off x="4571255" y="1988354"/>
              <a:ext cx="649174" cy="216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1"/>
            <p:cNvCxnSpPr/>
            <p:nvPr/>
          </p:nvCxnSpPr>
          <p:spPr>
            <a:xfrm flipV="1">
              <a:off x="3923669" y="2348977"/>
              <a:ext cx="0" cy="1445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4"/>
            <p:cNvSpPr txBox="1"/>
            <p:nvPr/>
          </p:nvSpPr>
          <p:spPr>
            <a:xfrm>
              <a:off x="5580727" y="2348977"/>
              <a:ext cx="2068149" cy="3081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b-NO" sz="1400" i="1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Exponential decline factor</a:t>
              </a:r>
              <a:endParaRPr lang="en-GB" sz="1400" i="1" dirty="0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28" name="TextBox 25"/>
            <p:cNvSpPr txBox="1"/>
            <p:nvPr/>
          </p:nvSpPr>
          <p:spPr>
            <a:xfrm>
              <a:off x="6553694" y="1988354"/>
              <a:ext cx="1258666" cy="3081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b-NO" sz="1400" i="1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Effective stress</a:t>
              </a:r>
              <a:endParaRPr lang="en-GB" sz="1400" i="1" dirty="0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  <p:cxnSp>
          <p:nvCxnSpPr>
            <p:cNvPr id="29" name="Straight Connector 27"/>
            <p:cNvCxnSpPr/>
            <p:nvPr/>
          </p:nvCxnSpPr>
          <p:spPr>
            <a:xfrm flipH="1" flipV="1">
              <a:off x="5796589" y="2277488"/>
              <a:ext cx="71425" cy="1429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6299739" y="2132921"/>
              <a:ext cx="288874" cy="714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2"/>
            <p:cNvSpPr txBox="1"/>
            <p:nvPr/>
          </p:nvSpPr>
          <p:spPr>
            <a:xfrm>
              <a:off x="755576" y="2061432"/>
              <a:ext cx="1561825" cy="30660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b-NO" sz="1400" i="1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Sum of pore space:</a:t>
              </a:r>
              <a:endParaRPr lang="en-GB" sz="1400" i="1" dirty="0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32" name="Group 59"/>
          <p:cNvGrpSpPr>
            <a:grpSpLocks/>
          </p:cNvGrpSpPr>
          <p:nvPr/>
        </p:nvGrpSpPr>
        <p:grpSpPr bwMode="auto">
          <a:xfrm>
            <a:off x="929874" y="3028365"/>
            <a:ext cx="7315200" cy="1530350"/>
            <a:chOff x="0" y="2924944"/>
            <a:chExt cx="7315331" cy="1530752"/>
          </a:xfrm>
        </p:grpSpPr>
        <p:sp>
          <p:nvSpPr>
            <p:cNvPr id="33" name="TextBox 33"/>
            <p:cNvSpPr txBox="1"/>
            <p:nvPr/>
          </p:nvSpPr>
          <p:spPr>
            <a:xfrm>
              <a:off x="0" y="2996400"/>
              <a:ext cx="1476401" cy="117029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b-NO" sz="1400" i="1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Volume of Qz cement  precipitated between time T1 and T2</a:t>
              </a:r>
              <a:endParaRPr lang="en-GB" sz="1400" i="1" dirty="0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3203632" y="3717314"/>
              <a:ext cx="1476401" cy="7383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b-NO" sz="1400" i="1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Volume of Qz cement  at time T1</a:t>
              </a:r>
              <a:endParaRPr lang="en-GB" sz="1400" i="1" dirty="0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4067248" y="2996400"/>
              <a:ext cx="1555778" cy="3080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b-NO" sz="1400" i="1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Molar weight of qz</a:t>
              </a:r>
              <a:endParaRPr lang="en-GB" sz="1400" i="1" dirty="0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5580163" y="2924944"/>
              <a:ext cx="1735168" cy="3080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b-NO" sz="1400" i="1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Qz- precipitation rate</a:t>
              </a:r>
              <a:endParaRPr lang="en-GB" sz="1400" i="1" dirty="0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5940531" y="3140901"/>
              <a:ext cx="1368450" cy="3080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b-NO" sz="1400" i="1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Qz- surface area</a:t>
              </a:r>
              <a:endParaRPr lang="en-GB" sz="1400" i="1" dirty="0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4500644" y="3933271"/>
              <a:ext cx="992205" cy="3080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b-NO" sz="1400" i="1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Qz- density</a:t>
              </a:r>
              <a:endParaRPr lang="en-GB" sz="1400" i="1" dirty="0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1835183" y="3717314"/>
              <a:ext cx="1127145" cy="5652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b-NO" sz="1400" i="1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Porosity at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b-NO" sz="1400" i="1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Cement start</a:t>
              </a:r>
              <a:endParaRPr lang="en-GB" sz="1400" i="1" dirty="0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40" name="TextBox 41"/>
            <p:cNvSpPr txBox="1"/>
            <p:nvPr/>
          </p:nvSpPr>
          <p:spPr>
            <a:xfrm>
              <a:off x="5642076" y="3861815"/>
              <a:ext cx="874729" cy="3064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b-NO" sz="1400" i="1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Heat rate</a:t>
              </a:r>
              <a:endParaRPr lang="en-GB" sz="1400" i="1" dirty="0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  <p:cxnSp>
          <p:nvCxnSpPr>
            <p:cNvPr id="41" name="Straight Connector 44"/>
            <p:cNvCxnSpPr>
              <a:endCxn id="33" idx="3"/>
            </p:cNvCxnSpPr>
            <p:nvPr/>
          </p:nvCxnSpPr>
          <p:spPr>
            <a:xfrm>
              <a:off x="900129" y="3428313"/>
              <a:ext cx="576272" cy="1540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7"/>
            <p:cNvCxnSpPr/>
            <p:nvPr/>
          </p:nvCxnSpPr>
          <p:spPr>
            <a:xfrm>
              <a:off x="4716547" y="3285401"/>
              <a:ext cx="503246" cy="714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9"/>
            <p:cNvCxnSpPr/>
            <p:nvPr/>
          </p:nvCxnSpPr>
          <p:spPr>
            <a:xfrm flipH="1">
              <a:off x="5508724" y="3140901"/>
              <a:ext cx="287343" cy="2159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52"/>
            <p:cNvCxnSpPr/>
            <p:nvPr/>
          </p:nvCxnSpPr>
          <p:spPr>
            <a:xfrm flipH="1">
              <a:off x="5796067" y="3293341"/>
              <a:ext cx="152403" cy="635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54"/>
            <p:cNvCxnSpPr/>
            <p:nvPr/>
          </p:nvCxnSpPr>
          <p:spPr>
            <a:xfrm flipH="1" flipV="1">
              <a:off x="5364259" y="3861815"/>
              <a:ext cx="287342" cy="1429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57"/>
            <p:cNvCxnSpPr/>
            <p:nvPr/>
          </p:nvCxnSpPr>
          <p:spPr>
            <a:xfrm flipH="1" flipV="1">
              <a:off x="4716547" y="3933271"/>
              <a:ext cx="142878" cy="714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Picture 2" descr="Figure_files_TLE_Batzle_2_buria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2" t="21751" r="33388" b="25270"/>
          <a:stretch>
            <a:fillRect/>
          </a:stretch>
        </p:blipFill>
        <p:spPr bwMode="auto">
          <a:xfrm>
            <a:off x="875899" y="4346624"/>
            <a:ext cx="2858235" cy="239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ittel 1"/>
          <p:cNvSpPr txBox="1">
            <a:spLocks/>
          </p:cNvSpPr>
          <p:nvPr/>
        </p:nvSpPr>
        <p:spPr>
          <a:xfrm>
            <a:off x="1194628" y="274638"/>
            <a:ext cx="7407404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altLang="nb-NO" dirty="0" err="1">
                <a:latin typeface="Arial" panose="020B0604020202020204" pitchFamily="34" charset="0"/>
                <a:cs typeface="Arial" panose="020B0604020202020204" pitchFamily="34" charset="0"/>
              </a:rPr>
              <a:t>Combined</a:t>
            </a:r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nb-NO" dirty="0" err="1">
                <a:latin typeface="Arial" panose="020B0604020202020204" pitchFamily="34" charset="0"/>
                <a:cs typeface="Arial" panose="020B0604020202020204" pitchFamily="34" charset="0"/>
              </a:rPr>
              <a:t>modeling</a:t>
            </a:r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nb-NO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nb-NO" dirty="0" err="1">
                <a:latin typeface="Arial" panose="020B0604020202020204" pitchFamily="34" charset="0"/>
                <a:cs typeface="Arial" panose="020B0604020202020204" pitchFamily="34" charset="0"/>
              </a:rPr>
              <a:t>burial</a:t>
            </a:r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nb-NO" dirty="0" err="1"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 and rock </a:t>
            </a:r>
            <a:r>
              <a:rPr lang="nb-NO" altLang="nb-NO" dirty="0" err="1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b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8273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altLang="nb-NO" dirty="0" err="1">
                <a:latin typeface="Arial" panose="020B0604020202020204" pitchFamily="34" charset="0"/>
                <a:cs typeface="Arial" panose="020B0604020202020204" pitchFamily="34" charset="0"/>
              </a:rPr>
              <a:t>Combined</a:t>
            </a:r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nb-NO" dirty="0" err="1">
                <a:latin typeface="Arial" panose="020B0604020202020204" pitchFamily="34" charset="0"/>
                <a:cs typeface="Arial" panose="020B0604020202020204" pitchFamily="34" charset="0"/>
              </a:rPr>
              <a:t>modeling</a:t>
            </a:r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nb-NO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nb-NO" dirty="0" err="1">
                <a:latin typeface="Arial" panose="020B0604020202020204" pitchFamily="34" charset="0"/>
                <a:cs typeface="Arial" panose="020B0604020202020204" pitchFamily="34" charset="0"/>
              </a:rPr>
              <a:t>burial</a:t>
            </a:r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nb-NO" dirty="0" err="1"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 and rock </a:t>
            </a:r>
            <a:r>
              <a:rPr lang="nb-NO" altLang="nb-NO" dirty="0" err="1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b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dirty="0"/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154" y="1526564"/>
            <a:ext cx="5855426" cy="475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268538" y="6491288"/>
            <a:ext cx="68754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nb-NO" altLang="nb-NO" sz="1600" b="1" dirty="0">
                <a:latin typeface="Georgia" panose="02040502050405020303" pitchFamily="18" charset="0"/>
              </a:rPr>
              <a:t>A </a:t>
            </a:r>
            <a:r>
              <a:rPr lang="nb-NO" altLang="nb-NO" sz="1600" b="1" dirty="0" err="1">
                <a:latin typeface="Georgia" panose="02040502050405020303" pitchFamily="18" charset="0"/>
              </a:rPr>
              <a:t>brief</a:t>
            </a:r>
            <a:r>
              <a:rPr lang="nb-NO" altLang="nb-NO" sz="1600" b="1" dirty="0">
                <a:latin typeface="Georgia" panose="02040502050405020303" pitchFamily="18" charset="0"/>
              </a:rPr>
              <a:t> «</a:t>
            </a:r>
            <a:r>
              <a:rPr lang="nb-NO" altLang="nb-NO" sz="1600" b="1" dirty="0" err="1">
                <a:latin typeface="Georgia" panose="02040502050405020303" pitchFamily="18" charset="0"/>
              </a:rPr>
              <a:t>life</a:t>
            </a:r>
            <a:r>
              <a:rPr lang="nb-NO" altLang="nb-NO" sz="1600" b="1" dirty="0">
                <a:latin typeface="Georgia" panose="02040502050405020303" pitchFamily="18" charset="0"/>
              </a:rPr>
              <a:t> story» </a:t>
            </a:r>
            <a:r>
              <a:rPr lang="nb-NO" altLang="nb-NO" sz="1600" b="1" dirty="0" err="1">
                <a:latin typeface="Georgia" panose="02040502050405020303" pitchFamily="18" charset="0"/>
              </a:rPr>
              <a:t>of</a:t>
            </a:r>
            <a:r>
              <a:rPr lang="nb-NO" altLang="nb-NO" sz="1600" b="1" dirty="0">
                <a:latin typeface="Georgia" panose="02040502050405020303" pitchFamily="18" charset="0"/>
              </a:rPr>
              <a:t> a </a:t>
            </a:r>
            <a:r>
              <a:rPr lang="nb-NO" altLang="nb-NO" sz="1600" b="1" dirty="0" err="1">
                <a:latin typeface="Georgia" panose="02040502050405020303" pitchFamily="18" charset="0"/>
              </a:rPr>
              <a:t>clastic</a:t>
            </a:r>
            <a:r>
              <a:rPr lang="nb-NO" altLang="nb-NO" sz="1600" b="1" dirty="0">
                <a:latin typeface="Georgia" panose="02040502050405020303" pitchFamily="18" charset="0"/>
              </a:rPr>
              <a:t> sediment</a:t>
            </a:r>
          </a:p>
        </p:txBody>
      </p:sp>
    </p:spTree>
    <p:extLst>
      <p:ext uri="{BB962C8B-B14F-4D97-AF65-F5344CB8AC3E}">
        <p14:creationId xmlns:p14="http://schemas.microsoft.com/office/powerpoint/2010/main" val="1542549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 flipH="1">
            <a:off x="3247982" y="1947697"/>
            <a:ext cx="1547" cy="122891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376897" y="1934516"/>
            <a:ext cx="2029651" cy="52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7592" y="438490"/>
            <a:ext cx="8229600" cy="771525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/>
              <a:t>Rock </a:t>
            </a:r>
            <a:r>
              <a:rPr lang="nb-NO" dirty="0" err="1"/>
              <a:t>physics</a:t>
            </a:r>
            <a:r>
              <a:rPr lang="nb-NO" dirty="0"/>
              <a:t> and AVO </a:t>
            </a:r>
            <a:r>
              <a:rPr lang="nb-NO" dirty="0" err="1"/>
              <a:t>modeling</a:t>
            </a:r>
            <a:r>
              <a:rPr lang="nb-NO" dirty="0"/>
              <a:t> </a:t>
            </a:r>
            <a:r>
              <a:rPr lang="nb-NO" dirty="0" err="1"/>
              <a:t>constrained</a:t>
            </a:r>
            <a:r>
              <a:rPr lang="nb-NO" dirty="0"/>
              <a:t> by </a:t>
            </a:r>
            <a:r>
              <a:rPr lang="nb-NO" dirty="0" err="1"/>
              <a:t>burial</a:t>
            </a:r>
            <a:r>
              <a:rPr lang="nb-NO" dirty="0"/>
              <a:t> </a:t>
            </a:r>
            <a:r>
              <a:rPr lang="nb-NO" dirty="0" err="1"/>
              <a:t>history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Slide </a:t>
            </a:r>
            <a:fld id="{3557CC22-8AC3-423D-AC40-BACF7403EC1B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48767" y="1321388"/>
            <a:ext cx="1705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7030A0"/>
                </a:solidFill>
              </a:rPr>
              <a:t>1. </a:t>
            </a:r>
            <a:r>
              <a:rPr lang="nb-NO" dirty="0" err="1">
                <a:solidFill>
                  <a:srgbClr val="7030A0"/>
                </a:solidFill>
              </a:rPr>
              <a:t>Burial</a:t>
            </a:r>
            <a:r>
              <a:rPr lang="nb-NO" dirty="0">
                <a:solidFill>
                  <a:srgbClr val="7030A0"/>
                </a:solidFill>
              </a:rPr>
              <a:t> </a:t>
            </a:r>
            <a:r>
              <a:rPr lang="nb-NO" dirty="0" err="1">
                <a:solidFill>
                  <a:srgbClr val="7030A0"/>
                </a:solidFill>
              </a:rPr>
              <a:t>history</a:t>
            </a:r>
            <a:r>
              <a:rPr lang="nb-NO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6" name="Freeform 5"/>
          <p:cNvSpPr/>
          <p:nvPr/>
        </p:nvSpPr>
        <p:spPr>
          <a:xfrm>
            <a:off x="1783884" y="1934511"/>
            <a:ext cx="1479954" cy="1173392"/>
          </a:xfrm>
          <a:custGeom>
            <a:avLst/>
            <a:gdLst>
              <a:gd name="connsiteX0" fmla="*/ 0 w 1479954"/>
              <a:gd name="connsiteY0" fmla="*/ 0 h 1173392"/>
              <a:gd name="connsiteX1" fmla="*/ 110997 w 1479954"/>
              <a:gd name="connsiteY1" fmla="*/ 126853 h 1173392"/>
              <a:gd name="connsiteX2" fmla="*/ 332990 w 1479954"/>
              <a:gd name="connsiteY2" fmla="*/ 422844 h 1173392"/>
              <a:gd name="connsiteX3" fmla="*/ 475700 w 1479954"/>
              <a:gd name="connsiteY3" fmla="*/ 681836 h 1173392"/>
              <a:gd name="connsiteX4" fmla="*/ 613124 w 1479954"/>
              <a:gd name="connsiteY4" fmla="*/ 919686 h 1173392"/>
              <a:gd name="connsiteX5" fmla="*/ 898544 w 1479954"/>
              <a:gd name="connsiteY5" fmla="*/ 1125822 h 1173392"/>
              <a:gd name="connsiteX6" fmla="*/ 1035968 w 1479954"/>
              <a:gd name="connsiteY6" fmla="*/ 1173392 h 1173392"/>
              <a:gd name="connsiteX7" fmla="*/ 1215677 w 1479954"/>
              <a:gd name="connsiteY7" fmla="*/ 232564 h 1173392"/>
              <a:gd name="connsiteX8" fmla="*/ 1316102 w 1479954"/>
              <a:gd name="connsiteY8" fmla="*/ 343561 h 1173392"/>
              <a:gd name="connsiteX9" fmla="*/ 1479954 w 1479954"/>
              <a:gd name="connsiteY9" fmla="*/ 417558 h 1173392"/>
              <a:gd name="connsiteX10" fmla="*/ 1479954 w 1479954"/>
              <a:gd name="connsiteY10" fmla="*/ 417558 h 117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9954" h="1173392">
                <a:moveTo>
                  <a:pt x="0" y="0"/>
                </a:moveTo>
                <a:lnTo>
                  <a:pt x="110997" y="126853"/>
                </a:lnTo>
                <a:lnTo>
                  <a:pt x="332990" y="422844"/>
                </a:lnTo>
                <a:lnTo>
                  <a:pt x="475700" y="681836"/>
                </a:lnTo>
                <a:lnTo>
                  <a:pt x="613124" y="919686"/>
                </a:lnTo>
                <a:lnTo>
                  <a:pt x="898544" y="1125822"/>
                </a:lnTo>
                <a:lnTo>
                  <a:pt x="1035968" y="1173392"/>
                </a:lnTo>
                <a:lnTo>
                  <a:pt x="1215677" y="232564"/>
                </a:lnTo>
                <a:lnTo>
                  <a:pt x="1316102" y="343561"/>
                </a:lnTo>
                <a:lnTo>
                  <a:pt x="1479954" y="417558"/>
                </a:lnTo>
                <a:lnTo>
                  <a:pt x="1479954" y="417558"/>
                </a:lnTo>
              </a:path>
            </a:pathLst>
          </a:cu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Oval 6"/>
          <p:cNvSpPr/>
          <p:nvPr/>
        </p:nvSpPr>
        <p:spPr>
          <a:xfrm>
            <a:off x="1746886" y="1892227"/>
            <a:ext cx="84568" cy="792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Oval 7"/>
          <p:cNvSpPr/>
          <p:nvPr/>
        </p:nvSpPr>
        <p:spPr>
          <a:xfrm>
            <a:off x="2771402" y="3059452"/>
            <a:ext cx="84568" cy="7928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Oval 8"/>
          <p:cNvSpPr/>
          <p:nvPr/>
        </p:nvSpPr>
        <p:spPr>
          <a:xfrm>
            <a:off x="3209222" y="2308023"/>
            <a:ext cx="84568" cy="7928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371612" y="1939802"/>
            <a:ext cx="5285" cy="13319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96338" y="3266469"/>
            <a:ext cx="16001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i="1" dirty="0" err="1"/>
              <a:t>Burial</a:t>
            </a:r>
            <a:r>
              <a:rPr lang="nb-NO" sz="1100" i="1" dirty="0"/>
              <a:t> </a:t>
            </a:r>
            <a:r>
              <a:rPr lang="nb-NO" sz="1100" i="1" dirty="0" err="1"/>
              <a:t>depth</a:t>
            </a:r>
            <a:r>
              <a:rPr lang="nb-NO" sz="1100" i="1" dirty="0"/>
              <a:t> (m)</a:t>
            </a:r>
          </a:p>
          <a:p>
            <a:r>
              <a:rPr lang="nb-NO" sz="1100" i="1" dirty="0" err="1"/>
              <a:t>Temperature</a:t>
            </a:r>
            <a:r>
              <a:rPr lang="nb-NO" sz="1100" i="1" dirty="0"/>
              <a:t> (</a:t>
            </a:r>
            <a:r>
              <a:rPr lang="nb-NO" sz="1100" i="1" dirty="0" err="1"/>
              <a:t>degrees</a:t>
            </a:r>
            <a:r>
              <a:rPr lang="nb-NO" sz="1100" i="1" dirty="0"/>
              <a:t> C)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4526" y="1812054"/>
            <a:ext cx="13260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i="1" dirty="0" err="1"/>
              <a:t>Geologic</a:t>
            </a:r>
            <a:r>
              <a:rPr lang="nb-NO" sz="1100" i="1" dirty="0"/>
              <a:t> Age (</a:t>
            </a:r>
            <a:r>
              <a:rPr lang="nb-NO" sz="1100" i="1" dirty="0" err="1"/>
              <a:t>M.Yr</a:t>
            </a:r>
            <a:r>
              <a:rPr lang="nb-NO" sz="1100" i="1" dirty="0"/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21128" y="1723089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50" dirty="0"/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75590" y="1722207"/>
            <a:ext cx="3914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50" dirty="0"/>
              <a:t>250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48407" y="2219931"/>
            <a:ext cx="5790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50" i="1" dirty="0"/>
              <a:t>Stø Fm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96732" y="1960057"/>
            <a:ext cx="6848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00" i="1" dirty="0" err="1"/>
              <a:t>Deposition</a:t>
            </a:r>
            <a:endParaRPr lang="nb-NO" sz="9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2379389" y="3180138"/>
            <a:ext cx="7200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00" i="1" dirty="0"/>
              <a:t>Max. </a:t>
            </a:r>
            <a:r>
              <a:rPr lang="nb-NO" sz="900" i="1" dirty="0" err="1"/>
              <a:t>burial</a:t>
            </a:r>
            <a:endParaRPr lang="nb-NO" sz="9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3246219" y="2429590"/>
            <a:ext cx="109998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00" i="1" dirty="0"/>
              <a:t>(Present </a:t>
            </a:r>
            <a:r>
              <a:rPr lang="nb-NO" sz="900" i="1" dirty="0" err="1"/>
              <a:t>day</a:t>
            </a:r>
            <a:r>
              <a:rPr lang="nb-NO" sz="900" i="1" dirty="0"/>
              <a:t> </a:t>
            </a:r>
            <a:r>
              <a:rPr lang="nb-NO" sz="900" i="1" dirty="0" err="1"/>
              <a:t>burial</a:t>
            </a:r>
            <a:r>
              <a:rPr lang="nb-NO" sz="900" i="1" dirty="0"/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61746" y="1294079"/>
            <a:ext cx="3672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 Diagenetic modeling (Walderhaug)</a:t>
            </a:r>
          </a:p>
        </p:txBody>
      </p:sp>
      <p:sp>
        <p:nvSpPr>
          <p:cNvPr id="27" name="Freeform 26"/>
          <p:cNvSpPr/>
          <p:nvPr/>
        </p:nvSpPr>
        <p:spPr>
          <a:xfrm>
            <a:off x="5869613" y="1923939"/>
            <a:ext cx="560269" cy="1183963"/>
          </a:xfrm>
          <a:custGeom>
            <a:avLst/>
            <a:gdLst>
              <a:gd name="connsiteX0" fmla="*/ 0 w 560269"/>
              <a:gd name="connsiteY0" fmla="*/ 0 h 1183963"/>
              <a:gd name="connsiteX1" fmla="*/ 10571 w 560269"/>
              <a:gd name="connsiteY1" fmla="*/ 850974 h 1183963"/>
              <a:gd name="connsiteX2" fmla="*/ 158567 w 560269"/>
              <a:gd name="connsiteY2" fmla="*/ 988398 h 1183963"/>
              <a:gd name="connsiteX3" fmla="*/ 364703 w 560269"/>
              <a:gd name="connsiteY3" fmla="*/ 1183963 h 1183963"/>
              <a:gd name="connsiteX4" fmla="*/ 554983 w 560269"/>
              <a:gd name="connsiteY4" fmla="*/ 835117 h 1183963"/>
              <a:gd name="connsiteX5" fmla="*/ 560269 w 560269"/>
              <a:gd name="connsiteY5" fmla="*/ 285420 h 1183963"/>
              <a:gd name="connsiteX6" fmla="*/ 560269 w 560269"/>
              <a:gd name="connsiteY6" fmla="*/ 459843 h 118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269" h="1183963">
                <a:moveTo>
                  <a:pt x="0" y="0"/>
                </a:moveTo>
                <a:lnTo>
                  <a:pt x="10571" y="850974"/>
                </a:lnTo>
                <a:lnTo>
                  <a:pt x="158567" y="988398"/>
                </a:lnTo>
                <a:lnTo>
                  <a:pt x="364703" y="1183963"/>
                </a:lnTo>
                <a:lnTo>
                  <a:pt x="554983" y="835117"/>
                </a:lnTo>
                <a:lnTo>
                  <a:pt x="560269" y="285420"/>
                </a:lnTo>
                <a:lnTo>
                  <a:pt x="560269" y="459843"/>
                </a:lnTo>
              </a:path>
            </a:pathLst>
          </a:cu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9" name="Straight Connector 28"/>
          <p:cNvCxnSpPr/>
          <p:nvPr/>
        </p:nvCxnSpPr>
        <p:spPr>
          <a:xfrm>
            <a:off x="1382183" y="2764342"/>
            <a:ext cx="186051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895160" y="2779318"/>
            <a:ext cx="186051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853759" y="1934511"/>
            <a:ext cx="10571" cy="14112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847590" y="1933635"/>
            <a:ext cx="1015707" cy="61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814998" y="1689606"/>
            <a:ext cx="10743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i="1" dirty="0" err="1"/>
              <a:t>Cement</a:t>
            </a:r>
            <a:r>
              <a:rPr lang="nb-NO" sz="1100" i="1" dirty="0"/>
              <a:t> </a:t>
            </a:r>
            <a:r>
              <a:rPr lang="nb-NO" sz="1100" i="1" dirty="0" err="1"/>
              <a:t>volume</a:t>
            </a:r>
            <a:endParaRPr lang="nb-NO" sz="1100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5112900" y="3355442"/>
            <a:ext cx="13260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i="1" dirty="0" err="1"/>
              <a:t>Depth/Temperature</a:t>
            </a:r>
            <a:endParaRPr lang="nb-NO" sz="1100" i="1" dirty="0"/>
          </a:p>
        </p:txBody>
      </p:sp>
      <p:sp>
        <p:nvSpPr>
          <p:cNvPr id="38" name="Oval 37"/>
          <p:cNvSpPr/>
          <p:nvPr/>
        </p:nvSpPr>
        <p:spPr>
          <a:xfrm>
            <a:off x="6184986" y="3063857"/>
            <a:ext cx="84568" cy="7928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TextBox 39"/>
          <p:cNvSpPr txBox="1"/>
          <p:nvPr/>
        </p:nvSpPr>
        <p:spPr>
          <a:xfrm>
            <a:off x="1470274" y="2561728"/>
            <a:ext cx="8290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00" i="1" dirty="0" err="1">
                <a:solidFill>
                  <a:srgbClr val="C00000"/>
                </a:solidFill>
              </a:rPr>
              <a:t>Onset</a:t>
            </a:r>
            <a:r>
              <a:rPr lang="nb-NO" sz="900" i="1" dirty="0">
                <a:solidFill>
                  <a:srgbClr val="C00000"/>
                </a:solidFill>
              </a:rPr>
              <a:t> </a:t>
            </a:r>
            <a:r>
              <a:rPr lang="nb-NO" sz="900" i="1" dirty="0" err="1">
                <a:solidFill>
                  <a:srgbClr val="C00000"/>
                </a:solidFill>
              </a:rPr>
              <a:t>cement</a:t>
            </a:r>
            <a:endParaRPr lang="nb-NO" sz="900" i="1" dirty="0">
              <a:solidFill>
                <a:srgbClr val="C0000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6390241" y="2317713"/>
            <a:ext cx="84568" cy="7928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Oval 41"/>
          <p:cNvSpPr/>
          <p:nvPr/>
        </p:nvSpPr>
        <p:spPr>
          <a:xfrm>
            <a:off x="5831735" y="1901917"/>
            <a:ext cx="84568" cy="792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Freeform 42"/>
          <p:cNvSpPr/>
          <p:nvPr/>
        </p:nvSpPr>
        <p:spPr>
          <a:xfrm>
            <a:off x="7212143" y="1929225"/>
            <a:ext cx="655409" cy="1242104"/>
          </a:xfrm>
          <a:custGeom>
            <a:avLst/>
            <a:gdLst>
              <a:gd name="connsiteX0" fmla="*/ 655409 w 655409"/>
              <a:gd name="connsiteY0" fmla="*/ 0 h 1242104"/>
              <a:gd name="connsiteX1" fmla="*/ 597268 w 655409"/>
              <a:gd name="connsiteY1" fmla="*/ 21143 h 1242104"/>
              <a:gd name="connsiteX2" fmla="*/ 533841 w 655409"/>
              <a:gd name="connsiteY2" fmla="*/ 84569 h 1242104"/>
              <a:gd name="connsiteX3" fmla="*/ 459843 w 655409"/>
              <a:gd name="connsiteY3" fmla="*/ 211422 h 1242104"/>
              <a:gd name="connsiteX4" fmla="*/ 396417 w 655409"/>
              <a:gd name="connsiteY4" fmla="*/ 449272 h 1242104"/>
              <a:gd name="connsiteX5" fmla="*/ 311848 w 655409"/>
              <a:gd name="connsiteY5" fmla="*/ 845688 h 1242104"/>
              <a:gd name="connsiteX6" fmla="*/ 248421 w 655409"/>
              <a:gd name="connsiteY6" fmla="*/ 983113 h 1242104"/>
              <a:gd name="connsiteX7" fmla="*/ 137425 w 655409"/>
              <a:gd name="connsiteY7" fmla="*/ 1242104 h 1242104"/>
              <a:gd name="connsiteX8" fmla="*/ 0 w 655409"/>
              <a:gd name="connsiteY8" fmla="*/ 850974 h 1242104"/>
              <a:gd name="connsiteX9" fmla="*/ 0 w 655409"/>
              <a:gd name="connsiteY9" fmla="*/ 274849 h 1242104"/>
              <a:gd name="connsiteX10" fmla="*/ 5286 w 655409"/>
              <a:gd name="connsiteY10" fmla="*/ 406988 h 124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409" h="1242104">
                <a:moveTo>
                  <a:pt x="655409" y="0"/>
                </a:moveTo>
                <a:lnTo>
                  <a:pt x="597268" y="21143"/>
                </a:lnTo>
                <a:lnTo>
                  <a:pt x="533841" y="84569"/>
                </a:lnTo>
                <a:lnTo>
                  <a:pt x="459843" y="211422"/>
                </a:lnTo>
                <a:lnTo>
                  <a:pt x="396417" y="449272"/>
                </a:lnTo>
                <a:lnTo>
                  <a:pt x="311848" y="845688"/>
                </a:lnTo>
                <a:lnTo>
                  <a:pt x="248421" y="983113"/>
                </a:lnTo>
                <a:lnTo>
                  <a:pt x="137425" y="1242104"/>
                </a:lnTo>
                <a:lnTo>
                  <a:pt x="0" y="850974"/>
                </a:lnTo>
                <a:lnTo>
                  <a:pt x="0" y="274849"/>
                </a:lnTo>
                <a:lnTo>
                  <a:pt x="5286" y="406988"/>
                </a:lnTo>
              </a:path>
            </a:pathLst>
          </a:cu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7014815" y="1922183"/>
            <a:ext cx="1015707" cy="61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7015699" y="1917773"/>
            <a:ext cx="10571" cy="14112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119648" y="1709867"/>
            <a:ext cx="6447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i="1" dirty="0" err="1"/>
              <a:t>Porosity</a:t>
            </a:r>
            <a:endParaRPr lang="nb-NO" sz="1100" i="1" dirty="0"/>
          </a:p>
        </p:txBody>
      </p:sp>
      <p:sp>
        <p:nvSpPr>
          <p:cNvPr id="48" name="Oval 47"/>
          <p:cNvSpPr/>
          <p:nvPr/>
        </p:nvSpPr>
        <p:spPr>
          <a:xfrm>
            <a:off x="7166336" y="2306261"/>
            <a:ext cx="84568" cy="7928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Oval 48"/>
          <p:cNvSpPr/>
          <p:nvPr/>
        </p:nvSpPr>
        <p:spPr>
          <a:xfrm>
            <a:off x="7304641" y="3121117"/>
            <a:ext cx="84568" cy="7928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Oval 49"/>
          <p:cNvSpPr/>
          <p:nvPr/>
        </p:nvSpPr>
        <p:spPr>
          <a:xfrm>
            <a:off x="7802364" y="1885180"/>
            <a:ext cx="84568" cy="792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1" name="TextBox 50"/>
          <p:cNvSpPr txBox="1"/>
          <p:nvPr/>
        </p:nvSpPr>
        <p:spPr>
          <a:xfrm>
            <a:off x="1021884" y="3957995"/>
            <a:ext cx="3855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00B050"/>
                </a:solidFill>
              </a:rPr>
              <a:t>3. Rock physics modeling (Dvorkin-Nur)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1337254" y="4579934"/>
            <a:ext cx="1015707" cy="61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338138" y="4575524"/>
            <a:ext cx="10571" cy="14112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2700045" y="4589624"/>
            <a:ext cx="1015707" cy="61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700929" y="4585214"/>
            <a:ext cx="10571" cy="14112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390113" y="4352642"/>
            <a:ext cx="9492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i="1" dirty="0" err="1"/>
              <a:t>Acoustic</a:t>
            </a:r>
            <a:r>
              <a:rPr lang="nb-NO" sz="1100" i="1" dirty="0"/>
              <a:t> Imp.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922042" y="4357046"/>
            <a:ext cx="5261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i="1" dirty="0" err="1"/>
              <a:t>Vp/Vs</a:t>
            </a:r>
            <a:endParaRPr lang="nb-NO" sz="1100" i="1" dirty="0"/>
          </a:p>
        </p:txBody>
      </p:sp>
      <p:sp>
        <p:nvSpPr>
          <p:cNvPr id="58" name="TextBox 57"/>
          <p:cNvSpPr txBox="1"/>
          <p:nvPr/>
        </p:nvSpPr>
        <p:spPr>
          <a:xfrm>
            <a:off x="878294" y="6023763"/>
            <a:ext cx="13260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i="1" dirty="0" err="1"/>
              <a:t>Depth/Temperature</a:t>
            </a:r>
            <a:endParaRPr lang="nb-NO" sz="1100" i="1" dirty="0"/>
          </a:p>
        </p:txBody>
      </p:sp>
      <p:sp>
        <p:nvSpPr>
          <p:cNvPr id="61" name="Freeform 60"/>
          <p:cNvSpPr/>
          <p:nvPr/>
        </p:nvSpPr>
        <p:spPr>
          <a:xfrm>
            <a:off x="1657029" y="4598428"/>
            <a:ext cx="528555" cy="1146964"/>
          </a:xfrm>
          <a:custGeom>
            <a:avLst/>
            <a:gdLst>
              <a:gd name="connsiteX0" fmla="*/ 0 w 528555"/>
              <a:gd name="connsiteY0" fmla="*/ 0 h 1146964"/>
              <a:gd name="connsiteX1" fmla="*/ 89854 w 528555"/>
              <a:gd name="connsiteY1" fmla="*/ 63426 h 1146964"/>
              <a:gd name="connsiteX2" fmla="*/ 163852 w 528555"/>
              <a:gd name="connsiteY2" fmla="*/ 412273 h 1146964"/>
              <a:gd name="connsiteX3" fmla="*/ 206136 w 528555"/>
              <a:gd name="connsiteY3" fmla="*/ 761119 h 1146964"/>
              <a:gd name="connsiteX4" fmla="*/ 317133 w 528555"/>
              <a:gd name="connsiteY4" fmla="*/ 829831 h 1146964"/>
              <a:gd name="connsiteX5" fmla="*/ 401702 w 528555"/>
              <a:gd name="connsiteY5" fmla="*/ 988397 h 1146964"/>
              <a:gd name="connsiteX6" fmla="*/ 449272 w 528555"/>
              <a:gd name="connsiteY6" fmla="*/ 1146964 h 1146964"/>
              <a:gd name="connsiteX7" fmla="*/ 528555 w 528555"/>
              <a:gd name="connsiteY7" fmla="*/ 808689 h 1146964"/>
              <a:gd name="connsiteX8" fmla="*/ 528555 w 528555"/>
              <a:gd name="connsiteY8" fmla="*/ 211422 h 1146964"/>
              <a:gd name="connsiteX9" fmla="*/ 528555 w 528555"/>
              <a:gd name="connsiteY9" fmla="*/ 396416 h 114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8555" h="1146964">
                <a:moveTo>
                  <a:pt x="0" y="0"/>
                </a:moveTo>
                <a:lnTo>
                  <a:pt x="89854" y="63426"/>
                </a:lnTo>
                <a:lnTo>
                  <a:pt x="163852" y="412273"/>
                </a:lnTo>
                <a:lnTo>
                  <a:pt x="206136" y="761119"/>
                </a:lnTo>
                <a:lnTo>
                  <a:pt x="317133" y="829831"/>
                </a:lnTo>
                <a:lnTo>
                  <a:pt x="401702" y="988397"/>
                </a:lnTo>
                <a:lnTo>
                  <a:pt x="449272" y="1146964"/>
                </a:lnTo>
                <a:lnTo>
                  <a:pt x="528555" y="808689"/>
                </a:lnTo>
                <a:lnTo>
                  <a:pt x="528555" y="211422"/>
                </a:lnTo>
                <a:lnTo>
                  <a:pt x="528555" y="396416"/>
                </a:ln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2" name="Freeform 61"/>
          <p:cNvSpPr/>
          <p:nvPr/>
        </p:nvSpPr>
        <p:spPr>
          <a:xfrm>
            <a:off x="1445609" y="4593142"/>
            <a:ext cx="692407" cy="1162821"/>
          </a:xfrm>
          <a:custGeom>
            <a:avLst/>
            <a:gdLst>
              <a:gd name="connsiteX0" fmla="*/ 0 w 692407"/>
              <a:gd name="connsiteY0" fmla="*/ 0 h 1162821"/>
              <a:gd name="connsiteX1" fmla="*/ 105711 w 692407"/>
              <a:gd name="connsiteY1" fmla="*/ 89855 h 1162821"/>
              <a:gd name="connsiteX2" fmla="*/ 184995 w 692407"/>
              <a:gd name="connsiteY2" fmla="*/ 443986 h 1162821"/>
              <a:gd name="connsiteX3" fmla="*/ 237850 w 692407"/>
              <a:gd name="connsiteY3" fmla="*/ 787547 h 1162821"/>
              <a:gd name="connsiteX4" fmla="*/ 406988 w 692407"/>
              <a:gd name="connsiteY4" fmla="*/ 850974 h 1162821"/>
              <a:gd name="connsiteX5" fmla="*/ 517984 w 692407"/>
              <a:gd name="connsiteY5" fmla="*/ 998969 h 1162821"/>
              <a:gd name="connsiteX6" fmla="*/ 581411 w 692407"/>
              <a:gd name="connsiteY6" fmla="*/ 1162821 h 1162821"/>
              <a:gd name="connsiteX7" fmla="*/ 687122 w 692407"/>
              <a:gd name="connsiteY7" fmla="*/ 835117 h 1162821"/>
              <a:gd name="connsiteX8" fmla="*/ 692407 w 692407"/>
              <a:gd name="connsiteY8" fmla="*/ 232564 h 116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2407" h="1162821">
                <a:moveTo>
                  <a:pt x="0" y="0"/>
                </a:moveTo>
                <a:lnTo>
                  <a:pt x="105711" y="89855"/>
                </a:lnTo>
                <a:lnTo>
                  <a:pt x="184995" y="443986"/>
                </a:lnTo>
                <a:lnTo>
                  <a:pt x="237850" y="787547"/>
                </a:lnTo>
                <a:lnTo>
                  <a:pt x="406988" y="850974"/>
                </a:lnTo>
                <a:lnTo>
                  <a:pt x="517984" y="998969"/>
                </a:lnTo>
                <a:lnTo>
                  <a:pt x="581411" y="1162821"/>
                </a:lnTo>
                <a:lnTo>
                  <a:pt x="687122" y="835117"/>
                </a:lnTo>
                <a:cubicBezTo>
                  <a:pt x="688884" y="634266"/>
                  <a:pt x="690645" y="433415"/>
                  <a:pt x="692407" y="232564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3" name="Oval 62"/>
          <p:cNvSpPr/>
          <p:nvPr/>
        </p:nvSpPr>
        <p:spPr>
          <a:xfrm>
            <a:off x="1397159" y="4560549"/>
            <a:ext cx="84568" cy="79283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4" name="Oval 63"/>
          <p:cNvSpPr/>
          <p:nvPr/>
        </p:nvSpPr>
        <p:spPr>
          <a:xfrm>
            <a:off x="1623556" y="4564954"/>
            <a:ext cx="84568" cy="7928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5" name="Oval 64"/>
          <p:cNvSpPr/>
          <p:nvPr/>
        </p:nvSpPr>
        <p:spPr>
          <a:xfrm>
            <a:off x="1972403" y="5701346"/>
            <a:ext cx="84568" cy="79283"/>
          </a:xfrm>
          <a:prstGeom prst="ellipse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6" name="Oval 65"/>
          <p:cNvSpPr/>
          <p:nvPr/>
        </p:nvSpPr>
        <p:spPr>
          <a:xfrm>
            <a:off x="2071948" y="5700466"/>
            <a:ext cx="84568" cy="79283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7" name="Oval 66"/>
          <p:cNvSpPr/>
          <p:nvPr/>
        </p:nvSpPr>
        <p:spPr>
          <a:xfrm>
            <a:off x="2093090" y="4902347"/>
            <a:ext cx="84568" cy="7928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8" name="Oval 67"/>
          <p:cNvSpPr/>
          <p:nvPr/>
        </p:nvSpPr>
        <p:spPr>
          <a:xfrm>
            <a:off x="2145064" y="4906752"/>
            <a:ext cx="84568" cy="7928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9" name="Freeform 68"/>
          <p:cNvSpPr/>
          <p:nvPr/>
        </p:nvSpPr>
        <p:spPr>
          <a:xfrm>
            <a:off x="2909706" y="4593143"/>
            <a:ext cx="581411" cy="1131108"/>
          </a:xfrm>
          <a:custGeom>
            <a:avLst/>
            <a:gdLst>
              <a:gd name="connsiteX0" fmla="*/ 581411 w 581411"/>
              <a:gd name="connsiteY0" fmla="*/ 0 h 1189249"/>
              <a:gd name="connsiteX1" fmla="*/ 480985 w 581411"/>
              <a:gd name="connsiteY1" fmla="*/ 47570 h 1189249"/>
              <a:gd name="connsiteX2" fmla="*/ 364703 w 581411"/>
              <a:gd name="connsiteY2" fmla="*/ 221993 h 1189249"/>
              <a:gd name="connsiteX3" fmla="*/ 274849 w 581411"/>
              <a:gd name="connsiteY3" fmla="*/ 459843 h 1189249"/>
              <a:gd name="connsiteX4" fmla="*/ 221994 w 581411"/>
              <a:gd name="connsiteY4" fmla="*/ 829831 h 1189249"/>
              <a:gd name="connsiteX5" fmla="*/ 84569 w 581411"/>
              <a:gd name="connsiteY5" fmla="*/ 898544 h 1189249"/>
              <a:gd name="connsiteX6" fmla="*/ 42285 w 581411"/>
              <a:gd name="connsiteY6" fmla="*/ 1004255 h 1189249"/>
              <a:gd name="connsiteX7" fmla="*/ 15857 w 581411"/>
              <a:gd name="connsiteY7" fmla="*/ 1189249 h 1189249"/>
              <a:gd name="connsiteX8" fmla="*/ 0 w 581411"/>
              <a:gd name="connsiteY8" fmla="*/ 893258 h 1189249"/>
              <a:gd name="connsiteX9" fmla="*/ 0 w 581411"/>
              <a:gd name="connsiteY9" fmla="*/ 290705 h 1189249"/>
              <a:gd name="connsiteX10" fmla="*/ 0 w 581411"/>
              <a:gd name="connsiteY10" fmla="*/ 290705 h 118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1411" h="1189249">
                <a:moveTo>
                  <a:pt x="581411" y="0"/>
                </a:moveTo>
                <a:lnTo>
                  <a:pt x="480985" y="47570"/>
                </a:lnTo>
                <a:lnTo>
                  <a:pt x="364703" y="221993"/>
                </a:lnTo>
                <a:lnTo>
                  <a:pt x="274849" y="459843"/>
                </a:lnTo>
                <a:lnTo>
                  <a:pt x="221994" y="829831"/>
                </a:lnTo>
                <a:lnTo>
                  <a:pt x="84569" y="898544"/>
                </a:lnTo>
                <a:lnTo>
                  <a:pt x="42285" y="1004255"/>
                </a:lnTo>
                <a:lnTo>
                  <a:pt x="15857" y="1189249"/>
                </a:lnTo>
                <a:lnTo>
                  <a:pt x="0" y="893258"/>
                </a:lnTo>
                <a:lnTo>
                  <a:pt x="0" y="290705"/>
                </a:lnTo>
                <a:lnTo>
                  <a:pt x="0" y="290705"/>
                </a:ln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1344304" y="5375401"/>
            <a:ext cx="2141527" cy="4404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reeform 71"/>
          <p:cNvSpPr/>
          <p:nvPr/>
        </p:nvSpPr>
        <p:spPr>
          <a:xfrm>
            <a:off x="2862137" y="4598428"/>
            <a:ext cx="280134" cy="1115251"/>
          </a:xfrm>
          <a:custGeom>
            <a:avLst/>
            <a:gdLst>
              <a:gd name="connsiteX0" fmla="*/ 280134 w 280134"/>
              <a:gd name="connsiteY0" fmla="*/ 0 h 1115251"/>
              <a:gd name="connsiteX1" fmla="*/ 237849 w 280134"/>
              <a:gd name="connsiteY1" fmla="*/ 73997 h 1115251"/>
              <a:gd name="connsiteX2" fmla="*/ 179708 w 280134"/>
              <a:gd name="connsiteY2" fmla="*/ 274848 h 1115251"/>
              <a:gd name="connsiteX3" fmla="*/ 137424 w 280134"/>
              <a:gd name="connsiteY3" fmla="*/ 766404 h 1115251"/>
              <a:gd name="connsiteX4" fmla="*/ 58141 w 280134"/>
              <a:gd name="connsiteY4" fmla="*/ 856259 h 1115251"/>
              <a:gd name="connsiteX5" fmla="*/ 15856 w 280134"/>
              <a:gd name="connsiteY5" fmla="*/ 1115251 h 1115251"/>
              <a:gd name="connsiteX6" fmla="*/ 0 w 280134"/>
              <a:gd name="connsiteY6" fmla="*/ 782261 h 1115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34" h="1115251">
                <a:moveTo>
                  <a:pt x="280134" y="0"/>
                </a:moveTo>
                <a:lnTo>
                  <a:pt x="237849" y="73997"/>
                </a:lnTo>
                <a:lnTo>
                  <a:pt x="179708" y="274848"/>
                </a:lnTo>
                <a:lnTo>
                  <a:pt x="137424" y="766404"/>
                </a:lnTo>
                <a:lnTo>
                  <a:pt x="58141" y="856259"/>
                </a:lnTo>
                <a:lnTo>
                  <a:pt x="15856" y="1115251"/>
                </a:lnTo>
                <a:lnTo>
                  <a:pt x="0" y="782261"/>
                </a:ln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2862137" y="4873276"/>
            <a:ext cx="0" cy="49684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2821615" y="4922608"/>
            <a:ext cx="84568" cy="79283"/>
          </a:xfrm>
          <a:prstGeom prst="ellipse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Oval 75"/>
          <p:cNvSpPr/>
          <p:nvPr/>
        </p:nvSpPr>
        <p:spPr>
          <a:xfrm>
            <a:off x="2873589" y="4927013"/>
            <a:ext cx="84568" cy="79283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7" name="Oval 76"/>
          <p:cNvSpPr/>
          <p:nvPr/>
        </p:nvSpPr>
        <p:spPr>
          <a:xfrm>
            <a:off x="2833069" y="5679322"/>
            <a:ext cx="84568" cy="79283"/>
          </a:xfrm>
          <a:prstGeom prst="ellipse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8" name="Oval 77"/>
          <p:cNvSpPr/>
          <p:nvPr/>
        </p:nvSpPr>
        <p:spPr>
          <a:xfrm>
            <a:off x="2895612" y="5678442"/>
            <a:ext cx="84568" cy="79283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9" name="Oval 78"/>
          <p:cNvSpPr/>
          <p:nvPr/>
        </p:nvSpPr>
        <p:spPr>
          <a:xfrm>
            <a:off x="3098225" y="4559668"/>
            <a:ext cx="84568" cy="79283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0" name="Oval 79"/>
          <p:cNvSpPr/>
          <p:nvPr/>
        </p:nvSpPr>
        <p:spPr>
          <a:xfrm>
            <a:off x="3440903" y="4548217"/>
            <a:ext cx="84568" cy="7928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" name="TextBox 80"/>
          <p:cNvSpPr txBox="1"/>
          <p:nvPr/>
        </p:nvSpPr>
        <p:spPr>
          <a:xfrm>
            <a:off x="1355755" y="4963131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50" i="1" dirty="0">
                <a:solidFill>
                  <a:srgbClr val="C00000"/>
                </a:solidFill>
              </a:rPr>
              <a:t>Oil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730148" y="4655689"/>
            <a:ext cx="4683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5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Brine</a:t>
            </a:r>
            <a:endParaRPr lang="nb-NO" sz="105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803115" y="4608119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50" i="1" dirty="0">
                <a:solidFill>
                  <a:srgbClr val="C00000"/>
                </a:solidFill>
              </a:rPr>
              <a:t>Oil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198650" y="4702378"/>
            <a:ext cx="4683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5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Brine</a:t>
            </a:r>
            <a:endParaRPr lang="nb-NO" sz="105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334011" y="3972970"/>
            <a:ext cx="2829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C00000"/>
                </a:solidFill>
              </a:rPr>
              <a:t>4. AVO modeling (Zoeppritz)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067241" y="4846848"/>
            <a:ext cx="1343316" cy="92333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nb-NO" dirty="0"/>
              <a:t>+  </a:t>
            </a:r>
            <a:r>
              <a:rPr lang="nb-NO" dirty="0" err="1"/>
              <a:t>shale</a:t>
            </a:r>
            <a:endParaRPr lang="nb-NO" dirty="0"/>
          </a:p>
          <a:p>
            <a:r>
              <a:rPr lang="nb-NO" dirty="0"/>
              <a:t> </a:t>
            </a:r>
            <a:r>
              <a:rPr lang="nb-NO" dirty="0" err="1"/>
              <a:t>compaction</a:t>
            </a:r>
            <a:endParaRPr lang="nb-NO" dirty="0"/>
          </a:p>
          <a:p>
            <a:r>
              <a:rPr lang="nb-NO" dirty="0"/>
              <a:t>and RP </a:t>
            </a:r>
          </a:p>
        </p:txBody>
      </p:sp>
      <p:cxnSp>
        <p:nvCxnSpPr>
          <p:cNvPr id="88" name="Straight Arrow Connector 87"/>
          <p:cNvCxnSpPr/>
          <p:nvPr/>
        </p:nvCxnSpPr>
        <p:spPr>
          <a:xfrm flipV="1">
            <a:off x="5880185" y="4519145"/>
            <a:ext cx="10571" cy="14799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5880185" y="5306699"/>
            <a:ext cx="1686090" cy="52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7595346" y="5240621"/>
            <a:ext cx="12234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i="1" dirty="0"/>
              <a:t>Angle </a:t>
            </a:r>
            <a:r>
              <a:rPr lang="nb-NO" sz="1100" i="1" dirty="0" err="1"/>
              <a:t>of</a:t>
            </a:r>
            <a:r>
              <a:rPr lang="nb-NO" sz="1100" i="1" dirty="0"/>
              <a:t> </a:t>
            </a:r>
            <a:r>
              <a:rPr lang="nb-NO" sz="1100" i="1" dirty="0" err="1"/>
              <a:t>indicence</a:t>
            </a:r>
            <a:endParaRPr lang="nb-NO" sz="1100" i="1" dirty="0"/>
          </a:p>
        </p:txBody>
      </p:sp>
      <p:sp>
        <p:nvSpPr>
          <p:cNvPr id="92" name="TextBox 91"/>
          <p:cNvSpPr txBox="1"/>
          <p:nvPr/>
        </p:nvSpPr>
        <p:spPr>
          <a:xfrm>
            <a:off x="4999260" y="4409909"/>
            <a:ext cx="8130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i="1" dirty="0" err="1"/>
              <a:t>Reflectivity</a:t>
            </a:r>
            <a:endParaRPr lang="nb-NO" sz="1100" i="1" dirty="0"/>
          </a:p>
        </p:txBody>
      </p:sp>
      <p:sp>
        <p:nvSpPr>
          <p:cNvPr id="93" name="Freeform 92"/>
          <p:cNvSpPr/>
          <p:nvPr/>
        </p:nvSpPr>
        <p:spPr>
          <a:xfrm>
            <a:off x="5890756" y="5052985"/>
            <a:ext cx="1458812" cy="406987"/>
          </a:xfrm>
          <a:custGeom>
            <a:avLst/>
            <a:gdLst>
              <a:gd name="connsiteX0" fmla="*/ 0 w 1458812"/>
              <a:gd name="connsiteY0" fmla="*/ 0 h 406987"/>
              <a:gd name="connsiteX1" fmla="*/ 285420 w 1458812"/>
              <a:gd name="connsiteY1" fmla="*/ 10571 h 406987"/>
              <a:gd name="connsiteX2" fmla="*/ 655408 w 1458812"/>
              <a:gd name="connsiteY2" fmla="*/ 63427 h 406987"/>
              <a:gd name="connsiteX3" fmla="*/ 1458812 w 1458812"/>
              <a:gd name="connsiteY3" fmla="*/ 406987 h 406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8812" h="406987">
                <a:moveTo>
                  <a:pt x="0" y="0"/>
                </a:moveTo>
                <a:lnTo>
                  <a:pt x="285420" y="10571"/>
                </a:lnTo>
                <a:lnTo>
                  <a:pt x="655408" y="63427"/>
                </a:lnTo>
                <a:lnTo>
                  <a:pt x="1458812" y="406987"/>
                </a:lnTo>
              </a:path>
            </a:pathLst>
          </a:cu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4" name="Freeform 93"/>
          <p:cNvSpPr/>
          <p:nvPr/>
        </p:nvSpPr>
        <p:spPr>
          <a:xfrm>
            <a:off x="5890756" y="5396546"/>
            <a:ext cx="1437670" cy="549697"/>
          </a:xfrm>
          <a:custGeom>
            <a:avLst/>
            <a:gdLst>
              <a:gd name="connsiteX0" fmla="*/ 0 w 1437670"/>
              <a:gd name="connsiteY0" fmla="*/ 0 h 549697"/>
              <a:gd name="connsiteX1" fmla="*/ 338275 w 1437670"/>
              <a:gd name="connsiteY1" fmla="*/ 21142 h 549697"/>
              <a:gd name="connsiteX2" fmla="*/ 655408 w 1437670"/>
              <a:gd name="connsiteY2" fmla="*/ 116282 h 549697"/>
              <a:gd name="connsiteX3" fmla="*/ 1437670 w 1437670"/>
              <a:gd name="connsiteY3" fmla="*/ 549697 h 549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7670" h="549697">
                <a:moveTo>
                  <a:pt x="0" y="0"/>
                </a:moveTo>
                <a:lnTo>
                  <a:pt x="338275" y="21142"/>
                </a:lnTo>
                <a:lnTo>
                  <a:pt x="655408" y="116282"/>
                </a:lnTo>
                <a:lnTo>
                  <a:pt x="1437670" y="549697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5" name="TextBox 94"/>
          <p:cNvSpPr txBox="1"/>
          <p:nvPr/>
        </p:nvSpPr>
        <p:spPr>
          <a:xfrm>
            <a:off x="5548077" y="5804413"/>
            <a:ext cx="4074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i="1" dirty="0"/>
              <a:t>-0.5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557767" y="4624854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i="1" dirty="0"/>
              <a:t>0.5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605338" y="5185123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i="1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85497298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8108" y="1711757"/>
            <a:ext cx="8640941" cy="497685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b-NO" sz="3600" dirty="0"/>
              <a:t>RPT and AVO analysis</a:t>
            </a:r>
            <a:br>
              <a:rPr lang="nb-NO" sz="3600" dirty="0"/>
            </a:br>
            <a:r>
              <a:rPr lang="nb-NO" sz="3600" dirty="0"/>
              <a:t>@Pingvin </a:t>
            </a:r>
            <a:r>
              <a:rPr lang="nb-NO" sz="3600" dirty="0" err="1"/>
              <a:t>well</a:t>
            </a:r>
            <a:r>
              <a:rPr lang="nb-NO" sz="3600" dirty="0"/>
              <a:t> 7319/12-1</a:t>
            </a:r>
            <a:br>
              <a:rPr lang="nb-NO" sz="3600" dirty="0"/>
            </a:br>
            <a:r>
              <a:rPr lang="nb-NO" sz="3100" i="1" dirty="0">
                <a:solidFill>
                  <a:srgbClr val="C00000"/>
                </a:solidFill>
              </a:rPr>
              <a:t>(</a:t>
            </a:r>
            <a:r>
              <a:rPr lang="nb-NO" sz="3100" i="1" dirty="0" err="1">
                <a:solidFill>
                  <a:srgbClr val="C00000"/>
                </a:solidFill>
              </a:rPr>
              <a:t>Seismic</a:t>
            </a:r>
            <a:r>
              <a:rPr lang="nb-NO" sz="3100" i="1" dirty="0">
                <a:solidFill>
                  <a:srgbClr val="C00000"/>
                </a:solidFill>
              </a:rPr>
              <a:t> data from MCG)</a:t>
            </a:r>
            <a:endParaRPr lang="nb-NO" sz="3600" i="1" dirty="0">
              <a:solidFill>
                <a:srgbClr val="C00000"/>
              </a:solidFill>
            </a:endParaRPr>
          </a:p>
        </p:txBody>
      </p:sp>
      <p:sp>
        <p:nvSpPr>
          <p:cNvPr id="33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22041"/>
            <a:endParaRPr lang="nb-NO" dirty="0"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43" y="2024608"/>
            <a:ext cx="4421470" cy="23598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0"/>
          <a:stretch/>
        </p:blipFill>
        <p:spPr>
          <a:xfrm>
            <a:off x="4722325" y="1929511"/>
            <a:ext cx="4102834" cy="31383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267" y="4429787"/>
            <a:ext cx="4103207" cy="22102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89" y="4444417"/>
            <a:ext cx="3336456" cy="211624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1269507" y="3178206"/>
            <a:ext cx="461639" cy="58592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1269507" y="2769833"/>
            <a:ext cx="1695635" cy="5859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2406" y="3758442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C00000"/>
                </a:solidFill>
              </a:rPr>
              <a:t>Fluid trend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25503" y="2531875"/>
            <a:ext cx="1842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Porosity</a:t>
            </a:r>
            <a:r>
              <a:rPr lang="nb-NO" dirty="0"/>
              <a:t>/Rock </a:t>
            </a:r>
            <a:r>
              <a:rPr lang="nb-NO" dirty="0" err="1"/>
              <a:t>stiffness</a:t>
            </a:r>
            <a:endParaRPr lang="nb-NO" dirty="0"/>
          </a:p>
        </p:txBody>
      </p:sp>
      <p:sp>
        <p:nvSpPr>
          <p:cNvPr id="18" name="TextBox 17"/>
          <p:cNvSpPr txBox="1"/>
          <p:nvPr/>
        </p:nvSpPr>
        <p:spPr>
          <a:xfrm>
            <a:off x="577333" y="2179202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i="1" dirty="0" err="1">
                <a:solidFill>
                  <a:srgbClr val="00B050"/>
                </a:solidFill>
              </a:rPr>
              <a:t>shale</a:t>
            </a:r>
            <a:endParaRPr lang="nb-NO" i="1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1989" y="2443156"/>
            <a:ext cx="724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i="1" dirty="0" err="1">
                <a:solidFill>
                  <a:srgbClr val="00B0F0"/>
                </a:solidFill>
              </a:rPr>
              <a:t>Brine</a:t>
            </a:r>
            <a:endParaRPr lang="nb-NO" i="1" dirty="0">
              <a:solidFill>
                <a:srgbClr val="00B0F0"/>
              </a:solidFill>
            </a:endParaRPr>
          </a:p>
          <a:p>
            <a:r>
              <a:rPr lang="nb-NO" i="1" dirty="0">
                <a:solidFill>
                  <a:srgbClr val="00B0F0"/>
                </a:solidFill>
              </a:rPr>
              <a:t>sand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7104" y="29741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i="1" dirty="0">
                <a:solidFill>
                  <a:srgbClr val="CC9900"/>
                </a:solidFill>
              </a:rPr>
              <a:t>Gas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86632" y="2210171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i="1" dirty="0" err="1">
                <a:solidFill>
                  <a:srgbClr val="008000"/>
                </a:solidFill>
              </a:rPr>
              <a:t>heterolithics</a:t>
            </a:r>
            <a:endParaRPr lang="nb-NO" i="1" dirty="0">
              <a:solidFill>
                <a:srgbClr val="008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68742" y="3053477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i="1" dirty="0" err="1">
                <a:solidFill>
                  <a:srgbClr val="6600CC"/>
                </a:solidFill>
              </a:rPr>
              <a:t>Limestone</a:t>
            </a:r>
            <a:endParaRPr lang="nb-NO" i="1" dirty="0">
              <a:solidFill>
                <a:srgbClr val="6600C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54421" y="4053194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chemeClr val="tx2"/>
                </a:solidFill>
              </a:rPr>
              <a:t>AI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5901" y="1945356"/>
            <a:ext cx="755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err="1">
                <a:solidFill>
                  <a:schemeClr val="tx2"/>
                </a:solidFill>
              </a:rPr>
              <a:t>Vp</a:t>
            </a:r>
            <a:r>
              <a:rPr lang="nb-NO" b="1" dirty="0">
                <a:solidFill>
                  <a:schemeClr val="tx2"/>
                </a:solidFill>
              </a:rPr>
              <a:t>/</a:t>
            </a:r>
            <a:r>
              <a:rPr lang="nb-NO" b="1" dirty="0" err="1">
                <a:solidFill>
                  <a:schemeClr val="tx2"/>
                </a:solidFill>
              </a:rPr>
              <a:t>Vs</a:t>
            </a:r>
            <a:endParaRPr lang="nb-NO" b="1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80870" y="1929511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chemeClr val="bg1"/>
                </a:solidFill>
              </a:rPr>
              <a:t>AI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70250" y="1935618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err="1">
                <a:solidFill>
                  <a:schemeClr val="bg1"/>
                </a:solidFill>
              </a:rPr>
              <a:t>Vp</a:t>
            </a:r>
            <a:r>
              <a:rPr lang="nb-NO" b="1" dirty="0">
                <a:solidFill>
                  <a:schemeClr val="bg1"/>
                </a:solidFill>
              </a:rPr>
              <a:t>/</a:t>
            </a:r>
            <a:r>
              <a:rPr lang="nb-NO" b="1" dirty="0" err="1">
                <a:solidFill>
                  <a:schemeClr val="bg1"/>
                </a:solidFill>
              </a:rPr>
              <a:t>Vs</a:t>
            </a:r>
            <a:endParaRPr lang="nb-NO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6617" y="4722789"/>
            <a:ext cx="282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err="1">
                <a:solidFill>
                  <a:schemeClr val="bg1"/>
                </a:solidFill>
              </a:rPr>
              <a:t>Litho</a:t>
            </a:r>
            <a:r>
              <a:rPr lang="nb-NO" b="1" dirty="0">
                <a:solidFill>
                  <a:schemeClr val="bg1"/>
                </a:solidFill>
              </a:rPr>
              <a:t>/Fluid </a:t>
            </a:r>
            <a:r>
              <a:rPr lang="nb-NO" b="1" dirty="0" err="1">
                <a:solidFill>
                  <a:schemeClr val="bg1"/>
                </a:solidFill>
              </a:rPr>
              <a:t>classification</a:t>
            </a:r>
            <a:endParaRPr lang="nb-NO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29025" y="6153635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err="1"/>
              <a:t>Intercept</a:t>
            </a:r>
            <a:endParaRPr lang="nb-NO" b="1" dirty="0"/>
          </a:p>
        </p:txBody>
      </p:sp>
      <p:sp>
        <p:nvSpPr>
          <p:cNvPr id="29" name="TextBox 28"/>
          <p:cNvSpPr txBox="1"/>
          <p:nvPr/>
        </p:nvSpPr>
        <p:spPr>
          <a:xfrm rot="16200000">
            <a:off x="359249" y="5180311"/>
            <a:ext cx="1019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Gradient</a:t>
            </a:r>
          </a:p>
        </p:txBody>
      </p:sp>
      <p:cxnSp>
        <p:nvCxnSpPr>
          <p:cNvPr id="30" name="Straight Arrow Connector 29"/>
          <p:cNvCxnSpPr>
            <a:cxnSpLocks/>
          </p:cNvCxnSpPr>
          <p:nvPr/>
        </p:nvCxnSpPr>
        <p:spPr>
          <a:xfrm flipH="1">
            <a:off x="1509453" y="5595271"/>
            <a:ext cx="942456" cy="43042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</p:cNvCxnSpPr>
          <p:nvPr/>
        </p:nvCxnSpPr>
        <p:spPr>
          <a:xfrm>
            <a:off x="2467075" y="5599406"/>
            <a:ext cx="498067" cy="5165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817295" y="269715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i="1" dirty="0">
                <a:solidFill>
                  <a:srgbClr val="CC9900"/>
                </a:solidFill>
              </a:rPr>
              <a:t>Gas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93910" y="3216547"/>
            <a:ext cx="631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i="1" dirty="0">
                <a:solidFill>
                  <a:srgbClr val="C00000"/>
                </a:solidFill>
              </a:rPr>
              <a:t>Gas</a:t>
            </a:r>
          </a:p>
          <a:p>
            <a:r>
              <a:rPr lang="nb-NO" sz="1200" i="1" dirty="0">
                <a:solidFill>
                  <a:srgbClr val="C00000"/>
                </a:solidFill>
              </a:rPr>
              <a:t>(</a:t>
            </a:r>
            <a:r>
              <a:rPr lang="nb-NO" sz="1200" i="1" dirty="0" err="1">
                <a:solidFill>
                  <a:srgbClr val="C00000"/>
                </a:solidFill>
              </a:rPr>
              <a:t>tight</a:t>
            </a:r>
            <a:r>
              <a:rPr lang="nb-NO" sz="1200" i="1" dirty="0">
                <a:solidFill>
                  <a:srgbClr val="C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37371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915" y="1971666"/>
            <a:ext cx="6819746" cy="370235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2800" dirty="0" err="1"/>
              <a:t>Burial</a:t>
            </a:r>
            <a:r>
              <a:rPr lang="nb-NO" sz="2800" dirty="0"/>
              <a:t> analysis and </a:t>
            </a:r>
            <a:r>
              <a:rPr lang="nb-NO" sz="2800" dirty="0" err="1"/>
              <a:t>simulated</a:t>
            </a:r>
            <a:r>
              <a:rPr lang="nb-NO" sz="2800" dirty="0"/>
              <a:t> AVO </a:t>
            </a:r>
            <a:r>
              <a:rPr lang="nb-NO" sz="2800" dirty="0" err="1"/>
              <a:t>signatures</a:t>
            </a:r>
            <a:r>
              <a:rPr lang="nb-NO" sz="2800" dirty="0"/>
              <a:t> in Pingvin (7319/12-1)</a:t>
            </a:r>
          </a:p>
        </p:txBody>
      </p:sp>
      <p:sp>
        <p:nvSpPr>
          <p:cNvPr id="42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22041"/>
            <a:endParaRPr lang="nb-NO" dirty="0"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4253" y="1918300"/>
            <a:ext cx="1997822" cy="2408186"/>
            <a:chOff x="544345" y="2293882"/>
            <a:chExt cx="3034428" cy="362194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345" y="2293883"/>
              <a:ext cx="2496638" cy="357791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3616" y="2293882"/>
              <a:ext cx="515157" cy="362194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6" y="4707305"/>
            <a:ext cx="2077120" cy="176814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328" y="4240317"/>
            <a:ext cx="201369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1200" i="1" dirty="0"/>
              <a:t>Net </a:t>
            </a:r>
            <a:r>
              <a:rPr lang="nb-NO" sz="1200" i="1" dirty="0" err="1"/>
              <a:t>erosion</a:t>
            </a:r>
            <a:r>
              <a:rPr lang="nb-NO" sz="1200" i="1" dirty="0"/>
              <a:t> </a:t>
            </a:r>
            <a:r>
              <a:rPr lang="nb-NO" sz="1200" i="1" dirty="0" err="1"/>
              <a:t>map</a:t>
            </a:r>
            <a:endParaRPr lang="nb-NO" sz="1200" i="1" dirty="0"/>
          </a:p>
          <a:p>
            <a:r>
              <a:rPr lang="nb-NO" sz="1200" i="1" dirty="0"/>
              <a:t>from N. Johansen (2017)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9034" y="5621848"/>
            <a:ext cx="59343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b-NO" sz="1200" i="1" dirty="0" err="1">
                <a:solidFill>
                  <a:srgbClr val="C00000"/>
                </a:solidFill>
              </a:rPr>
              <a:t>Unc</a:t>
            </a:r>
            <a:r>
              <a:rPr lang="nb-NO" sz="1200" i="1" dirty="0">
                <a:solidFill>
                  <a:srgbClr val="C00000"/>
                </a:solidFill>
              </a:rPr>
              <a:t>.</a:t>
            </a:r>
          </a:p>
          <a:p>
            <a:r>
              <a:rPr lang="nb-NO" sz="1200" i="1" dirty="0">
                <a:solidFill>
                  <a:srgbClr val="C00000"/>
                </a:solidFill>
              </a:rPr>
              <a:t>sand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70056" y="4985133"/>
            <a:ext cx="49885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b-NO" sz="1200" i="1" dirty="0" err="1"/>
              <a:t>Cem</a:t>
            </a:r>
            <a:r>
              <a:rPr lang="nb-NO" sz="1200" i="1" dirty="0"/>
              <a:t>.</a:t>
            </a:r>
          </a:p>
          <a:p>
            <a:r>
              <a:rPr lang="nb-NO" sz="1200" i="1" dirty="0" err="1"/>
              <a:t>sst</a:t>
            </a:r>
            <a:endParaRPr lang="nb-NO" sz="1200" i="1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1287262" y="6083513"/>
            <a:ext cx="603682" cy="687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30519" y="5979369"/>
            <a:ext cx="62869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b-NO" sz="1200" i="1" dirty="0" err="1"/>
              <a:t>Sorting</a:t>
            </a:r>
            <a:endParaRPr lang="nb-NO" sz="1200" i="1" dirty="0"/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>
          <a:xfrm flipH="1" flipV="1">
            <a:off x="1468376" y="5446799"/>
            <a:ext cx="422568" cy="2778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491051" y="5315226"/>
            <a:ext cx="51007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b-NO" sz="1200" i="1" dirty="0" err="1"/>
              <a:t>Diag</a:t>
            </a:r>
            <a:r>
              <a:rPr lang="nb-NO" sz="1200" i="1" dirty="0"/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35517" y="4346412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i="1" dirty="0" err="1">
                <a:solidFill>
                  <a:srgbClr val="00B0F0"/>
                </a:solidFill>
              </a:rPr>
              <a:t>Brine</a:t>
            </a:r>
            <a:r>
              <a:rPr lang="nb-NO" sz="1200" i="1" dirty="0">
                <a:solidFill>
                  <a:srgbClr val="00B0F0"/>
                </a:solidFill>
              </a:rPr>
              <a:t> sand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13760" y="4674663"/>
            <a:ext cx="421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i="1" dirty="0">
                <a:solidFill>
                  <a:srgbClr val="C00000"/>
                </a:solidFill>
              </a:rPr>
              <a:t>Oil </a:t>
            </a:r>
          </a:p>
        </p:txBody>
      </p:sp>
      <p:cxnSp>
        <p:nvCxnSpPr>
          <p:cNvPr id="28" name="Straight Arrow Connector 27"/>
          <p:cNvCxnSpPr>
            <a:cxnSpLocks/>
          </p:cNvCxnSpPr>
          <p:nvPr/>
        </p:nvCxnSpPr>
        <p:spPr>
          <a:xfrm flipH="1">
            <a:off x="6853561" y="5051394"/>
            <a:ext cx="330434" cy="7989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810483" y="5076011"/>
            <a:ext cx="388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b="1" i="1" dirty="0">
                <a:solidFill>
                  <a:srgbClr val="C00000"/>
                </a:solidFill>
              </a:rPr>
              <a:t>Oil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290178" y="4954980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b="1" i="1" dirty="0" err="1">
                <a:solidFill>
                  <a:srgbClr val="00B0F0"/>
                </a:solidFill>
              </a:rPr>
              <a:t>Brine</a:t>
            </a:r>
            <a:endParaRPr lang="nb-NO" sz="1200" b="1" i="1" dirty="0">
              <a:solidFill>
                <a:srgbClr val="00B0F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83165" y="3335951"/>
            <a:ext cx="1468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b="1" i="1" dirty="0"/>
              <a:t>Max </a:t>
            </a:r>
            <a:r>
              <a:rPr lang="nb-NO" sz="1200" b="1" i="1" dirty="0" err="1"/>
              <a:t>burial</a:t>
            </a:r>
            <a:r>
              <a:rPr lang="nb-NO" sz="1200" b="1" i="1" dirty="0"/>
              <a:t> = 1250m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194523" y="2457970"/>
            <a:ext cx="1051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b="1" i="1" dirty="0" err="1"/>
              <a:t>Uplift</a:t>
            </a:r>
            <a:r>
              <a:rPr lang="nb-NO" sz="1200" b="1" i="1" dirty="0"/>
              <a:t> = 700m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952685" y="3322634"/>
            <a:ext cx="591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b="1" i="1" dirty="0" err="1">
                <a:solidFill>
                  <a:srgbClr val="008000"/>
                </a:solidFill>
              </a:rPr>
              <a:t>Shale</a:t>
            </a:r>
            <a:endParaRPr lang="nb-NO" sz="1200" b="1" i="1" dirty="0">
              <a:solidFill>
                <a:srgbClr val="008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37098" y="3293004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b="1" i="1" dirty="0" err="1">
                <a:solidFill>
                  <a:srgbClr val="00B0F0"/>
                </a:solidFill>
              </a:rPr>
              <a:t>Brine</a:t>
            </a:r>
            <a:endParaRPr lang="nb-NO" sz="1200" b="1" i="1" dirty="0">
              <a:solidFill>
                <a:srgbClr val="00B0F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88992" y="2457969"/>
            <a:ext cx="388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b="1" i="1" dirty="0">
                <a:solidFill>
                  <a:srgbClr val="C00000"/>
                </a:solidFill>
              </a:rPr>
              <a:t>Oil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23136" y="5076011"/>
            <a:ext cx="107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err="1">
                <a:solidFill>
                  <a:srgbClr val="000000"/>
                </a:solidFill>
              </a:rPr>
              <a:t>Reservoir</a:t>
            </a:r>
            <a:endParaRPr lang="nb-NO" sz="1600" dirty="0">
              <a:solidFill>
                <a:srgbClr val="0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09392" y="4697289"/>
            <a:ext cx="1132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err="1">
                <a:solidFill>
                  <a:srgbClr val="008000"/>
                </a:solidFill>
              </a:rPr>
              <a:t>Cap</a:t>
            </a:r>
            <a:r>
              <a:rPr lang="nb-NO" sz="1600" dirty="0">
                <a:solidFill>
                  <a:srgbClr val="008000"/>
                </a:solidFill>
              </a:rPr>
              <a:t>-rock</a:t>
            </a:r>
          </a:p>
        </p:txBody>
      </p:sp>
      <p:cxnSp>
        <p:nvCxnSpPr>
          <p:cNvPr id="41" name="Straight Arrow Connector 40"/>
          <p:cNvCxnSpPr>
            <a:cxnSpLocks/>
          </p:cNvCxnSpPr>
          <p:nvPr/>
        </p:nvCxnSpPr>
        <p:spPr>
          <a:xfrm flipH="1">
            <a:off x="3174553" y="4954980"/>
            <a:ext cx="301841" cy="26098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</p:cNvCxnSpPr>
          <p:nvPr/>
        </p:nvCxnSpPr>
        <p:spPr>
          <a:xfrm>
            <a:off x="1287262" y="2671308"/>
            <a:ext cx="524561" cy="928325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1176916" y="2560372"/>
            <a:ext cx="106472" cy="12068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TextBox 49"/>
          <p:cNvSpPr txBox="1"/>
          <p:nvPr/>
        </p:nvSpPr>
        <p:spPr>
          <a:xfrm>
            <a:off x="1811042" y="3448708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>
                <a:solidFill>
                  <a:srgbClr val="00B0F0"/>
                </a:solidFill>
              </a:rPr>
              <a:t>700</a:t>
            </a:r>
            <a:endParaRPr lang="nb-NO" dirty="0">
              <a:solidFill>
                <a:srgbClr val="00B0F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536440" y="5818430"/>
            <a:ext cx="6008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The </a:t>
            </a:r>
            <a:r>
              <a:rPr lang="nb-NO" dirty="0" err="1"/>
              <a:t>reservoir</a:t>
            </a:r>
            <a:r>
              <a:rPr lang="nb-NO" dirty="0"/>
              <a:t> sands in Pingvin has not </a:t>
            </a:r>
            <a:r>
              <a:rPr lang="nb-NO" dirty="0" err="1"/>
              <a:t>been</a:t>
            </a:r>
            <a:r>
              <a:rPr lang="nb-NO" dirty="0"/>
              <a:t> </a:t>
            </a:r>
            <a:r>
              <a:rPr lang="nb-NO" dirty="0" err="1"/>
              <a:t>buried</a:t>
            </a:r>
            <a:r>
              <a:rPr lang="nb-NO" dirty="0"/>
              <a:t> </a:t>
            </a:r>
            <a:r>
              <a:rPr lang="nb-NO" dirty="0" err="1"/>
              <a:t>deep</a:t>
            </a:r>
            <a:r>
              <a:rPr lang="nb-NO" dirty="0"/>
              <a:t> </a:t>
            </a:r>
            <a:r>
              <a:rPr lang="nb-NO" dirty="0" err="1"/>
              <a:t>enough</a:t>
            </a:r>
            <a:r>
              <a:rPr lang="nb-NO" dirty="0"/>
              <a:t> to be </a:t>
            </a:r>
            <a:r>
              <a:rPr lang="nb-NO" dirty="0" err="1"/>
              <a:t>cemented</a:t>
            </a:r>
            <a:r>
              <a:rPr lang="nb-NO" dirty="0"/>
              <a:t>! </a:t>
            </a:r>
            <a:r>
              <a:rPr lang="nb-NO" dirty="0" err="1"/>
              <a:t>Hence</a:t>
            </a:r>
            <a:r>
              <a:rPr lang="nb-NO" dirty="0"/>
              <a:t>, </a:t>
            </a:r>
            <a:r>
              <a:rPr lang="nb-NO" dirty="0" err="1"/>
              <a:t>great</a:t>
            </a:r>
            <a:r>
              <a:rPr lang="nb-NO" dirty="0"/>
              <a:t> fluid </a:t>
            </a:r>
            <a:r>
              <a:rPr lang="nb-NO" dirty="0" err="1"/>
              <a:t>sensitivity</a:t>
            </a:r>
            <a:r>
              <a:rPr lang="nb-NO" dirty="0"/>
              <a:t>! AVO </a:t>
            </a:r>
            <a:r>
              <a:rPr lang="nb-NO" dirty="0" err="1"/>
              <a:t>class</a:t>
            </a:r>
            <a:r>
              <a:rPr lang="nb-NO" dirty="0"/>
              <a:t> III </a:t>
            </a:r>
            <a:r>
              <a:rPr lang="nb-NO" dirty="0" err="1"/>
              <a:t>expected</a:t>
            </a:r>
            <a:r>
              <a:rPr lang="nb-NO" dirty="0"/>
              <a:t> for </a:t>
            </a:r>
            <a:r>
              <a:rPr lang="nb-NO" dirty="0" err="1"/>
              <a:t>any</a:t>
            </a:r>
            <a:r>
              <a:rPr lang="nb-NO" dirty="0"/>
              <a:t> HC-</a:t>
            </a:r>
            <a:r>
              <a:rPr lang="nb-NO" dirty="0" err="1"/>
              <a:t>fill</a:t>
            </a:r>
            <a:r>
              <a:rPr lang="nb-NO" dirty="0"/>
              <a:t>.</a:t>
            </a:r>
          </a:p>
        </p:txBody>
      </p:sp>
      <p:sp>
        <p:nvSpPr>
          <p:cNvPr id="52" name="Oval 51"/>
          <p:cNvSpPr/>
          <p:nvPr/>
        </p:nvSpPr>
        <p:spPr>
          <a:xfrm>
            <a:off x="3317914" y="3263187"/>
            <a:ext cx="106472" cy="12068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Oval 52"/>
          <p:cNvSpPr/>
          <p:nvPr/>
        </p:nvSpPr>
        <p:spPr>
          <a:xfrm>
            <a:off x="3602007" y="2712772"/>
            <a:ext cx="106472" cy="12068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Oval 53"/>
          <p:cNvSpPr/>
          <p:nvPr/>
        </p:nvSpPr>
        <p:spPr>
          <a:xfrm>
            <a:off x="2953930" y="2286639"/>
            <a:ext cx="106472" cy="12068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5" name="TextBox 54"/>
          <p:cNvSpPr txBox="1"/>
          <p:nvPr/>
        </p:nvSpPr>
        <p:spPr>
          <a:xfrm>
            <a:off x="2668055" y="3557929"/>
            <a:ext cx="20874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b="1" i="1" dirty="0" err="1">
                <a:solidFill>
                  <a:schemeClr val="accent3">
                    <a:lumMod val="50000"/>
                  </a:schemeClr>
                </a:solidFill>
              </a:rPr>
              <a:t>Onset</a:t>
            </a:r>
            <a:r>
              <a:rPr lang="nb-NO" sz="12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b-NO" sz="1200" b="1" i="1" dirty="0" err="1">
                <a:solidFill>
                  <a:schemeClr val="accent3">
                    <a:lumMod val="50000"/>
                  </a:schemeClr>
                </a:solidFill>
              </a:rPr>
              <a:t>cementation</a:t>
            </a:r>
            <a:r>
              <a:rPr lang="nb-NO" sz="1200" b="1" i="1" dirty="0">
                <a:solidFill>
                  <a:schemeClr val="accent3">
                    <a:lumMod val="50000"/>
                  </a:schemeClr>
                </a:solidFill>
              </a:rPr>
              <a:t> = 70C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394659" y="5034964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b="1" i="1" dirty="0">
                <a:solidFill>
                  <a:srgbClr val="CC9900"/>
                </a:solidFill>
              </a:rPr>
              <a:t>Gas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697300" y="5035843"/>
            <a:ext cx="527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i="1" dirty="0">
                <a:solidFill>
                  <a:srgbClr val="CC9900"/>
                </a:solidFill>
              </a:rPr>
              <a:t>Gas</a:t>
            </a:r>
            <a:r>
              <a:rPr lang="nb-NO" sz="1200" i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468531" y="2370671"/>
            <a:ext cx="4587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b="1" i="1" dirty="0">
                <a:solidFill>
                  <a:srgbClr val="CC9900"/>
                </a:solidFill>
              </a:rPr>
              <a:t>Gas</a:t>
            </a:r>
            <a:endParaRPr lang="nb-NO" sz="1200" b="1" i="1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893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920" y="295736"/>
            <a:ext cx="7055380" cy="1400530"/>
          </a:xfrm>
        </p:spPr>
        <p:txBody>
          <a:bodyPr/>
          <a:lstStyle/>
          <a:p>
            <a:r>
              <a:rPr lang="en-US" sz="2400" dirty="0"/>
              <a:t>Comparing simulated AVO for </a:t>
            </a:r>
            <a:r>
              <a:rPr lang="en-US" sz="2400" dirty="0" err="1"/>
              <a:t>Pingvin</a:t>
            </a:r>
            <a:r>
              <a:rPr lang="en-US" sz="2400" dirty="0"/>
              <a:t> and more uplifted Jura reservoir</a:t>
            </a:r>
            <a:br>
              <a:rPr lang="en-US" sz="2400" dirty="0"/>
            </a:br>
            <a:r>
              <a:rPr lang="en-US" sz="2400" dirty="0"/>
              <a:t>(Soft vs. stiff response: AVO III </a:t>
            </a:r>
            <a:r>
              <a:rPr lang="en-US" sz="2400" dirty="0">
                <a:sym typeface="Wingdings" panose="05000000000000000000" pitchFamily="2" charset="2"/>
              </a:rPr>
              <a:t> AVO </a:t>
            </a:r>
            <a:r>
              <a:rPr lang="en-US" sz="2400" dirty="0" err="1">
                <a:sym typeface="Wingdings" panose="05000000000000000000" pitchFamily="2" charset="2"/>
              </a:rPr>
              <a:t>IIp</a:t>
            </a:r>
            <a:r>
              <a:rPr lang="en-US" sz="240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b-NO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075"/>
            <a:ext cx="9144000" cy="49641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7651"/>
            <a:ext cx="9144000" cy="493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3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4592</TotalTime>
  <Words>652</Words>
  <Application>Microsoft Office PowerPoint</Application>
  <PresentationFormat>On-screen Show (4:3)</PresentationFormat>
  <Paragraphs>187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Century Gothic</vt:lpstr>
      <vt:lpstr>Georgia</vt:lpstr>
      <vt:lpstr>Times New Roman</vt:lpstr>
      <vt:lpstr>Wingdings</vt:lpstr>
      <vt:lpstr>Office-tema</vt:lpstr>
      <vt:lpstr>Document</vt:lpstr>
      <vt:lpstr>«From cradle to grave»   The rock physics «life story» of a clastic sediment  (…and how it controls AVO signatures)</vt:lpstr>
      <vt:lpstr>Rock physics properties and geological processes </vt:lpstr>
      <vt:lpstr>Present day reservoir and seismic properties are controlled by burial history </vt:lpstr>
      <vt:lpstr>PowerPoint Presentation</vt:lpstr>
      <vt:lpstr>Combined modeling of burial history and rock physics </vt:lpstr>
      <vt:lpstr>Rock physics and AVO modeling constrained by burial history</vt:lpstr>
      <vt:lpstr>RPT and AVO analysis @Pingvin well 7319/12-1 (Seismic data from MCG)</vt:lpstr>
      <vt:lpstr>Burial analysis and simulated AVO signatures in Pingvin (7319/12-1)</vt:lpstr>
      <vt:lpstr>Comparing simulated AVO for Pingvin and more uplifted Jura reservoir (Soft vs. stiff response: AVO III  AVO IIp)</vt:lpstr>
      <vt:lpstr>Example: Wisting Central: 7324/8-1; Uplift=1500m</vt:lpstr>
      <vt:lpstr>Summary:  How burial controls AVO and fluid sensitivity</vt:lpstr>
      <vt:lpstr>Conclusions</vt:lpstr>
      <vt:lpstr>The future is dim….. (?)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Eier</dc:creator>
  <cp:lastModifiedBy>Per Avseth</cp:lastModifiedBy>
  <cp:revision>176</cp:revision>
  <dcterms:created xsi:type="dcterms:W3CDTF">2013-06-10T16:56:09Z</dcterms:created>
  <dcterms:modified xsi:type="dcterms:W3CDTF">2017-05-25T20:48:38Z</dcterms:modified>
</cp:coreProperties>
</file>