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71" r:id="rId13"/>
    <p:sldId id="272" r:id="rId14"/>
    <p:sldId id="275" r:id="rId15"/>
    <p:sldId id="273" r:id="rId16"/>
    <p:sldId id="274" r:id="rId1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46" d="100"/>
          <a:sy n="46" d="100"/>
        </p:scale>
        <p:origin x="1656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EB68E0-6B39-4DC9-B2BB-5282AC5ED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866387D-571F-4083-8FBF-C4237C44B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1CC8E3C-4689-45F3-AEB4-CE1DCA931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FD5B8-135F-4EA5-B1D3-DC74AEF78C11}" type="datetimeFigureOut">
              <a:rPr lang="nb-NO" smtClean="0"/>
              <a:t>21.04.2018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D6F227D-ADB5-4BB1-B95A-3B2CFD6B8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DC932E8-4838-42C6-BDF6-416DF0466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55D29-6B65-4F1E-B95A-46200AD970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2029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011C0D-B297-4E62-93FE-60F124B3E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58C0A2B-3C60-461E-95ED-93B287649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9BBCC3-08AF-4A73-AABD-57ABA271E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FD5B8-135F-4EA5-B1D3-DC74AEF78C11}" type="datetimeFigureOut">
              <a:rPr lang="nb-NO" smtClean="0"/>
              <a:t>21.04.2018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E190AE2-F5B7-4274-9740-CB312D9B4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FAD92F0-87D1-4C75-B988-B08A477E6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55D29-6B65-4F1E-B95A-46200AD970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4208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CF09AC41-0FB2-49A5-9D1E-75610E0542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7EA19BB-943F-4E19-AC50-D15B0E9EB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9183E58-B986-4BA6-BC95-04DA420C1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FD5B8-135F-4EA5-B1D3-DC74AEF78C11}" type="datetimeFigureOut">
              <a:rPr lang="nb-NO" smtClean="0"/>
              <a:t>21.04.2018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7DA51CA-9BFF-4FE4-A89F-7FC59521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48FE928-1343-4433-AC1B-5CD44A7AD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55D29-6B65-4F1E-B95A-46200AD970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6273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7C1895-BECA-4312-9669-0DBCD1FDC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4361CD1-7963-4D1F-8AEF-016B47C68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734CE90-8028-40A1-A282-B4C61550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FD5B8-135F-4EA5-B1D3-DC74AEF78C11}" type="datetimeFigureOut">
              <a:rPr lang="nb-NO" smtClean="0"/>
              <a:t>21.04.2018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DB0D3D7-69A6-407C-945B-773A2AEEE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BEB117-EF06-4C74-A6E7-89974FA3E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55D29-6B65-4F1E-B95A-46200AD970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4737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1DA7FE-C55C-48F8-AD0B-97B8D16C5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DDB7514-D4E8-4435-956E-D1D76E1C7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AE21A40-47A0-4141-AFFE-F4217846E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FD5B8-135F-4EA5-B1D3-DC74AEF78C11}" type="datetimeFigureOut">
              <a:rPr lang="nb-NO" smtClean="0"/>
              <a:t>21.04.2018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4EFAE02-A2CD-4B70-B344-2D9AC2CDD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6EB1AAB-A6FF-4A9E-AD0A-AA60E3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55D29-6B65-4F1E-B95A-46200AD970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0644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2C0386-CEBC-44AC-9A73-BC2B8E20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D26669-099F-4DBE-A541-C4CCCDD5C1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BE854AD-1E4B-4162-B8D2-0E2B22F1B2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A35755C-BA6B-41C2-8881-96B092388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FD5B8-135F-4EA5-B1D3-DC74AEF78C11}" type="datetimeFigureOut">
              <a:rPr lang="nb-NO" smtClean="0"/>
              <a:t>21.04.2018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0301DAD-E03F-4CDA-BA9C-FAEA0D9BC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FC840D1-1E3F-4A2F-B9CB-A5DC9A4DB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55D29-6B65-4F1E-B95A-46200AD970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6185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FBCEC4-252D-49A0-A261-144178527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131403F-6554-412F-94FC-5059B2CE5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A0FFAD6-CB96-4466-A335-E723886DC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A9640BC-B9BF-439C-BBF1-F36D0FB81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153EEB6-268F-410F-903A-940FA410BF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67F8C85-AB53-4433-A29D-646039E16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FD5B8-135F-4EA5-B1D3-DC74AEF78C11}" type="datetimeFigureOut">
              <a:rPr lang="nb-NO" smtClean="0"/>
              <a:t>21.04.2018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98B6F44-9519-4DA8-B67C-4C5EF3E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7D52CA28-4A19-4580-8C23-5085E76FD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55D29-6B65-4F1E-B95A-46200AD970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6178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8D73E3-35D9-4694-A7BA-B90EC4816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1F90C38-2089-4E5D-8480-7DEA888BD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FD5B8-135F-4EA5-B1D3-DC74AEF78C11}" type="datetimeFigureOut">
              <a:rPr lang="nb-NO" smtClean="0"/>
              <a:t>21.04.2018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2B8CEA3-39D9-4231-BC64-728619EFA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1A41EA7-D607-46E2-936A-36E56502F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55D29-6B65-4F1E-B95A-46200AD970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1356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BC89C20-8D30-472D-92E0-1A1F2595C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FD5B8-135F-4EA5-B1D3-DC74AEF78C11}" type="datetimeFigureOut">
              <a:rPr lang="nb-NO" smtClean="0"/>
              <a:t>21.04.2018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BF37B84-F315-4EBA-8A89-94FB0B241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ACDA2A7-220B-4393-8465-E38D5EC2A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55D29-6B65-4F1E-B95A-46200AD970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9939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A8A09C-43B6-4ADE-9A8C-6DE34B1FA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D5D13E5-80FC-44EB-B95C-541E80946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363D1FD-8482-43C2-B7E7-02D880D455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77233C3-7826-4666-A0A4-5B5C27F33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FD5B8-135F-4EA5-B1D3-DC74AEF78C11}" type="datetimeFigureOut">
              <a:rPr lang="nb-NO" smtClean="0"/>
              <a:t>21.04.2018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3BE79F0-BB02-46BB-AAD6-2A22C2450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888AA41-056F-4F9A-8048-AB54141ED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55D29-6B65-4F1E-B95A-46200AD970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5936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C6C6E4-69B0-46D5-91C7-B65211F9A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990C14D5-71B4-440E-B996-CF918058E8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552BA27-8B76-44F1-9433-3F43412F93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FA0C38F-35AA-4529-966E-548FA5A9D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FD5B8-135F-4EA5-B1D3-DC74AEF78C11}" type="datetimeFigureOut">
              <a:rPr lang="nb-NO" smtClean="0"/>
              <a:t>21.04.2018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C906427-6D57-49A5-8565-EF333FD98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F586D6B-5EC3-4F0E-AB58-63D869D7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55D29-6B65-4F1E-B95A-46200AD970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679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416F062-7C59-4CE9-B4CC-0F02A5ABA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FD0FDFB-A4C1-4ADE-80AF-380015BB0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BA1F960-5014-4A66-A414-4354E7E0D3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FD5B8-135F-4EA5-B1D3-DC74AEF78C11}" type="datetimeFigureOut">
              <a:rPr lang="nb-NO" smtClean="0"/>
              <a:t>21.04.2018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4C5A473-E902-4934-8E85-16D545063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D7224A-CC81-4828-813F-4AF74EBD9C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55D29-6B65-4F1E-B95A-46200AD970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374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A485A4AE-5FF7-4708-85AA-173383976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63487"/>
            <a:ext cx="9144000" cy="2387600"/>
          </a:xfrm>
        </p:spPr>
        <p:txBody>
          <a:bodyPr>
            <a:normAutofit/>
          </a:bodyPr>
          <a:lstStyle/>
          <a:p>
            <a:r>
              <a:rPr lang="en-GB" sz="4400" dirty="0">
                <a:cs typeface="Times New Roman" panose="02020603050405020304" pitchFamily="18" charset="0"/>
              </a:rPr>
              <a:t>Time-lapse refraction analysis monitoring shallow gas migration</a:t>
            </a:r>
          </a:p>
        </p:txBody>
      </p:sp>
      <p:sp>
        <p:nvSpPr>
          <p:cNvPr id="7" name="Undertittel 2">
            <a:extLst>
              <a:ext uri="{FF2B5EF4-FFF2-40B4-BE49-F238E27FC236}">
                <a16:creationId xmlns:a16="http://schemas.microsoft.com/office/drawing/2014/main" id="{017E6226-E516-45D7-856E-706F3982D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974" y="4795838"/>
            <a:ext cx="9144000" cy="1655762"/>
          </a:xfrm>
        </p:spPr>
        <p:txBody>
          <a:bodyPr/>
          <a:lstStyle/>
          <a:p>
            <a:r>
              <a:rPr lang="en-GB" dirty="0">
                <a:latin typeface="+mj-lt"/>
                <a:cs typeface="Times New Roman" panose="02020603050405020304" pitchFamily="18" charset="0"/>
              </a:rPr>
              <a:t>Nora Løw Løhre</a:t>
            </a:r>
          </a:p>
          <a:p>
            <a:r>
              <a:rPr lang="en-GB" dirty="0">
                <a:latin typeface="+mj-lt"/>
                <a:cs typeface="Times New Roman" panose="02020603050405020304" pitchFamily="18" charset="0"/>
              </a:rPr>
              <a:t>NTNU</a:t>
            </a:r>
          </a:p>
        </p:txBody>
      </p:sp>
    </p:spTree>
    <p:extLst>
      <p:ext uri="{BB962C8B-B14F-4D97-AF65-F5344CB8AC3E}">
        <p14:creationId xmlns:p14="http://schemas.microsoft.com/office/powerpoint/2010/main" val="2008276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2">
            <a:extLst>
              <a:ext uri="{FF2B5EF4-FFF2-40B4-BE49-F238E27FC236}">
                <a16:creationId xmlns:a16="http://schemas.microsoft.com/office/drawing/2014/main" id="{06F74CFE-D405-42C4-A846-6E6A51E0119D}"/>
              </a:ext>
            </a:extLst>
          </p:cNvPr>
          <p:cNvSpPr txBox="1">
            <a:spLocks/>
          </p:cNvSpPr>
          <p:nvPr/>
        </p:nvSpPr>
        <p:spPr>
          <a:xfrm>
            <a:off x="916391" y="236349"/>
            <a:ext cx="10730345" cy="15825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GB" dirty="0">
                <a:latin typeface="+mj-lt"/>
              </a:rPr>
            </a:br>
            <a:endParaRPr lang="nb-NO" dirty="0">
              <a:latin typeface="+mj-lt"/>
            </a:endParaRPr>
          </a:p>
        </p:txBody>
      </p:sp>
      <p:sp>
        <p:nvSpPr>
          <p:cNvPr id="41" name="Plassholder for innhold 2">
            <a:extLst>
              <a:ext uri="{FF2B5EF4-FFF2-40B4-BE49-F238E27FC236}">
                <a16:creationId xmlns:a16="http://schemas.microsoft.com/office/drawing/2014/main" id="{79187938-222D-42CB-AE08-C3EDB79DF4C9}"/>
              </a:ext>
            </a:extLst>
          </p:cNvPr>
          <p:cNvSpPr txBox="1">
            <a:spLocks/>
          </p:cNvSpPr>
          <p:nvPr/>
        </p:nvSpPr>
        <p:spPr>
          <a:xfrm>
            <a:off x="997535" y="186086"/>
            <a:ext cx="10730345" cy="15825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latin typeface="+mj-lt"/>
              </a:rPr>
              <a:t>Differences due to variations in time-gates and offsets</a:t>
            </a:r>
            <a:br>
              <a:rPr lang="en-GB" dirty="0">
                <a:latin typeface="+mj-lt"/>
              </a:rPr>
            </a:br>
            <a:endParaRPr lang="nb-NO" dirty="0">
              <a:latin typeface="+mj-lt"/>
            </a:endParaRPr>
          </a:p>
        </p:txBody>
      </p:sp>
      <p:grpSp>
        <p:nvGrpSpPr>
          <p:cNvPr id="60" name="Gruppe 59">
            <a:extLst>
              <a:ext uri="{FF2B5EF4-FFF2-40B4-BE49-F238E27FC236}">
                <a16:creationId xmlns:a16="http://schemas.microsoft.com/office/drawing/2014/main" id="{82B737EB-79B1-40B7-AF74-D5EF8165CB00}"/>
              </a:ext>
            </a:extLst>
          </p:cNvPr>
          <p:cNvGrpSpPr/>
          <p:nvPr/>
        </p:nvGrpSpPr>
        <p:grpSpPr>
          <a:xfrm>
            <a:off x="545264" y="758938"/>
            <a:ext cx="9961446" cy="6285039"/>
            <a:chOff x="545264" y="704195"/>
            <a:chExt cx="9961446" cy="6285039"/>
          </a:xfrm>
        </p:grpSpPr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7E140FD4-BD35-4914-9D50-67E10D5F1C79}"/>
                </a:ext>
              </a:extLst>
            </p:cNvPr>
            <p:cNvGrpSpPr/>
            <p:nvPr/>
          </p:nvGrpSpPr>
          <p:grpSpPr>
            <a:xfrm>
              <a:off x="545264" y="704195"/>
              <a:ext cx="9961446" cy="6285039"/>
              <a:chOff x="545264" y="704195"/>
              <a:chExt cx="9961446" cy="6285039"/>
            </a:xfrm>
          </p:grpSpPr>
          <p:pic>
            <p:nvPicPr>
              <p:cNvPr id="37" name="Bilde 36">
                <a:extLst>
                  <a:ext uri="{FF2B5EF4-FFF2-40B4-BE49-F238E27FC236}">
                    <a16:creationId xmlns:a16="http://schemas.microsoft.com/office/drawing/2014/main" id="{F4DA74CA-EBD7-4E16-8202-583775339B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1250" t="4658" r="7500" b="10020"/>
              <a:stretch/>
            </p:blipFill>
            <p:spPr>
              <a:xfrm>
                <a:off x="982990" y="1137887"/>
                <a:ext cx="8901239" cy="3564268"/>
              </a:xfrm>
              <a:prstGeom prst="rect">
                <a:avLst/>
              </a:prstGeom>
            </p:spPr>
          </p:pic>
          <p:grpSp>
            <p:nvGrpSpPr>
              <p:cNvPr id="4" name="Gruppe 3">
                <a:extLst>
                  <a:ext uri="{FF2B5EF4-FFF2-40B4-BE49-F238E27FC236}">
                    <a16:creationId xmlns:a16="http://schemas.microsoft.com/office/drawing/2014/main" id="{AADD7B8E-DC20-41CD-9448-EF00E4B19695}"/>
                  </a:ext>
                </a:extLst>
              </p:cNvPr>
              <p:cNvGrpSpPr/>
              <p:nvPr/>
            </p:nvGrpSpPr>
            <p:grpSpPr>
              <a:xfrm>
                <a:off x="545264" y="704195"/>
                <a:ext cx="9961446" cy="6285039"/>
                <a:chOff x="731726" y="821176"/>
                <a:chExt cx="9961446" cy="6285039"/>
              </a:xfrm>
            </p:grpSpPr>
            <p:grpSp>
              <p:nvGrpSpPr>
                <p:cNvPr id="6" name="Gruppe 5">
                  <a:extLst>
                    <a:ext uri="{FF2B5EF4-FFF2-40B4-BE49-F238E27FC236}">
                      <a16:creationId xmlns:a16="http://schemas.microsoft.com/office/drawing/2014/main" id="{4E3767C6-24F7-4976-9084-26AA579141ED}"/>
                    </a:ext>
                  </a:extLst>
                </p:cNvPr>
                <p:cNvGrpSpPr/>
                <p:nvPr/>
              </p:nvGrpSpPr>
              <p:grpSpPr>
                <a:xfrm>
                  <a:off x="1222304" y="943861"/>
                  <a:ext cx="9306543" cy="5747371"/>
                  <a:chOff x="926433" y="1316834"/>
                  <a:chExt cx="8813310" cy="5360979"/>
                </a:xfrm>
              </p:grpSpPr>
              <p:grpSp>
                <p:nvGrpSpPr>
                  <p:cNvPr id="12" name="Gruppe 11">
                    <a:extLst>
                      <a:ext uri="{FF2B5EF4-FFF2-40B4-BE49-F238E27FC236}">
                        <a16:creationId xmlns:a16="http://schemas.microsoft.com/office/drawing/2014/main" id="{37EB8EB4-9FAD-4BFF-85D6-779F33C1F995}"/>
                      </a:ext>
                    </a:extLst>
                  </p:cNvPr>
                  <p:cNvGrpSpPr/>
                  <p:nvPr/>
                </p:nvGrpSpPr>
                <p:grpSpPr>
                  <a:xfrm>
                    <a:off x="926433" y="1489577"/>
                    <a:ext cx="8813310" cy="5174676"/>
                    <a:chOff x="2036641" y="234712"/>
                    <a:chExt cx="8562377" cy="5889213"/>
                  </a:xfrm>
                </p:grpSpPr>
                <p:grpSp>
                  <p:nvGrpSpPr>
                    <p:cNvPr id="15" name="Gruppe 14">
                      <a:extLst>
                        <a:ext uri="{FF2B5EF4-FFF2-40B4-BE49-F238E27FC236}">
                          <a16:creationId xmlns:a16="http://schemas.microsoft.com/office/drawing/2014/main" id="{49D3EA12-F567-4CD0-9448-7E4BF2D70C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6641" y="234712"/>
                      <a:ext cx="8562377" cy="5889213"/>
                      <a:chOff x="2036641" y="234712"/>
                      <a:chExt cx="8562377" cy="5889213"/>
                    </a:xfrm>
                  </p:grpSpPr>
                  <p:sp>
                    <p:nvSpPr>
                      <p:cNvPr id="17" name="TekstSylinder 16">
                        <a:extLst>
                          <a:ext uri="{FF2B5EF4-FFF2-40B4-BE49-F238E27FC236}">
                            <a16:creationId xmlns:a16="http://schemas.microsoft.com/office/drawing/2014/main" id="{4A177687-A920-4E19-938F-99F76CD5E2B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948004" y="4378419"/>
                        <a:ext cx="632298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nb-NO" sz="1000" dirty="0">
                            <a:latin typeface="+mj-lt"/>
                          </a:rPr>
                          <a:t>140</a:t>
                        </a:r>
                      </a:p>
                    </p:txBody>
                  </p:sp>
                  <p:sp>
                    <p:nvSpPr>
                      <p:cNvPr id="18" name="TekstSylinder 17">
                        <a:extLst>
                          <a:ext uri="{FF2B5EF4-FFF2-40B4-BE49-F238E27FC236}">
                            <a16:creationId xmlns:a16="http://schemas.microsoft.com/office/drawing/2014/main" id="{3D365B1F-D48A-4A95-AA48-41F785B76DF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966720" y="4935556"/>
                        <a:ext cx="632298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nb-NO" sz="1000" dirty="0">
                            <a:latin typeface="+mj-lt"/>
                          </a:rPr>
                          <a:t>160</a:t>
                        </a:r>
                      </a:p>
                    </p:txBody>
                  </p:sp>
                  <p:sp>
                    <p:nvSpPr>
                      <p:cNvPr id="19" name="TekstSylinder 18">
                        <a:extLst>
                          <a:ext uri="{FF2B5EF4-FFF2-40B4-BE49-F238E27FC236}">
                            <a16:creationId xmlns:a16="http://schemas.microsoft.com/office/drawing/2014/main" id="{2217879C-846B-40E9-A4D1-DF3ECE372AC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966720" y="5492693"/>
                        <a:ext cx="632298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nb-NO" sz="1000" dirty="0">
                            <a:latin typeface="+mj-lt"/>
                          </a:rPr>
                          <a:t>180</a:t>
                        </a:r>
                      </a:p>
                    </p:txBody>
                  </p:sp>
                  <p:grpSp>
                    <p:nvGrpSpPr>
                      <p:cNvPr id="20" name="Gruppe 19">
                        <a:extLst>
                          <a:ext uri="{FF2B5EF4-FFF2-40B4-BE49-F238E27FC236}">
                            <a16:creationId xmlns:a16="http://schemas.microsoft.com/office/drawing/2014/main" id="{92B6B3E2-7A4A-4FDD-A460-C6E3F3B34DE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36641" y="234712"/>
                        <a:ext cx="8311637" cy="5889213"/>
                        <a:chOff x="2036641" y="234712"/>
                        <a:chExt cx="8311637" cy="5889213"/>
                      </a:xfrm>
                    </p:grpSpPr>
                    <p:grpSp>
                      <p:nvGrpSpPr>
                        <p:cNvPr id="21" name="Gruppe 20">
                          <a:extLst>
                            <a:ext uri="{FF2B5EF4-FFF2-40B4-BE49-F238E27FC236}">
                              <a16:creationId xmlns:a16="http://schemas.microsoft.com/office/drawing/2014/main" id="{876376FB-A85B-486D-B2D5-0AEFDD38C6F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52808" y="4067503"/>
                          <a:ext cx="7886383" cy="2056422"/>
                          <a:chOff x="2152808" y="4067503"/>
                          <a:chExt cx="7886383" cy="2056422"/>
                        </a:xfrm>
                      </p:grpSpPr>
                      <p:pic>
                        <p:nvPicPr>
                          <p:cNvPr id="33" name="Picture 2">
                            <a:extLst>
                              <a:ext uri="{FF2B5EF4-FFF2-40B4-BE49-F238E27FC236}">
                                <a16:creationId xmlns:a16="http://schemas.microsoft.com/office/drawing/2014/main" id="{0104E555-E6CF-4ABC-A5F0-AE58DA8B1D1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3">
                            <a:clrChange>
                              <a:clrFrom>
                                <a:srgbClr val="D3D3D3"/>
                              </a:clrFrom>
                              <a:clrTo>
                                <a:srgbClr val="D3D3D3">
                                  <a:alpha val="0"/>
                                </a:srgbClr>
                              </a:clrTo>
                            </a:clrChange>
                          </a:blip>
                          <a:srcRect l="3300" t="39358" r="-948" b="1985"/>
                          <a:stretch/>
                        </p:blipFill>
                        <p:spPr>
                          <a:xfrm>
                            <a:off x="2152808" y="4067503"/>
                            <a:ext cx="7886383" cy="2056422"/>
                          </a:xfrm>
                          <a:prstGeom prst="rect">
                            <a:avLst/>
                          </a:prstGeom>
                        </p:spPr>
                      </p:pic>
                      <p:cxnSp>
                        <p:nvCxnSpPr>
                          <p:cNvPr id="34" name="Rett linje 33">
                            <a:extLst>
                              <a:ext uri="{FF2B5EF4-FFF2-40B4-BE49-F238E27FC236}">
                                <a16:creationId xmlns:a16="http://schemas.microsoft.com/office/drawing/2014/main" id="{A04CC5FE-D93C-40B1-B46D-5E6663F59B76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9906441" y="4501530"/>
                            <a:ext cx="83127" cy="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5" name="Rett linje 34">
                            <a:extLst>
                              <a:ext uri="{FF2B5EF4-FFF2-40B4-BE49-F238E27FC236}">
                                <a16:creationId xmlns:a16="http://schemas.microsoft.com/office/drawing/2014/main" id="{15D4451B-89F8-4022-9162-E5B59E10F5E9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9906441" y="5063099"/>
                            <a:ext cx="83127" cy="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6" name="Rett linje 35">
                            <a:extLst>
                              <a:ext uri="{FF2B5EF4-FFF2-40B4-BE49-F238E27FC236}">
                                <a16:creationId xmlns:a16="http://schemas.microsoft.com/office/drawing/2014/main" id="{93595BDD-0C84-4A06-A07D-EBABDEB544E6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9910246" y="5622293"/>
                            <a:ext cx="83127" cy="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22" name="TekstSylinder 21">
                          <a:extLst>
                            <a:ext uri="{FF2B5EF4-FFF2-40B4-BE49-F238E27FC236}">
                              <a16:creationId xmlns:a16="http://schemas.microsoft.com/office/drawing/2014/main" id="{CD14BFE4-E6F0-4FAB-B734-991CC2AEC5A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835387" y="249764"/>
                          <a:ext cx="632298" cy="24622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nb-NO" sz="1000" dirty="0">
                              <a:latin typeface="+mj-lt"/>
                            </a:rPr>
                            <a:t>8</a:t>
                          </a:r>
                        </a:p>
                      </p:txBody>
                    </p:sp>
                    <p:sp>
                      <p:nvSpPr>
                        <p:cNvPr id="23" name="TekstSylinder 22">
                          <a:extLst>
                            <a:ext uri="{FF2B5EF4-FFF2-40B4-BE49-F238E27FC236}">
                              <a16:creationId xmlns:a16="http://schemas.microsoft.com/office/drawing/2014/main" id="{D95D771A-D520-4F54-B295-591C0E9690F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576034" y="234713"/>
                          <a:ext cx="632298" cy="24622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nb-NO" sz="1000" dirty="0">
                              <a:latin typeface="+mj-lt"/>
                            </a:rPr>
                            <a:t>8.5</a:t>
                          </a:r>
                        </a:p>
                      </p:txBody>
                    </p:sp>
                    <p:sp>
                      <p:nvSpPr>
                        <p:cNvPr id="24" name="TekstSylinder 23">
                          <a:extLst>
                            <a:ext uri="{FF2B5EF4-FFF2-40B4-BE49-F238E27FC236}">
                              <a16:creationId xmlns:a16="http://schemas.microsoft.com/office/drawing/2014/main" id="{4310FB33-CCF2-45BA-8B97-4B97E46547C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382805" y="234713"/>
                          <a:ext cx="632298" cy="24622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nb-NO" sz="1000" dirty="0">
                              <a:latin typeface="+mj-lt"/>
                            </a:rPr>
                            <a:t>9</a:t>
                          </a:r>
                        </a:p>
                      </p:txBody>
                    </p:sp>
                    <p:sp>
                      <p:nvSpPr>
                        <p:cNvPr id="25" name="TekstSylinder 24">
                          <a:extLst>
                            <a:ext uri="{FF2B5EF4-FFF2-40B4-BE49-F238E27FC236}">
                              <a16:creationId xmlns:a16="http://schemas.microsoft.com/office/drawing/2014/main" id="{092BED04-3AB1-47D4-8FE3-58AB6FD8BCB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121219" y="234713"/>
                          <a:ext cx="632298" cy="28022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endParaRPr lang="nb-NO" sz="1000" dirty="0">
                            <a:latin typeface="+mj-lt"/>
                          </a:endParaRPr>
                        </a:p>
                      </p:txBody>
                    </p:sp>
                    <p:sp>
                      <p:nvSpPr>
                        <p:cNvPr id="26" name="TekstSylinder 25">
                          <a:extLst>
                            <a:ext uri="{FF2B5EF4-FFF2-40B4-BE49-F238E27FC236}">
                              <a16:creationId xmlns:a16="http://schemas.microsoft.com/office/drawing/2014/main" id="{7DAB61B9-A717-4894-A6D5-9925D5C0AD1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903316" y="234712"/>
                          <a:ext cx="632298" cy="24622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nb-NO" sz="1000" dirty="0">
                              <a:latin typeface="+mj-lt"/>
                            </a:rPr>
                            <a:t>10</a:t>
                          </a:r>
                        </a:p>
                      </p:txBody>
                    </p:sp>
                    <p:sp>
                      <p:nvSpPr>
                        <p:cNvPr id="27" name="TekstSylinder 26">
                          <a:extLst>
                            <a:ext uri="{FF2B5EF4-FFF2-40B4-BE49-F238E27FC236}">
                              <a16:creationId xmlns:a16="http://schemas.microsoft.com/office/drawing/2014/main" id="{3D8657DD-879A-4683-8B7D-0004F9580A0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621413" y="249764"/>
                          <a:ext cx="632298" cy="24622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nb-NO" sz="1000" dirty="0">
                              <a:latin typeface="+mj-lt"/>
                            </a:rPr>
                            <a:t>10.5</a:t>
                          </a:r>
                        </a:p>
                      </p:txBody>
                    </p:sp>
                    <p:sp>
                      <p:nvSpPr>
                        <p:cNvPr id="28" name="TekstSylinder 27">
                          <a:extLst>
                            <a:ext uri="{FF2B5EF4-FFF2-40B4-BE49-F238E27FC236}">
                              <a16:creationId xmlns:a16="http://schemas.microsoft.com/office/drawing/2014/main" id="{136B3C57-2E0B-4916-81F3-4817B4E0127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469422" y="249764"/>
                          <a:ext cx="632298" cy="24622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nb-NO" sz="1000" dirty="0">
                              <a:latin typeface="+mj-lt"/>
                            </a:rPr>
                            <a:t>11</a:t>
                          </a:r>
                        </a:p>
                      </p:txBody>
                    </p:sp>
                    <p:sp>
                      <p:nvSpPr>
                        <p:cNvPr id="29" name="TekstSylinder 28">
                          <a:extLst>
                            <a:ext uri="{FF2B5EF4-FFF2-40B4-BE49-F238E27FC236}">
                              <a16:creationId xmlns:a16="http://schemas.microsoft.com/office/drawing/2014/main" id="{770B235D-9AB1-483E-8745-F8220720479D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8166598" y="249764"/>
                          <a:ext cx="632298" cy="24622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nb-NO" sz="1000" dirty="0">
                              <a:latin typeface="+mj-lt"/>
                            </a:rPr>
                            <a:t>11.5</a:t>
                          </a:r>
                        </a:p>
                      </p:txBody>
                    </p:sp>
                    <p:sp>
                      <p:nvSpPr>
                        <p:cNvPr id="30" name="TekstSylinder 29">
                          <a:extLst>
                            <a:ext uri="{FF2B5EF4-FFF2-40B4-BE49-F238E27FC236}">
                              <a16:creationId xmlns:a16="http://schemas.microsoft.com/office/drawing/2014/main" id="{9D6FC59A-5F26-40B6-A1FF-671F434079A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9018804" y="234712"/>
                          <a:ext cx="632298" cy="24622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nb-NO" sz="1000" dirty="0">
                              <a:latin typeface="+mj-lt"/>
                            </a:rPr>
                            <a:t>12</a:t>
                          </a:r>
                        </a:p>
                      </p:txBody>
                    </p:sp>
                    <p:sp>
                      <p:nvSpPr>
                        <p:cNvPr id="31" name="TekstSylinder 30">
                          <a:extLst>
                            <a:ext uri="{FF2B5EF4-FFF2-40B4-BE49-F238E27FC236}">
                              <a16:creationId xmlns:a16="http://schemas.microsoft.com/office/drawing/2014/main" id="{77541918-E532-4D1F-8176-494CF2AB282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9715980" y="249764"/>
                          <a:ext cx="632298" cy="24622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nb-NO" sz="1000" dirty="0">
                              <a:latin typeface="+mj-lt"/>
                            </a:rPr>
                            <a:t>12.5</a:t>
                          </a:r>
                        </a:p>
                      </p:txBody>
                    </p:sp>
                    <p:sp>
                      <p:nvSpPr>
                        <p:cNvPr id="32" name="TekstSylinder 31">
                          <a:extLst>
                            <a:ext uri="{FF2B5EF4-FFF2-40B4-BE49-F238E27FC236}">
                              <a16:creationId xmlns:a16="http://schemas.microsoft.com/office/drawing/2014/main" id="{080C55FE-967C-439B-9931-7FC0BEAC4CC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036641" y="250146"/>
                          <a:ext cx="632298" cy="24622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nb-NO" sz="1000" dirty="0">
                              <a:latin typeface="+mj-lt"/>
                            </a:rPr>
                            <a:t>7.5</a:t>
                          </a:r>
                        </a:p>
                      </p:txBody>
                    </p:sp>
                  </p:grpSp>
                </p:grpSp>
                <p:sp>
                  <p:nvSpPr>
                    <p:cNvPr id="16" name="Rektangel 15">
                      <a:extLst>
                        <a:ext uri="{FF2B5EF4-FFF2-40B4-BE49-F238E27FC236}">
                          <a16:creationId xmlns:a16="http://schemas.microsoft.com/office/drawing/2014/main" id="{D62344A9-8ADC-4111-A1C0-9658252299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1701" y="4052069"/>
                      <a:ext cx="7776302" cy="2071855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cxnSp>
                <p:nvCxnSpPr>
                  <p:cNvPr id="13" name="Rett linje 5">
                    <a:extLst>
                      <a:ext uri="{FF2B5EF4-FFF2-40B4-BE49-F238E27FC236}">
                        <a16:creationId xmlns:a16="http://schemas.microsoft.com/office/drawing/2014/main" id="{C69B5B17-ED40-4811-8A54-8D83E603BF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98870" y="1417261"/>
                    <a:ext cx="10607" cy="5260552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4" name="Picture 3" descr="01P0136">
                    <a:extLst>
                      <a:ext uri="{FF2B5EF4-FFF2-40B4-BE49-F238E27FC236}">
                        <a16:creationId xmlns:a16="http://schemas.microsoft.com/office/drawing/2014/main" id="{AACF039B-379A-451C-B792-104270ACF59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4137678" y="1316834"/>
                    <a:ext cx="122382" cy="3890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" name="Rektangel 6">
                  <a:extLst>
                    <a:ext uri="{FF2B5EF4-FFF2-40B4-BE49-F238E27FC236}">
                      <a16:creationId xmlns:a16="http://schemas.microsoft.com/office/drawing/2014/main" id="{81CE3493-41CA-44B2-9E48-E50D246826DF}"/>
                    </a:ext>
                  </a:extLst>
                </p:cNvPr>
                <p:cNvSpPr/>
                <p:nvPr/>
              </p:nvSpPr>
              <p:spPr>
                <a:xfrm rot="16200000">
                  <a:off x="-62517" y="3244334"/>
                  <a:ext cx="1957818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GB" b="1" dirty="0">
                      <a:latin typeface="+mj-lt"/>
                    </a:rPr>
                    <a:t>Time-shift [ms]</a:t>
                  </a:r>
                </a:p>
              </p:txBody>
            </p:sp>
            <p:sp>
              <p:nvSpPr>
                <p:cNvPr id="8" name="Rektangel 7">
                  <a:extLst>
                    <a:ext uri="{FF2B5EF4-FFF2-40B4-BE49-F238E27FC236}">
                      <a16:creationId xmlns:a16="http://schemas.microsoft.com/office/drawing/2014/main" id="{F7B6B88B-B630-4C1C-A656-F6EAD5DC4240}"/>
                    </a:ext>
                  </a:extLst>
                </p:cNvPr>
                <p:cNvSpPr/>
                <p:nvPr/>
              </p:nvSpPr>
              <p:spPr>
                <a:xfrm rot="5400000">
                  <a:off x="9529597" y="5942640"/>
                  <a:ext cx="1957818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GB" b="1" dirty="0">
                      <a:latin typeface="+mj-lt"/>
                    </a:rPr>
                    <a:t>Time[ms]</a:t>
                  </a:r>
                </a:p>
              </p:txBody>
            </p:sp>
            <p:sp>
              <p:nvSpPr>
                <p:cNvPr id="9" name="Rektangel 8">
                  <a:extLst>
                    <a:ext uri="{FF2B5EF4-FFF2-40B4-BE49-F238E27FC236}">
                      <a16:creationId xmlns:a16="http://schemas.microsoft.com/office/drawing/2014/main" id="{E8EE1DF8-5C00-4ACC-BFFD-86822E303DF6}"/>
                    </a:ext>
                  </a:extLst>
                </p:cNvPr>
                <p:cNvSpPr/>
                <p:nvPr/>
              </p:nvSpPr>
              <p:spPr>
                <a:xfrm>
                  <a:off x="4742496" y="821176"/>
                  <a:ext cx="1493613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GB" b="1" dirty="0">
                      <a:latin typeface="+mj-lt"/>
                    </a:rPr>
                    <a:t>Distance [km</a:t>
                  </a:r>
                  <a:r>
                    <a:rPr lang="nb-NO" b="1" dirty="0">
                      <a:latin typeface="+mj-lt"/>
                    </a:rPr>
                    <a:t>]</a:t>
                  </a:r>
                  <a:endParaRPr lang="en-US" b="1" dirty="0">
                    <a:latin typeface="+mj-lt"/>
                  </a:endParaRPr>
                </a:p>
              </p:txBody>
            </p:sp>
            <p:sp>
              <p:nvSpPr>
                <p:cNvPr id="10" name="TekstSylinder 9">
                  <a:extLst>
                    <a:ext uri="{FF2B5EF4-FFF2-40B4-BE49-F238E27FC236}">
                      <a16:creationId xmlns:a16="http://schemas.microsoft.com/office/drawing/2014/main" id="{93980A1F-1DA1-4792-BDB1-5E51653A8C5B}"/>
                    </a:ext>
                  </a:extLst>
                </p:cNvPr>
                <p:cNvSpPr txBox="1"/>
                <p:nvPr/>
              </p:nvSpPr>
              <p:spPr>
                <a:xfrm>
                  <a:off x="1284881" y="854954"/>
                  <a:ext cx="57472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b-NO" dirty="0"/>
                    <a:t>SE</a:t>
                  </a:r>
                </a:p>
              </p:txBody>
            </p:sp>
            <p:sp>
              <p:nvSpPr>
                <p:cNvPr id="11" name="TekstSylinder 10">
                  <a:extLst>
                    <a:ext uri="{FF2B5EF4-FFF2-40B4-BE49-F238E27FC236}">
                      <a16:creationId xmlns:a16="http://schemas.microsoft.com/office/drawing/2014/main" id="{76DEADAD-274F-407A-A2EB-8B0D5ACC5C4D}"/>
                    </a:ext>
                  </a:extLst>
                </p:cNvPr>
                <p:cNvSpPr txBox="1"/>
                <p:nvPr/>
              </p:nvSpPr>
              <p:spPr>
                <a:xfrm>
                  <a:off x="9266870" y="842979"/>
                  <a:ext cx="57472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b-NO" dirty="0"/>
                    <a:t>NW</a:t>
                  </a:r>
                </a:p>
              </p:txBody>
            </p:sp>
          </p:grpSp>
        </p:grpSp>
        <p:sp>
          <p:nvSpPr>
            <p:cNvPr id="39" name="Rektangel 38">
              <a:extLst>
                <a:ext uri="{FF2B5EF4-FFF2-40B4-BE49-F238E27FC236}">
                  <a16:creationId xmlns:a16="http://schemas.microsoft.com/office/drawing/2014/main" id="{0D398C46-DA68-4A94-897C-F68A61990A6B}"/>
                </a:ext>
              </a:extLst>
            </p:cNvPr>
            <p:cNvSpPr/>
            <p:nvPr/>
          </p:nvSpPr>
          <p:spPr>
            <a:xfrm>
              <a:off x="7968132" y="1816603"/>
              <a:ext cx="1418978" cy="3385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nb-NO" sz="1600" b="1" dirty="0">
                  <a:latin typeface="Arial" pitchFamily="34" charset="0"/>
                </a:rPr>
                <a:t>Offset 540 m</a:t>
              </a:r>
              <a:endParaRPr lang="en-US" sz="1600" b="1" dirty="0">
                <a:latin typeface="Arial" pitchFamily="34" charset="0"/>
              </a:endParaRPr>
            </a:p>
          </p:txBody>
        </p:sp>
        <p:sp>
          <p:nvSpPr>
            <p:cNvPr id="40" name="Rektangel 39">
              <a:extLst>
                <a:ext uri="{FF2B5EF4-FFF2-40B4-BE49-F238E27FC236}">
                  <a16:creationId xmlns:a16="http://schemas.microsoft.com/office/drawing/2014/main" id="{B5AFFD33-93B6-4948-8758-83483B8EE12D}"/>
                </a:ext>
              </a:extLst>
            </p:cNvPr>
            <p:cNvSpPr/>
            <p:nvPr/>
          </p:nvSpPr>
          <p:spPr>
            <a:xfrm>
              <a:off x="7968132" y="2297525"/>
              <a:ext cx="1418978" cy="3385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nb-NO" sz="1600" b="1" dirty="0">
                  <a:latin typeface="Arial" pitchFamily="34" charset="0"/>
                </a:rPr>
                <a:t>Offset 515 m</a:t>
              </a:r>
              <a:endParaRPr lang="en-US" sz="1600" b="1" dirty="0">
                <a:latin typeface="Arial" pitchFamily="34" charset="0"/>
              </a:endParaRPr>
            </a:p>
          </p:txBody>
        </p:sp>
        <p:cxnSp>
          <p:nvCxnSpPr>
            <p:cNvPr id="45" name="Rett linje 44">
              <a:extLst>
                <a:ext uri="{FF2B5EF4-FFF2-40B4-BE49-F238E27FC236}">
                  <a16:creationId xmlns:a16="http://schemas.microsoft.com/office/drawing/2014/main" id="{0464A1C1-C372-44D2-9653-3D654099B079}"/>
                </a:ext>
              </a:extLst>
            </p:cNvPr>
            <p:cNvCxnSpPr>
              <a:cxnSpLocks/>
              <a:stCxn id="40" idx="1"/>
            </p:cNvCxnSpPr>
            <p:nvPr/>
          </p:nvCxnSpPr>
          <p:spPr>
            <a:xfrm flipH="1">
              <a:off x="7359535" y="2466802"/>
              <a:ext cx="608597" cy="111669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Rett linje 46">
              <a:extLst>
                <a:ext uri="{FF2B5EF4-FFF2-40B4-BE49-F238E27FC236}">
                  <a16:creationId xmlns:a16="http://schemas.microsoft.com/office/drawing/2014/main" id="{A44839A1-A06B-465C-8DB0-874173326A2D}"/>
                </a:ext>
              </a:extLst>
            </p:cNvPr>
            <p:cNvCxnSpPr>
              <a:cxnSpLocks/>
              <a:stCxn id="39" idx="1"/>
            </p:cNvCxnSpPr>
            <p:nvPr/>
          </p:nvCxnSpPr>
          <p:spPr>
            <a:xfrm flipH="1">
              <a:off x="7010400" y="1985880"/>
              <a:ext cx="957732" cy="133517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Frihåndsform: figur 60">
            <a:extLst>
              <a:ext uri="{FF2B5EF4-FFF2-40B4-BE49-F238E27FC236}">
                <a16:creationId xmlns:a16="http://schemas.microsoft.com/office/drawing/2014/main" id="{40B6C443-0E59-42D0-938D-B2F25BE371C8}"/>
              </a:ext>
            </a:extLst>
          </p:cNvPr>
          <p:cNvSpPr/>
          <p:nvPr/>
        </p:nvSpPr>
        <p:spPr>
          <a:xfrm>
            <a:off x="3756661" y="5137574"/>
            <a:ext cx="1263685" cy="838803"/>
          </a:xfrm>
          <a:custGeom>
            <a:avLst/>
            <a:gdLst>
              <a:gd name="connsiteX0" fmla="*/ 0 w 1209368"/>
              <a:gd name="connsiteY0" fmla="*/ 0 h 842392"/>
              <a:gd name="connsiteX1" fmla="*/ 132736 w 1209368"/>
              <a:gd name="connsiteY1" fmla="*/ 353962 h 842392"/>
              <a:gd name="connsiteX2" fmla="*/ 346587 w 1209368"/>
              <a:gd name="connsiteY2" fmla="*/ 626807 h 842392"/>
              <a:gd name="connsiteX3" fmla="*/ 700549 w 1209368"/>
              <a:gd name="connsiteY3" fmla="*/ 840658 h 842392"/>
              <a:gd name="connsiteX4" fmla="*/ 1069258 w 1209368"/>
              <a:gd name="connsiteY4" fmla="*/ 508820 h 842392"/>
              <a:gd name="connsiteX5" fmla="*/ 1209368 w 1209368"/>
              <a:gd name="connsiteY5" fmla="*/ 73742 h 842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9368" h="842392">
                <a:moveTo>
                  <a:pt x="0" y="0"/>
                </a:moveTo>
                <a:cubicBezTo>
                  <a:pt x="37486" y="124747"/>
                  <a:pt x="74972" y="249494"/>
                  <a:pt x="132736" y="353962"/>
                </a:cubicBezTo>
                <a:cubicBezTo>
                  <a:pt x="190500" y="458430"/>
                  <a:pt x="251952" y="545691"/>
                  <a:pt x="346587" y="626807"/>
                </a:cubicBezTo>
                <a:cubicBezTo>
                  <a:pt x="441222" y="707923"/>
                  <a:pt x="580104" y="860323"/>
                  <a:pt x="700549" y="840658"/>
                </a:cubicBezTo>
                <a:cubicBezTo>
                  <a:pt x="820994" y="820994"/>
                  <a:pt x="984455" y="636639"/>
                  <a:pt x="1069258" y="508820"/>
                </a:cubicBezTo>
                <a:cubicBezTo>
                  <a:pt x="1154061" y="381001"/>
                  <a:pt x="1181714" y="227371"/>
                  <a:pt x="1209368" y="73742"/>
                </a:cubicBezTo>
              </a:path>
            </a:pathLst>
          </a:cu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2" name="Frihåndsform: figur 61">
            <a:extLst>
              <a:ext uri="{FF2B5EF4-FFF2-40B4-BE49-F238E27FC236}">
                <a16:creationId xmlns:a16="http://schemas.microsoft.com/office/drawing/2014/main" id="{13AA0C92-805E-4AD3-90F6-77DD37CDE064}"/>
              </a:ext>
            </a:extLst>
          </p:cNvPr>
          <p:cNvSpPr/>
          <p:nvPr/>
        </p:nvSpPr>
        <p:spPr>
          <a:xfrm>
            <a:off x="1665425" y="4791157"/>
            <a:ext cx="7939738" cy="409837"/>
          </a:xfrm>
          <a:custGeom>
            <a:avLst/>
            <a:gdLst>
              <a:gd name="connsiteX0" fmla="*/ 0 w 7639665"/>
              <a:gd name="connsiteY0" fmla="*/ 0 h 406186"/>
              <a:gd name="connsiteX1" fmla="*/ 707923 w 7639665"/>
              <a:gd name="connsiteY1" fmla="*/ 44245 h 406186"/>
              <a:gd name="connsiteX2" fmla="*/ 1231490 w 7639665"/>
              <a:gd name="connsiteY2" fmla="*/ 29496 h 406186"/>
              <a:gd name="connsiteX3" fmla="*/ 1814052 w 7639665"/>
              <a:gd name="connsiteY3" fmla="*/ 88490 h 406186"/>
              <a:gd name="connsiteX4" fmla="*/ 2050026 w 7639665"/>
              <a:gd name="connsiteY4" fmla="*/ 147483 h 406186"/>
              <a:gd name="connsiteX5" fmla="*/ 2249129 w 7639665"/>
              <a:gd name="connsiteY5" fmla="*/ 287593 h 406186"/>
              <a:gd name="connsiteX6" fmla="*/ 2411361 w 7639665"/>
              <a:gd name="connsiteY6" fmla="*/ 294967 h 406186"/>
              <a:gd name="connsiteX7" fmla="*/ 2728452 w 7639665"/>
              <a:gd name="connsiteY7" fmla="*/ 302342 h 406186"/>
              <a:gd name="connsiteX8" fmla="*/ 3052916 w 7639665"/>
              <a:gd name="connsiteY8" fmla="*/ 272845 h 406186"/>
              <a:gd name="connsiteX9" fmla="*/ 3333136 w 7639665"/>
              <a:gd name="connsiteY9" fmla="*/ 243348 h 406186"/>
              <a:gd name="connsiteX10" fmla="*/ 3495368 w 7639665"/>
              <a:gd name="connsiteY10" fmla="*/ 184354 h 406186"/>
              <a:gd name="connsiteX11" fmla="*/ 4092678 w 7639665"/>
              <a:gd name="connsiteY11" fmla="*/ 221225 h 406186"/>
              <a:gd name="connsiteX12" fmla="*/ 4240161 w 7639665"/>
              <a:gd name="connsiteY12" fmla="*/ 228600 h 406186"/>
              <a:gd name="connsiteX13" fmla="*/ 4454013 w 7639665"/>
              <a:gd name="connsiteY13" fmla="*/ 287593 h 406186"/>
              <a:gd name="connsiteX14" fmla="*/ 4653116 w 7639665"/>
              <a:gd name="connsiteY14" fmla="*/ 353961 h 406186"/>
              <a:gd name="connsiteX15" fmla="*/ 4830097 w 7639665"/>
              <a:gd name="connsiteY15" fmla="*/ 405580 h 406186"/>
              <a:gd name="connsiteX16" fmla="*/ 5294671 w 7639665"/>
              <a:gd name="connsiteY16" fmla="*/ 376083 h 406186"/>
              <a:gd name="connsiteX17" fmla="*/ 5633884 w 7639665"/>
              <a:gd name="connsiteY17" fmla="*/ 287593 h 406186"/>
              <a:gd name="connsiteX18" fmla="*/ 5832987 w 7639665"/>
              <a:gd name="connsiteY18" fmla="*/ 235974 h 406186"/>
              <a:gd name="connsiteX19" fmla="*/ 6039465 w 7639665"/>
              <a:gd name="connsiteY19" fmla="*/ 206477 h 406186"/>
              <a:gd name="connsiteX20" fmla="*/ 6282813 w 7639665"/>
              <a:gd name="connsiteY20" fmla="*/ 250722 h 406186"/>
              <a:gd name="connsiteX21" fmla="*/ 6400800 w 7639665"/>
              <a:gd name="connsiteY21" fmla="*/ 213851 h 406186"/>
              <a:gd name="connsiteX22" fmla="*/ 6518787 w 7639665"/>
              <a:gd name="connsiteY22" fmla="*/ 243348 h 406186"/>
              <a:gd name="connsiteX23" fmla="*/ 6688394 w 7639665"/>
              <a:gd name="connsiteY23" fmla="*/ 250722 h 406186"/>
              <a:gd name="connsiteX24" fmla="*/ 6828503 w 7639665"/>
              <a:gd name="connsiteY24" fmla="*/ 309716 h 406186"/>
              <a:gd name="connsiteX25" fmla="*/ 6924368 w 7639665"/>
              <a:gd name="connsiteY25" fmla="*/ 294967 h 406186"/>
              <a:gd name="connsiteX26" fmla="*/ 7079226 w 7639665"/>
              <a:gd name="connsiteY26" fmla="*/ 361335 h 406186"/>
              <a:gd name="connsiteX27" fmla="*/ 7204587 w 7639665"/>
              <a:gd name="connsiteY27" fmla="*/ 376083 h 406186"/>
              <a:gd name="connsiteX28" fmla="*/ 7315200 w 7639665"/>
              <a:gd name="connsiteY28" fmla="*/ 309716 h 406186"/>
              <a:gd name="connsiteX29" fmla="*/ 7462684 w 7639665"/>
              <a:gd name="connsiteY29" fmla="*/ 368709 h 406186"/>
              <a:gd name="connsiteX30" fmla="*/ 7610168 w 7639665"/>
              <a:gd name="connsiteY30" fmla="*/ 353961 h 406186"/>
              <a:gd name="connsiteX31" fmla="*/ 7639665 w 7639665"/>
              <a:gd name="connsiteY31" fmla="*/ 376083 h 40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39665" h="406186">
                <a:moveTo>
                  <a:pt x="0" y="0"/>
                </a:moveTo>
                <a:cubicBezTo>
                  <a:pt x="251337" y="19664"/>
                  <a:pt x="502675" y="39329"/>
                  <a:pt x="707923" y="44245"/>
                </a:cubicBezTo>
                <a:cubicBezTo>
                  <a:pt x="913171" y="49161"/>
                  <a:pt x="1047135" y="22122"/>
                  <a:pt x="1231490" y="29496"/>
                </a:cubicBezTo>
                <a:cubicBezTo>
                  <a:pt x="1415845" y="36870"/>
                  <a:pt x="1677629" y="68826"/>
                  <a:pt x="1814052" y="88490"/>
                </a:cubicBezTo>
                <a:cubicBezTo>
                  <a:pt x="1950475" y="108154"/>
                  <a:pt x="1977513" y="114299"/>
                  <a:pt x="2050026" y="147483"/>
                </a:cubicBezTo>
                <a:cubicBezTo>
                  <a:pt x="2122539" y="180667"/>
                  <a:pt x="2188907" y="263012"/>
                  <a:pt x="2249129" y="287593"/>
                </a:cubicBezTo>
                <a:cubicBezTo>
                  <a:pt x="2309351" y="312174"/>
                  <a:pt x="2411361" y="294967"/>
                  <a:pt x="2411361" y="294967"/>
                </a:cubicBezTo>
                <a:cubicBezTo>
                  <a:pt x="2491248" y="297425"/>
                  <a:pt x="2621526" y="306029"/>
                  <a:pt x="2728452" y="302342"/>
                </a:cubicBezTo>
                <a:cubicBezTo>
                  <a:pt x="2835378" y="298655"/>
                  <a:pt x="3052916" y="272845"/>
                  <a:pt x="3052916" y="272845"/>
                </a:cubicBezTo>
                <a:cubicBezTo>
                  <a:pt x="3153697" y="263013"/>
                  <a:pt x="3259394" y="258096"/>
                  <a:pt x="3333136" y="243348"/>
                </a:cubicBezTo>
                <a:cubicBezTo>
                  <a:pt x="3406878" y="228600"/>
                  <a:pt x="3368778" y="188041"/>
                  <a:pt x="3495368" y="184354"/>
                </a:cubicBezTo>
                <a:cubicBezTo>
                  <a:pt x="3621958" y="180667"/>
                  <a:pt x="4092678" y="221225"/>
                  <a:pt x="4092678" y="221225"/>
                </a:cubicBezTo>
                <a:lnTo>
                  <a:pt x="4240161" y="228600"/>
                </a:lnTo>
                <a:cubicBezTo>
                  <a:pt x="4300383" y="239661"/>
                  <a:pt x="4385187" y="266699"/>
                  <a:pt x="4454013" y="287593"/>
                </a:cubicBezTo>
                <a:cubicBezTo>
                  <a:pt x="4522839" y="308487"/>
                  <a:pt x="4590435" y="334297"/>
                  <a:pt x="4653116" y="353961"/>
                </a:cubicBezTo>
                <a:cubicBezTo>
                  <a:pt x="4715797" y="373625"/>
                  <a:pt x="4723171" y="401893"/>
                  <a:pt x="4830097" y="405580"/>
                </a:cubicBezTo>
                <a:cubicBezTo>
                  <a:pt x="4937023" y="409267"/>
                  <a:pt x="5160707" y="395747"/>
                  <a:pt x="5294671" y="376083"/>
                </a:cubicBezTo>
                <a:cubicBezTo>
                  <a:pt x="5428635" y="356419"/>
                  <a:pt x="5633884" y="287593"/>
                  <a:pt x="5633884" y="287593"/>
                </a:cubicBezTo>
                <a:cubicBezTo>
                  <a:pt x="5723603" y="264242"/>
                  <a:pt x="5765390" y="249493"/>
                  <a:pt x="5832987" y="235974"/>
                </a:cubicBezTo>
                <a:cubicBezTo>
                  <a:pt x="5900584" y="222455"/>
                  <a:pt x="5964494" y="204019"/>
                  <a:pt x="6039465" y="206477"/>
                </a:cubicBezTo>
                <a:cubicBezTo>
                  <a:pt x="6114436" y="208935"/>
                  <a:pt x="6222591" y="249493"/>
                  <a:pt x="6282813" y="250722"/>
                </a:cubicBezTo>
                <a:cubicBezTo>
                  <a:pt x="6343035" y="251951"/>
                  <a:pt x="6361471" y="215080"/>
                  <a:pt x="6400800" y="213851"/>
                </a:cubicBezTo>
                <a:cubicBezTo>
                  <a:pt x="6440129" y="212622"/>
                  <a:pt x="6470855" y="237203"/>
                  <a:pt x="6518787" y="243348"/>
                </a:cubicBezTo>
                <a:cubicBezTo>
                  <a:pt x="6566719" y="249493"/>
                  <a:pt x="6636775" y="239661"/>
                  <a:pt x="6688394" y="250722"/>
                </a:cubicBezTo>
                <a:cubicBezTo>
                  <a:pt x="6740013" y="261783"/>
                  <a:pt x="6789174" y="302342"/>
                  <a:pt x="6828503" y="309716"/>
                </a:cubicBezTo>
                <a:cubicBezTo>
                  <a:pt x="6867832" y="317090"/>
                  <a:pt x="6882581" y="286364"/>
                  <a:pt x="6924368" y="294967"/>
                </a:cubicBezTo>
                <a:cubicBezTo>
                  <a:pt x="6966155" y="303570"/>
                  <a:pt x="7032523" y="347816"/>
                  <a:pt x="7079226" y="361335"/>
                </a:cubicBezTo>
                <a:cubicBezTo>
                  <a:pt x="7125929" y="374854"/>
                  <a:pt x="7165258" y="384686"/>
                  <a:pt x="7204587" y="376083"/>
                </a:cubicBezTo>
                <a:cubicBezTo>
                  <a:pt x="7243916" y="367480"/>
                  <a:pt x="7272184" y="310945"/>
                  <a:pt x="7315200" y="309716"/>
                </a:cubicBezTo>
                <a:cubicBezTo>
                  <a:pt x="7358216" y="308487"/>
                  <a:pt x="7413523" y="361335"/>
                  <a:pt x="7462684" y="368709"/>
                </a:cubicBezTo>
                <a:cubicBezTo>
                  <a:pt x="7511845" y="376083"/>
                  <a:pt x="7580671" y="352732"/>
                  <a:pt x="7610168" y="353961"/>
                </a:cubicBezTo>
                <a:cubicBezTo>
                  <a:pt x="7639665" y="355190"/>
                  <a:pt x="7639665" y="365636"/>
                  <a:pt x="7639665" y="376083"/>
                </a:cubicBezTo>
              </a:path>
            </a:pathLst>
          </a:cu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5" name="Frihåndsform: figur 64">
            <a:extLst>
              <a:ext uri="{FF2B5EF4-FFF2-40B4-BE49-F238E27FC236}">
                <a16:creationId xmlns:a16="http://schemas.microsoft.com/office/drawing/2014/main" id="{E795793D-D23E-464F-B846-EF369FF23D18}"/>
              </a:ext>
            </a:extLst>
          </p:cNvPr>
          <p:cNvSpPr/>
          <p:nvPr/>
        </p:nvSpPr>
        <p:spPr>
          <a:xfrm>
            <a:off x="5940799" y="5161573"/>
            <a:ext cx="1695188" cy="854226"/>
          </a:xfrm>
          <a:custGeom>
            <a:avLst/>
            <a:gdLst>
              <a:gd name="connsiteX0" fmla="*/ 0 w 1622323"/>
              <a:gd name="connsiteY0" fmla="*/ 0 h 857881"/>
              <a:gd name="connsiteX1" fmla="*/ 250723 w 1622323"/>
              <a:gd name="connsiteY1" fmla="*/ 457200 h 857881"/>
              <a:gd name="connsiteX2" fmla="*/ 700549 w 1622323"/>
              <a:gd name="connsiteY2" fmla="*/ 855406 h 857881"/>
              <a:gd name="connsiteX3" fmla="*/ 1069259 w 1622323"/>
              <a:gd name="connsiteY3" fmla="*/ 626806 h 857881"/>
              <a:gd name="connsiteX4" fmla="*/ 1275736 w 1622323"/>
              <a:gd name="connsiteY4" fmla="*/ 648929 h 857881"/>
              <a:gd name="connsiteX5" fmla="*/ 1622323 w 1622323"/>
              <a:gd name="connsiteY5" fmla="*/ 66368 h 857881"/>
              <a:gd name="connsiteX6" fmla="*/ 1622323 w 1622323"/>
              <a:gd name="connsiteY6" fmla="*/ 66368 h 85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2323" h="857881">
                <a:moveTo>
                  <a:pt x="0" y="0"/>
                </a:moveTo>
                <a:cubicBezTo>
                  <a:pt x="66982" y="157316"/>
                  <a:pt x="133965" y="314632"/>
                  <a:pt x="250723" y="457200"/>
                </a:cubicBezTo>
                <a:cubicBezTo>
                  <a:pt x="367481" y="599768"/>
                  <a:pt x="564126" y="827138"/>
                  <a:pt x="700549" y="855406"/>
                </a:cubicBezTo>
                <a:cubicBezTo>
                  <a:pt x="836972" y="883674"/>
                  <a:pt x="973395" y="661219"/>
                  <a:pt x="1069259" y="626806"/>
                </a:cubicBezTo>
                <a:cubicBezTo>
                  <a:pt x="1165123" y="592393"/>
                  <a:pt x="1183559" y="742335"/>
                  <a:pt x="1275736" y="648929"/>
                </a:cubicBezTo>
                <a:cubicBezTo>
                  <a:pt x="1367913" y="555523"/>
                  <a:pt x="1622323" y="66368"/>
                  <a:pt x="1622323" y="66368"/>
                </a:cubicBezTo>
                <a:lnTo>
                  <a:pt x="1622323" y="66368"/>
                </a:lnTo>
              </a:path>
            </a:pathLst>
          </a:cu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6" name="Frihåndsform: figur 65">
            <a:extLst>
              <a:ext uri="{FF2B5EF4-FFF2-40B4-BE49-F238E27FC236}">
                <a16:creationId xmlns:a16="http://schemas.microsoft.com/office/drawing/2014/main" id="{597E5946-48BD-4943-B8E6-1E5763405784}"/>
              </a:ext>
            </a:extLst>
          </p:cNvPr>
          <p:cNvSpPr/>
          <p:nvPr/>
        </p:nvSpPr>
        <p:spPr>
          <a:xfrm>
            <a:off x="8181920" y="5337497"/>
            <a:ext cx="1402382" cy="1044666"/>
          </a:xfrm>
          <a:custGeom>
            <a:avLst/>
            <a:gdLst>
              <a:gd name="connsiteX0" fmla="*/ 1342103 w 1342103"/>
              <a:gd name="connsiteY0" fmla="*/ 125362 h 1049136"/>
              <a:gd name="connsiteX1" fmla="*/ 1002891 w 1342103"/>
              <a:gd name="connsiteY1" fmla="*/ 486697 h 1049136"/>
              <a:gd name="connsiteX2" fmla="*/ 848033 w 1342103"/>
              <a:gd name="connsiteY2" fmla="*/ 715297 h 1049136"/>
              <a:gd name="connsiteX3" fmla="*/ 759542 w 1342103"/>
              <a:gd name="connsiteY3" fmla="*/ 980768 h 1049136"/>
              <a:gd name="connsiteX4" fmla="*/ 656303 w 1342103"/>
              <a:gd name="connsiteY4" fmla="*/ 1032388 h 1049136"/>
              <a:gd name="connsiteX5" fmla="*/ 294968 w 1342103"/>
              <a:gd name="connsiteY5" fmla="*/ 737420 h 1049136"/>
              <a:gd name="connsiteX6" fmla="*/ 154858 w 1342103"/>
              <a:gd name="connsiteY6" fmla="*/ 427704 h 1049136"/>
              <a:gd name="connsiteX7" fmla="*/ 0 w 1342103"/>
              <a:gd name="connsiteY7" fmla="*/ 0 h 1049136"/>
              <a:gd name="connsiteX8" fmla="*/ 0 w 1342103"/>
              <a:gd name="connsiteY8" fmla="*/ 0 h 104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2103" h="1049136">
                <a:moveTo>
                  <a:pt x="1342103" y="125362"/>
                </a:moveTo>
                <a:cubicBezTo>
                  <a:pt x="1213669" y="256868"/>
                  <a:pt x="1085236" y="388375"/>
                  <a:pt x="1002891" y="486697"/>
                </a:cubicBezTo>
                <a:cubicBezTo>
                  <a:pt x="920546" y="585019"/>
                  <a:pt x="888591" y="632952"/>
                  <a:pt x="848033" y="715297"/>
                </a:cubicBezTo>
                <a:cubicBezTo>
                  <a:pt x="807475" y="797642"/>
                  <a:pt x="791497" y="927920"/>
                  <a:pt x="759542" y="980768"/>
                </a:cubicBezTo>
                <a:cubicBezTo>
                  <a:pt x="727587" y="1033616"/>
                  <a:pt x="733732" y="1072946"/>
                  <a:pt x="656303" y="1032388"/>
                </a:cubicBezTo>
                <a:cubicBezTo>
                  <a:pt x="578874" y="991830"/>
                  <a:pt x="378542" y="838201"/>
                  <a:pt x="294968" y="737420"/>
                </a:cubicBezTo>
                <a:cubicBezTo>
                  <a:pt x="211394" y="636639"/>
                  <a:pt x="204019" y="550607"/>
                  <a:pt x="154858" y="427704"/>
                </a:cubicBezTo>
                <a:cubicBezTo>
                  <a:pt x="105697" y="304801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55887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>
            <a:extLst>
              <a:ext uri="{FF2B5EF4-FFF2-40B4-BE49-F238E27FC236}">
                <a16:creationId xmlns:a16="http://schemas.microsoft.com/office/drawing/2014/main" id="{0E8AF5A4-3D7B-450B-B090-9BEA847ED8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34" t="6078" r="8050" b="6076"/>
          <a:stretch/>
        </p:blipFill>
        <p:spPr>
          <a:xfrm>
            <a:off x="991008" y="1200052"/>
            <a:ext cx="9840955" cy="5166992"/>
          </a:xfrm>
          <a:prstGeom prst="rect">
            <a:avLst/>
          </a:prstGeom>
        </p:spPr>
      </p:pic>
      <p:sp>
        <p:nvSpPr>
          <p:cNvPr id="3" name="Plassholder for innhold 3">
            <a:extLst>
              <a:ext uri="{FF2B5EF4-FFF2-40B4-BE49-F238E27FC236}">
                <a16:creationId xmlns:a16="http://schemas.microsoft.com/office/drawing/2014/main" id="{FEDC3AF6-9E41-4BE4-B9F3-6E1A52F037D6}"/>
              </a:ext>
            </a:extLst>
          </p:cNvPr>
          <p:cNvSpPr txBox="1">
            <a:spLocks/>
          </p:cNvSpPr>
          <p:nvPr/>
        </p:nvSpPr>
        <p:spPr>
          <a:xfrm>
            <a:off x="1204085" y="283074"/>
            <a:ext cx="9666916" cy="11253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latin typeface="+mj-lt"/>
              </a:rPr>
              <a:t>1990 – 2009: </a:t>
            </a:r>
            <a:r>
              <a:rPr lang="en-GB" dirty="0">
                <a:latin typeface="+mj-lt"/>
                <a:sym typeface="Wingdings" panose="05000000000000000000" pitchFamily="2" charset="2"/>
              </a:rPr>
              <a:t>Negative anomalies indicating less gas</a:t>
            </a:r>
            <a:endParaRPr lang="en-GB" dirty="0">
              <a:latin typeface="+mj-lt"/>
            </a:endParaRP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30D876FB-2552-4225-BE56-ED03790A73BE}"/>
              </a:ext>
            </a:extLst>
          </p:cNvPr>
          <p:cNvGrpSpPr/>
          <p:nvPr/>
        </p:nvGrpSpPr>
        <p:grpSpPr>
          <a:xfrm>
            <a:off x="4550126" y="1030170"/>
            <a:ext cx="168839" cy="5041446"/>
            <a:chOff x="4079345" y="1109478"/>
            <a:chExt cx="143745" cy="5100719"/>
          </a:xfrm>
        </p:grpSpPr>
        <p:cxnSp>
          <p:nvCxnSpPr>
            <p:cNvPr id="6" name="Rett linje 5">
              <a:extLst>
                <a:ext uri="{FF2B5EF4-FFF2-40B4-BE49-F238E27FC236}">
                  <a16:creationId xmlns:a16="http://schemas.microsoft.com/office/drawing/2014/main" id="{FCF0202F-46DD-45E2-A53D-5AE6B19F16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44678" y="1330141"/>
              <a:ext cx="6545" cy="4880056"/>
            </a:xfrm>
            <a:prstGeom prst="line">
              <a:avLst/>
            </a:prstGeom>
            <a:ln w="63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Picture 6" descr="01P0136">
              <a:extLst>
                <a:ext uri="{FF2B5EF4-FFF2-40B4-BE49-F238E27FC236}">
                  <a16:creationId xmlns:a16="http://schemas.microsoft.com/office/drawing/2014/main" id="{AFF65E61-ECA8-4BE5-B636-C4046FFB1B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079345" y="1109478"/>
              <a:ext cx="143745" cy="262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ktangel 7">
            <a:extLst>
              <a:ext uri="{FF2B5EF4-FFF2-40B4-BE49-F238E27FC236}">
                <a16:creationId xmlns:a16="http://schemas.microsoft.com/office/drawing/2014/main" id="{D5F1C1E8-AE6C-42C4-BA3B-EC7892F83A2C}"/>
              </a:ext>
            </a:extLst>
          </p:cNvPr>
          <p:cNvSpPr/>
          <p:nvPr/>
        </p:nvSpPr>
        <p:spPr>
          <a:xfrm>
            <a:off x="8942795" y="1632610"/>
            <a:ext cx="1418978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nb-NO" sz="1600" b="1" dirty="0">
                <a:latin typeface="Arial" pitchFamily="34" charset="0"/>
              </a:rPr>
              <a:t>Offset 515 m</a:t>
            </a:r>
            <a:endParaRPr lang="en-US" sz="1600" b="1" dirty="0">
              <a:latin typeface="Arial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65808DF-0FC2-46E6-8726-5C7AF1397665}"/>
              </a:ext>
            </a:extLst>
          </p:cNvPr>
          <p:cNvSpPr/>
          <p:nvPr/>
        </p:nvSpPr>
        <p:spPr>
          <a:xfrm rot="16200000">
            <a:off x="-272918" y="3104353"/>
            <a:ext cx="1957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+mj-lt"/>
              </a:rPr>
              <a:t>Time-shift [ms]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838E799-CC48-4461-AF5E-25FCB428C828}"/>
              </a:ext>
            </a:extLst>
          </p:cNvPr>
          <p:cNvSpPr/>
          <p:nvPr/>
        </p:nvSpPr>
        <p:spPr>
          <a:xfrm>
            <a:off x="5290736" y="6448926"/>
            <a:ext cx="14936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 err="1">
                <a:latin typeface="+mj-lt"/>
              </a:rPr>
              <a:t>Distance</a:t>
            </a:r>
            <a:r>
              <a:rPr lang="nb-NO" b="1" dirty="0">
                <a:latin typeface="+mj-lt"/>
              </a:rPr>
              <a:t> [km]</a:t>
            </a:r>
            <a:endParaRPr lang="en-US" b="1" dirty="0">
              <a:latin typeface="+mj-lt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D0E224B9-D11D-42A3-BA98-21E830EAAC85}"/>
              </a:ext>
            </a:extLst>
          </p:cNvPr>
          <p:cNvSpPr txBox="1"/>
          <p:nvPr/>
        </p:nvSpPr>
        <p:spPr>
          <a:xfrm>
            <a:off x="1204085" y="845504"/>
            <a:ext cx="57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SE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7E27B58A-A6AE-4BB2-BBE3-4CE29FBF07E0}"/>
              </a:ext>
            </a:extLst>
          </p:cNvPr>
          <p:cNvSpPr txBox="1"/>
          <p:nvPr/>
        </p:nvSpPr>
        <p:spPr>
          <a:xfrm>
            <a:off x="10239449" y="845504"/>
            <a:ext cx="57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NW</a:t>
            </a:r>
          </a:p>
        </p:txBody>
      </p:sp>
    </p:spTree>
    <p:extLst>
      <p:ext uri="{BB962C8B-B14F-4D97-AF65-F5344CB8AC3E}">
        <p14:creationId xmlns:p14="http://schemas.microsoft.com/office/powerpoint/2010/main" val="899698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Bilde 43">
            <a:extLst>
              <a:ext uri="{FF2B5EF4-FFF2-40B4-BE49-F238E27FC236}">
                <a16:creationId xmlns:a16="http://schemas.microsoft.com/office/drawing/2014/main" id="{964C51F9-CB27-4EE7-B200-46D7149A95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17" t="5676" r="7735" b="9643"/>
          <a:stretch/>
        </p:blipFill>
        <p:spPr>
          <a:xfrm>
            <a:off x="636243" y="1114867"/>
            <a:ext cx="8367457" cy="3700733"/>
          </a:xfrm>
          <a:prstGeom prst="rect">
            <a:avLst/>
          </a:prstGeom>
        </p:spPr>
      </p:pic>
      <p:sp>
        <p:nvSpPr>
          <p:cNvPr id="2" name="Plassholder for innhold 3">
            <a:extLst>
              <a:ext uri="{FF2B5EF4-FFF2-40B4-BE49-F238E27FC236}">
                <a16:creationId xmlns:a16="http://schemas.microsoft.com/office/drawing/2014/main" id="{2ACBF253-B8A9-4452-8F23-B35E8567CC51}"/>
              </a:ext>
            </a:extLst>
          </p:cNvPr>
          <p:cNvSpPr txBox="1">
            <a:spLocks/>
          </p:cNvSpPr>
          <p:nvPr/>
        </p:nvSpPr>
        <p:spPr>
          <a:xfrm>
            <a:off x="715464" y="116186"/>
            <a:ext cx="11646764" cy="12033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latin typeface="+mj-lt"/>
              </a:rPr>
              <a:t>1988 – 1990 – 2009:</a:t>
            </a:r>
            <a:r>
              <a:rPr lang="en-GB" dirty="0">
                <a:latin typeface="+mj-lt"/>
                <a:sym typeface="Wingdings" panose="05000000000000000000" pitchFamily="2" charset="2"/>
              </a:rPr>
              <a:t> Gas migrated out of tunnel valley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FC455224-64D2-4723-9607-F8AA0CEB6060}"/>
              </a:ext>
            </a:extLst>
          </p:cNvPr>
          <p:cNvGrpSpPr/>
          <p:nvPr/>
        </p:nvGrpSpPr>
        <p:grpSpPr>
          <a:xfrm>
            <a:off x="231034" y="657702"/>
            <a:ext cx="9291531" cy="5946774"/>
            <a:chOff x="1450234" y="695987"/>
            <a:chExt cx="9291531" cy="5946774"/>
          </a:xfrm>
        </p:grpSpPr>
        <p:grpSp>
          <p:nvGrpSpPr>
            <p:cNvPr id="4" name="Gruppe 3">
              <a:extLst>
                <a:ext uri="{FF2B5EF4-FFF2-40B4-BE49-F238E27FC236}">
                  <a16:creationId xmlns:a16="http://schemas.microsoft.com/office/drawing/2014/main" id="{DA8A9E89-FBBD-4139-BAD6-BFA761EB8B79}"/>
                </a:ext>
              </a:extLst>
            </p:cNvPr>
            <p:cNvGrpSpPr/>
            <p:nvPr/>
          </p:nvGrpSpPr>
          <p:grpSpPr>
            <a:xfrm>
              <a:off x="1450234" y="695987"/>
              <a:ext cx="9291531" cy="5946774"/>
              <a:chOff x="232180" y="695987"/>
              <a:chExt cx="9291531" cy="5946774"/>
            </a:xfrm>
          </p:grpSpPr>
          <p:grpSp>
            <p:nvGrpSpPr>
              <p:cNvPr id="7" name="Gruppe 6">
                <a:extLst>
                  <a:ext uri="{FF2B5EF4-FFF2-40B4-BE49-F238E27FC236}">
                    <a16:creationId xmlns:a16="http://schemas.microsoft.com/office/drawing/2014/main" id="{83ED7310-EBC8-46E8-B623-A2535DCA5016}"/>
                  </a:ext>
                </a:extLst>
              </p:cNvPr>
              <p:cNvGrpSpPr/>
              <p:nvPr/>
            </p:nvGrpSpPr>
            <p:grpSpPr>
              <a:xfrm>
                <a:off x="232180" y="695987"/>
                <a:ext cx="9291531" cy="5946774"/>
                <a:chOff x="539663" y="372587"/>
                <a:chExt cx="9737144" cy="6360308"/>
              </a:xfrm>
            </p:grpSpPr>
            <p:grpSp>
              <p:nvGrpSpPr>
                <p:cNvPr id="17" name="Gruppe 16">
                  <a:extLst>
                    <a:ext uri="{FF2B5EF4-FFF2-40B4-BE49-F238E27FC236}">
                      <a16:creationId xmlns:a16="http://schemas.microsoft.com/office/drawing/2014/main" id="{641811AE-F395-44A8-A70E-7B98E4FC5764}"/>
                    </a:ext>
                  </a:extLst>
                </p:cNvPr>
                <p:cNvGrpSpPr/>
                <p:nvPr/>
              </p:nvGrpSpPr>
              <p:grpSpPr>
                <a:xfrm>
                  <a:off x="713548" y="651164"/>
                  <a:ext cx="9554403" cy="6057611"/>
                  <a:chOff x="1969923" y="179482"/>
                  <a:chExt cx="8725269" cy="5687991"/>
                </a:xfrm>
              </p:grpSpPr>
              <p:grpSp>
                <p:nvGrpSpPr>
                  <p:cNvPr id="21" name="Gruppe 20">
                    <a:extLst>
                      <a:ext uri="{FF2B5EF4-FFF2-40B4-BE49-F238E27FC236}">
                        <a16:creationId xmlns:a16="http://schemas.microsoft.com/office/drawing/2014/main" id="{0CA15E65-01A8-43FB-ACA2-965D8733FE4C}"/>
                      </a:ext>
                    </a:extLst>
                  </p:cNvPr>
                  <p:cNvGrpSpPr/>
                  <p:nvPr/>
                </p:nvGrpSpPr>
                <p:grpSpPr>
                  <a:xfrm>
                    <a:off x="1969923" y="179482"/>
                    <a:ext cx="8725269" cy="5687991"/>
                    <a:chOff x="1969923" y="179482"/>
                    <a:chExt cx="8725269" cy="5687991"/>
                  </a:xfrm>
                </p:grpSpPr>
                <p:grpSp>
                  <p:nvGrpSpPr>
                    <p:cNvPr id="23" name="Gruppe 22">
                      <a:extLst>
                        <a:ext uri="{FF2B5EF4-FFF2-40B4-BE49-F238E27FC236}">
                          <a16:creationId xmlns:a16="http://schemas.microsoft.com/office/drawing/2014/main" id="{94633927-016B-427A-A447-5FE85DA47C1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69923" y="179482"/>
                      <a:ext cx="8725269" cy="5687991"/>
                      <a:chOff x="1969923" y="179483"/>
                      <a:chExt cx="8725269" cy="5687991"/>
                    </a:xfrm>
                  </p:grpSpPr>
                  <p:grpSp>
                    <p:nvGrpSpPr>
                      <p:cNvPr id="28" name="Gruppe 27">
                        <a:extLst>
                          <a:ext uri="{FF2B5EF4-FFF2-40B4-BE49-F238E27FC236}">
                            <a16:creationId xmlns:a16="http://schemas.microsoft.com/office/drawing/2014/main" id="{E8DB3A15-C89E-4AE7-BC9C-54F3A052159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69923" y="261735"/>
                        <a:ext cx="8725269" cy="5605739"/>
                        <a:chOff x="1969923" y="261735"/>
                        <a:chExt cx="8725269" cy="5605739"/>
                      </a:xfrm>
                    </p:grpSpPr>
                    <p:grpSp>
                      <p:nvGrpSpPr>
                        <p:cNvPr id="30" name="Gruppe 29">
                          <a:extLst>
                            <a:ext uri="{FF2B5EF4-FFF2-40B4-BE49-F238E27FC236}">
                              <a16:creationId xmlns:a16="http://schemas.microsoft.com/office/drawing/2014/main" id="{5945C642-4BD1-44DF-817C-270B490E4ED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69923" y="261735"/>
                          <a:ext cx="8725269" cy="5605739"/>
                          <a:chOff x="1969923" y="261735"/>
                          <a:chExt cx="8725269" cy="5605739"/>
                        </a:xfrm>
                      </p:grpSpPr>
                      <p:grpSp>
                        <p:nvGrpSpPr>
                          <p:cNvPr id="32" name="Gruppe 31">
                            <a:extLst>
                              <a:ext uri="{FF2B5EF4-FFF2-40B4-BE49-F238E27FC236}">
                                <a16:creationId xmlns:a16="http://schemas.microsoft.com/office/drawing/2014/main" id="{057DCEBB-42F8-413D-A667-856F3F3492B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371448" y="4046996"/>
                            <a:ext cx="8323744" cy="1820478"/>
                            <a:chOff x="2339918" y="4698633"/>
                            <a:chExt cx="8323744" cy="1820478"/>
                          </a:xfrm>
                        </p:grpSpPr>
                        <p:sp>
                          <p:nvSpPr>
                            <p:cNvPr id="36" name="TekstSylinder 35">
                              <a:extLst>
                                <a:ext uri="{FF2B5EF4-FFF2-40B4-BE49-F238E27FC236}">
                                  <a16:creationId xmlns:a16="http://schemas.microsoft.com/office/drawing/2014/main" id="{8CFE705E-DAF4-4F32-82E5-B8E0BD3AE742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9993569" y="4985387"/>
                              <a:ext cx="650828" cy="216347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r>
                                <a:rPr lang="nb-NO" sz="1000" dirty="0">
                                  <a:latin typeface="+mj-lt"/>
                                </a:rPr>
                                <a:t>140</a:t>
                              </a:r>
                            </a:p>
                          </p:txBody>
                        </p:sp>
                        <p:sp>
                          <p:nvSpPr>
                            <p:cNvPr id="37" name="TekstSylinder 36">
                              <a:extLst>
                                <a:ext uri="{FF2B5EF4-FFF2-40B4-BE49-F238E27FC236}">
                                  <a16:creationId xmlns:a16="http://schemas.microsoft.com/office/drawing/2014/main" id="{06AA24C7-FB26-448D-BB1F-E4F84912C49C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10012834" y="5474927"/>
                              <a:ext cx="650828" cy="216347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r>
                                <a:rPr lang="nb-NO" sz="1000" dirty="0">
                                  <a:latin typeface="+mj-lt"/>
                                </a:rPr>
                                <a:t>160</a:t>
                              </a:r>
                            </a:p>
                          </p:txBody>
                        </p:sp>
                        <p:sp>
                          <p:nvSpPr>
                            <p:cNvPr id="38" name="TekstSylinder 37">
                              <a:extLst>
                                <a:ext uri="{FF2B5EF4-FFF2-40B4-BE49-F238E27FC236}">
                                  <a16:creationId xmlns:a16="http://schemas.microsoft.com/office/drawing/2014/main" id="{6494640E-8517-4B2B-B93E-B3B62760BCA8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10012834" y="5964466"/>
                              <a:ext cx="650828" cy="216347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r>
                                <a:rPr lang="nb-NO" sz="1000" dirty="0">
                                  <a:latin typeface="+mj-lt"/>
                                </a:rPr>
                                <a:t>180</a:t>
                              </a:r>
                            </a:p>
                          </p:txBody>
                        </p:sp>
                        <p:pic>
                          <p:nvPicPr>
                            <p:cNvPr id="39" name="Picture 2">
                              <a:extLst>
                                <a:ext uri="{FF2B5EF4-FFF2-40B4-BE49-F238E27FC236}">
                                  <a16:creationId xmlns:a16="http://schemas.microsoft.com/office/drawing/2014/main" id="{B0BE19C5-8AEE-4E56-8117-32124F6BE660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 rotWithShape="1">
                            <a:blip r:embed="rId3">
                              <a:clrChange>
                                <a:clrFrom>
                                  <a:srgbClr val="D3D3D3"/>
                                </a:clrFrom>
                                <a:clrTo>
                                  <a:srgbClr val="D3D3D3">
                                    <a:alpha val="0"/>
                                  </a:srgbClr>
                                </a:clrTo>
                              </a:clrChange>
                            </a:blip>
                            <a:srcRect l="7751" t="38918" r="-948" b="1985"/>
                            <a:stretch/>
                          </p:blipFill>
                          <p:spPr>
                            <a:xfrm>
                              <a:off x="2339918" y="4698633"/>
                              <a:ext cx="7747508" cy="1820478"/>
                            </a:xfrm>
                            <a:prstGeom prst="rect">
                              <a:avLst/>
                            </a:prstGeom>
                          </p:spPr>
                        </p:pic>
                        <p:cxnSp>
                          <p:nvCxnSpPr>
                            <p:cNvPr id="40" name="Rett linje 39">
                              <a:extLst>
                                <a:ext uri="{FF2B5EF4-FFF2-40B4-BE49-F238E27FC236}">
                                  <a16:creationId xmlns:a16="http://schemas.microsoft.com/office/drawing/2014/main" id="{15E0C465-82A2-414B-93F7-8BEE70E6AF6A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9950789" y="5093561"/>
                              <a:ext cx="85563" cy="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41" name="Rett linje 40">
                              <a:extLst>
                                <a:ext uri="{FF2B5EF4-FFF2-40B4-BE49-F238E27FC236}">
                                  <a16:creationId xmlns:a16="http://schemas.microsoft.com/office/drawing/2014/main" id="{6111D9F6-DC07-4E3B-857B-55B137A17B9F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9950789" y="5586995"/>
                              <a:ext cx="85563" cy="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42" name="Rett linje 41">
                              <a:extLst>
                                <a:ext uri="{FF2B5EF4-FFF2-40B4-BE49-F238E27FC236}">
                                  <a16:creationId xmlns:a16="http://schemas.microsoft.com/office/drawing/2014/main" id="{38B2B307-E9CE-43BE-B0F2-EA313C880B1A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9954705" y="6078342"/>
                              <a:ext cx="85563" cy="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43" name="Rektangel 42">
                              <a:extLst>
                                <a:ext uri="{FF2B5EF4-FFF2-40B4-BE49-F238E27FC236}">
                                  <a16:creationId xmlns:a16="http://schemas.microsoft.com/office/drawing/2014/main" id="{81667761-9A81-402D-8A63-23C75FC72BC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339919" y="4698633"/>
                              <a:ext cx="7653649" cy="182047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nb-NO" dirty="0"/>
                            </a:p>
                          </p:txBody>
                        </p:sp>
                      </p:grpSp>
                      <p:pic>
                        <p:nvPicPr>
                          <p:cNvPr id="35" name="Bilde 34">
                            <a:extLst>
                              <a:ext uri="{FF2B5EF4-FFF2-40B4-BE49-F238E27FC236}">
                                <a16:creationId xmlns:a16="http://schemas.microsoft.com/office/drawing/2014/main" id="{A97F2CFA-1540-427A-BA59-96F45F3B27C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4"/>
                          <a:srcRect l="9404" t="89383" r="8215" b="6110"/>
                          <a:stretch/>
                        </p:blipFill>
                        <p:spPr>
                          <a:xfrm>
                            <a:off x="1969923" y="261735"/>
                            <a:ext cx="8198800" cy="198111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sp>
                      <p:nvSpPr>
                        <p:cNvPr id="31" name="Rektangel 30">
                          <a:extLst>
                            <a:ext uri="{FF2B5EF4-FFF2-40B4-BE49-F238E27FC236}">
                              <a16:creationId xmlns:a16="http://schemas.microsoft.com/office/drawing/2014/main" id="{6609DB0B-52EF-47DC-8A60-740BFAF32F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61480" y="287271"/>
                          <a:ext cx="215361" cy="13118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nb-NO"/>
                        </a:p>
                      </p:txBody>
                    </p:sp>
                  </p:grpSp>
                  <p:pic>
                    <p:nvPicPr>
                      <p:cNvPr id="29" name="Picture 6" descr="01P0136">
                        <a:extLst>
                          <a:ext uri="{FF2B5EF4-FFF2-40B4-BE49-F238E27FC236}">
                            <a16:creationId xmlns:a16="http://schemas.microsoft.com/office/drawing/2014/main" id="{C7B8A8CF-EBBB-41ED-922F-2868E9B91F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flipH="1">
                        <a:off x="5051555" y="179483"/>
                        <a:ext cx="153670" cy="28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24" name="Frihåndsform: figur 23">
                      <a:extLst>
                        <a:ext uri="{FF2B5EF4-FFF2-40B4-BE49-F238E27FC236}">
                          <a16:creationId xmlns:a16="http://schemas.microsoft.com/office/drawing/2014/main" id="{D36106C4-BA5F-4FDA-9CD0-FB35175D5B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71447" y="4131519"/>
                      <a:ext cx="7598463" cy="411591"/>
                    </a:xfrm>
                    <a:custGeom>
                      <a:avLst/>
                      <a:gdLst>
                        <a:gd name="connsiteX0" fmla="*/ 0 w 7639665"/>
                        <a:gd name="connsiteY0" fmla="*/ 0 h 406186"/>
                        <a:gd name="connsiteX1" fmla="*/ 707923 w 7639665"/>
                        <a:gd name="connsiteY1" fmla="*/ 44245 h 406186"/>
                        <a:gd name="connsiteX2" fmla="*/ 1231490 w 7639665"/>
                        <a:gd name="connsiteY2" fmla="*/ 29496 h 406186"/>
                        <a:gd name="connsiteX3" fmla="*/ 1814052 w 7639665"/>
                        <a:gd name="connsiteY3" fmla="*/ 88490 h 406186"/>
                        <a:gd name="connsiteX4" fmla="*/ 2050026 w 7639665"/>
                        <a:gd name="connsiteY4" fmla="*/ 147483 h 406186"/>
                        <a:gd name="connsiteX5" fmla="*/ 2249129 w 7639665"/>
                        <a:gd name="connsiteY5" fmla="*/ 287593 h 406186"/>
                        <a:gd name="connsiteX6" fmla="*/ 2411361 w 7639665"/>
                        <a:gd name="connsiteY6" fmla="*/ 294967 h 406186"/>
                        <a:gd name="connsiteX7" fmla="*/ 2728452 w 7639665"/>
                        <a:gd name="connsiteY7" fmla="*/ 302342 h 406186"/>
                        <a:gd name="connsiteX8" fmla="*/ 3052916 w 7639665"/>
                        <a:gd name="connsiteY8" fmla="*/ 272845 h 406186"/>
                        <a:gd name="connsiteX9" fmla="*/ 3333136 w 7639665"/>
                        <a:gd name="connsiteY9" fmla="*/ 243348 h 406186"/>
                        <a:gd name="connsiteX10" fmla="*/ 3495368 w 7639665"/>
                        <a:gd name="connsiteY10" fmla="*/ 184354 h 406186"/>
                        <a:gd name="connsiteX11" fmla="*/ 4092678 w 7639665"/>
                        <a:gd name="connsiteY11" fmla="*/ 221225 h 406186"/>
                        <a:gd name="connsiteX12" fmla="*/ 4240161 w 7639665"/>
                        <a:gd name="connsiteY12" fmla="*/ 228600 h 406186"/>
                        <a:gd name="connsiteX13" fmla="*/ 4454013 w 7639665"/>
                        <a:gd name="connsiteY13" fmla="*/ 287593 h 406186"/>
                        <a:gd name="connsiteX14" fmla="*/ 4653116 w 7639665"/>
                        <a:gd name="connsiteY14" fmla="*/ 353961 h 406186"/>
                        <a:gd name="connsiteX15" fmla="*/ 4830097 w 7639665"/>
                        <a:gd name="connsiteY15" fmla="*/ 405580 h 406186"/>
                        <a:gd name="connsiteX16" fmla="*/ 5294671 w 7639665"/>
                        <a:gd name="connsiteY16" fmla="*/ 376083 h 406186"/>
                        <a:gd name="connsiteX17" fmla="*/ 5633884 w 7639665"/>
                        <a:gd name="connsiteY17" fmla="*/ 287593 h 406186"/>
                        <a:gd name="connsiteX18" fmla="*/ 5832987 w 7639665"/>
                        <a:gd name="connsiteY18" fmla="*/ 235974 h 406186"/>
                        <a:gd name="connsiteX19" fmla="*/ 6039465 w 7639665"/>
                        <a:gd name="connsiteY19" fmla="*/ 206477 h 406186"/>
                        <a:gd name="connsiteX20" fmla="*/ 6282813 w 7639665"/>
                        <a:gd name="connsiteY20" fmla="*/ 250722 h 406186"/>
                        <a:gd name="connsiteX21" fmla="*/ 6400800 w 7639665"/>
                        <a:gd name="connsiteY21" fmla="*/ 213851 h 406186"/>
                        <a:gd name="connsiteX22" fmla="*/ 6518787 w 7639665"/>
                        <a:gd name="connsiteY22" fmla="*/ 243348 h 406186"/>
                        <a:gd name="connsiteX23" fmla="*/ 6688394 w 7639665"/>
                        <a:gd name="connsiteY23" fmla="*/ 250722 h 406186"/>
                        <a:gd name="connsiteX24" fmla="*/ 6828503 w 7639665"/>
                        <a:gd name="connsiteY24" fmla="*/ 309716 h 406186"/>
                        <a:gd name="connsiteX25" fmla="*/ 6924368 w 7639665"/>
                        <a:gd name="connsiteY25" fmla="*/ 294967 h 406186"/>
                        <a:gd name="connsiteX26" fmla="*/ 7079226 w 7639665"/>
                        <a:gd name="connsiteY26" fmla="*/ 361335 h 406186"/>
                        <a:gd name="connsiteX27" fmla="*/ 7204587 w 7639665"/>
                        <a:gd name="connsiteY27" fmla="*/ 376083 h 406186"/>
                        <a:gd name="connsiteX28" fmla="*/ 7315200 w 7639665"/>
                        <a:gd name="connsiteY28" fmla="*/ 309716 h 406186"/>
                        <a:gd name="connsiteX29" fmla="*/ 7462684 w 7639665"/>
                        <a:gd name="connsiteY29" fmla="*/ 368709 h 406186"/>
                        <a:gd name="connsiteX30" fmla="*/ 7610168 w 7639665"/>
                        <a:gd name="connsiteY30" fmla="*/ 353961 h 406186"/>
                        <a:gd name="connsiteX31" fmla="*/ 7639665 w 7639665"/>
                        <a:gd name="connsiteY31" fmla="*/ 376083 h 4061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7639665" h="406186">
                          <a:moveTo>
                            <a:pt x="0" y="0"/>
                          </a:moveTo>
                          <a:cubicBezTo>
                            <a:pt x="251337" y="19664"/>
                            <a:pt x="502675" y="39329"/>
                            <a:pt x="707923" y="44245"/>
                          </a:cubicBezTo>
                          <a:cubicBezTo>
                            <a:pt x="913171" y="49161"/>
                            <a:pt x="1047135" y="22122"/>
                            <a:pt x="1231490" y="29496"/>
                          </a:cubicBezTo>
                          <a:cubicBezTo>
                            <a:pt x="1415845" y="36870"/>
                            <a:pt x="1677629" y="68826"/>
                            <a:pt x="1814052" y="88490"/>
                          </a:cubicBezTo>
                          <a:cubicBezTo>
                            <a:pt x="1950475" y="108154"/>
                            <a:pt x="1977513" y="114299"/>
                            <a:pt x="2050026" y="147483"/>
                          </a:cubicBezTo>
                          <a:cubicBezTo>
                            <a:pt x="2122539" y="180667"/>
                            <a:pt x="2188907" y="263012"/>
                            <a:pt x="2249129" y="287593"/>
                          </a:cubicBezTo>
                          <a:cubicBezTo>
                            <a:pt x="2309351" y="312174"/>
                            <a:pt x="2411361" y="294967"/>
                            <a:pt x="2411361" y="294967"/>
                          </a:cubicBezTo>
                          <a:cubicBezTo>
                            <a:pt x="2491248" y="297425"/>
                            <a:pt x="2621526" y="306029"/>
                            <a:pt x="2728452" y="302342"/>
                          </a:cubicBezTo>
                          <a:cubicBezTo>
                            <a:pt x="2835378" y="298655"/>
                            <a:pt x="3052916" y="272845"/>
                            <a:pt x="3052916" y="272845"/>
                          </a:cubicBezTo>
                          <a:cubicBezTo>
                            <a:pt x="3153697" y="263013"/>
                            <a:pt x="3259394" y="258096"/>
                            <a:pt x="3333136" y="243348"/>
                          </a:cubicBezTo>
                          <a:cubicBezTo>
                            <a:pt x="3406878" y="228600"/>
                            <a:pt x="3368778" y="188041"/>
                            <a:pt x="3495368" y="184354"/>
                          </a:cubicBezTo>
                          <a:cubicBezTo>
                            <a:pt x="3621958" y="180667"/>
                            <a:pt x="4092678" y="221225"/>
                            <a:pt x="4092678" y="221225"/>
                          </a:cubicBezTo>
                          <a:lnTo>
                            <a:pt x="4240161" y="228600"/>
                          </a:lnTo>
                          <a:cubicBezTo>
                            <a:pt x="4300383" y="239661"/>
                            <a:pt x="4385187" y="266699"/>
                            <a:pt x="4454013" y="287593"/>
                          </a:cubicBezTo>
                          <a:cubicBezTo>
                            <a:pt x="4522839" y="308487"/>
                            <a:pt x="4590435" y="334297"/>
                            <a:pt x="4653116" y="353961"/>
                          </a:cubicBezTo>
                          <a:cubicBezTo>
                            <a:pt x="4715797" y="373625"/>
                            <a:pt x="4723171" y="401893"/>
                            <a:pt x="4830097" y="405580"/>
                          </a:cubicBezTo>
                          <a:cubicBezTo>
                            <a:pt x="4937023" y="409267"/>
                            <a:pt x="5160707" y="395747"/>
                            <a:pt x="5294671" y="376083"/>
                          </a:cubicBezTo>
                          <a:cubicBezTo>
                            <a:pt x="5428635" y="356419"/>
                            <a:pt x="5633884" y="287593"/>
                            <a:pt x="5633884" y="287593"/>
                          </a:cubicBezTo>
                          <a:cubicBezTo>
                            <a:pt x="5723603" y="264242"/>
                            <a:pt x="5765390" y="249493"/>
                            <a:pt x="5832987" y="235974"/>
                          </a:cubicBezTo>
                          <a:cubicBezTo>
                            <a:pt x="5900584" y="222455"/>
                            <a:pt x="5964494" y="204019"/>
                            <a:pt x="6039465" y="206477"/>
                          </a:cubicBezTo>
                          <a:cubicBezTo>
                            <a:pt x="6114436" y="208935"/>
                            <a:pt x="6222591" y="249493"/>
                            <a:pt x="6282813" y="250722"/>
                          </a:cubicBezTo>
                          <a:cubicBezTo>
                            <a:pt x="6343035" y="251951"/>
                            <a:pt x="6361471" y="215080"/>
                            <a:pt x="6400800" y="213851"/>
                          </a:cubicBezTo>
                          <a:cubicBezTo>
                            <a:pt x="6440129" y="212622"/>
                            <a:pt x="6470855" y="237203"/>
                            <a:pt x="6518787" y="243348"/>
                          </a:cubicBezTo>
                          <a:cubicBezTo>
                            <a:pt x="6566719" y="249493"/>
                            <a:pt x="6636775" y="239661"/>
                            <a:pt x="6688394" y="250722"/>
                          </a:cubicBezTo>
                          <a:cubicBezTo>
                            <a:pt x="6740013" y="261783"/>
                            <a:pt x="6789174" y="302342"/>
                            <a:pt x="6828503" y="309716"/>
                          </a:cubicBezTo>
                          <a:cubicBezTo>
                            <a:pt x="6867832" y="317090"/>
                            <a:pt x="6882581" y="286364"/>
                            <a:pt x="6924368" y="294967"/>
                          </a:cubicBezTo>
                          <a:cubicBezTo>
                            <a:pt x="6966155" y="303570"/>
                            <a:pt x="7032523" y="347816"/>
                            <a:pt x="7079226" y="361335"/>
                          </a:cubicBezTo>
                          <a:cubicBezTo>
                            <a:pt x="7125929" y="374854"/>
                            <a:pt x="7165258" y="384686"/>
                            <a:pt x="7204587" y="376083"/>
                          </a:cubicBezTo>
                          <a:cubicBezTo>
                            <a:pt x="7243916" y="367480"/>
                            <a:pt x="7272184" y="310945"/>
                            <a:pt x="7315200" y="309716"/>
                          </a:cubicBezTo>
                          <a:cubicBezTo>
                            <a:pt x="7358216" y="308487"/>
                            <a:pt x="7413523" y="361335"/>
                            <a:pt x="7462684" y="368709"/>
                          </a:cubicBezTo>
                          <a:cubicBezTo>
                            <a:pt x="7511845" y="376083"/>
                            <a:pt x="7580671" y="352732"/>
                            <a:pt x="7610168" y="353961"/>
                          </a:cubicBezTo>
                          <a:cubicBezTo>
                            <a:pt x="7639665" y="355190"/>
                            <a:pt x="7639665" y="365636"/>
                            <a:pt x="7639665" y="376083"/>
                          </a:cubicBezTo>
                        </a:path>
                      </a:pathLst>
                    </a:custGeom>
                    <a:ln w="28575"/>
                  </p:spPr>
                  <p:style>
                    <a:lnRef idx="3">
                      <a:schemeClr val="accent4"/>
                    </a:lnRef>
                    <a:fillRef idx="0">
                      <a:schemeClr val="accent4"/>
                    </a:fillRef>
                    <a:effectRef idx="2">
                      <a:schemeClr val="accent4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  <p:sp>
                  <p:nvSpPr>
                    <p:cNvPr id="25" name="Frihåndsform: figur 24">
                      <a:extLst>
                        <a:ext uri="{FF2B5EF4-FFF2-40B4-BE49-F238E27FC236}">
                          <a16:creationId xmlns:a16="http://schemas.microsoft.com/office/drawing/2014/main" id="{4DEB17E5-950E-481D-BE72-0A8578A851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20432" y="4549877"/>
                      <a:ext cx="1342103" cy="1049136"/>
                    </a:xfrm>
                    <a:custGeom>
                      <a:avLst/>
                      <a:gdLst>
                        <a:gd name="connsiteX0" fmla="*/ 1342103 w 1342103"/>
                        <a:gd name="connsiteY0" fmla="*/ 125362 h 1049136"/>
                        <a:gd name="connsiteX1" fmla="*/ 1002891 w 1342103"/>
                        <a:gd name="connsiteY1" fmla="*/ 486697 h 1049136"/>
                        <a:gd name="connsiteX2" fmla="*/ 848033 w 1342103"/>
                        <a:gd name="connsiteY2" fmla="*/ 715297 h 1049136"/>
                        <a:gd name="connsiteX3" fmla="*/ 759542 w 1342103"/>
                        <a:gd name="connsiteY3" fmla="*/ 980768 h 1049136"/>
                        <a:gd name="connsiteX4" fmla="*/ 656303 w 1342103"/>
                        <a:gd name="connsiteY4" fmla="*/ 1032388 h 1049136"/>
                        <a:gd name="connsiteX5" fmla="*/ 294968 w 1342103"/>
                        <a:gd name="connsiteY5" fmla="*/ 737420 h 1049136"/>
                        <a:gd name="connsiteX6" fmla="*/ 154858 w 1342103"/>
                        <a:gd name="connsiteY6" fmla="*/ 427704 h 1049136"/>
                        <a:gd name="connsiteX7" fmla="*/ 0 w 1342103"/>
                        <a:gd name="connsiteY7" fmla="*/ 0 h 1049136"/>
                        <a:gd name="connsiteX8" fmla="*/ 0 w 1342103"/>
                        <a:gd name="connsiteY8" fmla="*/ 0 h 10491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342103" h="1049136">
                          <a:moveTo>
                            <a:pt x="1342103" y="125362"/>
                          </a:moveTo>
                          <a:cubicBezTo>
                            <a:pt x="1213669" y="256868"/>
                            <a:pt x="1085236" y="388375"/>
                            <a:pt x="1002891" y="486697"/>
                          </a:cubicBezTo>
                          <a:cubicBezTo>
                            <a:pt x="920546" y="585019"/>
                            <a:pt x="888591" y="632952"/>
                            <a:pt x="848033" y="715297"/>
                          </a:cubicBezTo>
                          <a:cubicBezTo>
                            <a:pt x="807475" y="797642"/>
                            <a:pt x="791497" y="927920"/>
                            <a:pt x="759542" y="980768"/>
                          </a:cubicBezTo>
                          <a:cubicBezTo>
                            <a:pt x="727587" y="1033616"/>
                            <a:pt x="733732" y="1072946"/>
                            <a:pt x="656303" y="1032388"/>
                          </a:cubicBezTo>
                          <a:cubicBezTo>
                            <a:pt x="578874" y="991830"/>
                            <a:pt x="378542" y="838201"/>
                            <a:pt x="294968" y="737420"/>
                          </a:cubicBezTo>
                          <a:cubicBezTo>
                            <a:pt x="211394" y="636639"/>
                            <a:pt x="204019" y="550607"/>
                            <a:pt x="154858" y="427704"/>
                          </a:cubicBezTo>
                          <a:cubicBezTo>
                            <a:pt x="105697" y="304801"/>
                            <a:pt x="0" y="0"/>
                            <a:pt x="0" y="0"/>
                          </a:cubicBezTo>
                          <a:lnTo>
                            <a:pt x="0" y="0"/>
                          </a:lnTo>
                        </a:path>
                      </a:pathLst>
                    </a:custGeom>
                    <a:ln w="28575"/>
                  </p:spPr>
                  <p:style>
                    <a:lnRef idx="3">
                      <a:schemeClr val="accent1"/>
                    </a:lnRef>
                    <a:fillRef idx="0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 dirty="0"/>
                    </a:p>
                  </p:txBody>
                </p:sp>
                <p:sp>
                  <p:nvSpPr>
                    <p:cNvPr id="27" name="Frihåndsform: figur 26">
                      <a:extLst>
                        <a:ext uri="{FF2B5EF4-FFF2-40B4-BE49-F238E27FC236}">
                          <a16:creationId xmlns:a16="http://schemas.microsoft.com/office/drawing/2014/main" id="{36927DFB-3430-4A8D-AE46-809EA19AA2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8761" y="4431890"/>
                      <a:ext cx="1209368" cy="842392"/>
                    </a:xfrm>
                    <a:custGeom>
                      <a:avLst/>
                      <a:gdLst>
                        <a:gd name="connsiteX0" fmla="*/ 0 w 1209368"/>
                        <a:gd name="connsiteY0" fmla="*/ 0 h 842392"/>
                        <a:gd name="connsiteX1" fmla="*/ 132736 w 1209368"/>
                        <a:gd name="connsiteY1" fmla="*/ 353962 h 842392"/>
                        <a:gd name="connsiteX2" fmla="*/ 346587 w 1209368"/>
                        <a:gd name="connsiteY2" fmla="*/ 626807 h 842392"/>
                        <a:gd name="connsiteX3" fmla="*/ 700549 w 1209368"/>
                        <a:gd name="connsiteY3" fmla="*/ 840658 h 842392"/>
                        <a:gd name="connsiteX4" fmla="*/ 1069258 w 1209368"/>
                        <a:gd name="connsiteY4" fmla="*/ 508820 h 842392"/>
                        <a:gd name="connsiteX5" fmla="*/ 1209368 w 1209368"/>
                        <a:gd name="connsiteY5" fmla="*/ 73742 h 842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09368" h="842392">
                          <a:moveTo>
                            <a:pt x="0" y="0"/>
                          </a:moveTo>
                          <a:cubicBezTo>
                            <a:pt x="37486" y="124747"/>
                            <a:pt x="74972" y="249494"/>
                            <a:pt x="132736" y="353962"/>
                          </a:cubicBezTo>
                          <a:cubicBezTo>
                            <a:pt x="190500" y="458430"/>
                            <a:pt x="251952" y="545691"/>
                            <a:pt x="346587" y="626807"/>
                          </a:cubicBezTo>
                          <a:cubicBezTo>
                            <a:pt x="441222" y="707923"/>
                            <a:pt x="580104" y="860323"/>
                            <a:pt x="700549" y="840658"/>
                          </a:cubicBezTo>
                          <a:cubicBezTo>
                            <a:pt x="820994" y="820994"/>
                            <a:pt x="984455" y="636639"/>
                            <a:pt x="1069258" y="508820"/>
                          </a:cubicBezTo>
                          <a:cubicBezTo>
                            <a:pt x="1154061" y="381001"/>
                            <a:pt x="1181714" y="227371"/>
                            <a:pt x="1209368" y="73742"/>
                          </a:cubicBezTo>
                        </a:path>
                      </a:pathLst>
                    </a:custGeom>
                    <a:ln w="28575"/>
                  </p:spPr>
                  <p:style>
                    <a:lnRef idx="3">
                      <a:schemeClr val="accent1"/>
                    </a:lnRef>
                    <a:fillRef idx="0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/>
                    </a:p>
                  </p:txBody>
                </p:sp>
              </p:grpSp>
              <p:cxnSp>
                <p:nvCxnSpPr>
                  <p:cNvPr id="22" name="Rett linje 21">
                    <a:extLst>
                      <a:ext uri="{FF2B5EF4-FFF2-40B4-BE49-F238E27FC236}">
                        <a16:creationId xmlns:a16="http://schemas.microsoft.com/office/drawing/2014/main" id="{6BB59D85-0760-4457-A2A8-B6AA49BB1E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129609" y="447203"/>
                    <a:ext cx="18148" cy="5420269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" name="TekstSylinder 17">
                  <a:extLst>
                    <a:ext uri="{FF2B5EF4-FFF2-40B4-BE49-F238E27FC236}">
                      <a16:creationId xmlns:a16="http://schemas.microsoft.com/office/drawing/2014/main" id="{CEC29FCA-C59D-49CB-BBCB-A0065DFF0908}"/>
                    </a:ext>
                  </a:extLst>
                </p:cNvPr>
                <p:cNvSpPr txBox="1"/>
                <p:nvPr/>
              </p:nvSpPr>
              <p:spPr>
                <a:xfrm rot="16200000">
                  <a:off x="-135494" y="2625526"/>
                  <a:ext cx="1737360" cy="387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+mj-lt"/>
                    </a:rPr>
                    <a:t>Time-shift</a:t>
                  </a:r>
                  <a:r>
                    <a:rPr lang="nb-NO" b="1" dirty="0"/>
                    <a:t> [ms]</a:t>
                  </a:r>
                </a:p>
              </p:txBody>
            </p:sp>
            <p:sp>
              <p:nvSpPr>
                <p:cNvPr id="19" name="TekstSylinder 18">
                  <a:extLst>
                    <a:ext uri="{FF2B5EF4-FFF2-40B4-BE49-F238E27FC236}">
                      <a16:creationId xmlns:a16="http://schemas.microsoft.com/office/drawing/2014/main" id="{79433BA0-18D3-4B74-BD98-447C1ABF924F}"/>
                    </a:ext>
                  </a:extLst>
                </p:cNvPr>
                <p:cNvSpPr txBox="1"/>
                <p:nvPr/>
              </p:nvSpPr>
              <p:spPr>
                <a:xfrm rot="5400000">
                  <a:off x="9214605" y="5670692"/>
                  <a:ext cx="1737360" cy="387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+mj-lt"/>
                    </a:rPr>
                    <a:t>Time</a:t>
                  </a:r>
                  <a:r>
                    <a:rPr lang="nb-NO" b="1" dirty="0"/>
                    <a:t> [ms]</a:t>
                  </a:r>
                </a:p>
              </p:txBody>
            </p:sp>
            <p:sp>
              <p:nvSpPr>
                <p:cNvPr id="20" name="TekstSylinder 19">
                  <a:extLst>
                    <a:ext uri="{FF2B5EF4-FFF2-40B4-BE49-F238E27FC236}">
                      <a16:creationId xmlns:a16="http://schemas.microsoft.com/office/drawing/2014/main" id="{26634A1D-5BC1-4554-8FDA-9E8F5F7B6CAE}"/>
                    </a:ext>
                  </a:extLst>
                </p:cNvPr>
                <p:cNvSpPr txBox="1"/>
                <p:nvPr/>
              </p:nvSpPr>
              <p:spPr>
                <a:xfrm>
                  <a:off x="4388633" y="372587"/>
                  <a:ext cx="1737360" cy="3950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latin typeface="+mj-lt"/>
                    </a:rPr>
                    <a:t>Distance [km]</a:t>
                  </a:r>
                  <a:endParaRPr lang="nb-NO" b="1" dirty="0"/>
                </a:p>
              </p:txBody>
            </p:sp>
          </p:grpSp>
          <p:grpSp>
            <p:nvGrpSpPr>
              <p:cNvPr id="8" name="Gruppe 7">
                <a:extLst>
                  <a:ext uri="{FF2B5EF4-FFF2-40B4-BE49-F238E27FC236}">
                    <a16:creationId xmlns:a16="http://schemas.microsoft.com/office/drawing/2014/main" id="{773CD6C2-9705-40E9-9932-6CE77E6DA44A}"/>
                  </a:ext>
                </a:extLst>
              </p:cNvPr>
              <p:cNvGrpSpPr/>
              <p:nvPr/>
            </p:nvGrpSpPr>
            <p:grpSpPr>
              <a:xfrm>
                <a:off x="6770954" y="1318043"/>
                <a:ext cx="1868859" cy="1011985"/>
                <a:chOff x="1626738" y="4007840"/>
                <a:chExt cx="1738244" cy="1046135"/>
              </a:xfrm>
            </p:grpSpPr>
            <p:sp>
              <p:nvSpPr>
                <p:cNvPr id="9" name="TekstSylinder 8">
                  <a:extLst>
                    <a:ext uri="{FF2B5EF4-FFF2-40B4-BE49-F238E27FC236}">
                      <a16:creationId xmlns:a16="http://schemas.microsoft.com/office/drawing/2014/main" id="{19ACD07C-F7C1-4631-A524-053A665742E8}"/>
                    </a:ext>
                  </a:extLst>
                </p:cNvPr>
                <p:cNvSpPr txBox="1"/>
                <p:nvPr/>
              </p:nvSpPr>
              <p:spPr>
                <a:xfrm>
                  <a:off x="1626738" y="4012366"/>
                  <a:ext cx="35832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b-NO" dirty="0">
                      <a:solidFill>
                        <a:srgbClr val="FF0000"/>
                      </a:solidFill>
                    </a:rPr>
                    <a:t>o</a:t>
                  </a:r>
                </a:p>
              </p:txBody>
            </p:sp>
            <p:grpSp>
              <p:nvGrpSpPr>
                <p:cNvPr id="10" name="Gruppe 9">
                  <a:extLst>
                    <a:ext uri="{FF2B5EF4-FFF2-40B4-BE49-F238E27FC236}">
                      <a16:creationId xmlns:a16="http://schemas.microsoft.com/office/drawing/2014/main" id="{BB6A07D9-FCEB-441A-B10D-DF2D0655A424}"/>
                    </a:ext>
                  </a:extLst>
                </p:cNvPr>
                <p:cNvGrpSpPr/>
                <p:nvPr/>
              </p:nvGrpSpPr>
              <p:grpSpPr>
                <a:xfrm>
                  <a:off x="1626738" y="4007840"/>
                  <a:ext cx="1738244" cy="1046135"/>
                  <a:chOff x="1626738" y="4007840"/>
                  <a:chExt cx="1738244" cy="1046135"/>
                </a:xfrm>
              </p:grpSpPr>
              <p:sp>
                <p:nvSpPr>
                  <p:cNvPr id="12" name="Rektangel 11">
                    <a:extLst>
                      <a:ext uri="{FF2B5EF4-FFF2-40B4-BE49-F238E27FC236}">
                        <a16:creationId xmlns:a16="http://schemas.microsoft.com/office/drawing/2014/main" id="{DC93C92C-3061-4481-B976-6EA513A7F453}"/>
                      </a:ext>
                    </a:extLst>
                  </p:cNvPr>
                  <p:cNvSpPr/>
                  <p:nvPr/>
                </p:nvSpPr>
                <p:spPr>
                  <a:xfrm>
                    <a:off x="1938789" y="4007840"/>
                    <a:ext cx="1190091" cy="34997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nb-NO" sz="1600" b="1" dirty="0">
                        <a:latin typeface="Arial" pitchFamily="34" charset="0"/>
                      </a:rPr>
                      <a:t>1988 - 1990</a:t>
                    </a:r>
                    <a:endParaRPr lang="en-US" sz="1600" b="1" dirty="0">
                      <a:latin typeface="Arial" pitchFamily="34" charset="0"/>
                    </a:endParaRPr>
                  </a:p>
                </p:txBody>
              </p:sp>
              <p:sp>
                <p:nvSpPr>
                  <p:cNvPr id="13" name="Rektangel 12">
                    <a:extLst>
                      <a:ext uri="{FF2B5EF4-FFF2-40B4-BE49-F238E27FC236}">
                        <a16:creationId xmlns:a16="http://schemas.microsoft.com/office/drawing/2014/main" id="{B108DA66-EABF-4954-A4CD-25F21861AD03}"/>
                      </a:ext>
                    </a:extLst>
                  </p:cNvPr>
                  <p:cNvSpPr/>
                  <p:nvPr/>
                </p:nvSpPr>
                <p:spPr>
                  <a:xfrm>
                    <a:off x="1928363" y="4684642"/>
                    <a:ext cx="1190091" cy="34997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nb-NO" sz="1600" b="1" dirty="0">
                        <a:latin typeface="Arial" pitchFamily="34" charset="0"/>
                      </a:rPr>
                      <a:t>1990 - 2009</a:t>
                    </a:r>
                    <a:endParaRPr lang="en-US" sz="1600" b="1" dirty="0">
                      <a:latin typeface="Arial" pitchFamily="34" charset="0"/>
                    </a:endParaRPr>
                  </a:p>
                </p:txBody>
              </p:sp>
              <p:sp>
                <p:nvSpPr>
                  <p:cNvPr id="14" name="Rektangel 13">
                    <a:extLst>
                      <a:ext uri="{FF2B5EF4-FFF2-40B4-BE49-F238E27FC236}">
                        <a16:creationId xmlns:a16="http://schemas.microsoft.com/office/drawing/2014/main" id="{E1928620-4EC8-49E4-8D65-F5B583F57403}"/>
                      </a:ext>
                    </a:extLst>
                  </p:cNvPr>
                  <p:cNvSpPr/>
                  <p:nvPr/>
                </p:nvSpPr>
                <p:spPr>
                  <a:xfrm>
                    <a:off x="1938789" y="4346241"/>
                    <a:ext cx="1190091" cy="34997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nb-NO" sz="1600" b="1" dirty="0">
                        <a:latin typeface="Arial" pitchFamily="34" charset="0"/>
                      </a:rPr>
                      <a:t>1988 - 2009</a:t>
                    </a:r>
                    <a:endParaRPr lang="en-US" sz="1600" b="1" dirty="0">
                      <a:latin typeface="Arial" pitchFamily="34" charset="0"/>
                    </a:endParaRPr>
                  </a:p>
                </p:txBody>
              </p:sp>
              <p:sp>
                <p:nvSpPr>
                  <p:cNvPr id="15" name="Rektangel 14">
                    <a:extLst>
                      <a:ext uri="{FF2B5EF4-FFF2-40B4-BE49-F238E27FC236}">
                        <a16:creationId xmlns:a16="http://schemas.microsoft.com/office/drawing/2014/main" id="{4D1D6CE0-2F42-49C2-8EBD-2F454DB386BC}"/>
                      </a:ext>
                    </a:extLst>
                  </p:cNvPr>
                  <p:cNvSpPr/>
                  <p:nvPr/>
                </p:nvSpPr>
                <p:spPr>
                  <a:xfrm>
                    <a:off x="1626738" y="4007841"/>
                    <a:ext cx="1738244" cy="1046134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6" name="TekstSylinder 15">
                    <a:extLst>
                      <a:ext uri="{FF2B5EF4-FFF2-40B4-BE49-F238E27FC236}">
                        <a16:creationId xmlns:a16="http://schemas.microsoft.com/office/drawing/2014/main" id="{CA6C429F-8EB7-4375-86D2-6CAE6CC35EF1}"/>
                      </a:ext>
                    </a:extLst>
                  </p:cNvPr>
                  <p:cNvSpPr txBox="1"/>
                  <p:nvPr/>
                </p:nvSpPr>
                <p:spPr>
                  <a:xfrm>
                    <a:off x="1637162" y="4324672"/>
                    <a:ext cx="35832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nb-NO" dirty="0">
                        <a:solidFill>
                          <a:srgbClr val="0000FF"/>
                        </a:solidFill>
                      </a:rPr>
                      <a:t>o</a:t>
                    </a:r>
                  </a:p>
                </p:txBody>
              </p:sp>
            </p:grpSp>
            <p:sp>
              <p:nvSpPr>
                <p:cNvPr id="11" name="TekstSylinder 10">
                  <a:extLst>
                    <a:ext uri="{FF2B5EF4-FFF2-40B4-BE49-F238E27FC236}">
                      <a16:creationId xmlns:a16="http://schemas.microsoft.com/office/drawing/2014/main" id="{86659F93-D0ED-400C-8AE4-1F187B89B657}"/>
                    </a:ext>
                  </a:extLst>
                </p:cNvPr>
                <p:cNvSpPr txBox="1"/>
                <p:nvPr/>
              </p:nvSpPr>
              <p:spPr>
                <a:xfrm>
                  <a:off x="1626738" y="4672434"/>
                  <a:ext cx="35832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b-NO" dirty="0"/>
                    <a:t>o</a:t>
                  </a:r>
                </a:p>
              </p:txBody>
            </p:sp>
          </p:grpSp>
        </p:grpSp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CF8E94CE-7B9C-4700-AF9B-4C38B0A62B95}"/>
                </a:ext>
              </a:extLst>
            </p:cNvPr>
            <p:cNvSpPr txBox="1"/>
            <p:nvPr/>
          </p:nvSpPr>
          <p:spPr>
            <a:xfrm>
              <a:off x="1934664" y="846078"/>
              <a:ext cx="5747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/>
                <a:t>SE</a:t>
              </a:r>
            </a:p>
          </p:txBody>
        </p:sp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FD127E88-7381-4B58-9D4D-B141B8819E6D}"/>
                </a:ext>
              </a:extLst>
            </p:cNvPr>
            <p:cNvSpPr txBox="1"/>
            <p:nvPr/>
          </p:nvSpPr>
          <p:spPr>
            <a:xfrm>
              <a:off x="9608473" y="765571"/>
              <a:ext cx="5747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/>
                <a:t>NW</a:t>
              </a:r>
            </a:p>
          </p:txBody>
        </p:sp>
      </p:grpSp>
      <p:sp>
        <p:nvSpPr>
          <p:cNvPr id="45" name="Rektangel 44">
            <a:extLst>
              <a:ext uri="{FF2B5EF4-FFF2-40B4-BE49-F238E27FC236}">
                <a16:creationId xmlns:a16="http://schemas.microsoft.com/office/drawing/2014/main" id="{45ABA069-BE2D-415B-BF80-6D636A19FF87}"/>
              </a:ext>
            </a:extLst>
          </p:cNvPr>
          <p:cNvSpPr/>
          <p:nvPr/>
        </p:nvSpPr>
        <p:spPr>
          <a:xfrm>
            <a:off x="7198836" y="3883334"/>
            <a:ext cx="1418978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nb-NO" sz="1600" b="1" dirty="0">
                <a:latin typeface="Arial" pitchFamily="34" charset="0"/>
              </a:rPr>
              <a:t>Offset 515 m</a:t>
            </a:r>
            <a:endParaRPr lang="en-US" sz="1600" b="1" dirty="0">
              <a:latin typeface="Arial" pitchFamily="34" charset="0"/>
            </a:endParaRPr>
          </a:p>
        </p:txBody>
      </p:sp>
      <p:sp>
        <p:nvSpPr>
          <p:cNvPr id="46" name="Frihåndsform: figur 45">
            <a:extLst>
              <a:ext uri="{FF2B5EF4-FFF2-40B4-BE49-F238E27FC236}">
                <a16:creationId xmlns:a16="http://schemas.microsoft.com/office/drawing/2014/main" id="{F150383B-EF9C-4EA0-8909-05B3DF2DDEDF}"/>
              </a:ext>
            </a:extLst>
          </p:cNvPr>
          <p:cNvSpPr/>
          <p:nvPr/>
        </p:nvSpPr>
        <p:spPr>
          <a:xfrm>
            <a:off x="5165542" y="5247914"/>
            <a:ext cx="1695188" cy="854226"/>
          </a:xfrm>
          <a:custGeom>
            <a:avLst/>
            <a:gdLst>
              <a:gd name="connsiteX0" fmla="*/ 0 w 1622323"/>
              <a:gd name="connsiteY0" fmla="*/ 0 h 857881"/>
              <a:gd name="connsiteX1" fmla="*/ 250723 w 1622323"/>
              <a:gd name="connsiteY1" fmla="*/ 457200 h 857881"/>
              <a:gd name="connsiteX2" fmla="*/ 700549 w 1622323"/>
              <a:gd name="connsiteY2" fmla="*/ 855406 h 857881"/>
              <a:gd name="connsiteX3" fmla="*/ 1069259 w 1622323"/>
              <a:gd name="connsiteY3" fmla="*/ 626806 h 857881"/>
              <a:gd name="connsiteX4" fmla="*/ 1275736 w 1622323"/>
              <a:gd name="connsiteY4" fmla="*/ 648929 h 857881"/>
              <a:gd name="connsiteX5" fmla="*/ 1622323 w 1622323"/>
              <a:gd name="connsiteY5" fmla="*/ 66368 h 857881"/>
              <a:gd name="connsiteX6" fmla="*/ 1622323 w 1622323"/>
              <a:gd name="connsiteY6" fmla="*/ 66368 h 85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2323" h="857881">
                <a:moveTo>
                  <a:pt x="0" y="0"/>
                </a:moveTo>
                <a:cubicBezTo>
                  <a:pt x="66982" y="157316"/>
                  <a:pt x="133965" y="314632"/>
                  <a:pt x="250723" y="457200"/>
                </a:cubicBezTo>
                <a:cubicBezTo>
                  <a:pt x="367481" y="599768"/>
                  <a:pt x="564126" y="827138"/>
                  <a:pt x="700549" y="855406"/>
                </a:cubicBezTo>
                <a:cubicBezTo>
                  <a:pt x="836972" y="883674"/>
                  <a:pt x="973395" y="661219"/>
                  <a:pt x="1069259" y="626806"/>
                </a:cubicBezTo>
                <a:cubicBezTo>
                  <a:pt x="1165123" y="592393"/>
                  <a:pt x="1183559" y="742335"/>
                  <a:pt x="1275736" y="648929"/>
                </a:cubicBezTo>
                <a:cubicBezTo>
                  <a:pt x="1367913" y="555523"/>
                  <a:pt x="1622323" y="66368"/>
                  <a:pt x="1622323" y="66368"/>
                </a:cubicBezTo>
                <a:lnTo>
                  <a:pt x="1622323" y="66368"/>
                </a:lnTo>
              </a:path>
            </a:pathLst>
          </a:cu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81468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3">
            <a:extLst>
              <a:ext uri="{FF2B5EF4-FFF2-40B4-BE49-F238E27FC236}">
                <a16:creationId xmlns:a16="http://schemas.microsoft.com/office/drawing/2014/main" id="{8D1B0E71-EF33-4AC8-8CC3-1E65C36FE59B}"/>
              </a:ext>
            </a:extLst>
          </p:cNvPr>
          <p:cNvSpPr txBox="1">
            <a:spLocks/>
          </p:cNvSpPr>
          <p:nvPr/>
        </p:nvSpPr>
        <p:spPr>
          <a:xfrm>
            <a:off x="6192879" y="585978"/>
            <a:ext cx="5542185" cy="56860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dirty="0">
                <a:latin typeface="+mj-lt"/>
              </a:rPr>
              <a:t>Tunnel valleys may be difficult to image due to inhomogeneous and chaotic infill.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+mj-lt"/>
              </a:rPr>
              <a:t>The horizontal refracted waves enables us to detect velocity changes in the seismic data that may not be visible on reflection seismic.</a:t>
            </a: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BF7B23BE-D3FA-4FC8-BCDF-50CD67B92F2D}"/>
              </a:ext>
            </a:extLst>
          </p:cNvPr>
          <p:cNvGrpSpPr/>
          <p:nvPr/>
        </p:nvGrpSpPr>
        <p:grpSpPr>
          <a:xfrm>
            <a:off x="451280" y="0"/>
            <a:ext cx="4698236" cy="6625549"/>
            <a:chOff x="431218" y="289714"/>
            <a:chExt cx="4140782" cy="6028621"/>
          </a:xfrm>
        </p:grpSpPr>
        <p:grpSp>
          <p:nvGrpSpPr>
            <p:cNvPr id="4" name="Group 5">
              <a:extLst>
                <a:ext uri="{FF2B5EF4-FFF2-40B4-BE49-F238E27FC236}">
                  <a16:creationId xmlns:a16="http://schemas.microsoft.com/office/drawing/2014/main" id="{E352FF15-FCB8-44DE-AEE1-3C6EA119216B}"/>
                </a:ext>
              </a:extLst>
            </p:cNvPr>
            <p:cNvGrpSpPr/>
            <p:nvPr/>
          </p:nvGrpSpPr>
          <p:grpSpPr>
            <a:xfrm>
              <a:off x="431218" y="623086"/>
              <a:ext cx="4140782" cy="5688701"/>
              <a:chOff x="180365" y="0"/>
              <a:chExt cx="3447444" cy="4943158"/>
            </a:xfrm>
          </p:grpSpPr>
          <p:pic>
            <p:nvPicPr>
              <p:cNvPr id="7" name="Picture 1">
                <a:extLst>
                  <a:ext uri="{FF2B5EF4-FFF2-40B4-BE49-F238E27FC236}">
                    <a16:creationId xmlns:a16="http://schemas.microsoft.com/office/drawing/2014/main" id="{20DA10DC-9953-4BB9-9DAB-FB6AEB94B5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D3D3D3"/>
                  </a:clrFrom>
                  <a:clrTo>
                    <a:srgbClr val="D3D3D3">
                      <a:alpha val="0"/>
                    </a:srgbClr>
                  </a:clrTo>
                </a:clrChange>
              </a:blip>
              <a:srcRect t="2494" r="233" b="5084"/>
              <a:stretch/>
            </p:blipFill>
            <p:spPr>
              <a:xfrm>
                <a:off x="184825" y="0"/>
                <a:ext cx="3438525" cy="1676400"/>
              </a:xfrm>
              <a:prstGeom prst="rect">
                <a:avLst/>
              </a:prstGeom>
            </p:spPr>
          </p:pic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EE9D8A74-92CC-4AAB-860C-E4C985DDD1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D3D3D3"/>
                  </a:clrFrom>
                  <a:clrTo>
                    <a:srgbClr val="D3D3D3">
                      <a:alpha val="0"/>
                    </a:srgbClr>
                  </a:clrTo>
                </a:clrChange>
              </a:blip>
              <a:srcRect t="37272" r="303" b="4634"/>
              <a:stretch/>
            </p:blipFill>
            <p:spPr>
              <a:xfrm>
                <a:off x="184825" y="1714500"/>
                <a:ext cx="3436144" cy="1049179"/>
              </a:xfrm>
              <a:prstGeom prst="rect">
                <a:avLst/>
              </a:prstGeom>
            </p:spPr>
          </p:pic>
          <p:pic>
            <p:nvPicPr>
              <p:cNvPr id="9" name="Picture 3">
                <a:extLst>
                  <a:ext uri="{FF2B5EF4-FFF2-40B4-BE49-F238E27FC236}">
                    <a16:creationId xmlns:a16="http://schemas.microsoft.com/office/drawing/2014/main" id="{379AB356-BE65-4B23-9525-8E0A02B4C0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D3D3D3"/>
                  </a:clrFrom>
                  <a:clrTo>
                    <a:srgbClr val="D3D3D3">
                      <a:alpha val="0"/>
                    </a:srgbClr>
                  </a:clrTo>
                </a:clrChange>
              </a:blip>
              <a:srcRect t="36923" b="4971"/>
              <a:stretch/>
            </p:blipFill>
            <p:spPr>
              <a:xfrm>
                <a:off x="180365" y="2801779"/>
                <a:ext cx="3447444" cy="1053941"/>
              </a:xfrm>
              <a:prstGeom prst="rect">
                <a:avLst/>
              </a:prstGeom>
            </p:spPr>
          </p:pic>
          <p:pic>
            <p:nvPicPr>
              <p:cNvPr id="10" name="Picture 4">
                <a:extLst>
                  <a:ext uri="{FF2B5EF4-FFF2-40B4-BE49-F238E27FC236}">
                    <a16:creationId xmlns:a16="http://schemas.microsoft.com/office/drawing/2014/main" id="{6D8DE5C9-8D1E-4983-95D0-2CE6EEE90C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D3D3D3"/>
                  </a:clrFrom>
                  <a:clrTo>
                    <a:srgbClr val="D3D3D3">
                      <a:alpha val="0"/>
                    </a:srgbClr>
                  </a:clrTo>
                </a:clrChange>
              </a:blip>
              <a:srcRect l="1" t="36715" r="210" b="4919"/>
              <a:stretch/>
            </p:blipFill>
            <p:spPr>
              <a:xfrm>
                <a:off x="190778" y="3889058"/>
                <a:ext cx="3424238" cy="1054100"/>
              </a:xfrm>
              <a:prstGeom prst="rect">
                <a:avLst/>
              </a:prstGeom>
            </p:spPr>
          </p:pic>
        </p:grpSp>
        <p:cxnSp>
          <p:nvCxnSpPr>
            <p:cNvPr id="5" name="Rett linje 5">
              <a:extLst>
                <a:ext uri="{FF2B5EF4-FFF2-40B4-BE49-F238E27FC236}">
                  <a16:creationId xmlns:a16="http://schemas.microsoft.com/office/drawing/2014/main" id="{42C4C9D3-C432-4782-AA53-D6BD658488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19411" y="456400"/>
              <a:ext cx="1" cy="5861935"/>
            </a:xfrm>
            <a:prstGeom prst="line">
              <a:avLst/>
            </a:prstGeom>
            <a:ln w="952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6" name="Picture 6" descr="01P0136">
              <a:extLst>
                <a:ext uri="{FF2B5EF4-FFF2-40B4-BE49-F238E27FC236}">
                  <a16:creationId xmlns:a16="http://schemas.microsoft.com/office/drawing/2014/main" id="{7193866E-0A10-44B0-89FD-646D290309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55022" y="289714"/>
              <a:ext cx="128778" cy="33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">
            <a:extLst>
              <a:ext uri="{FF2B5EF4-FFF2-40B4-BE49-F238E27FC236}">
                <a16:creationId xmlns:a16="http://schemas.microsoft.com/office/drawing/2014/main" id="{A3C7EB26-9339-442E-AAF3-127C7F7CB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041" y="5332181"/>
            <a:ext cx="1138453" cy="307777"/>
          </a:xfrm>
          <a:prstGeom prst="rect">
            <a:avLst/>
          </a:prstGeom>
          <a:solidFill>
            <a:srgbClr val="FFFF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 sz="1400" b="1" dirty="0">
                <a:latin typeface="Arial" pitchFamily="34" charset="0"/>
              </a:rPr>
              <a:t>1990 - 1988</a:t>
            </a:r>
            <a:endParaRPr lang="en-US" sz="1400" b="1" dirty="0">
              <a:latin typeface="Arial" pitchFamily="34" charset="0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3AB2D2A9-7AA6-4744-B79C-F5FE70522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57" y="3971622"/>
            <a:ext cx="582211" cy="307777"/>
          </a:xfrm>
          <a:prstGeom prst="rect">
            <a:avLst/>
          </a:prstGeom>
          <a:solidFill>
            <a:srgbClr val="FFFF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 sz="1400" b="1" dirty="0">
                <a:latin typeface="Arial" pitchFamily="34" charset="0"/>
              </a:rPr>
              <a:t>2009</a:t>
            </a:r>
            <a:endParaRPr lang="en-US" sz="1400" b="1" dirty="0">
              <a:latin typeface="Arial" pitchFamily="34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993A4C33-ECF5-40D4-9B6A-BF0F898FE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041" y="2623823"/>
            <a:ext cx="582211" cy="307777"/>
          </a:xfrm>
          <a:prstGeom prst="rect">
            <a:avLst/>
          </a:prstGeom>
          <a:solidFill>
            <a:srgbClr val="FFFF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 sz="1400" b="1" dirty="0">
                <a:latin typeface="Arial" pitchFamily="34" charset="0"/>
              </a:rPr>
              <a:t>1990</a:t>
            </a:r>
            <a:endParaRPr lang="en-US" sz="1400" b="1" dirty="0">
              <a:latin typeface="Arial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E0892760-B696-443E-9245-FD3D08668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041" y="542175"/>
            <a:ext cx="582211" cy="307777"/>
          </a:xfrm>
          <a:prstGeom prst="rect">
            <a:avLst/>
          </a:prstGeom>
          <a:solidFill>
            <a:srgbClr val="FFFF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 sz="1400" b="1" dirty="0">
                <a:latin typeface="Arial" pitchFamily="34" charset="0"/>
              </a:rPr>
              <a:t>1988</a:t>
            </a:r>
            <a:endParaRPr lang="en-US" sz="1400" b="1" dirty="0">
              <a:latin typeface="Arial" pitchFamily="34" charset="0"/>
            </a:endParaRP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EC470474-E130-4314-B85E-F7EB75988637}"/>
              </a:ext>
            </a:extLst>
          </p:cNvPr>
          <p:cNvSpPr txBox="1"/>
          <p:nvPr/>
        </p:nvSpPr>
        <p:spPr>
          <a:xfrm>
            <a:off x="514071" y="24818"/>
            <a:ext cx="57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SE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C8CB5291-5156-4A5F-B7FE-E97EBD35E97B}"/>
              </a:ext>
            </a:extLst>
          </p:cNvPr>
          <p:cNvSpPr txBox="1"/>
          <p:nvPr/>
        </p:nvSpPr>
        <p:spPr>
          <a:xfrm>
            <a:off x="4734492" y="34790"/>
            <a:ext cx="57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NW</a:t>
            </a:r>
          </a:p>
        </p:txBody>
      </p:sp>
    </p:spTree>
    <p:extLst>
      <p:ext uri="{BB962C8B-B14F-4D97-AF65-F5344CB8AC3E}">
        <p14:creationId xmlns:p14="http://schemas.microsoft.com/office/powerpoint/2010/main" val="1298786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>
            <a:extLst>
              <a:ext uri="{FF2B5EF4-FFF2-40B4-BE49-F238E27FC236}">
                <a16:creationId xmlns:a16="http://schemas.microsoft.com/office/drawing/2014/main" id="{CFCCE7FE-9F6C-4B20-8C68-E87D4171DD6F}"/>
              </a:ext>
            </a:extLst>
          </p:cNvPr>
          <p:cNvGrpSpPr/>
          <p:nvPr/>
        </p:nvGrpSpPr>
        <p:grpSpPr>
          <a:xfrm>
            <a:off x="1651301" y="1600200"/>
            <a:ext cx="9049950" cy="5085146"/>
            <a:chOff x="94050" y="1320611"/>
            <a:chExt cx="9049950" cy="508514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C804DD8-816D-4299-85A6-C14C3D9D81A7}"/>
                </a:ext>
              </a:extLst>
            </p:cNvPr>
            <p:cNvSpPr txBox="1"/>
            <p:nvPr/>
          </p:nvSpPr>
          <p:spPr>
            <a:xfrm>
              <a:off x="457200" y="1405435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SE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656F5DA-18E6-44EC-870F-3F11558A327B}"/>
                </a:ext>
              </a:extLst>
            </p:cNvPr>
            <p:cNvSpPr txBox="1"/>
            <p:nvPr/>
          </p:nvSpPr>
          <p:spPr>
            <a:xfrm>
              <a:off x="8605070" y="1438286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NW</a:t>
              </a:r>
            </a:p>
          </p:txBody>
        </p:sp>
        <p:grpSp>
          <p:nvGrpSpPr>
            <p:cNvPr id="5" name="Group 21">
              <a:extLst>
                <a:ext uri="{FF2B5EF4-FFF2-40B4-BE49-F238E27FC236}">
                  <a16:creationId xmlns:a16="http://schemas.microsoft.com/office/drawing/2014/main" id="{65F9077E-0C80-4DBD-B507-3C1429F89273}"/>
                </a:ext>
              </a:extLst>
            </p:cNvPr>
            <p:cNvGrpSpPr/>
            <p:nvPr/>
          </p:nvGrpSpPr>
          <p:grpSpPr>
            <a:xfrm>
              <a:off x="94050" y="1320611"/>
              <a:ext cx="9010323" cy="4699189"/>
              <a:chOff x="94050" y="1320611"/>
              <a:chExt cx="9010323" cy="4699189"/>
            </a:xfrm>
          </p:grpSpPr>
          <p:pic>
            <p:nvPicPr>
              <p:cNvPr id="8" name="Picture 1">
                <a:extLst>
                  <a:ext uri="{FF2B5EF4-FFF2-40B4-BE49-F238E27FC236}">
                    <a16:creationId xmlns:a16="http://schemas.microsoft.com/office/drawing/2014/main" id="{06E1B185-5E03-4314-9FA2-D405BECB36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145" t="9440" r="4425" b="11898"/>
              <a:stretch/>
            </p:blipFill>
            <p:spPr>
              <a:xfrm>
                <a:off x="94050" y="1752600"/>
                <a:ext cx="9010323" cy="4267200"/>
              </a:xfrm>
              <a:prstGeom prst="rect">
                <a:avLst/>
              </a:prstGeom>
            </p:spPr>
          </p:pic>
          <p:pic>
            <p:nvPicPr>
              <p:cNvPr id="9" name="Picture 4" descr="01P0136">
                <a:extLst>
                  <a:ext uri="{FF2B5EF4-FFF2-40B4-BE49-F238E27FC236}">
                    <a16:creationId xmlns:a16="http://schemas.microsoft.com/office/drawing/2014/main" id="{170257C5-14E5-4D1F-9657-F3D04795D1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1840" y="1320611"/>
                <a:ext cx="219521" cy="415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0" name="Straight Connector 5">
                <a:extLst>
                  <a:ext uri="{FF2B5EF4-FFF2-40B4-BE49-F238E27FC236}">
                    <a16:creationId xmlns:a16="http://schemas.microsoft.com/office/drawing/2014/main" id="{2F13867D-6FD0-4AB3-B848-DD3ACEBF7BE7}"/>
                  </a:ext>
                </a:extLst>
              </p:cNvPr>
              <p:cNvCxnSpPr/>
              <p:nvPr/>
            </p:nvCxnSpPr>
            <p:spPr>
              <a:xfrm>
                <a:off x="5181600" y="1753392"/>
                <a:ext cx="0" cy="4266408"/>
              </a:xfrm>
              <a:prstGeom prst="line">
                <a:avLst/>
              </a:prstGeom>
              <a:ln w="2222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A5DB8FFD-99A1-4D8A-8E18-9CA464C5B182}"/>
                  </a:ext>
                </a:extLst>
              </p:cNvPr>
              <p:cNvSpPr txBox="1"/>
              <p:nvPr/>
            </p:nvSpPr>
            <p:spPr>
              <a:xfrm>
                <a:off x="8382000" y="1981200"/>
                <a:ext cx="601447" cy="338554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b-NO" sz="1600" b="1" dirty="0"/>
                  <a:t>1988</a:t>
                </a:r>
                <a:endParaRPr lang="en-US" sz="1600" b="1" dirty="0"/>
              </a:p>
            </p:txBody>
          </p:sp>
          <p:sp>
            <p:nvSpPr>
              <p:cNvPr id="12" name="TextBox 8">
                <a:extLst>
                  <a:ext uri="{FF2B5EF4-FFF2-40B4-BE49-F238E27FC236}">
                    <a16:creationId xmlns:a16="http://schemas.microsoft.com/office/drawing/2014/main" id="{BDC1E43E-C74D-4AB8-A5D1-A22D30A574EB}"/>
                  </a:ext>
                </a:extLst>
              </p:cNvPr>
              <p:cNvSpPr txBox="1"/>
              <p:nvPr/>
            </p:nvSpPr>
            <p:spPr>
              <a:xfrm>
                <a:off x="8357484" y="3352800"/>
                <a:ext cx="601447" cy="338554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b-NO" sz="1600" b="1" dirty="0"/>
                  <a:t>1990</a:t>
                </a:r>
                <a:endParaRPr lang="en-US" sz="1600" b="1" dirty="0"/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9BB799F1-7F4D-4C07-B4FF-49F159268BEB}"/>
                  </a:ext>
                </a:extLst>
              </p:cNvPr>
              <p:cNvSpPr txBox="1"/>
              <p:nvPr/>
            </p:nvSpPr>
            <p:spPr>
              <a:xfrm>
                <a:off x="8345130" y="4724400"/>
                <a:ext cx="601447" cy="338554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b-NO" sz="1600" b="1" dirty="0"/>
                  <a:t>2009</a:t>
                </a:r>
                <a:endParaRPr lang="en-US" sz="1600" b="1"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FEFF8941-34F5-40CC-A16B-2098F1064FCF}"/>
                  </a:ext>
                </a:extLst>
              </p:cNvPr>
              <p:cNvSpPr txBox="1"/>
              <p:nvPr/>
            </p:nvSpPr>
            <p:spPr>
              <a:xfrm>
                <a:off x="5282472" y="2931825"/>
                <a:ext cx="601447" cy="338554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b-NO" sz="1600" b="1" dirty="0">
                    <a:solidFill>
                      <a:srgbClr val="093FB7"/>
                    </a:solidFill>
                  </a:rPr>
                  <a:t>1990</a:t>
                </a:r>
                <a:endParaRPr lang="en-US" sz="1600" b="1" dirty="0">
                  <a:solidFill>
                    <a:srgbClr val="093FB7"/>
                  </a:solidFill>
                </a:endParaRPr>
              </a:p>
            </p:txBody>
          </p:sp>
          <p:sp>
            <p:nvSpPr>
              <p:cNvPr id="15" name="TextBox 11">
                <a:extLst>
                  <a:ext uri="{FF2B5EF4-FFF2-40B4-BE49-F238E27FC236}">
                    <a16:creationId xmlns:a16="http://schemas.microsoft.com/office/drawing/2014/main" id="{30C96D76-83E4-4375-B6E9-0398CB5E1FC9}"/>
                  </a:ext>
                </a:extLst>
              </p:cNvPr>
              <p:cNvSpPr txBox="1"/>
              <p:nvPr/>
            </p:nvSpPr>
            <p:spPr>
              <a:xfrm>
                <a:off x="4234109" y="2057400"/>
                <a:ext cx="601447" cy="338554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b-NO" sz="1600" b="1" dirty="0">
                    <a:solidFill>
                      <a:srgbClr val="093FB7"/>
                    </a:solidFill>
                  </a:rPr>
                  <a:t>1988</a:t>
                </a:r>
                <a:endParaRPr lang="en-US" sz="1600" b="1" dirty="0">
                  <a:solidFill>
                    <a:srgbClr val="093FB7"/>
                  </a:solidFill>
                </a:endParaRPr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id="{98E47D4D-693C-44CA-A13F-7F83A829C6C6}"/>
                  </a:ext>
                </a:extLst>
              </p:cNvPr>
              <p:cNvSpPr txBox="1"/>
              <p:nvPr/>
            </p:nvSpPr>
            <p:spPr>
              <a:xfrm>
                <a:off x="6116597" y="2115756"/>
                <a:ext cx="601447" cy="338554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b-NO" sz="1600" b="1" dirty="0">
                    <a:solidFill>
                      <a:srgbClr val="FF0000"/>
                    </a:solidFill>
                  </a:rPr>
                  <a:t>2009</a:t>
                </a:r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7" name="Straight Arrow Connector 14">
                <a:extLst>
                  <a:ext uri="{FF2B5EF4-FFF2-40B4-BE49-F238E27FC236}">
                    <a16:creationId xmlns:a16="http://schemas.microsoft.com/office/drawing/2014/main" id="{58D5B7EA-F38E-4643-AFA5-E8A94D9D4E4B}"/>
                  </a:ext>
                </a:extLst>
              </p:cNvPr>
              <p:cNvCxnSpPr>
                <a:stCxn id="15" idx="2"/>
              </p:cNvCxnSpPr>
              <p:nvPr/>
            </p:nvCxnSpPr>
            <p:spPr>
              <a:xfrm>
                <a:off x="4534833" y="2395954"/>
                <a:ext cx="160686" cy="194846"/>
              </a:xfrm>
              <a:prstGeom prst="straightConnector1">
                <a:avLst/>
              </a:prstGeom>
              <a:ln w="25400">
                <a:solidFill>
                  <a:srgbClr val="040DB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6">
                <a:extLst>
                  <a:ext uri="{FF2B5EF4-FFF2-40B4-BE49-F238E27FC236}">
                    <a16:creationId xmlns:a16="http://schemas.microsoft.com/office/drawing/2014/main" id="{46B75B5C-42A1-4B8C-9BD0-63AD79FD7ABD}"/>
                  </a:ext>
                </a:extLst>
              </p:cNvPr>
              <p:cNvCxnSpPr/>
              <p:nvPr/>
            </p:nvCxnSpPr>
            <p:spPr>
              <a:xfrm flipV="1">
                <a:off x="5611931" y="2663890"/>
                <a:ext cx="18584" cy="267935"/>
              </a:xfrm>
              <a:prstGeom prst="straightConnector1">
                <a:avLst/>
              </a:prstGeom>
              <a:ln w="25400">
                <a:solidFill>
                  <a:srgbClr val="040DB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7">
                <a:extLst>
                  <a:ext uri="{FF2B5EF4-FFF2-40B4-BE49-F238E27FC236}">
                    <a16:creationId xmlns:a16="http://schemas.microsoft.com/office/drawing/2014/main" id="{7619D96C-ADEE-4DBE-AA3B-AB4CAF1989CB}"/>
                  </a:ext>
                </a:extLst>
              </p:cNvPr>
              <p:cNvCxnSpPr/>
              <p:nvPr/>
            </p:nvCxnSpPr>
            <p:spPr>
              <a:xfrm flipH="1">
                <a:off x="5791201" y="2441041"/>
                <a:ext cx="362415" cy="149759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Arrow Connector 23">
              <a:extLst>
                <a:ext uri="{FF2B5EF4-FFF2-40B4-BE49-F238E27FC236}">
                  <a16:creationId xmlns:a16="http://schemas.microsoft.com/office/drawing/2014/main" id="{841B8D39-CB34-44B9-AA37-BBE050A57BF9}"/>
                </a:ext>
              </a:extLst>
            </p:cNvPr>
            <p:cNvCxnSpPr/>
            <p:nvPr/>
          </p:nvCxnSpPr>
          <p:spPr>
            <a:xfrm>
              <a:off x="533400" y="6324600"/>
              <a:ext cx="845004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24">
              <a:extLst>
                <a:ext uri="{FF2B5EF4-FFF2-40B4-BE49-F238E27FC236}">
                  <a16:creationId xmlns:a16="http://schemas.microsoft.com/office/drawing/2014/main" id="{E5B7A4EA-4192-45C3-AAC8-2491E06A2329}"/>
                </a:ext>
              </a:extLst>
            </p:cNvPr>
            <p:cNvSpPr txBox="1"/>
            <p:nvPr/>
          </p:nvSpPr>
          <p:spPr>
            <a:xfrm>
              <a:off x="4390562" y="6036425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2500 m</a:t>
              </a:r>
              <a:endParaRPr lang="en-US" dirty="0"/>
            </a:p>
          </p:txBody>
        </p:sp>
      </p:grpSp>
      <p:sp>
        <p:nvSpPr>
          <p:cNvPr id="20" name="TextBox 26">
            <a:extLst>
              <a:ext uri="{FF2B5EF4-FFF2-40B4-BE49-F238E27FC236}">
                <a16:creationId xmlns:a16="http://schemas.microsoft.com/office/drawing/2014/main" id="{2F93903A-6CEF-4C7D-863E-B02E7C990A7E}"/>
              </a:ext>
            </a:extLst>
          </p:cNvPr>
          <p:cNvSpPr txBox="1"/>
          <p:nvPr/>
        </p:nvSpPr>
        <p:spPr>
          <a:xfrm>
            <a:off x="1824724" y="79357"/>
            <a:ext cx="8378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Line 804 – shallow timeshifts – indications of leakage patterns</a:t>
            </a:r>
            <a:endParaRPr lang="en-US" sz="2800" b="1" dirty="0"/>
          </a:p>
        </p:txBody>
      </p:sp>
      <p:sp>
        <p:nvSpPr>
          <p:cNvPr id="21" name="TextBox 27">
            <a:extLst>
              <a:ext uri="{FF2B5EF4-FFF2-40B4-BE49-F238E27FC236}">
                <a16:creationId xmlns:a16="http://schemas.microsoft.com/office/drawing/2014/main" id="{E5870779-ECF3-46F4-A4D0-DA711A935C77}"/>
              </a:ext>
            </a:extLst>
          </p:cNvPr>
          <p:cNvSpPr txBox="1"/>
          <p:nvPr/>
        </p:nvSpPr>
        <p:spPr>
          <a:xfrm>
            <a:off x="3373548" y="517547"/>
            <a:ext cx="7533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b-NO" dirty="0"/>
              <a:t>Alignment of seabed reflection to 100 ms</a:t>
            </a:r>
          </a:p>
          <a:p>
            <a:pPr marL="285750" indent="-285750">
              <a:buFontTx/>
              <a:buChar char="-"/>
            </a:pPr>
            <a:r>
              <a:rPr lang="nb-NO" dirty="0"/>
              <a:t>Near to the well: significant increase in timeshift between 88 and 90 – followed by a reduction back to pre-blowout values again – 800 m width</a:t>
            </a:r>
          </a:p>
          <a:p>
            <a:pPr marL="285750" indent="-285750">
              <a:buFontTx/>
              <a:buChar char="-"/>
            </a:pPr>
            <a:r>
              <a:rPr lang="nb-NO" dirty="0"/>
              <a:t>Outside this region the situation is unchanged between 1990 and 2009</a:t>
            </a:r>
            <a:endParaRPr lang="en-US" dirty="0"/>
          </a:p>
        </p:txBody>
      </p:sp>
      <p:cxnSp>
        <p:nvCxnSpPr>
          <p:cNvPr id="22" name="Straight Arrow Connector 29">
            <a:extLst>
              <a:ext uri="{FF2B5EF4-FFF2-40B4-BE49-F238E27FC236}">
                <a16:creationId xmlns:a16="http://schemas.microsoft.com/office/drawing/2014/main" id="{97554402-8A1F-456F-AC00-8D9BCE0FE1CE}"/>
              </a:ext>
            </a:extLst>
          </p:cNvPr>
          <p:cNvCxnSpPr/>
          <p:nvPr/>
        </p:nvCxnSpPr>
        <p:spPr>
          <a:xfrm>
            <a:off x="5257491" y="5257800"/>
            <a:ext cx="2743200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30">
            <a:extLst>
              <a:ext uri="{FF2B5EF4-FFF2-40B4-BE49-F238E27FC236}">
                <a16:creationId xmlns:a16="http://schemas.microsoft.com/office/drawing/2014/main" id="{F6B5A7C0-3FB5-41AD-8E87-DBC38309F44B}"/>
              </a:ext>
            </a:extLst>
          </p:cNvPr>
          <p:cNvSpPr txBox="1"/>
          <p:nvPr/>
        </p:nvSpPr>
        <p:spPr>
          <a:xfrm>
            <a:off x="5870680" y="4957971"/>
            <a:ext cx="2193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800 m – tunnel valley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A6D7C31C-8F4D-4092-BC9F-1A0455795B63}"/>
              </a:ext>
            </a:extLst>
          </p:cNvPr>
          <p:cNvSpPr txBox="1"/>
          <p:nvPr/>
        </p:nvSpPr>
        <p:spPr>
          <a:xfrm>
            <a:off x="1997012" y="6082457"/>
            <a:ext cx="2022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Work by M. Landrø </a:t>
            </a:r>
          </a:p>
        </p:txBody>
      </p:sp>
    </p:spTree>
    <p:extLst>
      <p:ext uri="{BB962C8B-B14F-4D97-AF65-F5344CB8AC3E}">
        <p14:creationId xmlns:p14="http://schemas.microsoft.com/office/powerpoint/2010/main" val="733839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1D311-574B-40E4-BE6C-D82FD7A3E175}"/>
              </a:ext>
            </a:extLst>
          </p:cNvPr>
          <p:cNvSpPr txBox="1">
            <a:spLocks/>
          </p:cNvSpPr>
          <p:nvPr/>
        </p:nvSpPr>
        <p:spPr>
          <a:xfrm>
            <a:off x="838200" y="15319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40D87-3BA4-4BC8-B29E-A8D37FA1039C}"/>
              </a:ext>
            </a:extLst>
          </p:cNvPr>
          <p:cNvSpPr txBox="1">
            <a:spLocks/>
          </p:cNvSpPr>
          <p:nvPr/>
        </p:nvSpPr>
        <p:spPr>
          <a:xfrm>
            <a:off x="838200" y="1027906"/>
            <a:ext cx="1032013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dirty="0">
                <a:latin typeface="+mj-lt"/>
              </a:rPr>
              <a:t>The tunnel valleys act as storage volumes and transport routes for the blowout gas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+mj-lt"/>
              </a:rPr>
              <a:t>4D refraction seismic using horizontal waves detects variations that may not be visible on conventional reflection seismic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+mj-lt"/>
              </a:rPr>
              <a:t>Uncertainties and limitations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latin typeface="+mj-lt"/>
              </a:rPr>
              <a:t>Quality of data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latin typeface="+mj-lt"/>
              </a:rPr>
              <a:t>Geometry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latin typeface="+mj-lt"/>
              </a:rPr>
              <a:t>Repeatability issues</a:t>
            </a:r>
          </a:p>
        </p:txBody>
      </p:sp>
    </p:spTree>
    <p:extLst>
      <p:ext uri="{BB962C8B-B14F-4D97-AF65-F5344CB8AC3E}">
        <p14:creationId xmlns:p14="http://schemas.microsoft.com/office/powerpoint/2010/main" val="2445496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6DD2C2-33C8-4AAA-B815-CFA7261CDF7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FAE452F-5DA3-4DFA-B94D-6C8D6E6045A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337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25DA3-8D3A-41D1-90EC-F35A40798A5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CEC27-63AA-4893-AAB6-16AAD895B0EB}"/>
              </a:ext>
            </a:extLst>
          </p:cNvPr>
          <p:cNvSpPr txBox="1">
            <a:spLocks/>
          </p:cNvSpPr>
          <p:nvPr/>
        </p:nvSpPr>
        <p:spPr>
          <a:xfrm>
            <a:off x="838198" y="1825625"/>
            <a:ext cx="11081085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+mj-lt"/>
              </a:rPr>
              <a:t>Perform a 4D refraction time-shift analysis to detect and monitor gas anomalies as shallow as possible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Motivation:</a:t>
            </a:r>
          </a:p>
          <a:p>
            <a:pPr lvl="1">
              <a:lnSpc>
                <a:spcPct val="150000"/>
              </a:lnSpc>
            </a:pPr>
            <a:r>
              <a:rPr lang="en-GB" sz="2500" dirty="0">
                <a:latin typeface="+mj-lt"/>
              </a:rPr>
              <a:t>Monitor fluid migration from an underground blowout. </a:t>
            </a:r>
          </a:p>
          <a:p>
            <a:pPr lvl="1">
              <a:lnSpc>
                <a:spcPct val="150000"/>
              </a:lnSpc>
            </a:pPr>
            <a:r>
              <a:rPr lang="en-GB" sz="2500" dirty="0">
                <a:latin typeface="+mj-lt"/>
              </a:rPr>
              <a:t>Shallow gas can be a geohazard for crew, installations and the environment.</a:t>
            </a:r>
          </a:p>
          <a:p>
            <a:pPr lvl="1">
              <a:lnSpc>
                <a:spcPct val="150000"/>
              </a:lnSpc>
            </a:pPr>
            <a:r>
              <a:rPr lang="en-GB" sz="2500" dirty="0">
                <a:latin typeface="+mj-lt"/>
              </a:rPr>
              <a:t>Carbon capture and storage scenarios.</a:t>
            </a:r>
          </a:p>
        </p:txBody>
      </p:sp>
    </p:spTree>
    <p:extLst>
      <p:ext uri="{BB962C8B-B14F-4D97-AF65-F5344CB8AC3E}">
        <p14:creationId xmlns:p14="http://schemas.microsoft.com/office/powerpoint/2010/main" val="2974954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C4908-0BA5-4EE4-9397-8B131DE07D6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9DD29-D9B0-44B5-9905-8C49F87EE067}"/>
              </a:ext>
            </a:extLst>
          </p:cNvPr>
          <p:cNvSpPr txBox="1">
            <a:spLocks/>
          </p:cNvSpPr>
          <p:nvPr/>
        </p:nvSpPr>
        <p:spPr>
          <a:xfrm>
            <a:off x="838200" y="1819276"/>
            <a:ext cx="478072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dirty="0">
                <a:latin typeface="+mj-lt"/>
              </a:rPr>
              <a:t>Block 2/4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+mj-lt"/>
              </a:rPr>
              <a:t>Blowout in well 2/4-14 January 1989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+mj-lt"/>
              </a:rPr>
              <a:t>Repeated seismic 1988 – 2009</a:t>
            </a:r>
          </a:p>
        </p:txBody>
      </p:sp>
      <p:pic>
        <p:nvPicPr>
          <p:cNvPr id="4" name="Picture 8" descr="https://scontent-arn2-1.xx.fbcdn.net/v/t34.18173-12/30429412_10156121542461287_327892490_n.png?_nc_cat=0&amp;oh=68d4005c5156332083bc61b5716575e5&amp;oe=5ADB1121">
            <a:extLst>
              <a:ext uri="{FF2B5EF4-FFF2-40B4-BE49-F238E27FC236}">
                <a16:creationId xmlns:a16="http://schemas.microsoft.com/office/drawing/2014/main" id="{0639B828-F17D-43EA-93B7-FA3421E0D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" r="3245"/>
          <a:stretch/>
        </p:blipFill>
        <p:spPr bwMode="auto">
          <a:xfrm>
            <a:off x="9066389" y="308182"/>
            <a:ext cx="2764489" cy="341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329BCD5-D2A7-4BBD-8823-C177B03DC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92" t="4837" r="13064" b="15932"/>
          <a:stretch/>
        </p:blipFill>
        <p:spPr>
          <a:xfrm>
            <a:off x="9066389" y="3840800"/>
            <a:ext cx="2764489" cy="2709018"/>
          </a:xfrm>
          <a:prstGeom prst="rect">
            <a:avLst/>
          </a:prstGeom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6C69C865-C8F7-4D6A-BF9F-B75A4B0FF5B3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308182"/>
            <a:ext cx="2665550" cy="6241636"/>
            <a:chOff x="0" y="0"/>
            <a:chExt cx="4648200" cy="655320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EF57E9D3-B858-41F3-87EE-35F9E7BBE7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6" t="9799" r="35637" b="4916"/>
            <a:stretch>
              <a:fillRect/>
            </a:stretch>
          </p:blipFill>
          <p:spPr bwMode="auto">
            <a:xfrm>
              <a:off x="0" y="0"/>
              <a:ext cx="4648200" cy="655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75B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3">
              <a:extLst>
                <a:ext uri="{FF2B5EF4-FFF2-40B4-BE49-F238E27FC236}">
                  <a16:creationId xmlns:a16="http://schemas.microsoft.com/office/drawing/2014/main" id="{0A3D6796-0E63-4FFB-AEE8-276070C855E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233928" y="1371600"/>
              <a:ext cx="0" cy="762000"/>
            </a:xfrm>
            <a:prstGeom prst="straightConnector1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Arrow Connector 4">
              <a:extLst>
                <a:ext uri="{FF2B5EF4-FFF2-40B4-BE49-F238E27FC236}">
                  <a16:creationId xmlns:a16="http://schemas.microsoft.com/office/drawing/2014/main" id="{FC3533AE-6A0B-4750-ACF4-A1C4CCDAFE3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233928" y="4419600"/>
              <a:ext cx="0" cy="762000"/>
            </a:xfrm>
            <a:prstGeom prst="straightConnector1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Arrow Connector 6">
              <a:extLst>
                <a:ext uri="{FF2B5EF4-FFF2-40B4-BE49-F238E27FC236}">
                  <a16:creationId xmlns:a16="http://schemas.microsoft.com/office/drawing/2014/main" id="{8C37E4B9-1902-4E1B-89D2-249944B2352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V="1">
              <a:off x="3657600" y="990600"/>
              <a:ext cx="0" cy="762000"/>
            </a:xfrm>
            <a:prstGeom prst="straightConnector1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Arrow Connector 7">
              <a:extLst>
                <a:ext uri="{FF2B5EF4-FFF2-40B4-BE49-F238E27FC236}">
                  <a16:creationId xmlns:a16="http://schemas.microsoft.com/office/drawing/2014/main" id="{4076A7E8-2590-42D5-B8EB-928E1FD483E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2819400" y="988828"/>
              <a:ext cx="0" cy="762000"/>
            </a:xfrm>
            <a:prstGeom prst="straightConnector1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FB8E49F8-A097-4F90-9883-E72BE8BC3121}"/>
              </a:ext>
            </a:extLst>
          </p:cNvPr>
          <p:cNvSpPr txBox="1"/>
          <p:nvPr/>
        </p:nvSpPr>
        <p:spPr>
          <a:xfrm>
            <a:off x="6495439" y="6231265"/>
            <a:ext cx="9988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>
                <a:solidFill>
                  <a:schemeClr val="accent2"/>
                </a:solidFill>
              </a:rPr>
              <a:t>Landrø, 2011</a:t>
            </a:r>
          </a:p>
        </p:txBody>
      </p:sp>
    </p:spTree>
    <p:extLst>
      <p:ext uri="{BB962C8B-B14F-4D97-AF65-F5344CB8AC3E}">
        <p14:creationId xmlns:p14="http://schemas.microsoft.com/office/powerpoint/2010/main" val="2537742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0F0A96B-D7EB-485A-8121-AAFB4B35A72F}"/>
              </a:ext>
            </a:extLst>
          </p:cNvPr>
          <p:cNvSpPr txBox="1">
            <a:spLocks/>
          </p:cNvSpPr>
          <p:nvPr/>
        </p:nvSpPr>
        <p:spPr>
          <a:xfrm>
            <a:off x="838199" y="1514495"/>
            <a:ext cx="4493217" cy="43854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latin typeface="+mj-lt"/>
              </a:rPr>
              <a:t>Interpreted tunnel valleys in the area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+mj-lt"/>
              </a:rPr>
              <a:t>Porous and permeable infill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+mj-lt"/>
              </a:rPr>
              <a:t>Might store large volumes of gas and  serve as transport routes</a:t>
            </a:r>
          </a:p>
          <a:p>
            <a:pPr>
              <a:lnSpc>
                <a:spcPct val="100000"/>
              </a:lnSpc>
            </a:pPr>
            <a:endParaRPr lang="en-GB" sz="2400" dirty="0"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dirty="0">
              <a:latin typeface="+mj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4BC0D70-92E0-4476-B496-94D64B0A1937}"/>
              </a:ext>
            </a:extLst>
          </p:cNvPr>
          <p:cNvSpPr txBox="1">
            <a:spLocks/>
          </p:cNvSpPr>
          <p:nvPr/>
        </p:nvSpPr>
        <p:spPr>
          <a:xfrm>
            <a:off x="838200" y="46593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Tunnel valleys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0942EDC-5192-405A-A648-CEFEC4740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9"/>
          <a:stretch>
            <a:fillRect/>
          </a:stretch>
        </p:blipFill>
        <p:spPr bwMode="auto">
          <a:xfrm>
            <a:off x="4975323" y="520658"/>
            <a:ext cx="7216677" cy="587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A775C37-5720-449B-8832-80E21AC2AE21}"/>
              </a:ext>
            </a:extLst>
          </p:cNvPr>
          <p:cNvSpPr txBox="1"/>
          <p:nvPr/>
        </p:nvSpPr>
        <p:spPr>
          <a:xfrm>
            <a:off x="8193505" y="5899964"/>
            <a:ext cx="1923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Work by K. Haavik </a:t>
            </a:r>
          </a:p>
        </p:txBody>
      </p:sp>
    </p:spTree>
    <p:extLst>
      <p:ext uri="{BB962C8B-B14F-4D97-AF65-F5344CB8AC3E}">
        <p14:creationId xmlns:p14="http://schemas.microsoft.com/office/powerpoint/2010/main" val="3440989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>
            <a:extLst>
              <a:ext uri="{FF2B5EF4-FFF2-40B4-BE49-F238E27FC236}">
                <a16:creationId xmlns:a16="http://schemas.microsoft.com/office/drawing/2014/main" id="{5EB19DC0-040C-4D44-BBFC-63FBD6758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802" y="3190802"/>
            <a:ext cx="6703574" cy="33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B1A4096-D083-475A-9747-D115A621C40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Provided data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F5B957B-9E3A-48FF-BCD9-B87FEED32DC9}"/>
              </a:ext>
            </a:extLst>
          </p:cNvPr>
          <p:cNvSpPr txBox="1">
            <a:spLocks/>
          </p:cNvSpPr>
          <p:nvPr/>
        </p:nvSpPr>
        <p:spPr>
          <a:xfrm>
            <a:off x="838200" y="1027906"/>
            <a:ext cx="5479473" cy="43257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dirty="0">
                <a:latin typeface="+mj-lt"/>
              </a:rPr>
              <a:t>Line 804, intersecting well 2/4 – 14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+mj-lt"/>
              </a:rPr>
              <a:t>Acquired in 1988, 1990, 2009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+mj-lt"/>
              </a:rPr>
              <a:t>Repeatability – good opportunities for 4D analysis</a:t>
            </a:r>
          </a:p>
          <a:p>
            <a:pPr marL="0" indent="0">
              <a:lnSpc>
                <a:spcPct val="150000"/>
              </a:lnSpc>
              <a:buNone/>
            </a:pPr>
            <a:endParaRPr lang="en-GB" dirty="0">
              <a:solidFill>
                <a:srgbClr val="FF0000"/>
              </a:solidFill>
              <a:latin typeface="+mj-lt"/>
            </a:endParaRPr>
          </a:p>
          <a:p>
            <a:endParaRPr lang="nb-NO" dirty="0">
              <a:latin typeface="+mj-lt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6E50C19-8089-4F90-895E-DCCF2E6DC98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056802" y="3694688"/>
            <a:ext cx="1297162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0481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6A41A95-D02C-44E7-83AD-BABB95EFC9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320"/>
          <a:stretch/>
        </p:blipFill>
        <p:spPr>
          <a:xfrm>
            <a:off x="0" y="739677"/>
            <a:ext cx="4309972" cy="602800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2E419F6-9D20-497E-8308-6B4466101C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74" r="31160"/>
          <a:stretch/>
        </p:blipFill>
        <p:spPr>
          <a:xfrm>
            <a:off x="4478244" y="739677"/>
            <a:ext cx="3564854" cy="602800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CC5D88B-1D7D-4301-8635-B899F603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34"/>
          <a:stretch/>
        </p:blipFill>
        <p:spPr>
          <a:xfrm>
            <a:off x="8211370" y="739677"/>
            <a:ext cx="3564854" cy="6028002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68AA450-6628-4CF5-AF7A-199F3A52251C}"/>
              </a:ext>
            </a:extLst>
          </p:cNvPr>
          <p:cNvSpPr/>
          <p:nvPr/>
        </p:nvSpPr>
        <p:spPr>
          <a:xfrm>
            <a:off x="4051300" y="1358900"/>
            <a:ext cx="62230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D1FF8FD1-86BE-4557-8552-376722EE40F6}"/>
              </a:ext>
            </a:extLst>
          </p:cNvPr>
          <p:cNvCxnSpPr>
            <a:cxnSpLocks/>
          </p:cNvCxnSpPr>
          <p:nvPr/>
        </p:nvCxnSpPr>
        <p:spPr>
          <a:xfrm>
            <a:off x="2407696" y="1739557"/>
            <a:ext cx="0" cy="48895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F73C9ED7-8CE3-48E5-9B67-B6464C3D2682}"/>
              </a:ext>
            </a:extLst>
          </p:cNvPr>
          <p:cNvCxnSpPr>
            <a:cxnSpLocks/>
          </p:cNvCxnSpPr>
          <p:nvPr/>
        </p:nvCxnSpPr>
        <p:spPr>
          <a:xfrm>
            <a:off x="6065355" y="1766966"/>
            <a:ext cx="0" cy="48895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47F4ED0A-1081-4567-AFAA-0B1E9075FB07}"/>
              </a:ext>
            </a:extLst>
          </p:cNvPr>
          <p:cNvCxnSpPr>
            <a:cxnSpLocks/>
          </p:cNvCxnSpPr>
          <p:nvPr/>
        </p:nvCxnSpPr>
        <p:spPr>
          <a:xfrm>
            <a:off x="9813512" y="1766966"/>
            <a:ext cx="0" cy="48895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884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200DD-AC9A-4747-9C09-A01E9A3DA562}"/>
              </a:ext>
            </a:extLst>
          </p:cNvPr>
          <p:cNvSpPr txBox="1">
            <a:spLocks/>
          </p:cNvSpPr>
          <p:nvPr/>
        </p:nvSpPr>
        <p:spPr>
          <a:xfrm>
            <a:off x="453571" y="34172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5AFD9-DD60-451E-BA46-C30CA5E38650}"/>
              </a:ext>
            </a:extLst>
          </p:cNvPr>
          <p:cNvSpPr txBox="1">
            <a:spLocks/>
          </p:cNvSpPr>
          <p:nvPr/>
        </p:nvSpPr>
        <p:spPr>
          <a:xfrm>
            <a:off x="234692" y="134898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dirty="0">
                <a:latin typeface="+mj-lt"/>
              </a:rPr>
              <a:t>Identify refractions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+mj-lt"/>
              </a:rPr>
              <a:t>Alternate datasets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+mj-lt"/>
              </a:rPr>
              <a:t>Cross-correlation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+mj-lt"/>
              </a:rPr>
              <a:t>Extract time-shift values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GB" dirty="0">
              <a:latin typeface="+mj-lt"/>
            </a:endParaRP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6EC4CBD8-9845-421A-94F1-F3B85C960B16}"/>
              </a:ext>
            </a:extLst>
          </p:cNvPr>
          <p:cNvGrpSpPr/>
          <p:nvPr/>
        </p:nvGrpSpPr>
        <p:grpSpPr>
          <a:xfrm>
            <a:off x="4231849" y="770352"/>
            <a:ext cx="7758620" cy="4816681"/>
            <a:chOff x="4231849" y="770352"/>
            <a:chExt cx="7758620" cy="4816681"/>
          </a:xfrm>
        </p:grpSpPr>
        <p:grpSp>
          <p:nvGrpSpPr>
            <p:cNvPr id="5" name="Gruppe 4">
              <a:extLst>
                <a:ext uri="{FF2B5EF4-FFF2-40B4-BE49-F238E27FC236}">
                  <a16:creationId xmlns:a16="http://schemas.microsoft.com/office/drawing/2014/main" id="{3A88B9C5-27C1-431A-9000-41B3B3B125D1}"/>
                </a:ext>
              </a:extLst>
            </p:cNvPr>
            <p:cNvGrpSpPr/>
            <p:nvPr/>
          </p:nvGrpSpPr>
          <p:grpSpPr>
            <a:xfrm>
              <a:off x="4231849" y="770352"/>
              <a:ext cx="7758620" cy="4816681"/>
              <a:chOff x="4273982" y="387867"/>
              <a:chExt cx="7758620" cy="4816681"/>
            </a:xfrm>
          </p:grpSpPr>
          <p:grpSp>
            <p:nvGrpSpPr>
              <p:cNvPr id="7" name="Gruppe 6">
                <a:extLst>
                  <a:ext uri="{FF2B5EF4-FFF2-40B4-BE49-F238E27FC236}">
                    <a16:creationId xmlns:a16="http://schemas.microsoft.com/office/drawing/2014/main" id="{6DC6FB83-7FF5-460B-93F2-35D0824C2367}"/>
                  </a:ext>
                </a:extLst>
              </p:cNvPr>
              <p:cNvGrpSpPr/>
              <p:nvPr/>
            </p:nvGrpSpPr>
            <p:grpSpPr>
              <a:xfrm>
                <a:off x="4273982" y="387867"/>
                <a:ext cx="7758620" cy="4816681"/>
                <a:chOff x="4298983" y="419552"/>
                <a:chExt cx="7758620" cy="4816681"/>
              </a:xfrm>
            </p:grpSpPr>
            <p:sp>
              <p:nvSpPr>
                <p:cNvPr id="10" name="TekstSylinder 9">
                  <a:extLst>
                    <a:ext uri="{FF2B5EF4-FFF2-40B4-BE49-F238E27FC236}">
                      <a16:creationId xmlns:a16="http://schemas.microsoft.com/office/drawing/2014/main" id="{96DA5781-4C8A-4F66-81D1-119A7AA77868}"/>
                    </a:ext>
                  </a:extLst>
                </p:cNvPr>
                <p:cNvSpPr txBox="1"/>
                <p:nvPr/>
              </p:nvSpPr>
              <p:spPr>
                <a:xfrm>
                  <a:off x="4588024" y="3530631"/>
                  <a:ext cx="57472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b-NO" sz="1400" dirty="0">
                      <a:latin typeface="+mj-lt"/>
                    </a:rPr>
                    <a:t>600</a:t>
                  </a:r>
                </a:p>
              </p:txBody>
            </p:sp>
            <p:cxnSp>
              <p:nvCxnSpPr>
                <p:cNvPr id="11" name="Rett linje 10">
                  <a:extLst>
                    <a:ext uri="{FF2B5EF4-FFF2-40B4-BE49-F238E27FC236}">
                      <a16:creationId xmlns:a16="http://schemas.microsoft.com/office/drawing/2014/main" id="{68648234-2947-415A-8F08-3EE2F77B01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026766" y="3665788"/>
                  <a:ext cx="40533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2" name="Gruppe 11">
                  <a:extLst>
                    <a:ext uri="{FF2B5EF4-FFF2-40B4-BE49-F238E27FC236}">
                      <a16:creationId xmlns:a16="http://schemas.microsoft.com/office/drawing/2014/main" id="{7552C184-0F8D-470C-AC75-AB403CCE118E}"/>
                    </a:ext>
                  </a:extLst>
                </p:cNvPr>
                <p:cNvGrpSpPr/>
                <p:nvPr/>
              </p:nvGrpSpPr>
              <p:grpSpPr>
                <a:xfrm>
                  <a:off x="4588024" y="419552"/>
                  <a:ext cx="7469579" cy="4816681"/>
                  <a:chOff x="4588024" y="419552"/>
                  <a:chExt cx="7469579" cy="4816681"/>
                </a:xfrm>
              </p:grpSpPr>
              <p:sp>
                <p:nvSpPr>
                  <p:cNvPr id="14" name="TekstSylinder 13">
                    <a:extLst>
                      <a:ext uri="{FF2B5EF4-FFF2-40B4-BE49-F238E27FC236}">
                        <a16:creationId xmlns:a16="http://schemas.microsoft.com/office/drawing/2014/main" id="{D2774122-3559-4729-A188-909EE7943FD0}"/>
                      </a:ext>
                    </a:extLst>
                  </p:cNvPr>
                  <p:cNvSpPr txBox="1"/>
                  <p:nvPr/>
                </p:nvSpPr>
                <p:spPr>
                  <a:xfrm>
                    <a:off x="4588024" y="2640444"/>
                    <a:ext cx="574726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nb-NO" sz="1400" dirty="0">
                        <a:latin typeface="+mj-lt"/>
                      </a:rPr>
                      <a:t>500</a:t>
                    </a:r>
                  </a:p>
                </p:txBody>
              </p:sp>
              <p:grpSp>
                <p:nvGrpSpPr>
                  <p:cNvPr id="15" name="Gruppe 14">
                    <a:extLst>
                      <a:ext uri="{FF2B5EF4-FFF2-40B4-BE49-F238E27FC236}">
                        <a16:creationId xmlns:a16="http://schemas.microsoft.com/office/drawing/2014/main" id="{30D5C481-28BA-4F69-B003-5892DE342160}"/>
                      </a:ext>
                    </a:extLst>
                  </p:cNvPr>
                  <p:cNvGrpSpPr/>
                  <p:nvPr/>
                </p:nvGrpSpPr>
                <p:grpSpPr>
                  <a:xfrm>
                    <a:off x="4588024" y="419552"/>
                    <a:ext cx="7469579" cy="4816681"/>
                    <a:chOff x="4588024" y="419552"/>
                    <a:chExt cx="7469579" cy="4816681"/>
                  </a:xfrm>
                </p:grpSpPr>
                <p:sp>
                  <p:nvSpPr>
                    <p:cNvPr id="17" name="TekstSylinder 16">
                      <a:extLst>
                        <a:ext uri="{FF2B5EF4-FFF2-40B4-BE49-F238E27FC236}">
                          <a16:creationId xmlns:a16="http://schemas.microsoft.com/office/drawing/2014/main" id="{C24FC931-04BD-45A1-ABD8-8E6243A2E9B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88024" y="1758191"/>
                      <a:ext cx="574726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nb-NO" sz="1400" dirty="0">
                          <a:latin typeface="+mj-lt"/>
                        </a:rPr>
                        <a:t>400</a:t>
                      </a:r>
                    </a:p>
                  </p:txBody>
                </p:sp>
                <p:cxnSp>
                  <p:nvCxnSpPr>
                    <p:cNvPr id="18" name="Rett linje 17">
                      <a:extLst>
                        <a:ext uri="{FF2B5EF4-FFF2-40B4-BE49-F238E27FC236}">
                          <a16:creationId xmlns:a16="http://schemas.microsoft.com/office/drawing/2014/main" id="{7E79799C-8537-4960-A8D3-F3C7D7E2A81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5027929" y="1898901"/>
                      <a:ext cx="40533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9" name="Gruppe 18">
                      <a:extLst>
                        <a:ext uri="{FF2B5EF4-FFF2-40B4-BE49-F238E27FC236}">
                          <a16:creationId xmlns:a16="http://schemas.microsoft.com/office/drawing/2014/main" id="{F5A07BDF-8AA1-4BE0-AA0A-A2C711FC22A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589114" y="419552"/>
                      <a:ext cx="7468489" cy="4816681"/>
                      <a:chOff x="4589114" y="419552"/>
                      <a:chExt cx="7468489" cy="4816681"/>
                    </a:xfrm>
                  </p:grpSpPr>
                  <p:sp>
                    <p:nvSpPr>
                      <p:cNvPr id="20" name="TekstSylinder 19">
                        <a:extLst>
                          <a:ext uri="{FF2B5EF4-FFF2-40B4-BE49-F238E27FC236}">
                            <a16:creationId xmlns:a16="http://schemas.microsoft.com/office/drawing/2014/main" id="{DCC28419-B592-409A-A13B-E8618525CE5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589114" y="4404951"/>
                        <a:ext cx="500122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nb-NO" sz="1400" dirty="0">
                            <a:latin typeface="+mj-lt"/>
                          </a:rPr>
                          <a:t>700</a:t>
                        </a:r>
                      </a:p>
                    </p:txBody>
                  </p:sp>
                  <p:grpSp>
                    <p:nvGrpSpPr>
                      <p:cNvPr id="21" name="Gruppe 20">
                        <a:extLst>
                          <a:ext uri="{FF2B5EF4-FFF2-40B4-BE49-F238E27FC236}">
                            <a16:creationId xmlns:a16="http://schemas.microsoft.com/office/drawing/2014/main" id="{57D46446-1EED-49B1-874E-173E8F3E47C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67299" y="419552"/>
                        <a:ext cx="6990304" cy="4816681"/>
                        <a:chOff x="1318985" y="-348473"/>
                        <a:chExt cx="11440836" cy="6885352"/>
                      </a:xfrm>
                    </p:grpSpPr>
                    <p:sp>
                      <p:nvSpPr>
                        <p:cNvPr id="23" name="TekstSylinder 22">
                          <a:extLst>
                            <a:ext uri="{FF2B5EF4-FFF2-40B4-BE49-F238E27FC236}">
                              <a16:creationId xmlns:a16="http://schemas.microsoft.com/office/drawing/2014/main" id="{2754164F-8FCE-4B91-827F-D576C108378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184265" y="-348473"/>
                          <a:ext cx="1883671" cy="48395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nb-NO" sz="1600" b="1" dirty="0">
                              <a:latin typeface="+mj-lt"/>
                            </a:rPr>
                            <a:t>Offset  [m]</a:t>
                          </a:r>
                        </a:p>
                      </p:txBody>
                    </p:sp>
                    <p:grpSp>
                      <p:nvGrpSpPr>
                        <p:cNvPr id="24" name="Gruppe 23">
                          <a:extLst>
                            <a:ext uri="{FF2B5EF4-FFF2-40B4-BE49-F238E27FC236}">
                              <a16:creationId xmlns:a16="http://schemas.microsoft.com/office/drawing/2014/main" id="{ED8BC860-FCBC-441A-90E6-94F32581CEC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318985" y="98219"/>
                          <a:ext cx="11440836" cy="6438660"/>
                          <a:chOff x="416449" y="292201"/>
                          <a:chExt cx="11440836" cy="6438660"/>
                        </a:xfrm>
                      </p:grpSpPr>
                      <p:sp>
                        <p:nvSpPr>
                          <p:cNvPr id="25" name="TekstSylinder 24">
                            <a:extLst>
                              <a:ext uri="{FF2B5EF4-FFF2-40B4-BE49-F238E27FC236}">
                                <a16:creationId xmlns:a16="http://schemas.microsoft.com/office/drawing/2014/main" id="{755640C8-6620-4600-841C-5C9CBF45291B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10722838" y="292201"/>
                            <a:ext cx="940638" cy="30777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nb-NO" sz="1400" dirty="0">
                                <a:latin typeface="+mj-lt"/>
                              </a:rPr>
                              <a:t>1203</a:t>
                            </a:r>
                          </a:p>
                        </p:txBody>
                      </p:sp>
                      <p:sp>
                        <p:nvSpPr>
                          <p:cNvPr id="26" name="TekstSylinder 25">
                            <a:extLst>
                              <a:ext uri="{FF2B5EF4-FFF2-40B4-BE49-F238E27FC236}">
                                <a16:creationId xmlns:a16="http://schemas.microsoft.com/office/drawing/2014/main" id="{9FCCD544-B901-411D-9001-13477502C663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9245117" y="329464"/>
                            <a:ext cx="940638" cy="30777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nb-NO" sz="1400" dirty="0">
                                <a:latin typeface="+mj-lt"/>
                              </a:rPr>
                              <a:t>1103</a:t>
                            </a:r>
                          </a:p>
                        </p:txBody>
                      </p:sp>
                      <p:sp>
                        <p:nvSpPr>
                          <p:cNvPr id="27" name="TekstSylinder 26">
                            <a:extLst>
                              <a:ext uri="{FF2B5EF4-FFF2-40B4-BE49-F238E27FC236}">
                                <a16:creationId xmlns:a16="http://schemas.microsoft.com/office/drawing/2014/main" id="{EAEDC63A-74CF-4E9C-9AA5-CD11F61A2B8A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6352027" y="314273"/>
                            <a:ext cx="940638" cy="30777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nb-NO" sz="1400" dirty="0">
                                <a:latin typeface="+mj-lt"/>
                              </a:rPr>
                              <a:t>903</a:t>
                            </a:r>
                          </a:p>
                        </p:txBody>
                      </p:sp>
                      <p:sp>
                        <p:nvSpPr>
                          <p:cNvPr id="28" name="TekstSylinder 27">
                            <a:extLst>
                              <a:ext uri="{FF2B5EF4-FFF2-40B4-BE49-F238E27FC236}">
                                <a16:creationId xmlns:a16="http://schemas.microsoft.com/office/drawing/2014/main" id="{AE4B44BA-EFEB-40F4-AE19-FC4EA99DFF43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7798572" y="292202"/>
                            <a:ext cx="940638" cy="30777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nb-NO" sz="1400" dirty="0">
                                <a:latin typeface="+mj-lt"/>
                              </a:rPr>
                              <a:t>1003</a:t>
                            </a:r>
                          </a:p>
                        </p:txBody>
                      </p:sp>
                      <p:grpSp>
                        <p:nvGrpSpPr>
                          <p:cNvPr id="29" name="Gruppe 28">
                            <a:extLst>
                              <a:ext uri="{FF2B5EF4-FFF2-40B4-BE49-F238E27FC236}">
                                <a16:creationId xmlns:a16="http://schemas.microsoft.com/office/drawing/2014/main" id="{A09BF601-C228-45E1-BED7-8108A0DBD9B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416449" y="293996"/>
                            <a:ext cx="11440836" cy="6436865"/>
                            <a:chOff x="416449" y="293996"/>
                            <a:chExt cx="11440836" cy="6436865"/>
                          </a:xfrm>
                        </p:grpSpPr>
                        <p:pic>
                          <p:nvPicPr>
                            <p:cNvPr id="34" name="Picture 6">
                              <a:extLst>
                                <a:ext uri="{FF2B5EF4-FFF2-40B4-BE49-F238E27FC236}">
                                  <a16:creationId xmlns:a16="http://schemas.microsoft.com/office/drawing/2014/main" id="{5F0A6CA5-BB14-46BE-BFC5-5DD582270EEE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 rotWithShape="1">
                            <a:blip r:embed="rId2">
                              <a:clrChange>
                                <a:clrFrom>
                                  <a:srgbClr val="D3D3D3"/>
                                </a:clrFrom>
                                <a:clrTo>
                                  <a:srgbClr val="D3D3D3">
                                    <a:alpha val="0"/>
                                  </a:srgbClr>
                                </a:clrTo>
                              </a:clrChange>
                            </a:blip>
                            <a:srcRect l="3398" t="4114" r="3243" b="1975"/>
                            <a:stretch/>
                          </p:blipFill>
                          <p:spPr>
                            <a:xfrm>
                              <a:off x="416449" y="683364"/>
                              <a:ext cx="11440836" cy="6047497"/>
                            </a:xfrm>
                            <a:prstGeom prst="rect">
                              <a:avLst/>
                            </a:prstGeom>
                          </p:spPr>
                        </p:pic>
                        <p:sp>
                          <p:nvSpPr>
                            <p:cNvPr id="35" name="TekstSylinder 34">
                              <a:extLst>
                                <a:ext uri="{FF2B5EF4-FFF2-40B4-BE49-F238E27FC236}">
                                  <a16:creationId xmlns:a16="http://schemas.microsoft.com/office/drawing/2014/main" id="{3A5172BA-9099-48DC-B9EC-540A028758B0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513715" y="302341"/>
                              <a:ext cx="940638" cy="307777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r>
                                <a:rPr lang="nb-NO" sz="1400" dirty="0">
                                  <a:latin typeface="+mj-lt"/>
                                </a:rPr>
                                <a:t>503</a:t>
                              </a:r>
                            </a:p>
                          </p:txBody>
                        </p:sp>
                        <p:sp>
                          <p:nvSpPr>
                            <p:cNvPr id="36" name="TekstSylinder 35">
                              <a:extLst>
                                <a:ext uri="{FF2B5EF4-FFF2-40B4-BE49-F238E27FC236}">
                                  <a16:creationId xmlns:a16="http://schemas.microsoft.com/office/drawing/2014/main" id="{E35B1403-28C0-4798-BFDE-9918145689EC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4899831" y="314273"/>
                              <a:ext cx="940638" cy="307777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r>
                                <a:rPr lang="nb-NO" sz="1400" dirty="0">
                                  <a:latin typeface="+mj-lt"/>
                                </a:rPr>
                                <a:t>803</a:t>
                              </a:r>
                            </a:p>
                          </p:txBody>
                        </p:sp>
                        <p:sp>
                          <p:nvSpPr>
                            <p:cNvPr id="37" name="TekstSylinder 36">
                              <a:extLst>
                                <a:ext uri="{FF2B5EF4-FFF2-40B4-BE49-F238E27FC236}">
                                  <a16:creationId xmlns:a16="http://schemas.microsoft.com/office/drawing/2014/main" id="{D887EA25-EDE0-48BE-B35B-3140B52E81E0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3421830" y="314273"/>
                              <a:ext cx="940638" cy="307777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r>
                                <a:rPr lang="nb-NO" sz="1400" dirty="0">
                                  <a:latin typeface="+mj-lt"/>
                                </a:rPr>
                                <a:t>703</a:t>
                              </a:r>
                            </a:p>
                          </p:txBody>
                        </p:sp>
                        <p:sp>
                          <p:nvSpPr>
                            <p:cNvPr id="38" name="TekstSylinder 37">
                              <a:extLst>
                                <a:ext uri="{FF2B5EF4-FFF2-40B4-BE49-F238E27FC236}">
                                  <a16:creationId xmlns:a16="http://schemas.microsoft.com/office/drawing/2014/main" id="{C9841714-A3B7-4239-848F-2966CAD9ACCB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1969634" y="293996"/>
                              <a:ext cx="940638" cy="307777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r>
                                <a:rPr lang="nb-NO" sz="1400" dirty="0">
                                  <a:latin typeface="+mj-lt"/>
                                </a:rPr>
                                <a:t>603</a:t>
                              </a:r>
                            </a:p>
                          </p:txBody>
                        </p:sp>
                        <p:cxnSp>
                          <p:nvCxnSpPr>
                            <p:cNvPr id="39" name="Rett linje 38">
                              <a:extLst>
                                <a:ext uri="{FF2B5EF4-FFF2-40B4-BE49-F238E27FC236}">
                                  <a16:creationId xmlns:a16="http://schemas.microsoft.com/office/drawing/2014/main" id="{AD83B4FB-6B10-4E86-9FD0-30332CC57CD6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845072" y="640775"/>
                              <a:ext cx="0" cy="63375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40" name="Rett linje 39">
                              <a:extLst>
                                <a:ext uri="{FF2B5EF4-FFF2-40B4-BE49-F238E27FC236}">
                                  <a16:creationId xmlns:a16="http://schemas.microsoft.com/office/drawing/2014/main" id="{AA31410C-976E-41C7-8DC8-B95A844B6DA0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310079" y="640775"/>
                              <a:ext cx="0" cy="63375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41" name="Rett linje 40">
                              <a:extLst>
                                <a:ext uri="{FF2B5EF4-FFF2-40B4-BE49-F238E27FC236}">
                                  <a16:creationId xmlns:a16="http://schemas.microsoft.com/office/drawing/2014/main" id="{5EBC62E4-D064-468D-8D5A-5B2F8B0DD86A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3775085" y="651676"/>
                              <a:ext cx="0" cy="63375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42" name="Rett linje 41">
                              <a:extLst>
                                <a:ext uri="{FF2B5EF4-FFF2-40B4-BE49-F238E27FC236}">
                                  <a16:creationId xmlns:a16="http://schemas.microsoft.com/office/drawing/2014/main" id="{39F9F452-31E8-4B75-A85B-AE3D49197662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5240092" y="651676"/>
                              <a:ext cx="0" cy="63375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cxnSp>
                        <p:nvCxnSpPr>
                          <p:cNvPr id="30" name="Rett linje 29">
                            <a:extLst>
                              <a:ext uri="{FF2B5EF4-FFF2-40B4-BE49-F238E27FC236}">
                                <a16:creationId xmlns:a16="http://schemas.microsoft.com/office/drawing/2014/main" id="{DB3F50DE-C03A-4D82-8554-5FF38D5F30BA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6707557" y="651676"/>
                            <a:ext cx="0" cy="63375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1" name="Rett linje 30">
                            <a:extLst>
                              <a:ext uri="{FF2B5EF4-FFF2-40B4-BE49-F238E27FC236}">
                                <a16:creationId xmlns:a16="http://schemas.microsoft.com/office/drawing/2014/main" id="{CE73E104-39D6-4F0F-A64F-2114FF60717F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8177480" y="640775"/>
                            <a:ext cx="0" cy="63375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2" name="Rett linje 31">
                            <a:extLst>
                              <a:ext uri="{FF2B5EF4-FFF2-40B4-BE49-F238E27FC236}">
                                <a16:creationId xmlns:a16="http://schemas.microsoft.com/office/drawing/2014/main" id="{570327E1-4C7B-4221-BF1B-07538AEE55D0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9644944" y="653087"/>
                            <a:ext cx="0" cy="63375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3" name="Rett linje 32">
                            <a:extLst>
                              <a:ext uri="{FF2B5EF4-FFF2-40B4-BE49-F238E27FC236}">
                                <a16:creationId xmlns:a16="http://schemas.microsoft.com/office/drawing/2014/main" id="{09832589-0F65-42CB-989E-0E33F507380E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11109950" y="651676"/>
                            <a:ext cx="0" cy="63375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cxnSp>
                    <p:nvCxnSpPr>
                      <p:cNvPr id="22" name="Rett linje 21">
                        <a:extLst>
                          <a:ext uri="{FF2B5EF4-FFF2-40B4-BE49-F238E27FC236}">
                            <a16:creationId xmlns:a16="http://schemas.microsoft.com/office/drawing/2014/main" id="{ED74B309-2F72-49B0-B1CB-92FA8E2089C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5027929" y="4549232"/>
                        <a:ext cx="40533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6" name="Rett linje 15">
                    <a:extLst>
                      <a:ext uri="{FF2B5EF4-FFF2-40B4-BE49-F238E27FC236}">
                        <a16:creationId xmlns:a16="http://schemas.microsoft.com/office/drawing/2014/main" id="{F9BFDE77-A169-4041-A97A-2C25E0442B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027929" y="2782345"/>
                    <a:ext cx="40533" cy="0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" name="TekstSylinder 12">
                  <a:extLst>
                    <a:ext uri="{FF2B5EF4-FFF2-40B4-BE49-F238E27FC236}">
                      <a16:creationId xmlns:a16="http://schemas.microsoft.com/office/drawing/2014/main" id="{AC10DC18-0810-4782-AFA0-AB658A37AE21}"/>
                    </a:ext>
                  </a:extLst>
                </p:cNvPr>
                <p:cNvSpPr txBox="1"/>
                <p:nvPr/>
              </p:nvSpPr>
              <p:spPr>
                <a:xfrm rot="16200000">
                  <a:off x="3805478" y="2936097"/>
                  <a:ext cx="132556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b-NO" sz="1600" b="1" dirty="0">
                      <a:latin typeface="+mj-lt"/>
                    </a:rPr>
                    <a:t>Time  [ms]</a:t>
                  </a:r>
                </a:p>
              </p:txBody>
            </p:sp>
          </p:grpSp>
          <p:cxnSp>
            <p:nvCxnSpPr>
              <p:cNvPr id="8" name="Rett linje 7">
                <a:extLst>
                  <a:ext uri="{FF2B5EF4-FFF2-40B4-BE49-F238E27FC236}">
                    <a16:creationId xmlns:a16="http://schemas.microsoft.com/office/drawing/2014/main" id="{392DCF11-F991-40F4-A55B-B7A1CF7ECE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7404" y="2617720"/>
                <a:ext cx="4561783" cy="2527159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9" name="Rett linje 8">
                <a:extLst>
                  <a:ext uri="{FF2B5EF4-FFF2-40B4-BE49-F238E27FC236}">
                    <a16:creationId xmlns:a16="http://schemas.microsoft.com/office/drawing/2014/main" id="{D230F2B9-0ED4-4229-A3B0-A4F21380EC92}"/>
                  </a:ext>
                </a:extLst>
              </p:cNvPr>
              <p:cNvCxnSpPr/>
              <p:nvPr/>
            </p:nvCxnSpPr>
            <p:spPr>
              <a:xfrm>
                <a:off x="5126728" y="1206759"/>
                <a:ext cx="3426333" cy="1958666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112BEB22-4D2E-4924-9BA9-AA3C5FCD2D8A}"/>
                </a:ext>
              </a:extLst>
            </p:cNvPr>
            <p:cNvSpPr/>
            <p:nvPr/>
          </p:nvSpPr>
          <p:spPr>
            <a:xfrm>
              <a:off x="5001328" y="1360378"/>
              <a:ext cx="6983891" cy="4226654"/>
            </a:xfrm>
            <a:prstGeom prst="rect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</p:spTree>
    <p:extLst>
      <p:ext uri="{BB962C8B-B14F-4D97-AF65-F5344CB8AC3E}">
        <p14:creationId xmlns:p14="http://schemas.microsoft.com/office/powerpoint/2010/main" val="2596395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8D71BD8D-79DA-4B78-AEC4-0C0A328A60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50" t="5886" r="8684" b="6844"/>
          <a:stretch/>
        </p:blipFill>
        <p:spPr>
          <a:xfrm>
            <a:off x="796372" y="1179062"/>
            <a:ext cx="9773979" cy="5133161"/>
          </a:xfrm>
          <a:prstGeom prst="rect">
            <a:avLst/>
          </a:prstGeom>
        </p:spPr>
      </p:pic>
      <p:sp>
        <p:nvSpPr>
          <p:cNvPr id="2" name="Plassholder for innhold 3">
            <a:extLst>
              <a:ext uri="{FF2B5EF4-FFF2-40B4-BE49-F238E27FC236}">
                <a16:creationId xmlns:a16="http://schemas.microsoft.com/office/drawing/2014/main" id="{10BE9D07-FED1-462A-A4F1-3AE3806C7A6B}"/>
              </a:ext>
            </a:extLst>
          </p:cNvPr>
          <p:cNvSpPr txBox="1">
            <a:spLocks/>
          </p:cNvSpPr>
          <p:nvPr/>
        </p:nvSpPr>
        <p:spPr>
          <a:xfrm>
            <a:off x="930623" y="242215"/>
            <a:ext cx="8494296" cy="11147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latin typeface="+mj-lt"/>
              </a:rPr>
              <a:t>1988 – 1990:</a:t>
            </a:r>
            <a:r>
              <a:rPr lang="en-GB" dirty="0">
                <a:latin typeface="+mj-lt"/>
                <a:sym typeface="Wingdings" panose="05000000000000000000" pitchFamily="2" charset="2"/>
              </a:rPr>
              <a:t> </a:t>
            </a:r>
            <a:r>
              <a:rPr lang="en-GB" dirty="0">
                <a:latin typeface="+mj-lt"/>
              </a:rPr>
              <a:t>Significant anomaly, 1.5 km</a:t>
            </a:r>
            <a:r>
              <a:rPr lang="nb-NO" dirty="0"/>
              <a:t> </a:t>
            </a:r>
            <a:endParaRPr lang="en-GB" dirty="0">
              <a:latin typeface="+mj-lt"/>
            </a:endParaRP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80D3151A-7F86-4DE4-A70D-5F7C80238C30}"/>
              </a:ext>
            </a:extLst>
          </p:cNvPr>
          <p:cNvGrpSpPr/>
          <p:nvPr/>
        </p:nvGrpSpPr>
        <p:grpSpPr>
          <a:xfrm>
            <a:off x="4173918" y="834189"/>
            <a:ext cx="131916" cy="5224216"/>
            <a:chOff x="3664248" y="1244198"/>
            <a:chExt cx="122382" cy="4663753"/>
          </a:xfrm>
        </p:grpSpPr>
        <p:cxnSp>
          <p:nvCxnSpPr>
            <p:cNvPr id="5" name="Rett linje 5">
              <a:extLst>
                <a:ext uri="{FF2B5EF4-FFF2-40B4-BE49-F238E27FC236}">
                  <a16:creationId xmlns:a16="http://schemas.microsoft.com/office/drawing/2014/main" id="{ED0EBF89-8500-4C84-9A82-AC96910643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76906" y="1314125"/>
              <a:ext cx="48535" cy="459382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6" name="Picture 3" descr="01P0136">
              <a:extLst>
                <a:ext uri="{FF2B5EF4-FFF2-40B4-BE49-F238E27FC236}">
                  <a16:creationId xmlns:a16="http://schemas.microsoft.com/office/drawing/2014/main" id="{321F3FDF-5453-4D45-BDAD-0994CE9B7F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64248" y="1244198"/>
              <a:ext cx="122382" cy="389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ktangel 6">
            <a:extLst>
              <a:ext uri="{FF2B5EF4-FFF2-40B4-BE49-F238E27FC236}">
                <a16:creationId xmlns:a16="http://schemas.microsoft.com/office/drawing/2014/main" id="{1C3C3078-A6CE-4340-80BC-EC4A13ADC3BC}"/>
              </a:ext>
            </a:extLst>
          </p:cNvPr>
          <p:cNvSpPr/>
          <p:nvPr/>
        </p:nvSpPr>
        <p:spPr>
          <a:xfrm>
            <a:off x="8512510" y="1495273"/>
            <a:ext cx="1521442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nb-NO" sz="1600" b="1" dirty="0">
                <a:latin typeface="Arial" pitchFamily="34" charset="0"/>
              </a:rPr>
              <a:t>Offset 1125 m</a:t>
            </a:r>
            <a:endParaRPr lang="en-US" sz="1600" b="1" dirty="0">
              <a:latin typeface="Arial" pitchFamily="34" charset="0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E069B30-ADA5-493B-B7B2-3AB7F07BFE08}"/>
              </a:ext>
            </a:extLst>
          </p:cNvPr>
          <p:cNvSpPr/>
          <p:nvPr/>
        </p:nvSpPr>
        <p:spPr>
          <a:xfrm>
            <a:off x="4993105" y="6308209"/>
            <a:ext cx="14936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+mj-lt"/>
              </a:rPr>
              <a:t>Distance</a:t>
            </a:r>
            <a:r>
              <a:rPr lang="nb-NO" b="1" dirty="0">
                <a:latin typeface="+mj-lt"/>
              </a:rPr>
              <a:t> [km]</a:t>
            </a:r>
            <a:endParaRPr lang="en-US" b="1" dirty="0">
              <a:latin typeface="+mj-lt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CF68F9B-8F7E-459D-BD18-0512C4EC5010}"/>
              </a:ext>
            </a:extLst>
          </p:cNvPr>
          <p:cNvSpPr/>
          <p:nvPr/>
        </p:nvSpPr>
        <p:spPr>
          <a:xfrm rot="16200000">
            <a:off x="-367203" y="3300796"/>
            <a:ext cx="1957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+mj-lt"/>
              </a:rPr>
              <a:t>Time-shift [ms]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DF2B2740-C321-40DC-940D-3DFCC25172C6}"/>
              </a:ext>
            </a:extLst>
          </p:cNvPr>
          <p:cNvSpPr txBox="1"/>
          <p:nvPr/>
        </p:nvSpPr>
        <p:spPr>
          <a:xfrm>
            <a:off x="930623" y="914108"/>
            <a:ext cx="57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SE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C1E19C55-6328-4E9D-84B8-16356C887D90}"/>
              </a:ext>
            </a:extLst>
          </p:cNvPr>
          <p:cNvSpPr txBox="1"/>
          <p:nvPr/>
        </p:nvSpPr>
        <p:spPr>
          <a:xfrm>
            <a:off x="9995625" y="914108"/>
            <a:ext cx="57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NW</a:t>
            </a:r>
          </a:p>
        </p:txBody>
      </p:sp>
    </p:spTree>
    <p:extLst>
      <p:ext uri="{BB962C8B-B14F-4D97-AF65-F5344CB8AC3E}">
        <p14:creationId xmlns:p14="http://schemas.microsoft.com/office/powerpoint/2010/main" val="886192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2">
            <a:extLst>
              <a:ext uri="{FF2B5EF4-FFF2-40B4-BE49-F238E27FC236}">
                <a16:creationId xmlns:a16="http://schemas.microsoft.com/office/drawing/2014/main" id="{12598C5F-A19A-4319-B58F-1097F5EDE6CB}"/>
              </a:ext>
            </a:extLst>
          </p:cNvPr>
          <p:cNvSpPr txBox="1">
            <a:spLocks/>
          </p:cNvSpPr>
          <p:nvPr/>
        </p:nvSpPr>
        <p:spPr>
          <a:xfrm>
            <a:off x="916391" y="236349"/>
            <a:ext cx="10730345" cy="15825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latin typeface="+mj-lt"/>
              </a:rPr>
              <a:t>1988 – 1990: </a:t>
            </a:r>
            <a:r>
              <a:rPr lang="en-GB" dirty="0">
                <a:latin typeface="+mj-lt"/>
                <a:sym typeface="Wingdings" panose="05000000000000000000" pitchFamily="2" charset="2"/>
              </a:rPr>
              <a:t>two anomalies, g</a:t>
            </a:r>
            <a:r>
              <a:rPr lang="en-GB" dirty="0">
                <a:latin typeface="+mj-lt"/>
              </a:rPr>
              <a:t>ood correlation with tunnel valleys</a:t>
            </a:r>
            <a:br>
              <a:rPr lang="en-GB" dirty="0">
                <a:latin typeface="+mj-lt"/>
              </a:rPr>
            </a:br>
            <a:endParaRPr lang="nb-NO" dirty="0">
              <a:latin typeface="+mj-lt"/>
            </a:endParaRPr>
          </a:p>
        </p:txBody>
      </p: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7630070E-A59A-41E4-AEE0-9B9ECD860D4D}"/>
              </a:ext>
            </a:extLst>
          </p:cNvPr>
          <p:cNvGrpSpPr/>
          <p:nvPr/>
        </p:nvGrpSpPr>
        <p:grpSpPr>
          <a:xfrm>
            <a:off x="503935" y="827401"/>
            <a:ext cx="9961446" cy="6332315"/>
            <a:chOff x="545264" y="656919"/>
            <a:chExt cx="9961446" cy="6332315"/>
          </a:xfrm>
        </p:grpSpPr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023720F8-09BF-4B85-97C1-C2FCD344ED87}"/>
                </a:ext>
              </a:extLst>
            </p:cNvPr>
            <p:cNvGrpSpPr/>
            <p:nvPr/>
          </p:nvGrpSpPr>
          <p:grpSpPr>
            <a:xfrm>
              <a:off x="545264" y="656919"/>
              <a:ext cx="9961446" cy="6332315"/>
              <a:chOff x="731726" y="773900"/>
              <a:chExt cx="9961446" cy="6332315"/>
            </a:xfrm>
          </p:grpSpPr>
          <p:pic>
            <p:nvPicPr>
              <p:cNvPr id="37" name="Bilde 36">
                <a:extLst>
                  <a:ext uri="{FF2B5EF4-FFF2-40B4-BE49-F238E27FC236}">
                    <a16:creationId xmlns:a16="http://schemas.microsoft.com/office/drawing/2014/main" id="{DF4DDBC6-534E-4CE5-993E-CC940F103D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1511" t="4826" r="7687" b="9274"/>
              <a:stretch/>
            </p:blipFill>
            <p:spPr>
              <a:xfrm>
                <a:off x="1195410" y="1256883"/>
                <a:ext cx="8807275" cy="3529946"/>
              </a:xfrm>
              <a:prstGeom prst="rect">
                <a:avLst/>
              </a:prstGeom>
            </p:spPr>
          </p:pic>
          <p:grpSp>
            <p:nvGrpSpPr>
              <p:cNvPr id="3" name="Gruppe 2">
                <a:extLst>
                  <a:ext uri="{FF2B5EF4-FFF2-40B4-BE49-F238E27FC236}">
                    <a16:creationId xmlns:a16="http://schemas.microsoft.com/office/drawing/2014/main" id="{6270FDE1-B784-4664-8647-95940AA918CE}"/>
                  </a:ext>
                </a:extLst>
              </p:cNvPr>
              <p:cNvGrpSpPr/>
              <p:nvPr/>
            </p:nvGrpSpPr>
            <p:grpSpPr>
              <a:xfrm>
                <a:off x="1222304" y="943861"/>
                <a:ext cx="9306543" cy="5747371"/>
                <a:chOff x="926433" y="1316834"/>
                <a:chExt cx="8813310" cy="5360979"/>
              </a:xfrm>
            </p:grpSpPr>
            <p:grpSp>
              <p:nvGrpSpPr>
                <p:cNvPr id="4" name="Gruppe 3">
                  <a:extLst>
                    <a:ext uri="{FF2B5EF4-FFF2-40B4-BE49-F238E27FC236}">
                      <a16:creationId xmlns:a16="http://schemas.microsoft.com/office/drawing/2014/main" id="{E96CB4D6-BB84-49D2-8587-1F5311A9F898}"/>
                    </a:ext>
                  </a:extLst>
                </p:cNvPr>
                <p:cNvGrpSpPr/>
                <p:nvPr/>
              </p:nvGrpSpPr>
              <p:grpSpPr>
                <a:xfrm>
                  <a:off x="926433" y="1489577"/>
                  <a:ext cx="8813310" cy="5174676"/>
                  <a:chOff x="2036641" y="234712"/>
                  <a:chExt cx="8562377" cy="5889213"/>
                </a:xfrm>
              </p:grpSpPr>
              <p:grpSp>
                <p:nvGrpSpPr>
                  <p:cNvPr id="7" name="Gruppe 6">
                    <a:extLst>
                      <a:ext uri="{FF2B5EF4-FFF2-40B4-BE49-F238E27FC236}">
                        <a16:creationId xmlns:a16="http://schemas.microsoft.com/office/drawing/2014/main" id="{77C8EEBB-D3A2-4FE1-82BE-81F401B77F9B}"/>
                      </a:ext>
                    </a:extLst>
                  </p:cNvPr>
                  <p:cNvGrpSpPr/>
                  <p:nvPr/>
                </p:nvGrpSpPr>
                <p:grpSpPr>
                  <a:xfrm>
                    <a:off x="2036641" y="234712"/>
                    <a:ext cx="8562377" cy="5889213"/>
                    <a:chOff x="2036641" y="234712"/>
                    <a:chExt cx="8562377" cy="5889213"/>
                  </a:xfrm>
                </p:grpSpPr>
                <p:sp>
                  <p:nvSpPr>
                    <p:cNvPr id="9" name="TekstSylinder 8">
                      <a:extLst>
                        <a:ext uri="{FF2B5EF4-FFF2-40B4-BE49-F238E27FC236}">
                          <a16:creationId xmlns:a16="http://schemas.microsoft.com/office/drawing/2014/main" id="{52C5C3A0-390A-4961-80DA-AF4012908C1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948004" y="4378419"/>
                      <a:ext cx="632298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nb-NO" sz="1000" dirty="0">
                          <a:latin typeface="+mj-lt"/>
                        </a:rPr>
                        <a:t>140</a:t>
                      </a:r>
                    </a:p>
                  </p:txBody>
                </p:sp>
                <p:sp>
                  <p:nvSpPr>
                    <p:cNvPr id="10" name="TekstSylinder 9">
                      <a:extLst>
                        <a:ext uri="{FF2B5EF4-FFF2-40B4-BE49-F238E27FC236}">
                          <a16:creationId xmlns:a16="http://schemas.microsoft.com/office/drawing/2014/main" id="{477DCD91-4880-4067-8939-A8E93F408A7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966720" y="4935556"/>
                      <a:ext cx="632298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nb-NO" sz="1000" dirty="0">
                          <a:latin typeface="+mj-lt"/>
                        </a:rPr>
                        <a:t>160</a:t>
                      </a:r>
                    </a:p>
                  </p:txBody>
                </p:sp>
                <p:sp>
                  <p:nvSpPr>
                    <p:cNvPr id="11" name="TekstSylinder 10">
                      <a:extLst>
                        <a:ext uri="{FF2B5EF4-FFF2-40B4-BE49-F238E27FC236}">
                          <a16:creationId xmlns:a16="http://schemas.microsoft.com/office/drawing/2014/main" id="{C6E2F9AC-CDF9-46DF-8FD1-9CA2ACA5907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966720" y="5492693"/>
                      <a:ext cx="632298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nb-NO" sz="1000" dirty="0">
                          <a:latin typeface="+mj-lt"/>
                        </a:rPr>
                        <a:t>180</a:t>
                      </a:r>
                    </a:p>
                  </p:txBody>
                </p:sp>
                <p:grpSp>
                  <p:nvGrpSpPr>
                    <p:cNvPr id="12" name="Gruppe 11">
                      <a:extLst>
                        <a:ext uri="{FF2B5EF4-FFF2-40B4-BE49-F238E27FC236}">
                          <a16:creationId xmlns:a16="http://schemas.microsoft.com/office/drawing/2014/main" id="{A6863BB6-53E9-48FD-92B4-E336256C81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6641" y="234712"/>
                      <a:ext cx="8311637" cy="5889213"/>
                      <a:chOff x="2036641" y="234712"/>
                      <a:chExt cx="8311637" cy="5889213"/>
                    </a:xfrm>
                  </p:grpSpPr>
                  <p:grpSp>
                    <p:nvGrpSpPr>
                      <p:cNvPr id="26" name="Gruppe 25">
                        <a:extLst>
                          <a:ext uri="{FF2B5EF4-FFF2-40B4-BE49-F238E27FC236}">
                            <a16:creationId xmlns:a16="http://schemas.microsoft.com/office/drawing/2014/main" id="{53DB1E9D-A9B8-494F-A3F5-C0EFEDC417E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52808" y="4067503"/>
                        <a:ext cx="7886383" cy="2056422"/>
                        <a:chOff x="2152808" y="4067503"/>
                        <a:chExt cx="7886383" cy="2056422"/>
                      </a:xfrm>
                    </p:grpSpPr>
                    <p:pic>
                      <p:nvPicPr>
                        <p:cNvPr id="27" name="Picture 2">
                          <a:extLst>
                            <a:ext uri="{FF2B5EF4-FFF2-40B4-BE49-F238E27FC236}">
                              <a16:creationId xmlns:a16="http://schemas.microsoft.com/office/drawing/2014/main" id="{5E5E5851-DB54-48BE-89E7-BDE8D4E32EA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3">
                          <a:clrChange>
                            <a:clrFrom>
                              <a:srgbClr val="D3D3D3"/>
                            </a:clrFrom>
                            <a:clrTo>
                              <a:srgbClr val="D3D3D3">
                                <a:alpha val="0"/>
                              </a:srgbClr>
                            </a:clrTo>
                          </a:clrChange>
                        </a:blip>
                        <a:srcRect l="3300" t="39358" r="-948" b="1985"/>
                        <a:stretch/>
                      </p:blipFill>
                      <p:spPr>
                        <a:xfrm>
                          <a:off x="2152808" y="4067503"/>
                          <a:ext cx="7886383" cy="2056422"/>
                        </a:xfrm>
                        <a:prstGeom prst="rect">
                          <a:avLst/>
                        </a:prstGeom>
                      </p:spPr>
                    </p:pic>
                    <p:cxnSp>
                      <p:nvCxnSpPr>
                        <p:cNvPr id="28" name="Rett linje 27">
                          <a:extLst>
                            <a:ext uri="{FF2B5EF4-FFF2-40B4-BE49-F238E27FC236}">
                              <a16:creationId xmlns:a16="http://schemas.microsoft.com/office/drawing/2014/main" id="{613D72C5-3CDA-46BA-89E0-C27C35E84B03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9906441" y="4501530"/>
                          <a:ext cx="83127" cy="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9" name="Rett linje 28">
                          <a:extLst>
                            <a:ext uri="{FF2B5EF4-FFF2-40B4-BE49-F238E27FC236}">
                              <a16:creationId xmlns:a16="http://schemas.microsoft.com/office/drawing/2014/main" id="{02AE3575-6FFC-4A8E-AD74-52DCE5CAE566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9906441" y="5063099"/>
                          <a:ext cx="83127" cy="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" name="Rett linje 29">
                          <a:extLst>
                            <a:ext uri="{FF2B5EF4-FFF2-40B4-BE49-F238E27FC236}">
                              <a16:creationId xmlns:a16="http://schemas.microsoft.com/office/drawing/2014/main" id="{CF1FAA3F-3DC5-478D-BAA5-0A0BE78C448C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9910246" y="5622293"/>
                          <a:ext cx="83127" cy="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4" name="TekstSylinder 13">
                        <a:extLst>
                          <a:ext uri="{FF2B5EF4-FFF2-40B4-BE49-F238E27FC236}">
                            <a16:creationId xmlns:a16="http://schemas.microsoft.com/office/drawing/2014/main" id="{75727C44-B633-4485-8999-8558616771C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835387" y="249764"/>
                        <a:ext cx="632298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nb-NO" sz="1000" dirty="0">
                            <a:latin typeface="+mj-lt"/>
                          </a:rPr>
                          <a:t>8</a:t>
                        </a:r>
                      </a:p>
                    </p:txBody>
                  </p:sp>
                  <p:sp>
                    <p:nvSpPr>
                      <p:cNvPr id="15" name="TekstSylinder 14">
                        <a:extLst>
                          <a:ext uri="{FF2B5EF4-FFF2-40B4-BE49-F238E27FC236}">
                            <a16:creationId xmlns:a16="http://schemas.microsoft.com/office/drawing/2014/main" id="{9F4B7FBF-4112-4CDA-AFAC-524AD9BFEEB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576034" y="234713"/>
                        <a:ext cx="632298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nb-NO" sz="1000" dirty="0">
                            <a:latin typeface="+mj-lt"/>
                          </a:rPr>
                          <a:t>8.5</a:t>
                        </a:r>
                      </a:p>
                    </p:txBody>
                  </p:sp>
                  <p:sp>
                    <p:nvSpPr>
                      <p:cNvPr id="16" name="TekstSylinder 15">
                        <a:extLst>
                          <a:ext uri="{FF2B5EF4-FFF2-40B4-BE49-F238E27FC236}">
                            <a16:creationId xmlns:a16="http://schemas.microsoft.com/office/drawing/2014/main" id="{50BBD914-5922-43FE-B7E6-A4024EFE88D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82805" y="234713"/>
                        <a:ext cx="632298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nb-NO" sz="1000" dirty="0">
                            <a:latin typeface="+mj-lt"/>
                          </a:rPr>
                          <a:t>9</a:t>
                        </a:r>
                      </a:p>
                    </p:txBody>
                  </p:sp>
                  <p:sp>
                    <p:nvSpPr>
                      <p:cNvPr id="17" name="TekstSylinder 16">
                        <a:extLst>
                          <a:ext uri="{FF2B5EF4-FFF2-40B4-BE49-F238E27FC236}">
                            <a16:creationId xmlns:a16="http://schemas.microsoft.com/office/drawing/2014/main" id="{E6E79746-5709-445F-9021-DCB2AB8959D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121219" y="234713"/>
                        <a:ext cx="632298" cy="28022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endParaRPr lang="nb-NO" sz="1000" dirty="0">
                          <a:latin typeface="+mj-lt"/>
                        </a:endParaRPr>
                      </a:p>
                    </p:txBody>
                  </p:sp>
                  <p:sp>
                    <p:nvSpPr>
                      <p:cNvPr id="18" name="TekstSylinder 17">
                        <a:extLst>
                          <a:ext uri="{FF2B5EF4-FFF2-40B4-BE49-F238E27FC236}">
                            <a16:creationId xmlns:a16="http://schemas.microsoft.com/office/drawing/2014/main" id="{E643BE88-565F-4982-9594-997514DD1E0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903316" y="234712"/>
                        <a:ext cx="632298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nb-NO" sz="1000" dirty="0">
                            <a:latin typeface="+mj-lt"/>
                          </a:rPr>
                          <a:t>10</a:t>
                        </a:r>
                      </a:p>
                    </p:txBody>
                  </p:sp>
                  <p:sp>
                    <p:nvSpPr>
                      <p:cNvPr id="19" name="TekstSylinder 18">
                        <a:extLst>
                          <a:ext uri="{FF2B5EF4-FFF2-40B4-BE49-F238E27FC236}">
                            <a16:creationId xmlns:a16="http://schemas.microsoft.com/office/drawing/2014/main" id="{D4D23585-4917-45BC-894A-76586D7884D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621413" y="249764"/>
                        <a:ext cx="632298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nb-NO" sz="1000" dirty="0">
                            <a:latin typeface="+mj-lt"/>
                          </a:rPr>
                          <a:t>10.5</a:t>
                        </a:r>
                      </a:p>
                    </p:txBody>
                  </p:sp>
                  <p:sp>
                    <p:nvSpPr>
                      <p:cNvPr id="20" name="TekstSylinder 19">
                        <a:extLst>
                          <a:ext uri="{FF2B5EF4-FFF2-40B4-BE49-F238E27FC236}">
                            <a16:creationId xmlns:a16="http://schemas.microsoft.com/office/drawing/2014/main" id="{2C869B89-AA35-481C-B01A-38E93C28866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69422" y="249764"/>
                        <a:ext cx="632298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nb-NO" sz="1000" dirty="0">
                            <a:latin typeface="+mj-lt"/>
                          </a:rPr>
                          <a:t>11</a:t>
                        </a:r>
                      </a:p>
                    </p:txBody>
                  </p:sp>
                  <p:sp>
                    <p:nvSpPr>
                      <p:cNvPr id="21" name="TekstSylinder 20">
                        <a:extLst>
                          <a:ext uri="{FF2B5EF4-FFF2-40B4-BE49-F238E27FC236}">
                            <a16:creationId xmlns:a16="http://schemas.microsoft.com/office/drawing/2014/main" id="{F69BCE2F-715C-41E1-9E3F-CD3C571BB84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166598" y="249764"/>
                        <a:ext cx="632298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nb-NO" sz="1000" dirty="0">
                            <a:latin typeface="+mj-lt"/>
                          </a:rPr>
                          <a:t>11.5</a:t>
                        </a:r>
                      </a:p>
                    </p:txBody>
                  </p:sp>
                  <p:sp>
                    <p:nvSpPr>
                      <p:cNvPr id="22" name="TekstSylinder 21">
                        <a:extLst>
                          <a:ext uri="{FF2B5EF4-FFF2-40B4-BE49-F238E27FC236}">
                            <a16:creationId xmlns:a16="http://schemas.microsoft.com/office/drawing/2014/main" id="{05B7B536-BAC0-4F42-8AB5-69D64C3C4DA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018804" y="234712"/>
                        <a:ext cx="632298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nb-NO" sz="1000" dirty="0">
                            <a:latin typeface="+mj-lt"/>
                          </a:rPr>
                          <a:t>12</a:t>
                        </a:r>
                      </a:p>
                    </p:txBody>
                  </p:sp>
                  <p:sp>
                    <p:nvSpPr>
                      <p:cNvPr id="23" name="TekstSylinder 22">
                        <a:extLst>
                          <a:ext uri="{FF2B5EF4-FFF2-40B4-BE49-F238E27FC236}">
                            <a16:creationId xmlns:a16="http://schemas.microsoft.com/office/drawing/2014/main" id="{FDFE4BED-6B68-4D6E-BDFD-23C0AA8F16B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715980" y="249764"/>
                        <a:ext cx="632298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nb-NO" sz="1000" dirty="0">
                            <a:latin typeface="+mj-lt"/>
                          </a:rPr>
                          <a:t>12.5</a:t>
                        </a:r>
                      </a:p>
                    </p:txBody>
                  </p:sp>
                  <p:sp>
                    <p:nvSpPr>
                      <p:cNvPr id="24" name="TekstSylinder 23">
                        <a:extLst>
                          <a:ext uri="{FF2B5EF4-FFF2-40B4-BE49-F238E27FC236}">
                            <a16:creationId xmlns:a16="http://schemas.microsoft.com/office/drawing/2014/main" id="{29E5AFED-D1A1-4F5F-B271-26B334BF6A6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036641" y="250146"/>
                        <a:ext cx="632298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nb-NO" sz="1000" dirty="0">
                            <a:latin typeface="+mj-lt"/>
                          </a:rPr>
                          <a:t>7.5</a:t>
                        </a:r>
                      </a:p>
                    </p:txBody>
                  </p:sp>
                </p:grpSp>
              </p:grpSp>
              <p:sp>
                <p:nvSpPr>
                  <p:cNvPr id="8" name="Rektangel 7">
                    <a:extLst>
                      <a:ext uri="{FF2B5EF4-FFF2-40B4-BE49-F238E27FC236}">
                        <a16:creationId xmlns:a16="http://schemas.microsoft.com/office/drawing/2014/main" id="{4B6FE02F-0A3A-4DD1-BDC7-BB6455E9923C}"/>
                      </a:ext>
                    </a:extLst>
                  </p:cNvPr>
                  <p:cNvSpPr/>
                  <p:nvPr/>
                </p:nvSpPr>
                <p:spPr>
                  <a:xfrm>
                    <a:off x="2171701" y="4052069"/>
                    <a:ext cx="7776302" cy="2071855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cxnSp>
              <p:nvCxnSpPr>
                <p:cNvPr id="5" name="Rett linje 5">
                  <a:extLst>
                    <a:ext uri="{FF2B5EF4-FFF2-40B4-BE49-F238E27FC236}">
                      <a16:creationId xmlns:a16="http://schemas.microsoft.com/office/drawing/2014/main" id="{18205FB8-A68C-4A6A-9F2A-F5DB87092B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98870" y="1417261"/>
                  <a:ext cx="10607" cy="5260552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6" name="Picture 3" descr="01P0136">
                  <a:extLst>
                    <a:ext uri="{FF2B5EF4-FFF2-40B4-BE49-F238E27FC236}">
                      <a16:creationId xmlns:a16="http://schemas.microsoft.com/office/drawing/2014/main" id="{ECFAD931-1E97-4654-B54B-F912468AA8B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4137678" y="1316834"/>
                  <a:ext cx="122382" cy="3890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2" name="Rektangel 31">
                <a:extLst>
                  <a:ext uri="{FF2B5EF4-FFF2-40B4-BE49-F238E27FC236}">
                    <a16:creationId xmlns:a16="http://schemas.microsoft.com/office/drawing/2014/main" id="{20528D61-83A3-4AE1-9C0B-F754BC58A628}"/>
                  </a:ext>
                </a:extLst>
              </p:cNvPr>
              <p:cNvSpPr/>
              <p:nvPr/>
            </p:nvSpPr>
            <p:spPr>
              <a:xfrm rot="16200000">
                <a:off x="-62517" y="3244334"/>
                <a:ext cx="195781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b="1" dirty="0">
                    <a:latin typeface="+mj-lt"/>
                  </a:rPr>
                  <a:t>Time-shift [ms]</a:t>
                </a:r>
              </a:p>
            </p:txBody>
          </p:sp>
          <p:sp>
            <p:nvSpPr>
              <p:cNvPr id="33" name="Rektangel 32">
                <a:extLst>
                  <a:ext uri="{FF2B5EF4-FFF2-40B4-BE49-F238E27FC236}">
                    <a16:creationId xmlns:a16="http://schemas.microsoft.com/office/drawing/2014/main" id="{6B12CA86-84FC-4604-AD00-74546416DD85}"/>
                  </a:ext>
                </a:extLst>
              </p:cNvPr>
              <p:cNvSpPr/>
              <p:nvPr/>
            </p:nvSpPr>
            <p:spPr>
              <a:xfrm rot="5400000">
                <a:off x="9529597" y="5942640"/>
                <a:ext cx="195781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b="1" dirty="0">
                    <a:latin typeface="+mj-lt"/>
                  </a:rPr>
                  <a:t>Time[ms]</a:t>
                </a:r>
              </a:p>
            </p:txBody>
          </p:sp>
          <p:sp>
            <p:nvSpPr>
              <p:cNvPr id="34" name="Rektangel 33">
                <a:extLst>
                  <a:ext uri="{FF2B5EF4-FFF2-40B4-BE49-F238E27FC236}">
                    <a16:creationId xmlns:a16="http://schemas.microsoft.com/office/drawing/2014/main" id="{0CD3408A-E33D-4A93-8E75-035F8DAA9640}"/>
                  </a:ext>
                </a:extLst>
              </p:cNvPr>
              <p:cNvSpPr/>
              <p:nvPr/>
            </p:nvSpPr>
            <p:spPr>
              <a:xfrm>
                <a:off x="4722771" y="773900"/>
                <a:ext cx="149361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b-NO" b="1" dirty="0" err="1">
                    <a:latin typeface="+mj-lt"/>
                  </a:rPr>
                  <a:t>Distance</a:t>
                </a:r>
                <a:r>
                  <a:rPr lang="nb-NO" b="1" dirty="0">
                    <a:latin typeface="+mj-lt"/>
                  </a:rPr>
                  <a:t> [km]</a:t>
                </a:r>
                <a:endParaRPr lang="en-US" b="1" dirty="0">
                  <a:latin typeface="+mj-lt"/>
                </a:endParaRPr>
              </a:p>
            </p:txBody>
          </p:sp>
          <p:sp>
            <p:nvSpPr>
              <p:cNvPr id="35" name="TekstSylinder 34">
                <a:extLst>
                  <a:ext uri="{FF2B5EF4-FFF2-40B4-BE49-F238E27FC236}">
                    <a16:creationId xmlns:a16="http://schemas.microsoft.com/office/drawing/2014/main" id="{8E99D0C2-BA8F-499B-9A6F-4859623CAEF8}"/>
                  </a:ext>
                </a:extLst>
              </p:cNvPr>
              <p:cNvSpPr txBox="1"/>
              <p:nvPr/>
            </p:nvSpPr>
            <p:spPr>
              <a:xfrm>
                <a:off x="1284881" y="854954"/>
                <a:ext cx="5747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dirty="0"/>
                  <a:t>SE</a:t>
                </a:r>
              </a:p>
            </p:txBody>
          </p:sp>
          <p:sp>
            <p:nvSpPr>
              <p:cNvPr id="36" name="TekstSylinder 35">
                <a:extLst>
                  <a:ext uri="{FF2B5EF4-FFF2-40B4-BE49-F238E27FC236}">
                    <a16:creationId xmlns:a16="http://schemas.microsoft.com/office/drawing/2014/main" id="{109B485D-D37F-4C90-8138-0D128661532E}"/>
                  </a:ext>
                </a:extLst>
              </p:cNvPr>
              <p:cNvSpPr txBox="1"/>
              <p:nvPr/>
            </p:nvSpPr>
            <p:spPr>
              <a:xfrm>
                <a:off x="9266870" y="842979"/>
                <a:ext cx="5747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dirty="0"/>
                  <a:t>NW</a:t>
                </a:r>
              </a:p>
            </p:txBody>
          </p:sp>
        </p:grpSp>
        <p:sp>
          <p:nvSpPr>
            <p:cNvPr id="40" name="Rektangel 39">
              <a:extLst>
                <a:ext uri="{FF2B5EF4-FFF2-40B4-BE49-F238E27FC236}">
                  <a16:creationId xmlns:a16="http://schemas.microsoft.com/office/drawing/2014/main" id="{3F42DB43-6FE2-49CC-9F56-61D30004C685}"/>
                </a:ext>
              </a:extLst>
            </p:cNvPr>
            <p:cNvSpPr/>
            <p:nvPr/>
          </p:nvSpPr>
          <p:spPr>
            <a:xfrm>
              <a:off x="7915344" y="1530088"/>
              <a:ext cx="1418978" cy="3385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nb-NO" sz="1600" b="1" dirty="0">
                  <a:latin typeface="Arial" pitchFamily="34" charset="0"/>
                </a:rPr>
                <a:t>Offset 540 m</a:t>
              </a:r>
              <a:endParaRPr lang="en-US" sz="1600" b="1" dirty="0">
                <a:latin typeface="Arial" pitchFamily="34" charset="0"/>
              </a:endParaRPr>
            </a:p>
          </p:txBody>
        </p:sp>
      </p:grpSp>
      <p:sp>
        <p:nvSpPr>
          <p:cNvPr id="42" name="Frihåndsform: figur 41">
            <a:extLst>
              <a:ext uri="{FF2B5EF4-FFF2-40B4-BE49-F238E27FC236}">
                <a16:creationId xmlns:a16="http://schemas.microsoft.com/office/drawing/2014/main" id="{3A57EC56-53A0-4732-9833-7DA1E3525A29}"/>
              </a:ext>
            </a:extLst>
          </p:cNvPr>
          <p:cNvSpPr/>
          <p:nvPr/>
        </p:nvSpPr>
        <p:spPr>
          <a:xfrm>
            <a:off x="1531971" y="4884902"/>
            <a:ext cx="7939738" cy="409837"/>
          </a:xfrm>
          <a:custGeom>
            <a:avLst/>
            <a:gdLst>
              <a:gd name="connsiteX0" fmla="*/ 0 w 7639665"/>
              <a:gd name="connsiteY0" fmla="*/ 0 h 406186"/>
              <a:gd name="connsiteX1" fmla="*/ 707923 w 7639665"/>
              <a:gd name="connsiteY1" fmla="*/ 44245 h 406186"/>
              <a:gd name="connsiteX2" fmla="*/ 1231490 w 7639665"/>
              <a:gd name="connsiteY2" fmla="*/ 29496 h 406186"/>
              <a:gd name="connsiteX3" fmla="*/ 1814052 w 7639665"/>
              <a:gd name="connsiteY3" fmla="*/ 88490 h 406186"/>
              <a:gd name="connsiteX4" fmla="*/ 2050026 w 7639665"/>
              <a:gd name="connsiteY4" fmla="*/ 147483 h 406186"/>
              <a:gd name="connsiteX5" fmla="*/ 2249129 w 7639665"/>
              <a:gd name="connsiteY5" fmla="*/ 287593 h 406186"/>
              <a:gd name="connsiteX6" fmla="*/ 2411361 w 7639665"/>
              <a:gd name="connsiteY6" fmla="*/ 294967 h 406186"/>
              <a:gd name="connsiteX7" fmla="*/ 2728452 w 7639665"/>
              <a:gd name="connsiteY7" fmla="*/ 302342 h 406186"/>
              <a:gd name="connsiteX8" fmla="*/ 3052916 w 7639665"/>
              <a:gd name="connsiteY8" fmla="*/ 272845 h 406186"/>
              <a:gd name="connsiteX9" fmla="*/ 3333136 w 7639665"/>
              <a:gd name="connsiteY9" fmla="*/ 243348 h 406186"/>
              <a:gd name="connsiteX10" fmla="*/ 3495368 w 7639665"/>
              <a:gd name="connsiteY10" fmla="*/ 184354 h 406186"/>
              <a:gd name="connsiteX11" fmla="*/ 4092678 w 7639665"/>
              <a:gd name="connsiteY11" fmla="*/ 221225 h 406186"/>
              <a:gd name="connsiteX12" fmla="*/ 4240161 w 7639665"/>
              <a:gd name="connsiteY12" fmla="*/ 228600 h 406186"/>
              <a:gd name="connsiteX13" fmla="*/ 4454013 w 7639665"/>
              <a:gd name="connsiteY13" fmla="*/ 287593 h 406186"/>
              <a:gd name="connsiteX14" fmla="*/ 4653116 w 7639665"/>
              <a:gd name="connsiteY14" fmla="*/ 353961 h 406186"/>
              <a:gd name="connsiteX15" fmla="*/ 4830097 w 7639665"/>
              <a:gd name="connsiteY15" fmla="*/ 405580 h 406186"/>
              <a:gd name="connsiteX16" fmla="*/ 5294671 w 7639665"/>
              <a:gd name="connsiteY16" fmla="*/ 376083 h 406186"/>
              <a:gd name="connsiteX17" fmla="*/ 5633884 w 7639665"/>
              <a:gd name="connsiteY17" fmla="*/ 287593 h 406186"/>
              <a:gd name="connsiteX18" fmla="*/ 5832987 w 7639665"/>
              <a:gd name="connsiteY18" fmla="*/ 235974 h 406186"/>
              <a:gd name="connsiteX19" fmla="*/ 6039465 w 7639665"/>
              <a:gd name="connsiteY19" fmla="*/ 206477 h 406186"/>
              <a:gd name="connsiteX20" fmla="*/ 6282813 w 7639665"/>
              <a:gd name="connsiteY20" fmla="*/ 250722 h 406186"/>
              <a:gd name="connsiteX21" fmla="*/ 6400800 w 7639665"/>
              <a:gd name="connsiteY21" fmla="*/ 213851 h 406186"/>
              <a:gd name="connsiteX22" fmla="*/ 6518787 w 7639665"/>
              <a:gd name="connsiteY22" fmla="*/ 243348 h 406186"/>
              <a:gd name="connsiteX23" fmla="*/ 6688394 w 7639665"/>
              <a:gd name="connsiteY23" fmla="*/ 250722 h 406186"/>
              <a:gd name="connsiteX24" fmla="*/ 6828503 w 7639665"/>
              <a:gd name="connsiteY24" fmla="*/ 309716 h 406186"/>
              <a:gd name="connsiteX25" fmla="*/ 6924368 w 7639665"/>
              <a:gd name="connsiteY25" fmla="*/ 294967 h 406186"/>
              <a:gd name="connsiteX26" fmla="*/ 7079226 w 7639665"/>
              <a:gd name="connsiteY26" fmla="*/ 361335 h 406186"/>
              <a:gd name="connsiteX27" fmla="*/ 7204587 w 7639665"/>
              <a:gd name="connsiteY27" fmla="*/ 376083 h 406186"/>
              <a:gd name="connsiteX28" fmla="*/ 7315200 w 7639665"/>
              <a:gd name="connsiteY28" fmla="*/ 309716 h 406186"/>
              <a:gd name="connsiteX29" fmla="*/ 7462684 w 7639665"/>
              <a:gd name="connsiteY29" fmla="*/ 368709 h 406186"/>
              <a:gd name="connsiteX30" fmla="*/ 7610168 w 7639665"/>
              <a:gd name="connsiteY30" fmla="*/ 353961 h 406186"/>
              <a:gd name="connsiteX31" fmla="*/ 7639665 w 7639665"/>
              <a:gd name="connsiteY31" fmla="*/ 376083 h 40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39665" h="406186">
                <a:moveTo>
                  <a:pt x="0" y="0"/>
                </a:moveTo>
                <a:cubicBezTo>
                  <a:pt x="251337" y="19664"/>
                  <a:pt x="502675" y="39329"/>
                  <a:pt x="707923" y="44245"/>
                </a:cubicBezTo>
                <a:cubicBezTo>
                  <a:pt x="913171" y="49161"/>
                  <a:pt x="1047135" y="22122"/>
                  <a:pt x="1231490" y="29496"/>
                </a:cubicBezTo>
                <a:cubicBezTo>
                  <a:pt x="1415845" y="36870"/>
                  <a:pt x="1677629" y="68826"/>
                  <a:pt x="1814052" y="88490"/>
                </a:cubicBezTo>
                <a:cubicBezTo>
                  <a:pt x="1950475" y="108154"/>
                  <a:pt x="1977513" y="114299"/>
                  <a:pt x="2050026" y="147483"/>
                </a:cubicBezTo>
                <a:cubicBezTo>
                  <a:pt x="2122539" y="180667"/>
                  <a:pt x="2188907" y="263012"/>
                  <a:pt x="2249129" y="287593"/>
                </a:cubicBezTo>
                <a:cubicBezTo>
                  <a:pt x="2309351" y="312174"/>
                  <a:pt x="2411361" y="294967"/>
                  <a:pt x="2411361" y="294967"/>
                </a:cubicBezTo>
                <a:cubicBezTo>
                  <a:pt x="2491248" y="297425"/>
                  <a:pt x="2621526" y="306029"/>
                  <a:pt x="2728452" y="302342"/>
                </a:cubicBezTo>
                <a:cubicBezTo>
                  <a:pt x="2835378" y="298655"/>
                  <a:pt x="3052916" y="272845"/>
                  <a:pt x="3052916" y="272845"/>
                </a:cubicBezTo>
                <a:cubicBezTo>
                  <a:pt x="3153697" y="263013"/>
                  <a:pt x="3259394" y="258096"/>
                  <a:pt x="3333136" y="243348"/>
                </a:cubicBezTo>
                <a:cubicBezTo>
                  <a:pt x="3406878" y="228600"/>
                  <a:pt x="3368778" y="188041"/>
                  <a:pt x="3495368" y="184354"/>
                </a:cubicBezTo>
                <a:cubicBezTo>
                  <a:pt x="3621958" y="180667"/>
                  <a:pt x="4092678" y="221225"/>
                  <a:pt x="4092678" y="221225"/>
                </a:cubicBezTo>
                <a:lnTo>
                  <a:pt x="4240161" y="228600"/>
                </a:lnTo>
                <a:cubicBezTo>
                  <a:pt x="4300383" y="239661"/>
                  <a:pt x="4385187" y="266699"/>
                  <a:pt x="4454013" y="287593"/>
                </a:cubicBezTo>
                <a:cubicBezTo>
                  <a:pt x="4522839" y="308487"/>
                  <a:pt x="4590435" y="334297"/>
                  <a:pt x="4653116" y="353961"/>
                </a:cubicBezTo>
                <a:cubicBezTo>
                  <a:pt x="4715797" y="373625"/>
                  <a:pt x="4723171" y="401893"/>
                  <a:pt x="4830097" y="405580"/>
                </a:cubicBezTo>
                <a:cubicBezTo>
                  <a:pt x="4937023" y="409267"/>
                  <a:pt x="5160707" y="395747"/>
                  <a:pt x="5294671" y="376083"/>
                </a:cubicBezTo>
                <a:cubicBezTo>
                  <a:pt x="5428635" y="356419"/>
                  <a:pt x="5633884" y="287593"/>
                  <a:pt x="5633884" y="287593"/>
                </a:cubicBezTo>
                <a:cubicBezTo>
                  <a:pt x="5723603" y="264242"/>
                  <a:pt x="5765390" y="249493"/>
                  <a:pt x="5832987" y="235974"/>
                </a:cubicBezTo>
                <a:cubicBezTo>
                  <a:pt x="5900584" y="222455"/>
                  <a:pt x="5964494" y="204019"/>
                  <a:pt x="6039465" y="206477"/>
                </a:cubicBezTo>
                <a:cubicBezTo>
                  <a:pt x="6114436" y="208935"/>
                  <a:pt x="6222591" y="249493"/>
                  <a:pt x="6282813" y="250722"/>
                </a:cubicBezTo>
                <a:cubicBezTo>
                  <a:pt x="6343035" y="251951"/>
                  <a:pt x="6361471" y="215080"/>
                  <a:pt x="6400800" y="213851"/>
                </a:cubicBezTo>
                <a:cubicBezTo>
                  <a:pt x="6440129" y="212622"/>
                  <a:pt x="6470855" y="237203"/>
                  <a:pt x="6518787" y="243348"/>
                </a:cubicBezTo>
                <a:cubicBezTo>
                  <a:pt x="6566719" y="249493"/>
                  <a:pt x="6636775" y="239661"/>
                  <a:pt x="6688394" y="250722"/>
                </a:cubicBezTo>
                <a:cubicBezTo>
                  <a:pt x="6740013" y="261783"/>
                  <a:pt x="6789174" y="302342"/>
                  <a:pt x="6828503" y="309716"/>
                </a:cubicBezTo>
                <a:cubicBezTo>
                  <a:pt x="6867832" y="317090"/>
                  <a:pt x="6882581" y="286364"/>
                  <a:pt x="6924368" y="294967"/>
                </a:cubicBezTo>
                <a:cubicBezTo>
                  <a:pt x="6966155" y="303570"/>
                  <a:pt x="7032523" y="347816"/>
                  <a:pt x="7079226" y="361335"/>
                </a:cubicBezTo>
                <a:cubicBezTo>
                  <a:pt x="7125929" y="374854"/>
                  <a:pt x="7165258" y="384686"/>
                  <a:pt x="7204587" y="376083"/>
                </a:cubicBezTo>
                <a:cubicBezTo>
                  <a:pt x="7243916" y="367480"/>
                  <a:pt x="7272184" y="310945"/>
                  <a:pt x="7315200" y="309716"/>
                </a:cubicBezTo>
                <a:cubicBezTo>
                  <a:pt x="7358216" y="308487"/>
                  <a:pt x="7413523" y="361335"/>
                  <a:pt x="7462684" y="368709"/>
                </a:cubicBezTo>
                <a:cubicBezTo>
                  <a:pt x="7511845" y="376083"/>
                  <a:pt x="7580671" y="352732"/>
                  <a:pt x="7610168" y="353961"/>
                </a:cubicBezTo>
                <a:cubicBezTo>
                  <a:pt x="7639665" y="355190"/>
                  <a:pt x="7639665" y="365636"/>
                  <a:pt x="7639665" y="376083"/>
                </a:cubicBezTo>
              </a:path>
            </a:pathLst>
          </a:cu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3" name="Frihåndsform: figur 42">
            <a:extLst>
              <a:ext uri="{FF2B5EF4-FFF2-40B4-BE49-F238E27FC236}">
                <a16:creationId xmlns:a16="http://schemas.microsoft.com/office/drawing/2014/main" id="{ECA01E66-FBEB-4624-A5AB-A58446B06B32}"/>
              </a:ext>
            </a:extLst>
          </p:cNvPr>
          <p:cNvSpPr/>
          <p:nvPr/>
        </p:nvSpPr>
        <p:spPr>
          <a:xfrm>
            <a:off x="3715332" y="5201898"/>
            <a:ext cx="1263685" cy="838803"/>
          </a:xfrm>
          <a:custGeom>
            <a:avLst/>
            <a:gdLst>
              <a:gd name="connsiteX0" fmla="*/ 0 w 1209368"/>
              <a:gd name="connsiteY0" fmla="*/ 0 h 842392"/>
              <a:gd name="connsiteX1" fmla="*/ 132736 w 1209368"/>
              <a:gd name="connsiteY1" fmla="*/ 353962 h 842392"/>
              <a:gd name="connsiteX2" fmla="*/ 346587 w 1209368"/>
              <a:gd name="connsiteY2" fmla="*/ 626807 h 842392"/>
              <a:gd name="connsiteX3" fmla="*/ 700549 w 1209368"/>
              <a:gd name="connsiteY3" fmla="*/ 840658 h 842392"/>
              <a:gd name="connsiteX4" fmla="*/ 1069258 w 1209368"/>
              <a:gd name="connsiteY4" fmla="*/ 508820 h 842392"/>
              <a:gd name="connsiteX5" fmla="*/ 1209368 w 1209368"/>
              <a:gd name="connsiteY5" fmla="*/ 73742 h 842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9368" h="842392">
                <a:moveTo>
                  <a:pt x="0" y="0"/>
                </a:moveTo>
                <a:cubicBezTo>
                  <a:pt x="37486" y="124747"/>
                  <a:pt x="74972" y="249494"/>
                  <a:pt x="132736" y="353962"/>
                </a:cubicBezTo>
                <a:cubicBezTo>
                  <a:pt x="190500" y="458430"/>
                  <a:pt x="251952" y="545691"/>
                  <a:pt x="346587" y="626807"/>
                </a:cubicBezTo>
                <a:cubicBezTo>
                  <a:pt x="441222" y="707923"/>
                  <a:pt x="580104" y="860323"/>
                  <a:pt x="700549" y="840658"/>
                </a:cubicBezTo>
                <a:cubicBezTo>
                  <a:pt x="820994" y="820994"/>
                  <a:pt x="984455" y="636639"/>
                  <a:pt x="1069258" y="508820"/>
                </a:cubicBezTo>
                <a:cubicBezTo>
                  <a:pt x="1154061" y="381001"/>
                  <a:pt x="1181714" y="227371"/>
                  <a:pt x="1209368" y="73742"/>
                </a:cubicBezTo>
              </a:path>
            </a:pathLst>
          </a:cu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Frihåndsform: figur 44">
            <a:extLst>
              <a:ext uri="{FF2B5EF4-FFF2-40B4-BE49-F238E27FC236}">
                <a16:creationId xmlns:a16="http://schemas.microsoft.com/office/drawing/2014/main" id="{EDF311DE-45D3-43D4-AAF4-7215C4FA1BA2}"/>
              </a:ext>
            </a:extLst>
          </p:cNvPr>
          <p:cNvSpPr/>
          <p:nvPr/>
        </p:nvSpPr>
        <p:spPr>
          <a:xfrm>
            <a:off x="5912191" y="5244755"/>
            <a:ext cx="1695188" cy="854226"/>
          </a:xfrm>
          <a:custGeom>
            <a:avLst/>
            <a:gdLst>
              <a:gd name="connsiteX0" fmla="*/ 0 w 1622323"/>
              <a:gd name="connsiteY0" fmla="*/ 0 h 857881"/>
              <a:gd name="connsiteX1" fmla="*/ 250723 w 1622323"/>
              <a:gd name="connsiteY1" fmla="*/ 457200 h 857881"/>
              <a:gd name="connsiteX2" fmla="*/ 700549 w 1622323"/>
              <a:gd name="connsiteY2" fmla="*/ 855406 h 857881"/>
              <a:gd name="connsiteX3" fmla="*/ 1069259 w 1622323"/>
              <a:gd name="connsiteY3" fmla="*/ 626806 h 857881"/>
              <a:gd name="connsiteX4" fmla="*/ 1275736 w 1622323"/>
              <a:gd name="connsiteY4" fmla="*/ 648929 h 857881"/>
              <a:gd name="connsiteX5" fmla="*/ 1622323 w 1622323"/>
              <a:gd name="connsiteY5" fmla="*/ 66368 h 857881"/>
              <a:gd name="connsiteX6" fmla="*/ 1622323 w 1622323"/>
              <a:gd name="connsiteY6" fmla="*/ 66368 h 85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2323" h="857881">
                <a:moveTo>
                  <a:pt x="0" y="0"/>
                </a:moveTo>
                <a:cubicBezTo>
                  <a:pt x="66982" y="157316"/>
                  <a:pt x="133965" y="314632"/>
                  <a:pt x="250723" y="457200"/>
                </a:cubicBezTo>
                <a:cubicBezTo>
                  <a:pt x="367481" y="599768"/>
                  <a:pt x="564126" y="827138"/>
                  <a:pt x="700549" y="855406"/>
                </a:cubicBezTo>
                <a:cubicBezTo>
                  <a:pt x="836972" y="883674"/>
                  <a:pt x="973395" y="661219"/>
                  <a:pt x="1069259" y="626806"/>
                </a:cubicBezTo>
                <a:cubicBezTo>
                  <a:pt x="1165123" y="592393"/>
                  <a:pt x="1183559" y="742335"/>
                  <a:pt x="1275736" y="648929"/>
                </a:cubicBezTo>
                <a:cubicBezTo>
                  <a:pt x="1367913" y="555523"/>
                  <a:pt x="1622323" y="66368"/>
                  <a:pt x="1622323" y="66368"/>
                </a:cubicBezTo>
                <a:lnTo>
                  <a:pt x="1622323" y="66368"/>
                </a:lnTo>
              </a:path>
            </a:pathLst>
          </a:cu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6" name="Frihåndsform: figur 45">
            <a:extLst>
              <a:ext uri="{FF2B5EF4-FFF2-40B4-BE49-F238E27FC236}">
                <a16:creationId xmlns:a16="http://schemas.microsoft.com/office/drawing/2014/main" id="{D2F47D45-514E-4B09-801F-FACF62F67A5F}"/>
              </a:ext>
            </a:extLst>
          </p:cNvPr>
          <p:cNvSpPr/>
          <p:nvPr/>
        </p:nvSpPr>
        <p:spPr>
          <a:xfrm>
            <a:off x="8109968" y="5392032"/>
            <a:ext cx="1402382" cy="1044666"/>
          </a:xfrm>
          <a:custGeom>
            <a:avLst/>
            <a:gdLst>
              <a:gd name="connsiteX0" fmla="*/ 1342103 w 1342103"/>
              <a:gd name="connsiteY0" fmla="*/ 125362 h 1049136"/>
              <a:gd name="connsiteX1" fmla="*/ 1002891 w 1342103"/>
              <a:gd name="connsiteY1" fmla="*/ 486697 h 1049136"/>
              <a:gd name="connsiteX2" fmla="*/ 848033 w 1342103"/>
              <a:gd name="connsiteY2" fmla="*/ 715297 h 1049136"/>
              <a:gd name="connsiteX3" fmla="*/ 759542 w 1342103"/>
              <a:gd name="connsiteY3" fmla="*/ 980768 h 1049136"/>
              <a:gd name="connsiteX4" fmla="*/ 656303 w 1342103"/>
              <a:gd name="connsiteY4" fmla="*/ 1032388 h 1049136"/>
              <a:gd name="connsiteX5" fmla="*/ 294968 w 1342103"/>
              <a:gd name="connsiteY5" fmla="*/ 737420 h 1049136"/>
              <a:gd name="connsiteX6" fmla="*/ 154858 w 1342103"/>
              <a:gd name="connsiteY6" fmla="*/ 427704 h 1049136"/>
              <a:gd name="connsiteX7" fmla="*/ 0 w 1342103"/>
              <a:gd name="connsiteY7" fmla="*/ 0 h 1049136"/>
              <a:gd name="connsiteX8" fmla="*/ 0 w 1342103"/>
              <a:gd name="connsiteY8" fmla="*/ 0 h 104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2103" h="1049136">
                <a:moveTo>
                  <a:pt x="1342103" y="125362"/>
                </a:moveTo>
                <a:cubicBezTo>
                  <a:pt x="1213669" y="256868"/>
                  <a:pt x="1085236" y="388375"/>
                  <a:pt x="1002891" y="486697"/>
                </a:cubicBezTo>
                <a:cubicBezTo>
                  <a:pt x="920546" y="585019"/>
                  <a:pt x="888591" y="632952"/>
                  <a:pt x="848033" y="715297"/>
                </a:cubicBezTo>
                <a:cubicBezTo>
                  <a:pt x="807475" y="797642"/>
                  <a:pt x="791497" y="927920"/>
                  <a:pt x="759542" y="980768"/>
                </a:cubicBezTo>
                <a:cubicBezTo>
                  <a:pt x="727587" y="1033616"/>
                  <a:pt x="733732" y="1072946"/>
                  <a:pt x="656303" y="1032388"/>
                </a:cubicBezTo>
                <a:cubicBezTo>
                  <a:pt x="578874" y="991830"/>
                  <a:pt x="378542" y="838201"/>
                  <a:pt x="294968" y="737420"/>
                </a:cubicBezTo>
                <a:cubicBezTo>
                  <a:pt x="211394" y="636639"/>
                  <a:pt x="204019" y="550607"/>
                  <a:pt x="154858" y="427704"/>
                </a:cubicBezTo>
                <a:cubicBezTo>
                  <a:pt x="105697" y="304801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38016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3515</TotalTime>
  <Words>488</Words>
  <Application>Microsoft Office PowerPoint</Application>
  <PresentationFormat>Widescreen</PresentationFormat>
  <Paragraphs>143</Paragraphs>
  <Slides>16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</vt:lpstr>
      <vt:lpstr>Office-tema</vt:lpstr>
      <vt:lpstr>Time-lapse refraction analysis monitoring shallow gas migration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Time-lapse Refraction Analysis monitoring shallow gas migration</dc:title>
  <dc:creator>nora løhre</dc:creator>
  <cp:lastModifiedBy>nora løhre</cp:lastModifiedBy>
  <cp:revision>22</cp:revision>
  <dcterms:created xsi:type="dcterms:W3CDTF">2018-04-21T18:30:01Z</dcterms:created>
  <dcterms:modified xsi:type="dcterms:W3CDTF">2018-04-24T05:05:46Z</dcterms:modified>
</cp:coreProperties>
</file>