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60" r:id="rId4"/>
    <p:sldId id="277" r:id="rId5"/>
    <p:sldId id="275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794500" cy="9906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5" autoAdjust="0"/>
    <p:restoredTop sz="89223" autoAdjust="0"/>
  </p:normalViewPr>
  <p:slideViewPr>
    <p:cSldViewPr snapToGrid="0" snapToObjects="1">
      <p:cViewPr varScale="1">
        <p:scale>
          <a:sx n="92" d="100"/>
          <a:sy n="92" d="100"/>
        </p:scale>
        <p:origin x="-106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5300"/>
          </a:xfrm>
          <a:prstGeom prst="rect">
            <a:avLst/>
          </a:prstGeom>
        </p:spPr>
        <p:txBody>
          <a:bodyPr vert="horz" lIns="95423" tIns="47711" rIns="95423" bIns="47711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5300"/>
          </a:xfrm>
          <a:prstGeom prst="rect">
            <a:avLst/>
          </a:prstGeom>
        </p:spPr>
        <p:txBody>
          <a:bodyPr vert="horz" lIns="95423" tIns="47711" rIns="95423" bIns="47711" rtlCol="0"/>
          <a:lstStyle>
            <a:lvl1pPr algn="r">
              <a:defRPr sz="1300"/>
            </a:lvl1pPr>
          </a:lstStyle>
          <a:p>
            <a:fld id="{0E0DD628-39F2-4904-98EC-75F0659430A1}" type="datetimeFigureOut">
              <a:rPr lang="nb-NO" smtClean="0"/>
              <a:t>27.04.2015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23" tIns="47711" rIns="95423" bIns="47711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5423" tIns="47711" rIns="95423" bIns="4771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5423" tIns="47711" rIns="95423" bIns="47711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5423" tIns="47711" rIns="95423" bIns="47711" rtlCol="0" anchor="b"/>
          <a:lstStyle>
            <a:lvl1pPr algn="r">
              <a:defRPr sz="1300"/>
            </a:lvl1pPr>
          </a:lstStyle>
          <a:p>
            <a:fld id="{44A90787-DE71-4E06-AA70-F0BA6561D3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980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0787-DE71-4E06-AA70-F0BA6561D37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5606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4227">
              <a:defRPr/>
            </a:pPr>
            <a:r>
              <a:rPr lang="en-US" sz="1300"/>
              <a:t>The drill-bit source function is modelled as a three-cone roller bit with each cone composed of three teeth rows (Poletto </a:t>
            </a:r>
            <a:r>
              <a:rPr lang="en-US" sz="1300" i="1"/>
              <a:t>et al.</a:t>
            </a:r>
            <a:r>
              <a:rPr lang="en-US" sz="1300"/>
              <a:t>, 2004), the weight on bit of 130 kN, 60 bit revolutions per minute and a normalized speed amplitude of 0.3 (Aarrestad and Kyllingstad, 1988). s(t) and S(</a:t>
            </a:r>
            <a:r>
              <a:rPr lang="el-GR" sz="1300"/>
              <a:t>ω</a:t>
            </a:r>
            <a:r>
              <a:rPr lang="en-US" sz="1300"/>
              <a:t>)</a:t>
            </a:r>
            <a:r>
              <a:rPr lang="en-US" sz="1300" baseline="30000"/>
              <a:t>2</a:t>
            </a:r>
            <a:r>
              <a:rPr lang="en-US" sz="1300"/>
              <a:t> denotes the source time function and its power spectrum, respectively.</a:t>
            </a:r>
            <a:endParaRPr lang="nb-NO" sz="1300"/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0787-DE71-4E06-AA70-F0BA6561D37D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1095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4227">
              <a:defRPr/>
            </a:pPr>
            <a:r>
              <a:rPr lang="en-US" sz="1300">
                <a:solidFill>
                  <a:srgbClr val="000000"/>
                </a:solidFill>
                <a:latin typeface="Times New Roman" pitchFamily="18"/>
              </a:rPr>
              <a:t>Both a) and b) do not require any knowledge of the source function s(t), except that s(t) does not change with changing drill-bit positions, while c) requires the power spectrum |S(w)|^2 to be known.</a:t>
            </a:r>
            <a:endParaRPr lang="nb-NO" smtClean="0"/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0787-DE71-4E06-AA70-F0BA6561D37D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9206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4227">
              <a:defRPr/>
            </a:pPr>
            <a:r>
              <a:rPr lang="nb-NO" smtClean="0"/>
              <a:t>artefacts: finite aperture at surface</a:t>
            </a: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0787-DE71-4E06-AA70-F0BA6561D37D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2749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0787-DE71-4E06-AA70-F0BA6561D37D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4011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0787-DE71-4E06-AA70-F0BA6561D37D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3593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mtClean="0"/>
              <a:t>Emphasize, no velocity information, all from</a:t>
            </a:r>
            <a:r>
              <a:rPr lang="nb-NO" baseline="0" smtClean="0"/>
              <a:t> data...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0787-DE71-4E06-AA70-F0BA6561D37D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4145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mtClean="0"/>
              <a:t>cost of veloctiy update</a:t>
            </a:r>
            <a:r>
              <a:rPr lang="nb-NO" baseline="0" smtClean="0"/>
              <a:t> can be high...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0787-DE71-4E06-AA70-F0BA6561D37D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1296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0787-DE71-4E06-AA70-F0BA6561D37D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5050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0787-DE71-4E06-AA70-F0BA6561D37D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6824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0787-DE71-4E06-AA70-F0BA6561D37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2736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0787-DE71-4E06-AA70-F0BA6561D37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9282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baseline="0" smtClean="0"/>
              <a:t>acoustic G – cc of wavefield observations (monopole &amp; dipole sources), arbitrarily shaped surface enclosing ...</a:t>
            </a:r>
            <a:endParaRPr lang="nb-NO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0787-DE71-4E06-AA70-F0BA6561D37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064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smtClean="0"/>
              <a:t>* amplitude error</a:t>
            </a:r>
            <a:r>
              <a:rPr lang="nb-NO" sz="1800" baseline="0" smtClean="0"/>
              <a:t> * spurious events; bear in mind, not exact, only phase information, and artefacts...</a:t>
            </a:r>
            <a:endParaRPr lang="nb-NO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0787-DE71-4E06-AA70-F0BA6561D37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2956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0933"/>
            <a:r>
              <a:rPr lang="en-US" sz="1800" smtClean="0">
                <a:solidFill>
                  <a:srgbClr val="000000"/>
                </a:solidFill>
                <a:latin typeface="Times New Roman" pitchFamily="18"/>
              </a:rPr>
              <a:t>Frequency domain; Acoustic</a:t>
            </a:r>
          </a:p>
          <a:p>
            <a:pPr defTabSz="880933"/>
            <a:r>
              <a:rPr lang="en-US" sz="1800" smtClean="0">
                <a:solidFill>
                  <a:srgbClr val="000000"/>
                </a:solidFill>
                <a:latin typeface="Times New Roman" pitchFamily="18"/>
              </a:rPr>
              <a:t>Accurate </a:t>
            </a:r>
            <a:r>
              <a:rPr lang="en-US" sz="1800">
                <a:solidFill>
                  <a:srgbClr val="000000"/>
                </a:solidFill>
                <a:latin typeface="Times New Roman" pitchFamily="18"/>
              </a:rPr>
              <a:t>when D is a sphere with a very large radius (\alpha = 0, dipole to monopole); Assume that the medium at and outside D is homogeneous (to remove ghost term);</a:t>
            </a:r>
            <a:endParaRPr lang="en-US" sz="1800"/>
          </a:p>
          <a:p>
            <a:pPr defTabSz="880933"/>
            <a:endParaRPr lang="en-US" sz="1100">
              <a:solidFill>
                <a:srgbClr val="000000"/>
              </a:solidFill>
              <a:latin typeface="Times New Roman" pitchFamily="18"/>
            </a:endParaRPr>
          </a:p>
          <a:p>
            <a:endParaRPr lang="en-US" sz="1100">
              <a:solidFill>
                <a:srgbClr val="000000"/>
              </a:solidFill>
              <a:latin typeface="Times New Roman" pitchFamily="18"/>
            </a:endParaRPr>
          </a:p>
          <a:p>
            <a:r>
              <a:rPr lang="en-US" sz="1100">
                <a:solidFill>
                  <a:srgbClr val="000000"/>
                </a:solidFill>
                <a:latin typeface="Times New Roman" pitchFamily="18"/>
              </a:rPr>
              <a:t>Approximations:</a:t>
            </a:r>
          </a:p>
          <a:p>
            <a:pPr defTabSz="954227" hangingPunct="0">
              <a:spcBef>
                <a:spcPts val="467"/>
              </a:spcBef>
              <a:tabLst>
                <a:tab pos="0" algn="l"/>
                <a:tab pos="477113" algn="l"/>
                <a:tab pos="954227" algn="l"/>
                <a:tab pos="1431339" algn="l"/>
                <a:tab pos="1908453" algn="l"/>
                <a:tab pos="2385566" algn="l"/>
                <a:tab pos="2862679" algn="l"/>
                <a:tab pos="3339793" algn="l"/>
                <a:tab pos="3816906" algn="l"/>
                <a:tab pos="4294019" algn="l"/>
                <a:tab pos="4771133" algn="l"/>
                <a:tab pos="5248246" algn="l"/>
                <a:tab pos="5725358" algn="l"/>
                <a:tab pos="6202473" algn="l"/>
                <a:tab pos="6679585" algn="l"/>
                <a:tab pos="7156700" algn="l"/>
                <a:tab pos="7633813" algn="l"/>
                <a:tab pos="8110926" algn="l"/>
                <a:tab pos="8588040" algn="l"/>
                <a:tab pos="9065153" algn="l"/>
                <a:tab pos="9542266" algn="l"/>
              </a:tabLst>
              <a:defRPr/>
            </a:pPr>
            <a:r>
              <a:rPr lang="en-US" sz="1100">
                <a:solidFill>
                  <a:srgbClr val="000000"/>
                </a:solidFill>
                <a:latin typeface="Times New Roman" pitchFamily="18"/>
              </a:rPr>
              <a:t>high-frequency regime: replace d_iG with \pm i \omega /c |cos \alpha|; 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0787-DE71-4E06-AA70-F0BA6561D37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4832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mtClean="0"/>
              <a:t>replace /prop with /approx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0787-DE71-4E06-AA70-F0BA6561D37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1800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4227" hangingPunct="0">
              <a:spcBef>
                <a:spcPts val="467"/>
              </a:spcBef>
              <a:tabLst>
                <a:tab pos="0" algn="l"/>
                <a:tab pos="477113" algn="l"/>
                <a:tab pos="954227" algn="l"/>
                <a:tab pos="1431339" algn="l"/>
                <a:tab pos="1908453" algn="l"/>
                <a:tab pos="2385566" algn="l"/>
                <a:tab pos="2862679" algn="l"/>
                <a:tab pos="3339793" algn="l"/>
                <a:tab pos="3816906" algn="l"/>
                <a:tab pos="4294019" algn="l"/>
                <a:tab pos="4771133" algn="l"/>
                <a:tab pos="5248246" algn="l"/>
                <a:tab pos="5725358" algn="l"/>
                <a:tab pos="6202473" algn="l"/>
                <a:tab pos="6679585" algn="l"/>
                <a:tab pos="7156700" algn="l"/>
                <a:tab pos="7633813" algn="l"/>
                <a:tab pos="8110926" algn="l"/>
                <a:tab pos="8588040" algn="l"/>
                <a:tab pos="9065153" algn="l"/>
                <a:tab pos="9542266" algn="l"/>
              </a:tabLst>
              <a:defRPr/>
            </a:pPr>
            <a:r>
              <a:rPr lang="nb-NO" baseline="0" smtClean="0"/>
              <a:t>xA=xB: D_AB=H_AB=1; </a:t>
            </a:r>
            <a:endParaRPr lang="nb-NO" smtClean="0"/>
          </a:p>
          <a:p>
            <a:r>
              <a:rPr lang="nb-NO" smtClean="0"/>
              <a:t>D_AB !=</a:t>
            </a:r>
            <a:r>
              <a:rPr lang="nb-NO" baseline="0" smtClean="0"/>
              <a:t> D_BA; H_AB =H_BA;</a:t>
            </a:r>
          </a:p>
          <a:p>
            <a:endParaRPr lang="nb-NO" baseline="0" smtClean="0"/>
          </a:p>
          <a:p>
            <a:r>
              <a:rPr lang="nb-NO" baseline="0" smtClean="0"/>
              <a:t>introduce pilot; pilot-deconvolved drill-bit data</a:t>
            </a: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0787-DE71-4E06-AA70-F0BA6561D37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8975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mtClean="0"/>
              <a:t>result is all sources into receivers...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0787-DE71-4E06-AA70-F0BA6561D37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610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677415"/>
            <a:ext cx="7772400" cy="901094"/>
          </a:xfrm>
        </p:spPr>
        <p:txBody>
          <a:bodyPr anchor="t" anchorCtr="0"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3645154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5119" y="6537870"/>
            <a:ext cx="342081" cy="252102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1" i="0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nb-NO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pic>
        <p:nvPicPr>
          <p:cNvPr id="5" name="Bilde 4" descr="hor_blaa_strip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8336"/>
            <a:ext cx="9144000" cy="3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2483768" y="5260118"/>
            <a:ext cx="6409312" cy="1079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b-NO" sz="1600" b="0" i="0" u="none" strike="noStrike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 pitchFamily="18"/>
                <a:ea typeface="WenQuanYi Micro Hei" pitchFamily="2"/>
                <a:cs typeface="WenQuanYi Micro Hei" pitchFamily="2"/>
              </a:rPr>
              <a:t>Yi </a:t>
            </a:r>
            <a:r>
              <a:rPr lang="nb-NO" sz="1600" b="0" i="0" u="none" strike="noStrike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 pitchFamily="18"/>
                <a:ea typeface="WenQuanYi Micro Hei" pitchFamily="2"/>
                <a:cs typeface="WenQuanYi Micro Hei" pitchFamily="2"/>
              </a:rPr>
              <a:t>Liu*, NTNU</a:t>
            </a: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b-NO" sz="1600" smtClean="0">
                <a:solidFill>
                  <a:schemeClr val="bg1">
                    <a:lumMod val="50000"/>
                  </a:schemeClr>
                </a:solidFill>
                <a:latin typeface="Arial" pitchFamily="18"/>
                <a:ea typeface="WenQuanYi Micro Hei" pitchFamily="2"/>
                <a:cs typeface="WenQuanYi Micro Hei" pitchFamily="2"/>
              </a:rPr>
              <a:t>Deyan Draganov, TU Delft</a:t>
            </a: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b-NO" sz="1600" smtClean="0">
                <a:solidFill>
                  <a:schemeClr val="bg1">
                    <a:lumMod val="50000"/>
                  </a:schemeClr>
                </a:solidFill>
                <a:latin typeface="Arial" pitchFamily="18"/>
                <a:ea typeface="WenQuanYi Micro Hei" pitchFamily="2"/>
                <a:cs typeface="WenQuanYi Micro Hei" pitchFamily="2"/>
              </a:rPr>
              <a:t>Kees Wapenaar, TU Delft</a:t>
            </a: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b-NO" sz="1600" smtClean="0">
                <a:solidFill>
                  <a:schemeClr val="bg1">
                    <a:lumMod val="50000"/>
                  </a:schemeClr>
                </a:solidFill>
                <a:latin typeface="Arial" pitchFamily="18"/>
                <a:ea typeface="WenQuanYi Micro Hei" pitchFamily="2"/>
                <a:cs typeface="WenQuanYi Micro Hei" pitchFamily="2"/>
              </a:rPr>
              <a:t>Børge Arntsen, NTNU</a:t>
            </a:r>
            <a:endParaRPr lang="nb-NO" sz="1600">
              <a:solidFill>
                <a:schemeClr val="accent1">
                  <a:lumMod val="7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681560" y="2733578"/>
            <a:ext cx="7211520" cy="395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/>
          <a:lstStyle/>
          <a:p>
            <a:pPr algn="r"/>
            <a:r>
              <a:rPr lang="en-GB" sz="2800" b="1"/>
              <a:t>Creating virtual receivers from drill-bit </a:t>
            </a:r>
            <a:r>
              <a:rPr lang="en-GB" sz="2800" b="1" smtClean="0"/>
              <a:t>noise using seismic interferometry</a:t>
            </a:r>
            <a:endParaRPr lang="nb-NO" sz="2800" b="1"/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yl\Desktop\JGR_2014\GP_2014\FIG\DB_r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770" y="231737"/>
            <a:ext cx="5165956" cy="5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546840" y="252720"/>
            <a:ext cx="8232120" cy="10274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/>
            </a:pPr>
            <a:r>
              <a:rPr lang="nb-NO" sz="2000" b="0" i="0" u="none" strike="noStrike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 pitchFamily="18"/>
                <a:ea typeface="WenQuanYi Micro Hei" pitchFamily="2"/>
                <a:cs typeface="WenQuanYi Micro Hei" pitchFamily="2"/>
              </a:rPr>
              <a:t>Same s(t)</a:t>
            </a:r>
            <a:endParaRPr lang="nb-NO" sz="2000" b="0" i="0" u="none" strike="noStrike" baseline="0">
              <a:ln>
                <a:noFill/>
              </a:ln>
              <a:solidFill>
                <a:schemeClr val="bg1">
                  <a:lumMod val="50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6838" y="5960503"/>
            <a:ext cx="81658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/>
              <a:t>Drill-bit source function and recorded common-source gathers</a:t>
            </a:r>
            <a:r>
              <a:rPr lang="en-US" sz="1400" smtClean="0"/>
              <a:t>.</a:t>
            </a:r>
            <a:r>
              <a:rPr lang="en-US" sz="1400"/>
              <a:t> a) Common-source gather at </a:t>
            </a:r>
            <a:r>
              <a:rPr lang="en-US" sz="1400" smtClean="0"/>
              <a:t>x </a:t>
            </a:r>
            <a:r>
              <a:rPr lang="en-US" sz="1400"/>
              <a:t>= </a:t>
            </a:r>
            <a:r>
              <a:rPr lang="en-US" sz="1400" smtClean="0"/>
              <a:t>2500 </a:t>
            </a:r>
            <a:r>
              <a:rPr lang="en-US" sz="1400"/>
              <a:t>m and b) at </a:t>
            </a:r>
            <a:r>
              <a:rPr lang="en-US" sz="1400" smtClean="0"/>
              <a:t>x=3000 </a:t>
            </a:r>
            <a:r>
              <a:rPr lang="en-US" sz="1400"/>
              <a:t>m. c) Modelled drill-bit source function. d) Power spectrum of the modelled drill-bit function. </a:t>
            </a:r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238189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5275" y="5884192"/>
            <a:ext cx="8764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mtClean="0"/>
              <a:t>The </a:t>
            </a:r>
            <a:r>
              <a:rPr lang="en-US" sz="1400"/>
              <a:t>virtual response of the source at </a:t>
            </a:r>
            <a:r>
              <a:rPr lang="en-US" sz="1400" smtClean="0"/>
              <a:t>x</a:t>
            </a:r>
            <a:r>
              <a:rPr lang="en-US" sz="1400"/>
              <a:t>= </a:t>
            </a:r>
            <a:r>
              <a:rPr lang="en-US" sz="1400" smtClean="0"/>
              <a:t>2500m </a:t>
            </a:r>
            <a:r>
              <a:rPr lang="en-US" sz="1400"/>
              <a:t>retrieved by a) </a:t>
            </a:r>
            <a:r>
              <a:rPr lang="en-US" sz="1400" smtClean="0"/>
              <a:t>DC, </a:t>
            </a:r>
            <a:r>
              <a:rPr lang="en-US" sz="1400"/>
              <a:t>b) </a:t>
            </a:r>
            <a:r>
              <a:rPr lang="en-US" sz="1400" smtClean="0"/>
              <a:t>CH </a:t>
            </a:r>
            <a:r>
              <a:rPr lang="en-US" sz="1400"/>
              <a:t>and c) </a:t>
            </a:r>
            <a:r>
              <a:rPr lang="en-US" sz="1400" smtClean="0"/>
              <a:t>CC. </a:t>
            </a:r>
            <a:r>
              <a:rPr lang="en-US" sz="1400"/>
              <a:t>d) The reference response modelled with a homogeneous overburden. </a:t>
            </a:r>
            <a:endParaRPr lang="nb-NO" sz="1400"/>
          </a:p>
        </p:txBody>
      </p:sp>
      <p:sp>
        <p:nvSpPr>
          <p:cNvPr id="8" name="Rectangle 7"/>
          <p:cNvSpPr/>
          <p:nvPr/>
        </p:nvSpPr>
        <p:spPr>
          <a:xfrm>
            <a:off x="155275" y="638680"/>
            <a:ext cx="25534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Comparison of the retrieved responses with the reference </a:t>
            </a:r>
            <a:r>
              <a:rPr lang="en-US" smtClean="0"/>
              <a:t>response </a:t>
            </a:r>
            <a:endParaRPr lang="nb-NO"/>
          </a:p>
        </p:txBody>
      </p:sp>
      <p:grpSp>
        <p:nvGrpSpPr>
          <p:cNvPr id="13" name="Group 12"/>
          <p:cNvGrpSpPr/>
          <p:nvPr/>
        </p:nvGrpSpPr>
        <p:grpSpPr>
          <a:xfrm>
            <a:off x="3053886" y="504000"/>
            <a:ext cx="5308923" cy="5398112"/>
            <a:chOff x="3053886" y="504000"/>
            <a:chExt cx="5308923" cy="5398112"/>
          </a:xfrm>
        </p:grpSpPr>
        <p:pic>
          <p:nvPicPr>
            <p:cNvPr id="4" name="Picture 2" descr="C:\Users\yl\Desktop\JGR_2014\GP_2014\FIG\DB_vir2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3886" y="504000"/>
              <a:ext cx="5308923" cy="539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053886" y="3179166"/>
              <a:ext cx="29687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/>
                <a:t>c)</a:t>
              </a:r>
              <a:endParaRPr lang="nb-NO" sz="120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285662" y="3064556"/>
              <a:ext cx="503664" cy="276999"/>
              <a:chOff x="464159" y="2494560"/>
              <a:chExt cx="503664" cy="276999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17583" y="2547272"/>
                <a:ext cx="379563" cy="2156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64159" y="2494560"/>
                <a:ext cx="50366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smtClean="0"/>
                  <a:t>x (m)</a:t>
                </a:r>
                <a:endParaRPr lang="nb-NO" sz="1200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5697381" y="3166891"/>
              <a:ext cx="207034" cy="141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593230" y="3160425"/>
              <a:ext cx="31130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smtClean="0"/>
                <a:t>d)</a:t>
              </a:r>
              <a:endParaRPr lang="nb-NO" sz="1200"/>
            </a:p>
          </p:txBody>
        </p:sp>
      </p:grpSp>
    </p:spTree>
    <p:extLst>
      <p:ext uri="{BB962C8B-B14F-4D97-AF65-F5344CB8AC3E}">
        <p14:creationId xmlns:p14="http://schemas.microsoft.com/office/powerpoint/2010/main" val="311515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l\Desktop\JGR_2014\GP_2014\FIG\DB_vir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800" y="504449"/>
            <a:ext cx="5346188" cy="54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52800" y="5940449"/>
            <a:ext cx="66243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mtClean="0"/>
              <a:t>As the previously,  but with the </a:t>
            </a:r>
            <a:r>
              <a:rPr lang="en-US" sz="1400"/>
              <a:t>virtual response of the source at </a:t>
            </a:r>
            <a:r>
              <a:rPr lang="en-US" sz="1400" smtClean="0"/>
              <a:t>x</a:t>
            </a:r>
            <a:r>
              <a:rPr lang="en-US" sz="1400"/>
              <a:t>= </a:t>
            </a:r>
            <a:r>
              <a:rPr lang="en-US" sz="1400" smtClean="0"/>
              <a:t>3000 m.</a:t>
            </a:r>
            <a:endParaRPr lang="nb-NO" sz="1400"/>
          </a:p>
        </p:txBody>
      </p:sp>
      <p:sp>
        <p:nvSpPr>
          <p:cNvPr id="6" name="Rectangle 5"/>
          <p:cNvSpPr/>
          <p:nvPr/>
        </p:nvSpPr>
        <p:spPr>
          <a:xfrm>
            <a:off x="155275" y="638680"/>
            <a:ext cx="25534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Comparison of the retrieved responses with the reference </a:t>
            </a:r>
            <a:r>
              <a:rPr lang="en-US" smtClean="0"/>
              <a:t>response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825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l\Desktop\JGR_2014\GP_2014\FIG\DB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281" y="623492"/>
            <a:ext cx="6298630" cy="532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395536" y="-118719"/>
            <a:ext cx="8232120" cy="10274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/>
            </a:pPr>
            <a:r>
              <a:rPr lang="nb-NO" sz="2000" b="0" i="0" u="none" strike="noStrike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 pitchFamily="18"/>
                <a:ea typeface="WenQuanYi Micro Hei" pitchFamily="2"/>
                <a:cs typeface="WenQuanYi Micro Hei" pitchFamily="2"/>
              </a:rPr>
              <a:t>Different s(t)</a:t>
            </a:r>
            <a:endParaRPr lang="nb-NO" sz="2000" b="0" i="0" u="none" strike="noStrike" baseline="0">
              <a:ln>
                <a:noFill/>
              </a:ln>
              <a:solidFill>
                <a:schemeClr val="bg1">
                  <a:lumMod val="50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5951906"/>
            <a:ext cx="8434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mtClean="0"/>
              <a:t>An example of the modelled </a:t>
            </a:r>
            <a:r>
              <a:rPr lang="en-US" sz="1400"/>
              <a:t>drill-bit </a:t>
            </a:r>
            <a:r>
              <a:rPr lang="en-US" sz="1400" smtClean="0"/>
              <a:t>signals. </a:t>
            </a:r>
            <a:r>
              <a:rPr lang="en-US" sz="1400"/>
              <a:t>a) The exact drill-bit source function </a:t>
            </a:r>
            <a:r>
              <a:rPr lang="en-US" sz="1400" smtClean="0"/>
              <a:t>s(t). </a:t>
            </a:r>
            <a:r>
              <a:rPr lang="en-US" sz="1400"/>
              <a:t>b) Estimate of the </a:t>
            </a:r>
            <a:r>
              <a:rPr lang="en-US" sz="1400" smtClean="0"/>
              <a:t>signal. </a:t>
            </a:r>
            <a:r>
              <a:rPr lang="en-US" sz="1400"/>
              <a:t>c) The noise added to the estimated signal, which is up to </a:t>
            </a:r>
            <a:r>
              <a:rPr lang="en-US" sz="1400" smtClean="0"/>
              <a:t>5% </a:t>
            </a:r>
            <a:r>
              <a:rPr lang="en-US" sz="1400"/>
              <a:t>of the drill-bit signal</a:t>
            </a:r>
            <a:r>
              <a:rPr lang="en-US" sz="1400" smtClean="0"/>
              <a:t>. </a:t>
            </a:r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82117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l\Desktop\JGR_2014\GP_2014\FIG\DBs_r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074025" cy="25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1560" y="4563125"/>
            <a:ext cx="7848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mtClean="0"/>
              <a:t>a</a:t>
            </a:r>
            <a:r>
              <a:rPr lang="en-US" sz="1400"/>
              <a:t>) Raw common-source gather from drilling noise at </a:t>
            </a:r>
            <a:r>
              <a:rPr lang="en-US" sz="1400" smtClean="0"/>
              <a:t>x=3000 </a:t>
            </a:r>
            <a:r>
              <a:rPr lang="en-US" sz="1400"/>
              <a:t>m. Pilot-deconvolved common-source gathers using b) the exact source signal </a:t>
            </a:r>
            <a:r>
              <a:rPr lang="en-US" sz="1400" smtClean="0"/>
              <a:t>and </a:t>
            </a:r>
            <a:r>
              <a:rPr lang="en-US" sz="1400"/>
              <a:t>c) the noise-contaminated pilot </a:t>
            </a:r>
            <a:r>
              <a:rPr lang="en-US" sz="1400" smtClean="0"/>
              <a:t>signal. </a:t>
            </a:r>
            <a:r>
              <a:rPr lang="en-US" sz="1400"/>
              <a:t>The arrow indicates the internal multiple from the second layer, which arrives about 0.2 seconds after the direct waves.</a:t>
            </a:r>
            <a:endParaRPr lang="nb-NO" sz="1400"/>
          </a:p>
        </p:txBody>
      </p:sp>
      <p:sp>
        <p:nvSpPr>
          <p:cNvPr id="6" name="Freeform 5"/>
          <p:cNvSpPr/>
          <p:nvPr/>
        </p:nvSpPr>
        <p:spPr>
          <a:xfrm>
            <a:off x="546840" y="252720"/>
            <a:ext cx="8232120" cy="10274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Arial" pitchFamily="18"/>
                <a:ea typeface="WenQuanYi Micro Hei" pitchFamily="2"/>
                <a:cs typeface="WenQuanYi Micro Hei" pitchFamily="2"/>
              </a:rPr>
              <a:t>Modelled common-source gather and pilot-deconvolved results. </a:t>
            </a:r>
            <a:endParaRPr lang="nb-NO" sz="2000">
              <a:solidFill>
                <a:schemeClr val="bg1">
                  <a:lumMod val="50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0938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l\Desktop\JGR_2014\GP_2014\FIG\DBs_vir21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9758"/>
            <a:ext cx="5581631" cy="567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5272" y="5816551"/>
            <a:ext cx="89443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mtClean="0"/>
              <a:t>a) and c) used s(t) for pilot deconvolution. b</a:t>
            </a:r>
            <a:r>
              <a:rPr lang="en-US" sz="1400"/>
              <a:t>) and d) </a:t>
            </a:r>
            <a:r>
              <a:rPr lang="en-US" sz="1400" smtClean="0"/>
              <a:t>use       , and energy </a:t>
            </a:r>
            <a:r>
              <a:rPr lang="en-US" sz="1400"/>
              <a:t>normalization </a:t>
            </a:r>
            <a:r>
              <a:rPr lang="en-US" sz="1400" smtClean="0"/>
              <a:t>is applied afterwards. </a:t>
            </a:r>
            <a:r>
              <a:rPr lang="en-US" sz="1400"/>
              <a:t>The arrow indicates the non-physical reflection identified as the crosscorrelation of the direct waves and the internal multiples.</a:t>
            </a:r>
            <a:endParaRPr lang="nb-NO" sz="1400"/>
          </a:p>
        </p:txBody>
      </p:sp>
      <p:sp>
        <p:nvSpPr>
          <p:cNvPr id="3" name="Rectangle 2"/>
          <p:cNvSpPr/>
          <p:nvPr/>
        </p:nvSpPr>
        <p:spPr>
          <a:xfrm>
            <a:off x="491705" y="500658"/>
            <a:ext cx="29441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Retrieved common-source response at the drill-bit positions. </a:t>
            </a:r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368" y="5840437"/>
            <a:ext cx="268202" cy="23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5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82345" y="252720"/>
            <a:ext cx="8232120" cy="10274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/>
            </a:pPr>
            <a:r>
              <a:rPr lang="nb-NO" sz="2000" smtClean="0">
                <a:solidFill>
                  <a:schemeClr val="bg1">
                    <a:lumMod val="50000"/>
                  </a:schemeClr>
                </a:solidFill>
                <a:latin typeface="Arial" pitchFamily="18"/>
                <a:ea typeface="WenQuanYi Micro Hei" pitchFamily="2"/>
                <a:cs typeface="WenQuanYi Micro Hei" pitchFamily="2"/>
              </a:rPr>
              <a:t>Migration images</a:t>
            </a:r>
            <a:endParaRPr lang="nb-NO" sz="2000" b="0" i="0" u="none" strike="noStrike" baseline="0">
              <a:ln>
                <a:noFill/>
              </a:ln>
              <a:solidFill>
                <a:schemeClr val="bg1">
                  <a:lumMod val="50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</p:txBody>
      </p:sp>
      <p:pic>
        <p:nvPicPr>
          <p:cNvPr id="5" name="Picture 2" descr="C:\Users\yl\Desktop\JGR_2014\GP_2014\FIG\image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23528" y="1340768"/>
            <a:ext cx="4169222" cy="322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yl\Desktop\JGR_2014\GP_2014\FIG\image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46"/>
          <a:stretch/>
        </p:blipFill>
        <p:spPr bwMode="auto">
          <a:xfrm>
            <a:off x="4492750" y="1391568"/>
            <a:ext cx="4169222" cy="313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3528" y="4797152"/>
            <a:ext cx="83384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/>
              <a:t>a) using retrieved virtual reflection responses at the drill-bit positions, and b) using conventional surface seismic reflection data. The background indicates the true velocity model. Image a) is obtained using a homogeneous velocity model of 2750 m/s (2500 </a:t>
            </a:r>
            <a:r>
              <a:rPr lang="en-US" sz="1400" smtClean="0"/>
              <a:t>m/s+10% </a:t>
            </a:r>
            <a:r>
              <a:rPr lang="en-US" sz="1400"/>
              <a:t>error), while image b) is obtained using the 10-percent erroneous velocities of the whole model. </a:t>
            </a:r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407334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47200" y="252720"/>
            <a:ext cx="8232120" cy="10274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/>
            </a:pPr>
            <a:r>
              <a:rPr lang="nb-NO" sz="2800" b="0" i="0" u="none" strike="noStrike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 pitchFamily="18"/>
                <a:ea typeface="WenQuanYi Micro Hei" pitchFamily="2"/>
                <a:cs typeface="WenQuanYi Micro Hei" pitchFamily="2"/>
              </a:rPr>
              <a:t>Discussion and conclusion</a:t>
            </a:r>
            <a:endParaRPr lang="nb-NO" sz="2800" b="0" i="0" u="none" strike="noStrike" baseline="0">
              <a:ln>
                <a:noFill/>
              </a:ln>
              <a:solidFill>
                <a:schemeClr val="bg1">
                  <a:lumMod val="50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556792"/>
            <a:ext cx="74888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/>
              <a:t>Create vitual receivers from drill-bit </a:t>
            </a:r>
            <a:r>
              <a:rPr lang="en-US" sz="1600" smtClean="0"/>
              <a:t>noise using pilot-deconvolved drill-bit data;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/>
              <a:t>The retrieved responses are useful for imaging as they have been interferometrically redatumed to the borehole level, thus independent of the velocity accuracy of the overburden. </a:t>
            </a:r>
            <a:endParaRPr lang="en-US" sz="1600" smtClean="0"/>
          </a:p>
          <a:p>
            <a:pPr marL="285750" indent="-285750">
              <a:buFont typeface="Arial" pitchFamily="34" charset="0"/>
              <a:buChar char="•"/>
            </a:pPr>
            <a:endParaRPr lang="en-US" sz="160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smtClean="0"/>
              <a:t>Information about </a:t>
            </a:r>
            <a:r>
              <a:rPr lang="en-US" sz="1600"/>
              <a:t>the drill-bit noise is </a:t>
            </a:r>
            <a:r>
              <a:rPr lang="en-US" sz="1600" smtClean="0"/>
              <a:t>essential;</a:t>
            </a:r>
          </a:p>
          <a:p>
            <a:pPr marL="285750" indent="-285750">
              <a:buFont typeface="Arial" pitchFamily="34" charset="0"/>
              <a:buChar char="•"/>
            </a:pPr>
            <a:endParaRPr lang="nb-NO" sz="1600" smtClean="0"/>
          </a:p>
          <a:p>
            <a:pPr marL="285750" indent="-285750">
              <a:buFont typeface="Arial" pitchFamily="34" charset="0"/>
              <a:buChar char="•"/>
            </a:pPr>
            <a:r>
              <a:rPr lang="nb-NO" sz="1600" smtClean="0"/>
              <a:t>Pilot signals need to have sufficient </a:t>
            </a:r>
            <a:r>
              <a:rPr lang="nb-NO" sz="1600"/>
              <a:t>signal-to-noise </a:t>
            </a:r>
            <a:r>
              <a:rPr lang="nb-NO" sz="1600" smtClean="0"/>
              <a:t>ratios;</a:t>
            </a:r>
          </a:p>
          <a:p>
            <a:pPr marL="285750" indent="-285750">
              <a:buFont typeface="Arial" pitchFamily="34" charset="0"/>
              <a:buChar char="•"/>
            </a:pPr>
            <a:endParaRPr lang="nb-NO" sz="160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smtClean="0"/>
              <a:t>Receiver </a:t>
            </a:r>
            <a:r>
              <a:rPr lang="en-US" sz="1600"/>
              <a:t>arrays on land or with ocean-bottom stations or </a:t>
            </a:r>
            <a:r>
              <a:rPr lang="en-US" sz="1600" smtClean="0"/>
              <a:t>cables, with sufficient spacing to avoid aliasing</a:t>
            </a:r>
            <a:r>
              <a:rPr lang="nb-NO" sz="160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endParaRPr lang="nb-NO" sz="160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smtClean="0"/>
              <a:t>The </a:t>
            </a:r>
            <a:r>
              <a:rPr lang="en-US" sz="1600"/>
              <a:t>length of the receiver </a:t>
            </a:r>
            <a:r>
              <a:rPr lang="en-US" sz="1600" smtClean="0"/>
              <a:t>array also matters.</a:t>
            </a:r>
            <a:endParaRPr lang="nb-NO" sz="1600"/>
          </a:p>
        </p:txBody>
      </p:sp>
    </p:spTree>
    <p:extLst>
      <p:ext uri="{BB962C8B-B14F-4D97-AF65-F5344CB8AC3E}">
        <p14:creationId xmlns:p14="http://schemas.microsoft.com/office/powerpoint/2010/main" val="318871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47200" y="252720"/>
            <a:ext cx="8232120" cy="10274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/>
            </a:pPr>
            <a:r>
              <a:rPr lang="nb-NO" sz="2800" b="0" i="0" u="none" strike="noStrike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 pitchFamily="18"/>
                <a:ea typeface="WenQuanYi Micro Hei" pitchFamily="2"/>
                <a:cs typeface="WenQuanYi Micro Hei" pitchFamily="2"/>
              </a:rPr>
              <a:t>Acknowlegement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1556792"/>
            <a:ext cx="69847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/>
              <a:t>The authors acknowledge the Research Council of Norway, ConocoPhillips, Det norske oljeselskap, Statoil and Wintershall for financing the work through the research centre </a:t>
            </a:r>
            <a:r>
              <a:rPr lang="en-US" sz="1600" smtClean="0"/>
              <a:t>DrillWell, </a:t>
            </a:r>
            <a:r>
              <a:rPr lang="en-US" sz="1600"/>
              <a:t>a research cooperation between IRIS, NTNU, SINTEF and </a:t>
            </a:r>
            <a:r>
              <a:rPr lang="en-US" sz="1600" smtClean="0"/>
              <a:t>UiS;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smtClean="0"/>
              <a:t>ROSE </a:t>
            </a:r>
            <a:r>
              <a:rPr lang="en-US" sz="1600"/>
              <a:t>consortium at </a:t>
            </a:r>
            <a:r>
              <a:rPr lang="en-US" sz="1600" smtClean="0"/>
              <a:t>NTNU;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smtClean="0"/>
          </a:p>
          <a:p>
            <a:pPr marL="285750" indent="-285750">
              <a:buFont typeface="Arial" pitchFamily="34" charset="0"/>
              <a:buChar char="•"/>
            </a:pPr>
            <a:r>
              <a:rPr lang="nb-NO" sz="1600" smtClean="0"/>
              <a:t>The </a:t>
            </a:r>
            <a:r>
              <a:rPr lang="nb-NO" sz="1600"/>
              <a:t>research of </a:t>
            </a:r>
            <a:r>
              <a:rPr lang="nb-NO" sz="1600" smtClean="0"/>
              <a:t>D.D </a:t>
            </a:r>
            <a:r>
              <a:rPr lang="en-US" sz="1600" smtClean="0"/>
              <a:t>is </a:t>
            </a:r>
            <a:r>
              <a:rPr lang="en-US" sz="1600"/>
              <a:t>supported by the Division for Earth and Life Sciences (ALW) with nancial aid </a:t>
            </a:r>
            <a:r>
              <a:rPr lang="en-US" sz="1600" smtClean="0"/>
              <a:t>from the </a:t>
            </a:r>
            <a:r>
              <a:rPr lang="en-US" sz="1600"/>
              <a:t>Netherlands Organization for Scientic Research (NWO</a:t>
            </a:r>
            <a:r>
              <a:rPr lang="en-US" sz="1600" smtClean="0"/>
              <a:t>).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24970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46120" y="252360"/>
            <a:ext cx="77724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b-NO" sz="3200" b="0" i="0" u="none" strike="noStrike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 pitchFamily="18"/>
                <a:ea typeface="WenQuanYi Micro Hei" pitchFamily="2"/>
                <a:cs typeface="WenQuanYi Micro Hei" pitchFamily="2"/>
              </a:rPr>
              <a:t>Motivation</a:t>
            </a:r>
            <a:endParaRPr lang="nb-NO" sz="3200" b="0" i="0" u="none" strike="noStrike" baseline="0">
              <a:ln>
                <a:noFill/>
              </a:ln>
              <a:solidFill>
                <a:schemeClr val="bg1">
                  <a:lumMod val="50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11280" y="1628800"/>
            <a:ext cx="7772400" cy="4592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lvl="0" hangingPunct="0"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smtClean="0"/>
              <a:t> A data-driven redatuming method</a:t>
            </a:r>
          </a:p>
          <a:p>
            <a:pPr lvl="0" hangingPunct="0"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/>
          </a:p>
          <a:p>
            <a:pPr lvl="0" hangingPunct="0"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smtClean="0"/>
              <a:t> Can improve </a:t>
            </a:r>
            <a:r>
              <a:rPr lang="en-US" sz="2000"/>
              <a:t>migrated images </a:t>
            </a:r>
            <a:r>
              <a:rPr lang="en-US" sz="2000" smtClean="0"/>
              <a:t>in the presence of velocity errors</a:t>
            </a:r>
          </a:p>
          <a:p>
            <a:pPr lvl="0" hangingPunct="0"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/>
          </a:p>
          <a:p>
            <a:pPr lvl="0" hangingPunct="0"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smtClean="0"/>
              <a:t> Suitable for deep local imaging</a:t>
            </a:r>
          </a:p>
          <a:p>
            <a:pPr lvl="0" hangingPunct="0"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/>
          </a:p>
          <a:p>
            <a:pPr lvl="0" hangingPunct="0"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smtClean="0"/>
          </a:p>
          <a:p>
            <a:pPr marL="338040" marR="0" lvl="0" indent="-33804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38040" algn="l"/>
                <a:tab pos="795240" algn="l"/>
                <a:tab pos="1252440" algn="l"/>
                <a:tab pos="1709639" algn="l"/>
                <a:tab pos="2166840" algn="l"/>
                <a:tab pos="2624040" algn="l"/>
                <a:tab pos="3081239" algn="l"/>
                <a:tab pos="3538440" algn="l"/>
                <a:tab pos="3995640" algn="l"/>
                <a:tab pos="4452840" algn="l"/>
                <a:tab pos="4910040" algn="l"/>
                <a:tab pos="5367240" algn="l"/>
                <a:tab pos="5824439" algn="l"/>
                <a:tab pos="6281640" algn="l"/>
                <a:tab pos="6738839" algn="l"/>
                <a:tab pos="7196040" algn="l"/>
                <a:tab pos="7653240" algn="l"/>
                <a:tab pos="8110440" algn="l"/>
                <a:tab pos="8567640" algn="l"/>
                <a:tab pos="9024840" algn="l"/>
                <a:tab pos="9482040" algn="l"/>
              </a:tabLst>
            </a:pPr>
            <a:endParaRPr lang="nb-NO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995936" y="3861048"/>
            <a:ext cx="288032" cy="36004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ctangle 6"/>
          <p:cNvSpPr/>
          <p:nvPr/>
        </p:nvSpPr>
        <p:spPr>
          <a:xfrm>
            <a:off x="1493912" y="4510861"/>
            <a:ext cx="5958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/>
              <a:t>Use drill-bit noise data acquired while drilling for such local imaging?</a:t>
            </a:r>
            <a:endParaRPr lang="nb-NO" sz="2400">
              <a:solidFill>
                <a:srgbClr val="000000"/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401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11280" y="1628800"/>
            <a:ext cx="7772400" cy="4592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b-NO" sz="2000" smtClean="0">
                <a:solidFill>
                  <a:srgbClr val="000000"/>
                </a:solidFill>
                <a:latin typeface="Arial" pitchFamily="18"/>
                <a:ea typeface="WenQuanYi Micro Hei" pitchFamily="2"/>
                <a:cs typeface="WenQuanYi Micro Hei" pitchFamily="2"/>
              </a:rPr>
              <a:t>Introduction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b-NO" sz="2000" b="0" i="0" strike="noStrike" baseline="0" smtClean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WenQuanYi Micro Hei" pitchFamily="2"/>
              <a:cs typeface="WenQuanYi Micro He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b-NO" sz="2000">
                <a:solidFill>
                  <a:srgbClr val="000000"/>
                </a:solidFill>
                <a:latin typeface="Arial" pitchFamily="18"/>
                <a:ea typeface="WenQuanYi Micro Hei" pitchFamily="2"/>
                <a:cs typeface="WenQuanYi Micro Hei" pitchFamily="2"/>
              </a:rPr>
              <a:t>Inter-source</a:t>
            </a:r>
            <a:r>
              <a:rPr lang="nb-NO" sz="2000" b="0" i="0" strike="noStrike" baseline="0" smtClean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WenQuanYi Micro Hei" pitchFamily="2"/>
                <a:cs typeface="WenQuanYi Micro Hei" pitchFamily="2"/>
              </a:rPr>
              <a:t> seismic interferometry (SI)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b-NO" sz="2000" b="0" i="0" strike="noStrike" baseline="0" smtClean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WenQuanYi Micro Hei" pitchFamily="2"/>
              <a:cs typeface="WenQuanYi Micro Hei" pitchFamily="2"/>
            </a:endParaRPr>
          </a:p>
          <a:p>
            <a:pPr hangingPunct="0"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b-NO" sz="2000">
                <a:solidFill>
                  <a:srgbClr val="000000"/>
                </a:solidFill>
                <a:latin typeface="Arial" pitchFamily="18"/>
                <a:ea typeface="WenQuanYi Micro Hei" pitchFamily="2"/>
                <a:cs typeface="WenQuanYi Micro Hei" pitchFamily="2"/>
              </a:rPr>
              <a:t>Inter-source SI with non-transient sources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b-NO" sz="2000">
              <a:solidFill>
                <a:srgbClr val="000000"/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b-NO" sz="2000" smtClean="0">
                <a:solidFill>
                  <a:srgbClr val="000000"/>
                </a:solidFill>
                <a:latin typeface="Arial" pitchFamily="18"/>
                <a:ea typeface="WenQuanYi Micro Hei" pitchFamily="2"/>
                <a:cs typeface="WenQuanYi Micro Hei" pitchFamily="2"/>
              </a:rPr>
              <a:t>Synthetic results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b-NO" sz="2000" b="0" i="0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b-NO" sz="2000" smtClean="0">
                <a:solidFill>
                  <a:srgbClr val="000000"/>
                </a:solidFill>
                <a:latin typeface="Arial" pitchFamily="18"/>
                <a:ea typeface="WenQuanYi Micro Hei" pitchFamily="2"/>
                <a:cs typeface="WenQuanYi Micro Hei" pitchFamily="2"/>
              </a:rPr>
              <a:t>Discussion and conclusion</a:t>
            </a:r>
            <a:endParaRPr lang="nb-NO" sz="2400" b="0" i="0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marL="338040" marR="0" lvl="0" indent="-33804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38040" algn="l"/>
                <a:tab pos="795240" algn="l"/>
                <a:tab pos="1252440" algn="l"/>
                <a:tab pos="1709639" algn="l"/>
                <a:tab pos="2166840" algn="l"/>
                <a:tab pos="2624040" algn="l"/>
                <a:tab pos="3081239" algn="l"/>
                <a:tab pos="3538440" algn="l"/>
                <a:tab pos="3995640" algn="l"/>
                <a:tab pos="4452840" algn="l"/>
                <a:tab pos="4910040" algn="l"/>
                <a:tab pos="5367240" algn="l"/>
                <a:tab pos="5824439" algn="l"/>
                <a:tab pos="6281640" algn="l"/>
                <a:tab pos="6738839" algn="l"/>
                <a:tab pos="7196040" algn="l"/>
                <a:tab pos="7653240" algn="l"/>
                <a:tab pos="8110440" algn="l"/>
                <a:tab pos="8567640" algn="l"/>
                <a:tab pos="9024840" algn="l"/>
                <a:tab pos="9482040" algn="l"/>
              </a:tabLst>
            </a:pPr>
            <a:endParaRPr lang="nb-NO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marL="338040" marR="0" lvl="0" indent="-33804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38040" algn="l"/>
                <a:tab pos="795240" algn="l"/>
                <a:tab pos="1252440" algn="l"/>
                <a:tab pos="1709639" algn="l"/>
                <a:tab pos="2166840" algn="l"/>
                <a:tab pos="2624040" algn="l"/>
                <a:tab pos="3081239" algn="l"/>
                <a:tab pos="3538440" algn="l"/>
                <a:tab pos="3995640" algn="l"/>
                <a:tab pos="4452840" algn="l"/>
                <a:tab pos="4910040" algn="l"/>
                <a:tab pos="5367240" algn="l"/>
                <a:tab pos="5824439" algn="l"/>
                <a:tab pos="6281640" algn="l"/>
                <a:tab pos="6738839" algn="l"/>
                <a:tab pos="7196040" algn="l"/>
                <a:tab pos="7653240" algn="l"/>
                <a:tab pos="8110440" algn="l"/>
                <a:tab pos="8567640" algn="l"/>
                <a:tab pos="9024840" algn="l"/>
                <a:tab pos="9482040" algn="l"/>
              </a:tabLst>
            </a:pPr>
            <a:endParaRPr lang="nb-NO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marL="338040" marR="0" lvl="0" indent="-33804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38040" algn="l"/>
                <a:tab pos="795240" algn="l"/>
                <a:tab pos="1252440" algn="l"/>
                <a:tab pos="1709639" algn="l"/>
                <a:tab pos="2166840" algn="l"/>
                <a:tab pos="2624040" algn="l"/>
                <a:tab pos="3081239" algn="l"/>
                <a:tab pos="3538440" algn="l"/>
                <a:tab pos="3995640" algn="l"/>
                <a:tab pos="4452840" algn="l"/>
                <a:tab pos="4910040" algn="l"/>
                <a:tab pos="5367240" algn="l"/>
                <a:tab pos="5824439" algn="l"/>
                <a:tab pos="6281640" algn="l"/>
                <a:tab pos="6738839" algn="l"/>
                <a:tab pos="7196040" algn="l"/>
                <a:tab pos="7653240" algn="l"/>
                <a:tab pos="8110440" algn="l"/>
                <a:tab pos="8567640" algn="l"/>
                <a:tab pos="9024840" algn="l"/>
                <a:tab pos="9482040" algn="l"/>
              </a:tabLst>
            </a:pPr>
            <a:endParaRPr lang="nb-NO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46120" y="252360"/>
            <a:ext cx="77724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b-NO" sz="3200" b="0" i="0" u="none" strike="noStrike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 pitchFamily="18"/>
                <a:ea typeface="WenQuanYi Micro Hei" pitchFamily="2"/>
                <a:cs typeface="WenQuanYi Micro Hei" pitchFamily="2"/>
              </a:rPr>
              <a:t>Outline</a:t>
            </a:r>
            <a:endParaRPr lang="nb-NO" sz="3200" b="0" i="0" u="none" strike="noStrike" baseline="0">
              <a:ln>
                <a:noFill/>
              </a:ln>
              <a:solidFill>
                <a:schemeClr val="bg1">
                  <a:lumMod val="50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67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Freeform 98"/>
          <p:cNvSpPr/>
          <p:nvPr/>
        </p:nvSpPr>
        <p:spPr>
          <a:xfrm>
            <a:off x="244841" y="400395"/>
            <a:ext cx="7984757" cy="191205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nb-NO" sz="3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Seismic interferometry (SI)</a:t>
            </a:r>
          </a:p>
          <a:p>
            <a:pPr lvl="1" hangingPunct="0">
              <a:tabLst>
                <a:tab pos="457200" algn="l"/>
                <a:tab pos="914400" algn="l"/>
                <a:tab pos="1371600" algn="l"/>
                <a:tab pos="1828799" algn="l"/>
                <a:tab pos="2286000" algn="l"/>
                <a:tab pos="2743200" algn="l"/>
                <a:tab pos="3200399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599" algn="l"/>
                <a:tab pos="6400800" algn="l"/>
                <a:tab pos="6857999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r>
              <a:rPr lang="nb-NO" sz="2000" smtClean="0">
                <a:solidFill>
                  <a:srgbClr val="000000"/>
                </a:solidFill>
                <a:latin typeface="Arial" pitchFamily="18"/>
                <a:ea typeface="WenQuanYi Micro Hei" pitchFamily="2"/>
                <a:cs typeface="WenQuanYi Micro Hei" pitchFamily="2"/>
              </a:rPr>
              <a:t> </a:t>
            </a:r>
            <a:endParaRPr lang="nb-NO" sz="2000" dirty="0">
              <a:solidFill>
                <a:srgbClr val="000000"/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marL="0" lvl="1" hangingPunct="0">
              <a:buClr>
                <a:srgbClr val="000000"/>
              </a:buClr>
              <a:buSzPct val="100000"/>
              <a:buFont typeface="Arial" pitchFamily="34"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nb-NO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18"/>
                <a:ea typeface="WenQuanYi Micro Hei" pitchFamily="2"/>
                <a:cs typeface="WenQuanYi Micro Hei" pitchFamily="2"/>
              </a:rPr>
              <a:t> </a:t>
            </a:r>
            <a:r>
              <a:rPr lang="nb-NO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18"/>
                <a:ea typeface="WenQuanYi Micro Hei" pitchFamily="2"/>
                <a:cs typeface="WenQuanYi Micro Hei" pitchFamily="2"/>
              </a:rPr>
              <a:t>Green’s function </a:t>
            </a:r>
            <a:r>
              <a:rPr lang="nb-NO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18"/>
                <a:ea typeface="WenQuanYi Micro Hei" pitchFamily="2"/>
                <a:cs typeface="WenQuanYi Micro Hei" pitchFamily="2"/>
              </a:rPr>
              <a:t>retrieval</a:t>
            </a:r>
          </a:p>
          <a:p>
            <a:pPr marL="0" lvl="1" hangingPunct="0">
              <a:buClr>
                <a:srgbClr val="000000"/>
              </a:buClr>
              <a:buSzPct val="100000"/>
              <a:buFont typeface="Arial" pitchFamily="34"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nb-NO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18"/>
                <a:ea typeface="WenQuanYi Micro Hei" pitchFamily="2"/>
                <a:cs typeface="WenQuanYi Micro Hei" pitchFamily="2"/>
              </a:rPr>
              <a:t> Any </a:t>
            </a:r>
            <a:r>
              <a:rPr lang="nb-NO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18"/>
                <a:ea typeface="WenQuanYi Micro Hei" pitchFamily="2"/>
                <a:cs typeface="WenQuanYi Micro Hei" pitchFamily="2"/>
              </a:rPr>
              <a:t>arbitrary 3D inhomogeneous lossless medium</a:t>
            </a:r>
          </a:p>
          <a:p>
            <a:pPr marL="0" lvl="1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nb-NO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18"/>
                <a:ea typeface="WenQuanYi Micro Hei" pitchFamily="2"/>
                <a:cs typeface="WenQuanYi Micro Hei" pitchFamily="2"/>
              </a:rPr>
              <a:t> Integral (Summation) of crosscorrelation of wavefield observations</a:t>
            </a:r>
          </a:p>
          <a:p>
            <a:pPr lvl="1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799" algn="l"/>
                <a:tab pos="2286000" algn="l"/>
                <a:tab pos="2743200" algn="l"/>
                <a:tab pos="3200399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599" algn="l"/>
                <a:tab pos="6400800" algn="l"/>
                <a:tab pos="6857999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endParaRPr lang="nb-NO" sz="2000" dirty="0">
              <a:solidFill>
                <a:srgbClr val="000000"/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marL="338040" indent="-338040" fontAlgn="auto" hangingPunct="0">
              <a:spcBef>
                <a:spcPts val="0"/>
              </a:spcBef>
              <a:spcAft>
                <a:spcPts val="0"/>
              </a:spcAft>
              <a:tabLst>
                <a:tab pos="338040" algn="l"/>
                <a:tab pos="795240" algn="l"/>
                <a:tab pos="1252440" algn="l"/>
                <a:tab pos="1709639" algn="l"/>
                <a:tab pos="2166840" algn="l"/>
                <a:tab pos="2624040" algn="l"/>
                <a:tab pos="3081239" algn="l"/>
                <a:tab pos="3538440" algn="l"/>
                <a:tab pos="3995640" algn="l"/>
                <a:tab pos="4452840" algn="l"/>
                <a:tab pos="4910040" algn="l"/>
                <a:tab pos="5367240" algn="l"/>
                <a:tab pos="5824439" algn="l"/>
                <a:tab pos="6281640" algn="l"/>
                <a:tab pos="6738839" algn="l"/>
                <a:tab pos="7196040" algn="l"/>
                <a:tab pos="7653240" algn="l"/>
                <a:tab pos="8110440" algn="l"/>
                <a:tab pos="8567640" algn="l"/>
                <a:tab pos="9024840" algn="l"/>
                <a:tab pos="9482040" algn="l"/>
              </a:tabLst>
              <a:defRPr/>
            </a:pPr>
            <a:endParaRPr lang="nb-NO" sz="2000" dirty="0">
              <a:solidFill>
                <a:srgbClr val="000000"/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marL="338040" indent="-338040" fontAlgn="auto" hangingPunct="0">
              <a:spcBef>
                <a:spcPts val="598"/>
              </a:spcBef>
              <a:spcAft>
                <a:spcPts val="0"/>
              </a:spcAft>
              <a:tabLst>
                <a:tab pos="338040" algn="l"/>
                <a:tab pos="795240" algn="l"/>
                <a:tab pos="1252440" algn="l"/>
                <a:tab pos="1709639" algn="l"/>
                <a:tab pos="2166840" algn="l"/>
                <a:tab pos="2624040" algn="l"/>
                <a:tab pos="3081239" algn="l"/>
                <a:tab pos="3538440" algn="l"/>
                <a:tab pos="3995640" algn="l"/>
                <a:tab pos="4452840" algn="l"/>
                <a:tab pos="4910040" algn="l"/>
                <a:tab pos="5367240" algn="l"/>
                <a:tab pos="5824439" algn="l"/>
                <a:tab pos="6281640" algn="l"/>
                <a:tab pos="6738839" algn="l"/>
                <a:tab pos="7196040" algn="l"/>
                <a:tab pos="7653240" algn="l"/>
                <a:tab pos="8110440" algn="l"/>
                <a:tab pos="8567640" algn="l"/>
                <a:tab pos="9024840" algn="l"/>
                <a:tab pos="9482040" algn="l"/>
              </a:tabLst>
              <a:defRPr/>
            </a:pPr>
            <a:endParaRPr lang="nb-NO" sz="2400" dirty="0">
              <a:solidFill>
                <a:srgbClr val="000000"/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marL="338040" indent="-338040" fontAlgn="auto" hangingPunct="0">
              <a:spcBef>
                <a:spcPts val="598"/>
              </a:spcBef>
              <a:spcAft>
                <a:spcPts val="0"/>
              </a:spcAft>
              <a:tabLst>
                <a:tab pos="338040" algn="l"/>
                <a:tab pos="795240" algn="l"/>
                <a:tab pos="1252440" algn="l"/>
                <a:tab pos="1709639" algn="l"/>
                <a:tab pos="2166840" algn="l"/>
                <a:tab pos="2624040" algn="l"/>
                <a:tab pos="3081239" algn="l"/>
                <a:tab pos="3538440" algn="l"/>
                <a:tab pos="3995640" algn="l"/>
                <a:tab pos="4452840" algn="l"/>
                <a:tab pos="4910040" algn="l"/>
                <a:tab pos="5367240" algn="l"/>
                <a:tab pos="5824439" algn="l"/>
                <a:tab pos="6281640" algn="l"/>
                <a:tab pos="6738839" algn="l"/>
                <a:tab pos="7196040" algn="l"/>
                <a:tab pos="7653240" algn="l"/>
                <a:tab pos="8110440" algn="l"/>
                <a:tab pos="8567640" algn="l"/>
                <a:tab pos="9024840" algn="l"/>
                <a:tab pos="9482040" algn="l"/>
              </a:tabLst>
              <a:defRPr/>
            </a:pPr>
            <a:endParaRPr lang="nb-NO" sz="2400" dirty="0">
              <a:solidFill>
                <a:srgbClr val="000000"/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marL="338040" indent="-338040" fontAlgn="auto" hangingPunct="0">
              <a:spcBef>
                <a:spcPts val="598"/>
              </a:spcBef>
              <a:spcAft>
                <a:spcPts val="0"/>
              </a:spcAft>
              <a:tabLst>
                <a:tab pos="338040" algn="l"/>
                <a:tab pos="795240" algn="l"/>
                <a:tab pos="1252440" algn="l"/>
                <a:tab pos="1709639" algn="l"/>
                <a:tab pos="2166840" algn="l"/>
                <a:tab pos="2624040" algn="l"/>
                <a:tab pos="3081239" algn="l"/>
                <a:tab pos="3538440" algn="l"/>
                <a:tab pos="3995640" algn="l"/>
                <a:tab pos="4452840" algn="l"/>
                <a:tab pos="4910040" algn="l"/>
                <a:tab pos="5367240" algn="l"/>
                <a:tab pos="5824439" algn="l"/>
                <a:tab pos="6281640" algn="l"/>
                <a:tab pos="6738839" algn="l"/>
                <a:tab pos="7196040" algn="l"/>
                <a:tab pos="7653240" algn="l"/>
                <a:tab pos="8110440" algn="l"/>
                <a:tab pos="8567640" algn="l"/>
                <a:tab pos="9024840" algn="l"/>
                <a:tab pos="9482040" algn="l"/>
              </a:tabLst>
              <a:defRPr/>
            </a:pPr>
            <a:endParaRPr lang="nb-NO" sz="2400" dirty="0">
              <a:solidFill>
                <a:srgbClr val="000000"/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marL="338040" indent="-338040" fontAlgn="auto" hangingPunct="0">
              <a:spcBef>
                <a:spcPts val="598"/>
              </a:spcBef>
              <a:spcAft>
                <a:spcPts val="0"/>
              </a:spcAft>
              <a:tabLst>
                <a:tab pos="338040" algn="l"/>
                <a:tab pos="795240" algn="l"/>
                <a:tab pos="1252440" algn="l"/>
                <a:tab pos="1709639" algn="l"/>
                <a:tab pos="2166840" algn="l"/>
                <a:tab pos="2624040" algn="l"/>
                <a:tab pos="3081239" algn="l"/>
                <a:tab pos="3538440" algn="l"/>
                <a:tab pos="3995640" algn="l"/>
                <a:tab pos="4452840" algn="l"/>
                <a:tab pos="4910040" algn="l"/>
                <a:tab pos="5367240" algn="l"/>
                <a:tab pos="5824439" algn="l"/>
                <a:tab pos="6281640" algn="l"/>
                <a:tab pos="6738839" algn="l"/>
                <a:tab pos="7196040" algn="l"/>
                <a:tab pos="7653240" algn="l"/>
                <a:tab pos="8110440" algn="l"/>
                <a:tab pos="8567640" algn="l"/>
                <a:tab pos="9024840" algn="l"/>
                <a:tab pos="9482040" algn="l"/>
              </a:tabLst>
              <a:defRPr/>
            </a:pPr>
            <a:endParaRPr lang="nb-NO" sz="2400" dirty="0">
              <a:solidFill>
                <a:srgbClr val="000000"/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</p:txBody>
      </p:sp>
      <p:sp>
        <p:nvSpPr>
          <p:cNvPr id="101" name="Freeform 100"/>
          <p:cNvSpPr/>
          <p:nvPr/>
        </p:nvSpPr>
        <p:spPr>
          <a:xfrm>
            <a:off x="333374" y="2561457"/>
            <a:ext cx="2323989" cy="61884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nb-N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18"/>
                <a:ea typeface="WenQuanYi Micro Hei" pitchFamily="2"/>
                <a:cs typeface="WenQuanYi Micro Hei" pitchFamily="2"/>
              </a:rPr>
              <a:t>Inter-receiver SI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nb-NO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lvl="1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799" algn="l"/>
                <a:tab pos="2286000" algn="l"/>
                <a:tab pos="2743200" algn="l"/>
                <a:tab pos="3200399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599" algn="l"/>
                <a:tab pos="6400800" algn="l"/>
                <a:tab pos="6857999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endParaRPr lang="nb-NO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marL="338040" indent="-338040" fontAlgn="auto" hangingPunct="0">
              <a:spcBef>
                <a:spcPts val="0"/>
              </a:spcBef>
              <a:spcAft>
                <a:spcPts val="0"/>
              </a:spcAft>
              <a:tabLst>
                <a:tab pos="338040" algn="l"/>
                <a:tab pos="795240" algn="l"/>
                <a:tab pos="1252440" algn="l"/>
                <a:tab pos="1709639" algn="l"/>
                <a:tab pos="2166840" algn="l"/>
                <a:tab pos="2624040" algn="l"/>
                <a:tab pos="3081239" algn="l"/>
                <a:tab pos="3538440" algn="l"/>
                <a:tab pos="3995640" algn="l"/>
                <a:tab pos="4452840" algn="l"/>
                <a:tab pos="4910040" algn="l"/>
                <a:tab pos="5367240" algn="l"/>
                <a:tab pos="5824439" algn="l"/>
                <a:tab pos="6281640" algn="l"/>
                <a:tab pos="6738839" algn="l"/>
                <a:tab pos="7196040" algn="l"/>
                <a:tab pos="7653240" algn="l"/>
                <a:tab pos="8110440" algn="l"/>
                <a:tab pos="8567640" algn="l"/>
                <a:tab pos="9024840" algn="l"/>
                <a:tab pos="9482040" algn="l"/>
              </a:tabLst>
              <a:defRPr/>
            </a:pPr>
            <a:endParaRPr lang="nb-NO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marL="338040" indent="-338040" fontAlgn="auto" hangingPunct="0">
              <a:spcBef>
                <a:spcPts val="598"/>
              </a:spcBef>
              <a:spcAft>
                <a:spcPts val="0"/>
              </a:spcAft>
              <a:tabLst>
                <a:tab pos="338040" algn="l"/>
                <a:tab pos="795240" algn="l"/>
                <a:tab pos="1252440" algn="l"/>
                <a:tab pos="1709639" algn="l"/>
                <a:tab pos="2166840" algn="l"/>
                <a:tab pos="2624040" algn="l"/>
                <a:tab pos="3081239" algn="l"/>
                <a:tab pos="3538440" algn="l"/>
                <a:tab pos="3995640" algn="l"/>
                <a:tab pos="4452840" algn="l"/>
                <a:tab pos="4910040" algn="l"/>
                <a:tab pos="5367240" algn="l"/>
                <a:tab pos="5824439" algn="l"/>
                <a:tab pos="6281640" algn="l"/>
                <a:tab pos="6738839" algn="l"/>
                <a:tab pos="7196040" algn="l"/>
                <a:tab pos="7653240" algn="l"/>
                <a:tab pos="8110440" algn="l"/>
                <a:tab pos="8567640" algn="l"/>
                <a:tab pos="9024840" algn="l"/>
                <a:tab pos="9482040" algn="l"/>
              </a:tabLst>
              <a:defRPr/>
            </a:pPr>
            <a:endParaRPr lang="nb-NO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marL="338040" indent="-338040" fontAlgn="auto" hangingPunct="0">
              <a:spcBef>
                <a:spcPts val="598"/>
              </a:spcBef>
              <a:spcAft>
                <a:spcPts val="0"/>
              </a:spcAft>
              <a:tabLst>
                <a:tab pos="338040" algn="l"/>
                <a:tab pos="795240" algn="l"/>
                <a:tab pos="1252440" algn="l"/>
                <a:tab pos="1709639" algn="l"/>
                <a:tab pos="2166840" algn="l"/>
                <a:tab pos="2624040" algn="l"/>
                <a:tab pos="3081239" algn="l"/>
                <a:tab pos="3538440" algn="l"/>
                <a:tab pos="3995640" algn="l"/>
                <a:tab pos="4452840" algn="l"/>
                <a:tab pos="4910040" algn="l"/>
                <a:tab pos="5367240" algn="l"/>
                <a:tab pos="5824439" algn="l"/>
                <a:tab pos="6281640" algn="l"/>
                <a:tab pos="6738839" algn="l"/>
                <a:tab pos="7196040" algn="l"/>
                <a:tab pos="7653240" algn="l"/>
                <a:tab pos="8110440" algn="l"/>
                <a:tab pos="8567640" algn="l"/>
                <a:tab pos="9024840" algn="l"/>
                <a:tab pos="9482040" algn="l"/>
              </a:tabLst>
              <a:defRPr/>
            </a:pPr>
            <a:endParaRPr lang="nb-NO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marL="338040" indent="-338040" fontAlgn="auto" hangingPunct="0">
              <a:spcBef>
                <a:spcPts val="598"/>
              </a:spcBef>
              <a:spcAft>
                <a:spcPts val="0"/>
              </a:spcAft>
              <a:tabLst>
                <a:tab pos="338040" algn="l"/>
                <a:tab pos="795240" algn="l"/>
                <a:tab pos="1252440" algn="l"/>
                <a:tab pos="1709639" algn="l"/>
                <a:tab pos="2166840" algn="l"/>
                <a:tab pos="2624040" algn="l"/>
                <a:tab pos="3081239" algn="l"/>
                <a:tab pos="3538440" algn="l"/>
                <a:tab pos="3995640" algn="l"/>
                <a:tab pos="4452840" algn="l"/>
                <a:tab pos="4910040" algn="l"/>
                <a:tab pos="5367240" algn="l"/>
                <a:tab pos="5824439" algn="l"/>
                <a:tab pos="6281640" algn="l"/>
                <a:tab pos="6738839" algn="l"/>
                <a:tab pos="7196040" algn="l"/>
                <a:tab pos="7653240" algn="l"/>
                <a:tab pos="8110440" algn="l"/>
                <a:tab pos="8567640" algn="l"/>
                <a:tab pos="9024840" algn="l"/>
                <a:tab pos="9482040" algn="l"/>
              </a:tabLst>
              <a:defRPr/>
            </a:pPr>
            <a:endParaRPr lang="nb-NO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marL="338040" indent="-338040" fontAlgn="auto" hangingPunct="0">
              <a:spcBef>
                <a:spcPts val="598"/>
              </a:spcBef>
              <a:spcAft>
                <a:spcPts val="0"/>
              </a:spcAft>
              <a:tabLst>
                <a:tab pos="338040" algn="l"/>
                <a:tab pos="795240" algn="l"/>
                <a:tab pos="1252440" algn="l"/>
                <a:tab pos="1709639" algn="l"/>
                <a:tab pos="2166840" algn="l"/>
                <a:tab pos="2624040" algn="l"/>
                <a:tab pos="3081239" algn="l"/>
                <a:tab pos="3538440" algn="l"/>
                <a:tab pos="3995640" algn="l"/>
                <a:tab pos="4452840" algn="l"/>
                <a:tab pos="4910040" algn="l"/>
                <a:tab pos="5367240" algn="l"/>
                <a:tab pos="5824439" algn="l"/>
                <a:tab pos="6281640" algn="l"/>
                <a:tab pos="6738839" algn="l"/>
                <a:tab pos="7196040" algn="l"/>
                <a:tab pos="7653240" algn="l"/>
                <a:tab pos="8110440" algn="l"/>
                <a:tab pos="8567640" algn="l"/>
                <a:tab pos="9024840" algn="l"/>
                <a:tab pos="9482040" algn="l"/>
              </a:tabLst>
              <a:defRPr/>
            </a:pPr>
            <a:endParaRPr lang="nb-NO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</p:txBody>
      </p:sp>
      <p:sp>
        <p:nvSpPr>
          <p:cNvPr id="102" name="Freeform 101"/>
          <p:cNvSpPr/>
          <p:nvPr/>
        </p:nvSpPr>
        <p:spPr>
          <a:xfrm>
            <a:off x="361881" y="4343267"/>
            <a:ext cx="2607676" cy="55181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/>
          <a:lstStyle/>
          <a:p>
            <a:pPr hangingPunct="0"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b-N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18"/>
                <a:ea typeface="WenQuanYi Micro Hei" pitchFamily="2"/>
                <a:cs typeface="WenQuanYi Micro Hei" pitchFamily="2"/>
              </a:rPr>
              <a:t>Inter-source SI</a:t>
            </a:r>
          </a:p>
          <a:p>
            <a:pPr hangingPunct="0"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b-NO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lvl="1" hangingPunct="0">
              <a:tabLst>
                <a:tab pos="457200" algn="l"/>
                <a:tab pos="914400" algn="l"/>
                <a:tab pos="1371600" algn="l"/>
                <a:tab pos="1828799" algn="l"/>
                <a:tab pos="2286000" algn="l"/>
                <a:tab pos="2743200" algn="l"/>
                <a:tab pos="3200399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599" algn="l"/>
                <a:tab pos="6400800" algn="l"/>
                <a:tab pos="6857999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nb-NO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hangingPunct="0"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b-NO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hangingPunct="0"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b-NO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hangingPunct="0"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b-NO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hangingPunct="0"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b-NO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hangingPunct="0"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b-NO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</p:txBody>
      </p:sp>
      <p:pic>
        <p:nvPicPr>
          <p:cNvPr id="104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6" b="10242"/>
          <a:stretch/>
        </p:blipFill>
        <p:spPr bwMode="auto">
          <a:xfrm>
            <a:off x="2169663" y="2519073"/>
            <a:ext cx="6159830" cy="367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TextBox 104"/>
          <p:cNvSpPr txBox="1">
            <a:spLocks noChangeArrowheads="1"/>
          </p:cNvSpPr>
          <p:nvPr/>
        </p:nvSpPr>
        <p:spPr bwMode="auto">
          <a:xfrm rot="20775253">
            <a:off x="3996980" y="3661538"/>
            <a:ext cx="2698175" cy="646331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itchFamily="34" charset="0"/>
                <a:ea typeface="Osaka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itchFamily="34" charset="0"/>
                <a:ea typeface="Osaka" pitchFamily="1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  <a:ea typeface="Osaka" pitchFamily="1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itchFamily="34" charset="0"/>
                <a:ea typeface="Osaka" pitchFamily="1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Osaka" pitchFamily="1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l-NL" sz="3600" dirty="0">
                <a:solidFill>
                  <a:srgbClr val="0070C0"/>
                </a:solidFill>
                <a:latin typeface="Arial" pitchFamily="34" charset="0"/>
              </a:rPr>
              <a:t>Data-driven!</a:t>
            </a:r>
            <a:endParaRPr lang="nl-NL" altLang="nl-NL" sz="3600" dirty="0">
              <a:solidFill>
                <a:srgbClr val="0070C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9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3882"/>
            <a:ext cx="8229600" cy="697134"/>
          </a:xfrm>
        </p:spPr>
        <p:txBody>
          <a:bodyPr/>
          <a:lstStyle/>
          <a:p>
            <a:pPr marL="0" indent="0">
              <a:buNone/>
            </a:pPr>
            <a:r>
              <a:rPr lang="nb-NO" smtClean="0"/>
              <a:t>for our drill-bit situation:</a:t>
            </a:r>
          </a:p>
          <a:p>
            <a:pPr marL="0" indent="0">
              <a:buNone/>
            </a:pPr>
            <a:endParaRPr lang="nb-NO"/>
          </a:p>
        </p:txBody>
      </p:sp>
      <p:grpSp>
        <p:nvGrpSpPr>
          <p:cNvPr id="37" name="Group 36"/>
          <p:cNvGrpSpPr/>
          <p:nvPr/>
        </p:nvGrpSpPr>
        <p:grpSpPr>
          <a:xfrm>
            <a:off x="2017726" y="2185240"/>
            <a:ext cx="4473758" cy="3792367"/>
            <a:chOff x="2017726" y="2275924"/>
            <a:chExt cx="4473758" cy="3792367"/>
          </a:xfrm>
        </p:grpSpPr>
        <p:sp>
          <p:nvSpPr>
            <p:cNvPr id="4" name="Rectangle 3"/>
            <p:cNvSpPr/>
            <p:nvPr/>
          </p:nvSpPr>
          <p:spPr>
            <a:xfrm>
              <a:off x="2017726" y="2395577"/>
              <a:ext cx="4473758" cy="367271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2161309" y="2282221"/>
              <a:ext cx="294724" cy="272053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2684003" y="2275924"/>
              <a:ext cx="294724" cy="272053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Isosceles Triangle 6"/>
            <p:cNvSpPr/>
            <p:nvPr/>
          </p:nvSpPr>
          <p:spPr>
            <a:xfrm rot="10800000">
              <a:off x="3228109" y="2282222"/>
              <a:ext cx="294724" cy="272053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Isosceles Triangle 7"/>
            <p:cNvSpPr/>
            <p:nvPr/>
          </p:nvSpPr>
          <p:spPr>
            <a:xfrm rot="10800000">
              <a:off x="3758360" y="2275925"/>
              <a:ext cx="294724" cy="272053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4335212" y="2288520"/>
              <a:ext cx="294724" cy="272053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4873020" y="2282223"/>
              <a:ext cx="294724" cy="272053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5475065" y="2294818"/>
              <a:ext cx="294724" cy="272053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Isosceles Triangle 11"/>
            <p:cNvSpPr/>
            <p:nvPr/>
          </p:nvSpPr>
          <p:spPr>
            <a:xfrm rot="10800000">
              <a:off x="5990202" y="2288521"/>
              <a:ext cx="294724" cy="272053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068198" y="3974995"/>
              <a:ext cx="249381" cy="256939"/>
            </a:xfrm>
            <a:prstGeom prst="star5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4543030" y="3974993"/>
              <a:ext cx="249381" cy="256939"/>
            </a:xfrm>
            <a:prstGeom prst="star5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020382" y="3974995"/>
              <a:ext cx="249381" cy="256939"/>
            </a:xfrm>
            <a:prstGeom prst="star5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cxnSp>
          <p:nvCxnSpPr>
            <p:cNvPr id="20" name="Straight Arrow Connector 19"/>
            <p:cNvCxnSpPr>
              <a:stCxn id="17" idx="2"/>
            </p:cNvCxnSpPr>
            <p:nvPr/>
          </p:nvCxnSpPr>
          <p:spPr>
            <a:xfrm flipH="1">
              <a:off x="4378665" y="4231933"/>
              <a:ext cx="689345" cy="1118441"/>
            </a:xfrm>
            <a:prstGeom prst="straightConnector1">
              <a:avLst/>
            </a:prstGeom>
            <a:ln w="9525"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/>
            <p:cNvCxnSpPr/>
            <p:nvPr/>
          </p:nvCxnSpPr>
          <p:spPr>
            <a:xfrm>
              <a:off x="2456033" y="4859167"/>
              <a:ext cx="2954797" cy="619676"/>
            </a:xfrm>
            <a:prstGeom prst="curved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 flipV="1">
              <a:off x="2909455" y="2622288"/>
              <a:ext cx="1469210" cy="2728086"/>
            </a:xfrm>
            <a:prstGeom prst="straightConnector1">
              <a:avLst/>
            </a:prstGeom>
            <a:ln w="9525"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5-Point Star 13"/>
            <p:cNvSpPr/>
            <p:nvPr/>
          </p:nvSpPr>
          <p:spPr>
            <a:xfrm>
              <a:off x="3553060" y="3974994"/>
              <a:ext cx="249381" cy="256939"/>
            </a:xfrm>
            <a:prstGeom prst="star5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90357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82" descr="C:\Users\yl\Desktop\Picture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2065"/>
          <a:stretch/>
        </p:blipFill>
        <p:spPr bwMode="auto">
          <a:xfrm>
            <a:off x="3357138" y="1640541"/>
            <a:ext cx="2640250" cy="20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9"/>
          <p:cNvSpPr/>
          <p:nvPr/>
        </p:nvSpPr>
        <p:spPr>
          <a:xfrm>
            <a:off x="546120" y="252360"/>
            <a:ext cx="77724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lvl="0" hangingPunct="0"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b-NO" sz="3600" kern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Simplified form of inter-source </a:t>
            </a:r>
            <a:r>
              <a:rPr lang="nb-NO" sz="3600" ker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SI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775" y="4131004"/>
            <a:ext cx="5217745" cy="4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9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46480" y="252720"/>
            <a:ext cx="8232120" cy="10274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/>
            </a:pPr>
            <a:r>
              <a:rPr lang="nb-NO" sz="2000" b="0" i="0" u="none" strike="noStrike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 pitchFamily="18"/>
                <a:ea typeface="WenQuanYi Micro Hei" pitchFamily="2"/>
                <a:cs typeface="WenQuanYi Micro Hei" pitchFamily="2"/>
              </a:rPr>
              <a:t>Inter-source SI with non-transient sources</a:t>
            </a:r>
            <a:endParaRPr lang="nb-NO" sz="2000" b="0" i="0" u="none" strike="noStrike" baseline="0">
              <a:ln>
                <a:noFill/>
              </a:ln>
              <a:solidFill>
                <a:schemeClr val="bg1">
                  <a:lumMod val="50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</p:txBody>
      </p:sp>
      <p:pic>
        <p:nvPicPr>
          <p:cNvPr id="6" name="Picture 421" descr="C:\Users\yl\Desktop\Picture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0" t="11880"/>
          <a:stretch/>
        </p:blipFill>
        <p:spPr bwMode="auto">
          <a:xfrm>
            <a:off x="5803344" y="2631192"/>
            <a:ext cx="2646984" cy="209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514774" y="2265433"/>
            <a:ext cx="3193130" cy="7315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b-NO" sz="1500" b="0" i="0" u="none" strike="noStrike" baseline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WenQuanYi Micro Hei" pitchFamily="2"/>
                <a:cs typeface="WenQuanYi Micro Hei" pitchFamily="2"/>
              </a:rPr>
              <a:t>Non-transient source S(</a:t>
            </a:r>
            <a:r>
              <a:rPr lang="nb-NO" sz="1500" b="1" i="0" u="none" strike="noStrike" baseline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WenQuanYi Micro Hei" pitchFamily="2"/>
                <a:cs typeface="WenQuanYi Micro Hei" pitchFamily="2"/>
              </a:rPr>
              <a:t>x</a:t>
            </a:r>
            <a:r>
              <a:rPr lang="nb-NO" sz="1500" b="0" i="0" u="none" strike="noStrike" baseline="-2500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WenQuanYi Micro Hei" pitchFamily="2"/>
                <a:cs typeface="WenQuanYi Micro Hei" pitchFamily="2"/>
              </a:rPr>
              <a:t>i</a:t>
            </a:r>
            <a:r>
              <a:rPr lang="nb-NO" sz="1500" b="0" i="0" u="none" strike="noStrike" baseline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WenQuanYi Micro Hei" pitchFamily="2"/>
                <a:cs typeface="WenQuanYi Micro Hei" pitchFamily="2"/>
              </a:rPr>
              <a:t>)</a:t>
            </a:r>
            <a:endParaRPr lang="nb-NO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42" y="1284366"/>
            <a:ext cx="5217745" cy="4998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42" y="2962628"/>
            <a:ext cx="4352185" cy="3261091"/>
          </a:xfrm>
          <a:prstGeom prst="rect">
            <a:avLst/>
          </a:prstGeom>
        </p:spPr>
      </p:pic>
      <p:pic>
        <p:nvPicPr>
          <p:cNvPr id="7" name="Picture 421" descr="C:\Users\yl\Desktop\Picture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1" t="9876" r="50230"/>
          <a:stretch/>
        </p:blipFill>
        <p:spPr bwMode="auto">
          <a:xfrm>
            <a:off x="6516442" y="453563"/>
            <a:ext cx="1933886" cy="150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7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546480" y="252720"/>
            <a:ext cx="8232120" cy="10274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/>
            </a:pPr>
            <a:r>
              <a:rPr lang="nb-NO" sz="2000" b="0" i="0" u="none" strike="noStrike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 pitchFamily="18"/>
                <a:ea typeface="WenQuanYi Micro Hei" pitchFamily="2"/>
                <a:cs typeface="WenQuanYi Micro Hei" pitchFamily="2"/>
              </a:rPr>
              <a:t>Inter-source SI with non-transient sources</a:t>
            </a:r>
            <a:endParaRPr lang="nb-NO" sz="2000" b="0" i="0" u="none" strike="noStrike" baseline="0">
              <a:ln>
                <a:noFill/>
              </a:ln>
              <a:solidFill>
                <a:schemeClr val="bg1">
                  <a:lumMod val="50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28328" y="1675158"/>
            <a:ext cx="2647528" cy="410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b-NO" sz="1500" b="0" i="0" u="none" strike="noStrike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Arial" pitchFamily="18"/>
                <a:ea typeface="WenQuanYi Micro Hei" pitchFamily="2"/>
                <a:cs typeface="WenQuanYi Micro Hei" pitchFamily="2"/>
              </a:rPr>
              <a:t>SI by crosscorrelation (CC):</a:t>
            </a:r>
            <a:endParaRPr lang="nb-NO" sz="1500" b="0" i="0" u="none" strike="noStrike" baseline="0">
              <a:ln>
                <a:noFill/>
              </a:ln>
              <a:solidFill>
                <a:schemeClr val="accent1">
                  <a:lumMod val="7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b-NO" sz="2000" b="0" i="0" u="none" strike="noStrike" baseline="0">
              <a:ln>
                <a:noFill/>
              </a:ln>
              <a:solidFill>
                <a:schemeClr val="accent1">
                  <a:lumMod val="7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marL="457200" marR="0" lvl="1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914400" algn="l"/>
                <a:tab pos="1371600" algn="l"/>
                <a:tab pos="1828799" algn="l"/>
                <a:tab pos="2286000" algn="l"/>
                <a:tab pos="2743200" algn="l"/>
                <a:tab pos="3200399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599" algn="l"/>
                <a:tab pos="6400800" algn="l"/>
                <a:tab pos="6857999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nb-NO" sz="2000" b="0" i="0" u="none" strike="noStrike" baseline="0">
              <a:ln>
                <a:noFill/>
              </a:ln>
              <a:solidFill>
                <a:schemeClr val="accent1">
                  <a:lumMod val="7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marL="338040" marR="0" lvl="0" indent="-33804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8040" algn="l"/>
                <a:tab pos="795240" algn="l"/>
                <a:tab pos="1252440" algn="l"/>
                <a:tab pos="1709639" algn="l"/>
                <a:tab pos="2166840" algn="l"/>
                <a:tab pos="2624040" algn="l"/>
                <a:tab pos="3081239" algn="l"/>
                <a:tab pos="3538440" algn="l"/>
                <a:tab pos="3995640" algn="l"/>
                <a:tab pos="4452840" algn="l"/>
                <a:tab pos="4910040" algn="l"/>
                <a:tab pos="5367240" algn="l"/>
                <a:tab pos="5824439" algn="l"/>
                <a:tab pos="6281640" algn="l"/>
                <a:tab pos="6738839" algn="l"/>
                <a:tab pos="7196040" algn="l"/>
                <a:tab pos="7653240" algn="l"/>
                <a:tab pos="8110440" algn="l"/>
                <a:tab pos="8567640" algn="l"/>
                <a:tab pos="9024840" algn="l"/>
                <a:tab pos="9482040" algn="l"/>
              </a:tabLst>
            </a:pPr>
            <a:endParaRPr lang="nb-NO" sz="2000" b="0" i="0" u="none" strike="noStrike" baseline="0">
              <a:ln>
                <a:noFill/>
              </a:ln>
              <a:solidFill>
                <a:schemeClr val="accent1">
                  <a:lumMod val="7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marL="338040" marR="0" lvl="0" indent="-33804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38040" algn="l"/>
                <a:tab pos="795240" algn="l"/>
                <a:tab pos="1252440" algn="l"/>
                <a:tab pos="1709639" algn="l"/>
                <a:tab pos="2166840" algn="l"/>
                <a:tab pos="2624040" algn="l"/>
                <a:tab pos="3081239" algn="l"/>
                <a:tab pos="3538440" algn="l"/>
                <a:tab pos="3995640" algn="l"/>
                <a:tab pos="4452840" algn="l"/>
                <a:tab pos="4910040" algn="l"/>
                <a:tab pos="5367240" algn="l"/>
                <a:tab pos="5824439" algn="l"/>
                <a:tab pos="6281640" algn="l"/>
                <a:tab pos="6738839" algn="l"/>
                <a:tab pos="7196040" algn="l"/>
                <a:tab pos="7653240" algn="l"/>
                <a:tab pos="8110440" algn="l"/>
                <a:tab pos="8567640" algn="l"/>
                <a:tab pos="9024840" algn="l"/>
                <a:tab pos="9482040" algn="l"/>
              </a:tabLst>
            </a:pPr>
            <a:endParaRPr lang="nb-NO" sz="2400" b="0" i="0" u="none" strike="noStrike" baseline="0">
              <a:ln>
                <a:noFill/>
              </a:ln>
              <a:solidFill>
                <a:schemeClr val="accent1">
                  <a:lumMod val="7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marL="338040" marR="0" lvl="0" indent="-33804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38040" algn="l"/>
                <a:tab pos="795240" algn="l"/>
                <a:tab pos="1252440" algn="l"/>
                <a:tab pos="1709639" algn="l"/>
                <a:tab pos="2166840" algn="l"/>
                <a:tab pos="2624040" algn="l"/>
                <a:tab pos="3081239" algn="l"/>
                <a:tab pos="3538440" algn="l"/>
                <a:tab pos="3995640" algn="l"/>
                <a:tab pos="4452840" algn="l"/>
                <a:tab pos="4910040" algn="l"/>
                <a:tab pos="5367240" algn="l"/>
                <a:tab pos="5824439" algn="l"/>
                <a:tab pos="6281640" algn="l"/>
                <a:tab pos="6738839" algn="l"/>
                <a:tab pos="7196040" algn="l"/>
                <a:tab pos="7653240" algn="l"/>
                <a:tab pos="8110440" algn="l"/>
                <a:tab pos="8567640" algn="l"/>
                <a:tab pos="9024840" algn="l"/>
                <a:tab pos="9482040" algn="l"/>
              </a:tabLst>
            </a:pPr>
            <a:endParaRPr lang="nb-NO" sz="2400" b="0" i="0" u="none" strike="noStrike" baseline="0">
              <a:ln>
                <a:noFill/>
              </a:ln>
              <a:solidFill>
                <a:schemeClr val="accent1">
                  <a:lumMod val="7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marL="338040" marR="0" lvl="0" indent="-33804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38040" algn="l"/>
                <a:tab pos="795240" algn="l"/>
                <a:tab pos="1252440" algn="l"/>
                <a:tab pos="1709639" algn="l"/>
                <a:tab pos="2166840" algn="l"/>
                <a:tab pos="2624040" algn="l"/>
                <a:tab pos="3081239" algn="l"/>
                <a:tab pos="3538440" algn="l"/>
                <a:tab pos="3995640" algn="l"/>
                <a:tab pos="4452840" algn="l"/>
                <a:tab pos="4910040" algn="l"/>
                <a:tab pos="5367240" algn="l"/>
                <a:tab pos="5824439" algn="l"/>
                <a:tab pos="6281640" algn="l"/>
                <a:tab pos="6738839" algn="l"/>
                <a:tab pos="7196040" algn="l"/>
                <a:tab pos="7653240" algn="l"/>
                <a:tab pos="8110440" algn="l"/>
                <a:tab pos="8567640" algn="l"/>
                <a:tab pos="9024840" algn="l"/>
                <a:tab pos="9482040" algn="l"/>
              </a:tabLst>
            </a:pPr>
            <a:endParaRPr lang="nb-NO" sz="2400" b="0" i="0" u="none" strike="noStrike" baseline="0">
              <a:ln>
                <a:noFill/>
              </a:ln>
              <a:solidFill>
                <a:schemeClr val="accent1">
                  <a:lumMod val="7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20249" y="1093517"/>
            <a:ext cx="2914304" cy="28803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b-NO" sz="1500" b="0" i="0" u="none" strike="noStrike" baseline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latin typeface="Arial" pitchFamily="18"/>
                <a:ea typeface="WenQuanYi Micro Hei" pitchFamily="2"/>
                <a:cs typeface="WenQuanYi Micro Hei" pitchFamily="2"/>
              </a:rPr>
              <a:t>Same noise signal s(t):</a:t>
            </a:r>
            <a:endParaRPr lang="nb-NO" sz="1500" b="0" i="0" u="none" strike="noStrike" baseline="0">
              <a:ln>
                <a:noFill/>
              </a:ln>
              <a:solidFill>
                <a:schemeClr val="accent3">
                  <a:lumMod val="7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b-NO" sz="2000" b="0" i="0" u="none" strike="noStrike" baseline="0">
              <a:ln>
                <a:noFill/>
              </a:ln>
              <a:solidFill>
                <a:schemeClr val="accent3">
                  <a:lumMod val="7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marL="457200" marR="0" lvl="1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914400" algn="l"/>
                <a:tab pos="1371600" algn="l"/>
                <a:tab pos="1828799" algn="l"/>
                <a:tab pos="2286000" algn="l"/>
                <a:tab pos="2743200" algn="l"/>
                <a:tab pos="3200399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599" algn="l"/>
                <a:tab pos="6400800" algn="l"/>
                <a:tab pos="6857999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nb-NO" sz="2000" b="0" i="0" u="none" strike="noStrike" baseline="0">
              <a:ln>
                <a:noFill/>
              </a:ln>
              <a:solidFill>
                <a:schemeClr val="accent3">
                  <a:lumMod val="7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marL="338040" marR="0" lvl="0" indent="-33804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8040" algn="l"/>
                <a:tab pos="795240" algn="l"/>
                <a:tab pos="1252440" algn="l"/>
                <a:tab pos="1709639" algn="l"/>
                <a:tab pos="2166840" algn="l"/>
                <a:tab pos="2624040" algn="l"/>
                <a:tab pos="3081239" algn="l"/>
                <a:tab pos="3538440" algn="l"/>
                <a:tab pos="3995640" algn="l"/>
                <a:tab pos="4452840" algn="l"/>
                <a:tab pos="4910040" algn="l"/>
                <a:tab pos="5367240" algn="l"/>
                <a:tab pos="5824439" algn="l"/>
                <a:tab pos="6281640" algn="l"/>
                <a:tab pos="6738839" algn="l"/>
                <a:tab pos="7196040" algn="l"/>
                <a:tab pos="7653240" algn="l"/>
                <a:tab pos="8110440" algn="l"/>
                <a:tab pos="8567640" algn="l"/>
                <a:tab pos="9024840" algn="l"/>
                <a:tab pos="9482040" algn="l"/>
              </a:tabLst>
            </a:pPr>
            <a:endParaRPr lang="nb-NO" sz="2000" b="0" i="0" u="none" strike="noStrike" baseline="0">
              <a:ln>
                <a:noFill/>
              </a:ln>
              <a:solidFill>
                <a:schemeClr val="accent3">
                  <a:lumMod val="7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marL="338040" marR="0" lvl="0" indent="-33804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38040" algn="l"/>
                <a:tab pos="795240" algn="l"/>
                <a:tab pos="1252440" algn="l"/>
                <a:tab pos="1709639" algn="l"/>
                <a:tab pos="2166840" algn="l"/>
                <a:tab pos="2624040" algn="l"/>
                <a:tab pos="3081239" algn="l"/>
                <a:tab pos="3538440" algn="l"/>
                <a:tab pos="3995640" algn="l"/>
                <a:tab pos="4452840" algn="l"/>
                <a:tab pos="4910040" algn="l"/>
                <a:tab pos="5367240" algn="l"/>
                <a:tab pos="5824439" algn="l"/>
                <a:tab pos="6281640" algn="l"/>
                <a:tab pos="6738839" algn="l"/>
                <a:tab pos="7196040" algn="l"/>
                <a:tab pos="7653240" algn="l"/>
                <a:tab pos="8110440" algn="l"/>
                <a:tab pos="8567640" algn="l"/>
                <a:tab pos="9024840" algn="l"/>
                <a:tab pos="9482040" algn="l"/>
              </a:tabLst>
            </a:pPr>
            <a:endParaRPr lang="nb-NO" sz="2400" b="0" i="0" u="none" strike="noStrike" baseline="0">
              <a:ln>
                <a:noFill/>
              </a:ln>
              <a:solidFill>
                <a:schemeClr val="accent3">
                  <a:lumMod val="7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marL="338040" marR="0" lvl="0" indent="-33804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38040" algn="l"/>
                <a:tab pos="795240" algn="l"/>
                <a:tab pos="1252440" algn="l"/>
                <a:tab pos="1709639" algn="l"/>
                <a:tab pos="2166840" algn="l"/>
                <a:tab pos="2624040" algn="l"/>
                <a:tab pos="3081239" algn="l"/>
                <a:tab pos="3538440" algn="l"/>
                <a:tab pos="3995640" algn="l"/>
                <a:tab pos="4452840" algn="l"/>
                <a:tab pos="4910040" algn="l"/>
                <a:tab pos="5367240" algn="l"/>
                <a:tab pos="5824439" algn="l"/>
                <a:tab pos="6281640" algn="l"/>
                <a:tab pos="6738839" algn="l"/>
                <a:tab pos="7196040" algn="l"/>
                <a:tab pos="7653240" algn="l"/>
                <a:tab pos="8110440" algn="l"/>
                <a:tab pos="8567640" algn="l"/>
                <a:tab pos="9024840" algn="l"/>
                <a:tab pos="9482040" algn="l"/>
              </a:tabLst>
            </a:pPr>
            <a:endParaRPr lang="nb-NO" sz="2400" b="0" i="0" u="none" strike="noStrike" baseline="0">
              <a:ln>
                <a:noFill/>
              </a:ln>
              <a:solidFill>
                <a:schemeClr val="accent3">
                  <a:lumMod val="7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marL="338040" marR="0" lvl="0" indent="-33804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38040" algn="l"/>
                <a:tab pos="795240" algn="l"/>
                <a:tab pos="1252440" algn="l"/>
                <a:tab pos="1709639" algn="l"/>
                <a:tab pos="2166840" algn="l"/>
                <a:tab pos="2624040" algn="l"/>
                <a:tab pos="3081239" algn="l"/>
                <a:tab pos="3538440" algn="l"/>
                <a:tab pos="3995640" algn="l"/>
                <a:tab pos="4452840" algn="l"/>
                <a:tab pos="4910040" algn="l"/>
                <a:tab pos="5367240" algn="l"/>
                <a:tab pos="5824439" algn="l"/>
                <a:tab pos="6281640" algn="l"/>
                <a:tab pos="6738839" algn="l"/>
                <a:tab pos="7196040" algn="l"/>
                <a:tab pos="7653240" algn="l"/>
                <a:tab pos="8110440" algn="l"/>
                <a:tab pos="8567640" algn="l"/>
                <a:tab pos="9024840" algn="l"/>
                <a:tab pos="9482040" algn="l"/>
              </a:tabLst>
            </a:pPr>
            <a:endParaRPr lang="nb-NO" sz="2400" b="0" i="0" u="none" strike="noStrike" baseline="0">
              <a:ln>
                <a:noFill/>
              </a:ln>
              <a:solidFill>
                <a:schemeClr val="accent3">
                  <a:lumMod val="7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16190" y="2238351"/>
            <a:ext cx="2731674" cy="410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b-NO" sz="1500" b="0" i="0" u="none" strike="noStrike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Arial" pitchFamily="18"/>
                <a:ea typeface="WenQuanYi Micro Hei" pitchFamily="2"/>
                <a:cs typeface="WenQuanYi Micro Hei" pitchFamily="2"/>
              </a:rPr>
              <a:t>SI by deconvolution</a:t>
            </a:r>
            <a:r>
              <a:rPr lang="nb-NO" sz="1500">
                <a:solidFill>
                  <a:schemeClr val="accent1">
                    <a:lumMod val="75000"/>
                  </a:schemeClr>
                </a:solidFill>
                <a:latin typeface="Arial" pitchFamily="18"/>
                <a:ea typeface="WenQuanYi Micro Hei" pitchFamily="2"/>
                <a:cs typeface="WenQuanYi Micro Hei" pitchFamily="2"/>
              </a:rPr>
              <a:t> </a:t>
            </a:r>
            <a:r>
              <a:rPr lang="nb-NO" sz="1500" b="0" i="0" u="none" strike="noStrike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Arial" pitchFamily="18"/>
                <a:ea typeface="WenQuanYi Micro Hei" pitchFamily="2"/>
                <a:cs typeface="WenQuanYi Micro Hei" pitchFamily="2"/>
              </a:rPr>
              <a:t>(DC):</a:t>
            </a:r>
            <a:endParaRPr lang="nb-NO" sz="1500" b="0" i="0" u="none" strike="noStrike" baseline="0">
              <a:ln>
                <a:noFill/>
              </a:ln>
              <a:solidFill>
                <a:schemeClr val="accent1">
                  <a:lumMod val="7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b-NO" sz="2000" b="0" i="0" u="none" strike="noStrike" baseline="0">
              <a:ln>
                <a:noFill/>
              </a:ln>
              <a:solidFill>
                <a:schemeClr val="accent1">
                  <a:lumMod val="7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marL="457200" marR="0" lvl="1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914400" algn="l"/>
                <a:tab pos="1371600" algn="l"/>
                <a:tab pos="1828799" algn="l"/>
                <a:tab pos="2286000" algn="l"/>
                <a:tab pos="2743200" algn="l"/>
                <a:tab pos="3200399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599" algn="l"/>
                <a:tab pos="6400800" algn="l"/>
                <a:tab pos="6857999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nb-NO" sz="2000" b="0" i="0" u="none" strike="noStrike" baseline="0">
              <a:ln>
                <a:noFill/>
              </a:ln>
              <a:solidFill>
                <a:schemeClr val="accent1">
                  <a:lumMod val="7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marL="338040" marR="0" lvl="0" indent="-33804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8040" algn="l"/>
                <a:tab pos="795240" algn="l"/>
                <a:tab pos="1252440" algn="l"/>
                <a:tab pos="1709639" algn="l"/>
                <a:tab pos="2166840" algn="l"/>
                <a:tab pos="2624040" algn="l"/>
                <a:tab pos="3081239" algn="l"/>
                <a:tab pos="3538440" algn="l"/>
                <a:tab pos="3995640" algn="l"/>
                <a:tab pos="4452840" algn="l"/>
                <a:tab pos="4910040" algn="l"/>
                <a:tab pos="5367240" algn="l"/>
                <a:tab pos="5824439" algn="l"/>
                <a:tab pos="6281640" algn="l"/>
                <a:tab pos="6738839" algn="l"/>
                <a:tab pos="7196040" algn="l"/>
                <a:tab pos="7653240" algn="l"/>
                <a:tab pos="8110440" algn="l"/>
                <a:tab pos="8567640" algn="l"/>
                <a:tab pos="9024840" algn="l"/>
                <a:tab pos="9482040" algn="l"/>
              </a:tabLst>
            </a:pPr>
            <a:endParaRPr lang="nb-NO" sz="2000" b="0" i="0" u="none" strike="noStrike" baseline="0">
              <a:ln>
                <a:noFill/>
              </a:ln>
              <a:solidFill>
                <a:schemeClr val="accent1">
                  <a:lumMod val="7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marL="338040" marR="0" lvl="0" indent="-33804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38040" algn="l"/>
                <a:tab pos="795240" algn="l"/>
                <a:tab pos="1252440" algn="l"/>
                <a:tab pos="1709639" algn="l"/>
                <a:tab pos="2166840" algn="l"/>
                <a:tab pos="2624040" algn="l"/>
                <a:tab pos="3081239" algn="l"/>
                <a:tab pos="3538440" algn="l"/>
                <a:tab pos="3995640" algn="l"/>
                <a:tab pos="4452840" algn="l"/>
                <a:tab pos="4910040" algn="l"/>
                <a:tab pos="5367240" algn="l"/>
                <a:tab pos="5824439" algn="l"/>
                <a:tab pos="6281640" algn="l"/>
                <a:tab pos="6738839" algn="l"/>
                <a:tab pos="7196040" algn="l"/>
                <a:tab pos="7653240" algn="l"/>
                <a:tab pos="8110440" algn="l"/>
                <a:tab pos="8567640" algn="l"/>
                <a:tab pos="9024840" algn="l"/>
                <a:tab pos="9482040" algn="l"/>
              </a:tabLst>
            </a:pPr>
            <a:endParaRPr lang="nb-NO" sz="2400" b="0" i="0" u="none" strike="noStrike" baseline="0">
              <a:ln>
                <a:noFill/>
              </a:ln>
              <a:solidFill>
                <a:schemeClr val="accent1">
                  <a:lumMod val="7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marL="338040" marR="0" lvl="0" indent="-33804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38040" algn="l"/>
                <a:tab pos="795240" algn="l"/>
                <a:tab pos="1252440" algn="l"/>
                <a:tab pos="1709639" algn="l"/>
                <a:tab pos="2166840" algn="l"/>
                <a:tab pos="2624040" algn="l"/>
                <a:tab pos="3081239" algn="l"/>
                <a:tab pos="3538440" algn="l"/>
                <a:tab pos="3995640" algn="l"/>
                <a:tab pos="4452840" algn="l"/>
                <a:tab pos="4910040" algn="l"/>
                <a:tab pos="5367240" algn="l"/>
                <a:tab pos="5824439" algn="l"/>
                <a:tab pos="6281640" algn="l"/>
                <a:tab pos="6738839" algn="l"/>
                <a:tab pos="7196040" algn="l"/>
                <a:tab pos="7653240" algn="l"/>
                <a:tab pos="8110440" algn="l"/>
                <a:tab pos="8567640" algn="l"/>
                <a:tab pos="9024840" algn="l"/>
                <a:tab pos="9482040" algn="l"/>
              </a:tabLst>
            </a:pPr>
            <a:endParaRPr lang="nb-NO" sz="2400" b="0" i="0" u="none" strike="noStrike" baseline="0">
              <a:ln>
                <a:noFill/>
              </a:ln>
              <a:solidFill>
                <a:schemeClr val="accent1">
                  <a:lumMod val="7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marL="338040" marR="0" lvl="0" indent="-33804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38040" algn="l"/>
                <a:tab pos="795240" algn="l"/>
                <a:tab pos="1252440" algn="l"/>
                <a:tab pos="1709639" algn="l"/>
                <a:tab pos="2166840" algn="l"/>
                <a:tab pos="2624040" algn="l"/>
                <a:tab pos="3081239" algn="l"/>
                <a:tab pos="3538440" algn="l"/>
                <a:tab pos="3995640" algn="l"/>
                <a:tab pos="4452840" algn="l"/>
                <a:tab pos="4910040" algn="l"/>
                <a:tab pos="5367240" algn="l"/>
                <a:tab pos="5824439" algn="l"/>
                <a:tab pos="6281640" algn="l"/>
                <a:tab pos="6738839" algn="l"/>
                <a:tab pos="7196040" algn="l"/>
                <a:tab pos="7653240" algn="l"/>
                <a:tab pos="8110440" algn="l"/>
                <a:tab pos="8567640" algn="l"/>
                <a:tab pos="9024840" algn="l"/>
                <a:tab pos="9482040" algn="l"/>
              </a:tabLst>
            </a:pPr>
            <a:endParaRPr lang="nb-NO" sz="2400" b="0" i="0" u="none" strike="noStrike" baseline="0">
              <a:ln>
                <a:noFill/>
              </a:ln>
              <a:solidFill>
                <a:schemeClr val="accent1">
                  <a:lumMod val="7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28328" y="3624046"/>
            <a:ext cx="2791544" cy="410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b-NO" sz="1500" b="0" i="0" u="none" strike="noStrike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Arial" pitchFamily="18"/>
                <a:ea typeface="WenQuanYi Micro Hei" pitchFamily="2"/>
                <a:cs typeface="WenQuanYi Micro Hei" pitchFamily="2"/>
              </a:rPr>
              <a:t>SI by crosscoherence </a:t>
            </a:r>
            <a:r>
              <a:rPr lang="nb-NO" sz="1500" smtClean="0">
                <a:solidFill>
                  <a:schemeClr val="accent1">
                    <a:lumMod val="75000"/>
                  </a:schemeClr>
                </a:solidFill>
                <a:latin typeface="Arial" pitchFamily="18"/>
                <a:ea typeface="WenQuanYi Micro Hei" pitchFamily="2"/>
                <a:cs typeface="WenQuanYi Micro Hei" pitchFamily="2"/>
              </a:rPr>
              <a:t>(CH)</a:t>
            </a:r>
            <a:r>
              <a:rPr lang="nb-NO" sz="1500" b="0" i="0" u="none" strike="noStrike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Arial" pitchFamily="18"/>
                <a:ea typeface="WenQuanYi Micro Hei" pitchFamily="2"/>
                <a:cs typeface="WenQuanYi Micro Hei" pitchFamily="2"/>
              </a:rPr>
              <a:t>:</a:t>
            </a:r>
            <a:endParaRPr lang="nb-NO" sz="1500" b="0" i="0" u="none" strike="noStrike" baseline="0">
              <a:ln>
                <a:noFill/>
              </a:ln>
              <a:solidFill>
                <a:schemeClr val="accent1">
                  <a:lumMod val="7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b-NO" sz="2000" b="0" i="0" u="none" strike="noStrike" baseline="0">
              <a:ln>
                <a:noFill/>
              </a:ln>
              <a:solidFill>
                <a:schemeClr val="accent1">
                  <a:lumMod val="7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marL="457200" marR="0" lvl="1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914400" algn="l"/>
                <a:tab pos="1371600" algn="l"/>
                <a:tab pos="1828799" algn="l"/>
                <a:tab pos="2286000" algn="l"/>
                <a:tab pos="2743200" algn="l"/>
                <a:tab pos="3200399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599" algn="l"/>
                <a:tab pos="6400800" algn="l"/>
                <a:tab pos="6857999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nb-NO" sz="2000" b="0" i="0" u="none" strike="noStrike" baseline="0">
              <a:ln>
                <a:noFill/>
              </a:ln>
              <a:solidFill>
                <a:schemeClr val="accent1">
                  <a:lumMod val="7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marL="338040" marR="0" lvl="0" indent="-33804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8040" algn="l"/>
                <a:tab pos="795240" algn="l"/>
                <a:tab pos="1252440" algn="l"/>
                <a:tab pos="1709639" algn="l"/>
                <a:tab pos="2166840" algn="l"/>
                <a:tab pos="2624040" algn="l"/>
                <a:tab pos="3081239" algn="l"/>
                <a:tab pos="3538440" algn="l"/>
                <a:tab pos="3995640" algn="l"/>
                <a:tab pos="4452840" algn="l"/>
                <a:tab pos="4910040" algn="l"/>
                <a:tab pos="5367240" algn="l"/>
                <a:tab pos="5824439" algn="l"/>
                <a:tab pos="6281640" algn="l"/>
                <a:tab pos="6738839" algn="l"/>
                <a:tab pos="7196040" algn="l"/>
                <a:tab pos="7653240" algn="l"/>
                <a:tab pos="8110440" algn="l"/>
                <a:tab pos="8567640" algn="l"/>
                <a:tab pos="9024840" algn="l"/>
                <a:tab pos="9482040" algn="l"/>
              </a:tabLst>
            </a:pPr>
            <a:endParaRPr lang="nb-NO" sz="2000" b="0" i="0" u="none" strike="noStrike" baseline="0">
              <a:ln>
                <a:noFill/>
              </a:ln>
              <a:solidFill>
                <a:schemeClr val="accent1">
                  <a:lumMod val="7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marL="338040" marR="0" lvl="0" indent="-33804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38040" algn="l"/>
                <a:tab pos="795240" algn="l"/>
                <a:tab pos="1252440" algn="l"/>
                <a:tab pos="1709639" algn="l"/>
                <a:tab pos="2166840" algn="l"/>
                <a:tab pos="2624040" algn="l"/>
                <a:tab pos="3081239" algn="l"/>
                <a:tab pos="3538440" algn="l"/>
                <a:tab pos="3995640" algn="l"/>
                <a:tab pos="4452840" algn="l"/>
                <a:tab pos="4910040" algn="l"/>
                <a:tab pos="5367240" algn="l"/>
                <a:tab pos="5824439" algn="l"/>
                <a:tab pos="6281640" algn="l"/>
                <a:tab pos="6738839" algn="l"/>
                <a:tab pos="7196040" algn="l"/>
                <a:tab pos="7653240" algn="l"/>
                <a:tab pos="8110440" algn="l"/>
                <a:tab pos="8567640" algn="l"/>
                <a:tab pos="9024840" algn="l"/>
                <a:tab pos="9482040" algn="l"/>
              </a:tabLst>
            </a:pPr>
            <a:endParaRPr lang="nb-NO" sz="2400" b="0" i="0" u="none" strike="noStrike" baseline="0">
              <a:ln>
                <a:noFill/>
              </a:ln>
              <a:solidFill>
                <a:schemeClr val="accent1">
                  <a:lumMod val="7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marL="338040" marR="0" lvl="0" indent="-33804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38040" algn="l"/>
                <a:tab pos="795240" algn="l"/>
                <a:tab pos="1252440" algn="l"/>
                <a:tab pos="1709639" algn="l"/>
                <a:tab pos="2166840" algn="l"/>
                <a:tab pos="2624040" algn="l"/>
                <a:tab pos="3081239" algn="l"/>
                <a:tab pos="3538440" algn="l"/>
                <a:tab pos="3995640" algn="l"/>
                <a:tab pos="4452840" algn="l"/>
                <a:tab pos="4910040" algn="l"/>
                <a:tab pos="5367240" algn="l"/>
                <a:tab pos="5824439" algn="l"/>
                <a:tab pos="6281640" algn="l"/>
                <a:tab pos="6738839" algn="l"/>
                <a:tab pos="7196040" algn="l"/>
                <a:tab pos="7653240" algn="l"/>
                <a:tab pos="8110440" algn="l"/>
                <a:tab pos="8567640" algn="l"/>
                <a:tab pos="9024840" algn="l"/>
                <a:tab pos="9482040" algn="l"/>
              </a:tabLst>
            </a:pPr>
            <a:endParaRPr lang="nb-NO" sz="2400" b="0" i="0" u="none" strike="noStrike" baseline="0">
              <a:ln>
                <a:noFill/>
              </a:ln>
              <a:solidFill>
                <a:schemeClr val="accent1">
                  <a:lumMod val="7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marL="338040" marR="0" lvl="0" indent="-33804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38040" algn="l"/>
                <a:tab pos="795240" algn="l"/>
                <a:tab pos="1252440" algn="l"/>
                <a:tab pos="1709639" algn="l"/>
                <a:tab pos="2166840" algn="l"/>
                <a:tab pos="2624040" algn="l"/>
                <a:tab pos="3081239" algn="l"/>
                <a:tab pos="3538440" algn="l"/>
                <a:tab pos="3995640" algn="l"/>
                <a:tab pos="4452840" algn="l"/>
                <a:tab pos="4910040" algn="l"/>
                <a:tab pos="5367240" algn="l"/>
                <a:tab pos="5824439" algn="l"/>
                <a:tab pos="6281640" algn="l"/>
                <a:tab pos="6738839" algn="l"/>
                <a:tab pos="7196040" algn="l"/>
                <a:tab pos="7653240" algn="l"/>
                <a:tab pos="8110440" algn="l"/>
                <a:tab pos="8567640" algn="l"/>
                <a:tab pos="9024840" algn="l"/>
                <a:tab pos="9482040" algn="l"/>
              </a:tabLst>
            </a:pPr>
            <a:endParaRPr lang="nb-NO" sz="2400" b="0" i="0" u="none" strike="noStrike" baseline="0">
              <a:ln>
                <a:noFill/>
              </a:ln>
              <a:solidFill>
                <a:schemeClr val="accent1">
                  <a:lumMod val="7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20443" y="5474606"/>
            <a:ext cx="2914304" cy="28803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b-NO" sz="1500" b="0" i="0" u="none" strike="noStrike" baseline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latin typeface="Arial" pitchFamily="18"/>
                <a:ea typeface="WenQuanYi Micro Hei" pitchFamily="2"/>
                <a:cs typeface="WenQuanYi Micro Hei" pitchFamily="2"/>
              </a:rPr>
              <a:t>Different s(t):</a:t>
            </a:r>
            <a:endParaRPr lang="nb-NO" sz="1500" b="0" i="0" u="none" strike="noStrike" baseline="0">
              <a:ln>
                <a:noFill/>
              </a:ln>
              <a:solidFill>
                <a:schemeClr val="accent3">
                  <a:lumMod val="7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b-NO" sz="2000" b="0" i="0" u="none" strike="noStrike" baseline="0">
              <a:ln>
                <a:noFill/>
              </a:ln>
              <a:solidFill>
                <a:schemeClr val="accent3">
                  <a:lumMod val="7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marL="457200" marR="0" lvl="1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914400" algn="l"/>
                <a:tab pos="1371600" algn="l"/>
                <a:tab pos="1828799" algn="l"/>
                <a:tab pos="2286000" algn="l"/>
                <a:tab pos="2743200" algn="l"/>
                <a:tab pos="3200399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599" algn="l"/>
                <a:tab pos="6400800" algn="l"/>
                <a:tab pos="6857999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nb-NO" sz="2000" b="0" i="0" u="none" strike="noStrike" baseline="0">
              <a:ln>
                <a:noFill/>
              </a:ln>
              <a:solidFill>
                <a:schemeClr val="accent3">
                  <a:lumMod val="7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marL="338040" marR="0" lvl="0" indent="-33804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8040" algn="l"/>
                <a:tab pos="795240" algn="l"/>
                <a:tab pos="1252440" algn="l"/>
                <a:tab pos="1709639" algn="l"/>
                <a:tab pos="2166840" algn="l"/>
                <a:tab pos="2624040" algn="l"/>
                <a:tab pos="3081239" algn="l"/>
                <a:tab pos="3538440" algn="l"/>
                <a:tab pos="3995640" algn="l"/>
                <a:tab pos="4452840" algn="l"/>
                <a:tab pos="4910040" algn="l"/>
                <a:tab pos="5367240" algn="l"/>
                <a:tab pos="5824439" algn="l"/>
                <a:tab pos="6281640" algn="l"/>
                <a:tab pos="6738839" algn="l"/>
                <a:tab pos="7196040" algn="l"/>
                <a:tab pos="7653240" algn="l"/>
                <a:tab pos="8110440" algn="l"/>
                <a:tab pos="8567640" algn="l"/>
                <a:tab pos="9024840" algn="l"/>
                <a:tab pos="9482040" algn="l"/>
              </a:tabLst>
            </a:pPr>
            <a:endParaRPr lang="nb-NO" sz="2000" b="0" i="0" u="none" strike="noStrike" baseline="0">
              <a:ln>
                <a:noFill/>
              </a:ln>
              <a:solidFill>
                <a:schemeClr val="accent3">
                  <a:lumMod val="7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marL="338040" marR="0" lvl="0" indent="-33804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38040" algn="l"/>
                <a:tab pos="795240" algn="l"/>
                <a:tab pos="1252440" algn="l"/>
                <a:tab pos="1709639" algn="l"/>
                <a:tab pos="2166840" algn="l"/>
                <a:tab pos="2624040" algn="l"/>
                <a:tab pos="3081239" algn="l"/>
                <a:tab pos="3538440" algn="l"/>
                <a:tab pos="3995640" algn="l"/>
                <a:tab pos="4452840" algn="l"/>
                <a:tab pos="4910040" algn="l"/>
                <a:tab pos="5367240" algn="l"/>
                <a:tab pos="5824439" algn="l"/>
                <a:tab pos="6281640" algn="l"/>
                <a:tab pos="6738839" algn="l"/>
                <a:tab pos="7196040" algn="l"/>
                <a:tab pos="7653240" algn="l"/>
                <a:tab pos="8110440" algn="l"/>
                <a:tab pos="8567640" algn="l"/>
                <a:tab pos="9024840" algn="l"/>
                <a:tab pos="9482040" algn="l"/>
              </a:tabLst>
            </a:pPr>
            <a:endParaRPr lang="nb-NO" sz="2400" b="0" i="0" u="none" strike="noStrike" baseline="0">
              <a:ln>
                <a:noFill/>
              </a:ln>
              <a:solidFill>
                <a:schemeClr val="accent3">
                  <a:lumMod val="7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marL="338040" marR="0" lvl="0" indent="-33804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38040" algn="l"/>
                <a:tab pos="795240" algn="l"/>
                <a:tab pos="1252440" algn="l"/>
                <a:tab pos="1709639" algn="l"/>
                <a:tab pos="2166840" algn="l"/>
                <a:tab pos="2624040" algn="l"/>
                <a:tab pos="3081239" algn="l"/>
                <a:tab pos="3538440" algn="l"/>
                <a:tab pos="3995640" algn="l"/>
                <a:tab pos="4452840" algn="l"/>
                <a:tab pos="4910040" algn="l"/>
                <a:tab pos="5367240" algn="l"/>
                <a:tab pos="5824439" algn="l"/>
                <a:tab pos="6281640" algn="l"/>
                <a:tab pos="6738839" algn="l"/>
                <a:tab pos="7196040" algn="l"/>
                <a:tab pos="7653240" algn="l"/>
                <a:tab pos="8110440" algn="l"/>
                <a:tab pos="8567640" algn="l"/>
                <a:tab pos="9024840" algn="l"/>
                <a:tab pos="9482040" algn="l"/>
              </a:tabLst>
            </a:pPr>
            <a:endParaRPr lang="nb-NO" sz="2400" b="0" i="0" u="none" strike="noStrike" baseline="0">
              <a:ln>
                <a:noFill/>
              </a:ln>
              <a:solidFill>
                <a:schemeClr val="accent3">
                  <a:lumMod val="7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  <a:p>
            <a:pPr marL="338040" marR="0" lvl="0" indent="-33804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38040" algn="l"/>
                <a:tab pos="795240" algn="l"/>
                <a:tab pos="1252440" algn="l"/>
                <a:tab pos="1709639" algn="l"/>
                <a:tab pos="2166840" algn="l"/>
                <a:tab pos="2624040" algn="l"/>
                <a:tab pos="3081239" algn="l"/>
                <a:tab pos="3538440" algn="l"/>
                <a:tab pos="3995640" algn="l"/>
                <a:tab pos="4452840" algn="l"/>
                <a:tab pos="4910040" algn="l"/>
                <a:tab pos="5367240" algn="l"/>
                <a:tab pos="5824439" algn="l"/>
                <a:tab pos="6281640" algn="l"/>
                <a:tab pos="6738839" algn="l"/>
                <a:tab pos="7196040" algn="l"/>
                <a:tab pos="7653240" algn="l"/>
                <a:tab pos="8110440" algn="l"/>
                <a:tab pos="8567640" algn="l"/>
                <a:tab pos="9024840" algn="l"/>
                <a:tab pos="9482040" algn="l"/>
              </a:tabLst>
            </a:pPr>
            <a:endParaRPr lang="nb-NO" sz="2400" b="0" i="0" u="none" strike="noStrike" baseline="0">
              <a:ln>
                <a:noFill/>
              </a:ln>
              <a:solidFill>
                <a:schemeClr val="accent3">
                  <a:lumMod val="75000"/>
                </a:schemeClr>
              </a:solidFill>
              <a:latin typeface="Arial" pitchFamily="18"/>
              <a:ea typeface="WenQuanYi Micro Hei" pitchFamily="2"/>
              <a:cs typeface="WenQuanYi Micro Hei" pitchFamily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139" y="1675158"/>
            <a:ext cx="4394853" cy="443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4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46840" y="252720"/>
            <a:ext cx="8232120" cy="10274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/>
            </a:pPr>
            <a:r>
              <a:rPr lang="nb-NO" sz="2000" b="0" i="0" u="none" strike="noStrike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 pitchFamily="18"/>
                <a:ea typeface="WenQuanYi Micro Hei" pitchFamily="2"/>
                <a:cs typeface="WenQuanYi Micro Hei" pitchFamily="2"/>
              </a:rPr>
              <a:t>Synthetic </a:t>
            </a:r>
            <a:r>
              <a:rPr lang="nb-NO" sz="2000" b="0" i="0" u="none" strike="noStrike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 pitchFamily="18"/>
                <a:ea typeface="WenQuanYi Micro Hei" pitchFamily="2"/>
                <a:cs typeface="WenQuanYi Micro Hei" pitchFamily="2"/>
              </a:rPr>
              <a:t>example</a:t>
            </a:r>
          </a:p>
        </p:txBody>
      </p:sp>
      <p:pic>
        <p:nvPicPr>
          <p:cNvPr id="5" name="Picture 7" descr="C:\Users\yl\Desktop\JGR_2014\GP_2014\FIG\md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5" t="17022" r="5118" b="16351"/>
          <a:stretch/>
        </p:blipFill>
        <p:spPr bwMode="auto">
          <a:xfrm>
            <a:off x="1043607" y="980728"/>
            <a:ext cx="644137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43608" y="5138608"/>
            <a:ext cx="72069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smtClean="0"/>
              <a:t>Synthetic Vp model. The stars denote drill-bit positions and triangles denote receivers at the surface level.  The dots indicate two  reference source positions for trace comparison. </a:t>
            </a:r>
          </a:p>
          <a:p>
            <a:endParaRPr lang="nb-NO" sz="1400" smtClean="0"/>
          </a:p>
          <a:p>
            <a:r>
              <a:rPr lang="nb-NO" sz="1400" smtClean="0"/>
              <a:t>nsrc=81, nrcv=121</a:t>
            </a:r>
            <a:endParaRPr lang="nb-NO" sz="140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71800" y="2780928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15816" y="3085666"/>
            <a:ext cx="360040" cy="4153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7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995</Words>
  <Application>Microsoft Office PowerPoint</Application>
  <PresentationFormat>On-screen Show (4:3)</PresentationFormat>
  <Paragraphs>152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NTNU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Yi Liu</cp:lastModifiedBy>
  <cp:revision>168</cp:revision>
  <cp:lastPrinted>2015-04-27T21:03:48Z</cp:lastPrinted>
  <dcterms:created xsi:type="dcterms:W3CDTF">2013-06-10T16:56:09Z</dcterms:created>
  <dcterms:modified xsi:type="dcterms:W3CDTF">2015-04-27T21:13:22Z</dcterms:modified>
</cp:coreProperties>
</file>