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257" r:id="rId3"/>
    <p:sldId id="639" r:id="rId4"/>
    <p:sldId id="640" r:id="rId5"/>
    <p:sldId id="690" r:id="rId6"/>
    <p:sldId id="673" r:id="rId7"/>
    <p:sldId id="692" r:id="rId8"/>
    <p:sldId id="707" r:id="rId9"/>
    <p:sldId id="693" r:id="rId10"/>
    <p:sldId id="708" r:id="rId11"/>
    <p:sldId id="709" r:id="rId12"/>
    <p:sldId id="695" r:id="rId13"/>
    <p:sldId id="696" r:id="rId14"/>
    <p:sldId id="710" r:id="rId15"/>
    <p:sldId id="711" r:id="rId16"/>
    <p:sldId id="712" r:id="rId17"/>
    <p:sldId id="697" r:id="rId18"/>
    <p:sldId id="713" r:id="rId19"/>
    <p:sldId id="715" r:id="rId20"/>
    <p:sldId id="716" r:id="rId21"/>
    <p:sldId id="717" r:id="rId22"/>
    <p:sldId id="718" r:id="rId23"/>
    <p:sldId id="719" r:id="rId24"/>
    <p:sldId id="698" r:id="rId25"/>
    <p:sldId id="720" r:id="rId26"/>
    <p:sldId id="691" r:id="rId27"/>
    <p:sldId id="689" r:id="rId28"/>
    <p:sldId id="694" r:id="rId29"/>
    <p:sldId id="714" r:id="rId3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3BD"/>
    <a:srgbClr val="007A37"/>
    <a:srgbClr val="FFFFFF"/>
    <a:srgbClr val="FDFDFD"/>
    <a:srgbClr val="C0C0C0"/>
    <a:srgbClr val="B2B2B2"/>
    <a:srgbClr val="9933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80" d="100"/>
          <a:sy n="80" d="100"/>
        </p:scale>
        <p:origin x="-3246" y="-888"/>
      </p:cViewPr>
      <p:guideLst>
        <p:guide orient="horz" pos="2160"/>
        <p:guide pos="2880"/>
      </p:guideLst>
    </p:cSldViewPr>
  </p:slideViewPr>
  <p:notesTextViewPr>
    <p:cViewPr>
      <p:scale>
        <a:sx n="1" d="1"/>
        <a:sy n="1" d="1"/>
      </p:scale>
      <p:origin x="0" y="0"/>
    </p:cViewPr>
  </p:notesTextViewPr>
  <p:sorterViewPr>
    <p:cViewPr>
      <p:scale>
        <a:sx n="46" d="100"/>
        <a:sy n="4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3E59656-097A-40F2-AF1E-F59CFC8A5740}" type="datetimeFigureOut">
              <a:rPr lang="nb-NO" smtClean="0"/>
              <a:t>27.04.2015</a:t>
            </a:fld>
            <a:endParaRPr lang="nb-NO"/>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DC1162B-B4FE-4FC5-BB70-4A2D8A8DCDA2}" type="slidenum">
              <a:rPr lang="nb-NO" smtClean="0"/>
              <a:t>‹#›</a:t>
            </a:fld>
            <a:endParaRPr lang="nb-NO"/>
          </a:p>
        </p:txBody>
      </p:sp>
    </p:spTree>
    <p:extLst>
      <p:ext uri="{BB962C8B-B14F-4D97-AF65-F5344CB8AC3E}">
        <p14:creationId xmlns:p14="http://schemas.microsoft.com/office/powerpoint/2010/main" val="4023807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7"/>
          </a:xfrm>
          <a:prstGeom prst="rect">
            <a:avLst/>
          </a:prstGeom>
        </p:spPr>
        <p:txBody>
          <a:bodyPr vert="horz" lIns="91416" tIns="45708" rIns="91416" bIns="45708" rtlCol="0"/>
          <a:lstStyle>
            <a:lvl1pPr algn="l">
              <a:defRPr sz="1200"/>
            </a:lvl1pPr>
          </a:lstStyle>
          <a:p>
            <a:endParaRPr lang="en-US"/>
          </a:p>
        </p:txBody>
      </p:sp>
      <p:sp>
        <p:nvSpPr>
          <p:cNvPr id="3" name="Date Placeholder 2"/>
          <p:cNvSpPr>
            <a:spLocks noGrp="1"/>
          </p:cNvSpPr>
          <p:nvPr>
            <p:ph type="dt" idx="1"/>
          </p:nvPr>
        </p:nvSpPr>
        <p:spPr>
          <a:xfrm>
            <a:off x="3856738" y="1"/>
            <a:ext cx="2950475" cy="497047"/>
          </a:xfrm>
          <a:prstGeom prst="rect">
            <a:avLst/>
          </a:prstGeom>
        </p:spPr>
        <p:txBody>
          <a:bodyPr vert="horz" lIns="91416" tIns="45708" rIns="91416" bIns="45708" rtlCol="0"/>
          <a:lstStyle>
            <a:lvl1pPr algn="r">
              <a:defRPr sz="1200"/>
            </a:lvl1pPr>
          </a:lstStyle>
          <a:p>
            <a:fld id="{79594BCE-1F1F-4F13-91CB-9B48D4B9DAAA}" type="datetimeFigureOut">
              <a:rPr lang="en-US" smtClean="0"/>
              <a:t>4/26/2015</a:t>
            </a:fld>
            <a:endParaRPr lang="en-US"/>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16" tIns="45708" rIns="91416" bIns="45708" rtlCol="0" anchor="ctr"/>
          <a:lstStyle/>
          <a:p>
            <a:endParaRPr lang="en-US"/>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416" tIns="45708" rIns="91416" bIns="457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5"/>
            <a:ext cx="2950475" cy="497047"/>
          </a:xfrm>
          <a:prstGeom prst="rect">
            <a:avLst/>
          </a:prstGeom>
        </p:spPr>
        <p:txBody>
          <a:bodyPr vert="horz" lIns="91416" tIns="45708" rIns="91416" bIns="45708" rtlCol="0" anchor="b"/>
          <a:lstStyle>
            <a:lvl1pPr algn="l">
              <a:defRPr sz="1200"/>
            </a:lvl1pPr>
          </a:lstStyle>
          <a:p>
            <a:endParaRPr lang="en-US"/>
          </a:p>
        </p:txBody>
      </p:sp>
      <p:sp>
        <p:nvSpPr>
          <p:cNvPr id="7" name="Slide Number Placeholder 6"/>
          <p:cNvSpPr>
            <a:spLocks noGrp="1"/>
          </p:cNvSpPr>
          <p:nvPr>
            <p:ph type="sldNum" sz="quarter" idx="5"/>
          </p:nvPr>
        </p:nvSpPr>
        <p:spPr>
          <a:xfrm>
            <a:off x="3856738" y="9442155"/>
            <a:ext cx="2950475" cy="497047"/>
          </a:xfrm>
          <a:prstGeom prst="rect">
            <a:avLst/>
          </a:prstGeom>
        </p:spPr>
        <p:txBody>
          <a:bodyPr vert="horz" lIns="91416" tIns="45708" rIns="91416" bIns="45708" rtlCol="0" anchor="b"/>
          <a:lstStyle>
            <a:lvl1pPr algn="r">
              <a:defRPr sz="1200"/>
            </a:lvl1pPr>
          </a:lstStyle>
          <a:p>
            <a:fld id="{9698BE28-7E7B-4D31-8110-C3561D62E1E9}" type="slidenum">
              <a:rPr lang="en-US" smtClean="0"/>
              <a:t>‹#›</a:t>
            </a:fld>
            <a:endParaRPr lang="en-US"/>
          </a:p>
        </p:txBody>
      </p:sp>
    </p:spTree>
    <p:extLst>
      <p:ext uri="{BB962C8B-B14F-4D97-AF65-F5344CB8AC3E}">
        <p14:creationId xmlns:p14="http://schemas.microsoft.com/office/powerpoint/2010/main" val="363466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3064">
              <a:defRPr>
                <a:solidFill>
                  <a:schemeClr val="tx1"/>
                </a:solidFill>
                <a:latin typeface="Calibri" pitchFamily="34" charset="0"/>
              </a:defRPr>
            </a:lvl1pPr>
            <a:lvl2pPr marL="740089" indent="-284650" defTabSz="963064">
              <a:defRPr>
                <a:solidFill>
                  <a:schemeClr val="tx1"/>
                </a:solidFill>
                <a:latin typeface="Calibri" pitchFamily="34" charset="0"/>
              </a:defRPr>
            </a:lvl2pPr>
            <a:lvl3pPr marL="1138598" indent="-227720" defTabSz="963064">
              <a:defRPr>
                <a:solidFill>
                  <a:schemeClr val="tx1"/>
                </a:solidFill>
                <a:latin typeface="Calibri" pitchFamily="34" charset="0"/>
              </a:defRPr>
            </a:lvl3pPr>
            <a:lvl4pPr marL="1594037" indent="-227720" defTabSz="963064">
              <a:defRPr>
                <a:solidFill>
                  <a:schemeClr val="tx1"/>
                </a:solidFill>
                <a:latin typeface="Calibri" pitchFamily="34" charset="0"/>
              </a:defRPr>
            </a:lvl4pPr>
            <a:lvl5pPr marL="2049476" indent="-227720" defTabSz="963064">
              <a:defRPr>
                <a:solidFill>
                  <a:schemeClr val="tx1"/>
                </a:solidFill>
                <a:latin typeface="Calibri" pitchFamily="34" charset="0"/>
              </a:defRPr>
            </a:lvl5pPr>
            <a:lvl6pPr marL="2504915" indent="-227720" defTabSz="963064" fontAlgn="base">
              <a:spcBef>
                <a:spcPct val="0"/>
              </a:spcBef>
              <a:spcAft>
                <a:spcPct val="0"/>
              </a:spcAft>
              <a:defRPr>
                <a:solidFill>
                  <a:schemeClr val="tx1"/>
                </a:solidFill>
                <a:latin typeface="Calibri" pitchFamily="34" charset="0"/>
              </a:defRPr>
            </a:lvl6pPr>
            <a:lvl7pPr marL="2960354" indent="-227720" defTabSz="963064" fontAlgn="base">
              <a:spcBef>
                <a:spcPct val="0"/>
              </a:spcBef>
              <a:spcAft>
                <a:spcPct val="0"/>
              </a:spcAft>
              <a:defRPr>
                <a:solidFill>
                  <a:schemeClr val="tx1"/>
                </a:solidFill>
                <a:latin typeface="Calibri" pitchFamily="34" charset="0"/>
              </a:defRPr>
            </a:lvl7pPr>
            <a:lvl8pPr marL="3415793" indent="-227720" defTabSz="963064" fontAlgn="base">
              <a:spcBef>
                <a:spcPct val="0"/>
              </a:spcBef>
              <a:spcAft>
                <a:spcPct val="0"/>
              </a:spcAft>
              <a:defRPr>
                <a:solidFill>
                  <a:schemeClr val="tx1"/>
                </a:solidFill>
                <a:latin typeface="Calibri" pitchFamily="34" charset="0"/>
              </a:defRPr>
            </a:lvl8pPr>
            <a:lvl9pPr marL="3871232" indent="-227720" defTabSz="96306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453447A-7496-41B6-BDC2-E6AC05350D3E}" type="slidenum">
              <a:rPr lang="en-GB">
                <a:latin typeface="Arial" pitchFamily="34" charset="0"/>
              </a:rPr>
              <a:pPr fontAlgn="base">
                <a:spcBef>
                  <a:spcPct val="0"/>
                </a:spcBef>
                <a:spcAft>
                  <a:spcPct val="0"/>
                </a:spcAft>
              </a:pPr>
              <a:t>3</a:t>
            </a:fld>
            <a:endParaRPr lang="en-GB">
              <a:latin typeface="Arial" pitchFamily="34" charset="0"/>
            </a:endParaRPr>
          </a:p>
        </p:txBody>
      </p:sp>
      <p:sp>
        <p:nvSpPr>
          <p:cNvPr id="46083" name="Rectangle 2"/>
          <p:cNvSpPr>
            <a:spLocks noGrp="1" noRot="1" noChangeAspect="1" noChangeArrowheads="1" noTextEdit="1"/>
          </p:cNvSpPr>
          <p:nvPr>
            <p:ph type="sldImg"/>
          </p:nvPr>
        </p:nvSpPr>
        <p:spPr bwMode="auto">
          <a:xfrm>
            <a:off x="920750" y="746125"/>
            <a:ext cx="4970463"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latin typeface="Arial" pitchFamily="34" charset="0"/>
              </a:rPr>
              <a:t>Here we have a map showing depth, or actually reflection time, down to top Utsira Fm. Yellow and red are shallow areas. The injection point was selected under a gentle dome, which was expected to be filled first. I will now show the plume development through the years, for the top layer to the left, and for all layers to the right. </a:t>
            </a:r>
            <a:r>
              <a:rPr lang="en-GB" b="1" smtClean="0">
                <a:latin typeface="Arial" pitchFamily="34" charset="0"/>
              </a:rPr>
              <a:t>(KLIKK)</a:t>
            </a:r>
            <a:r>
              <a:rPr lang="en-GB" smtClean="0">
                <a:latin typeface="Arial" pitchFamily="34" charset="0"/>
              </a:rPr>
              <a:t> In 1999, three years after injection started, two small blobs had reached the uppermost sand, and in 2001 </a:t>
            </a:r>
            <a:r>
              <a:rPr lang="en-GB" b="1" smtClean="0">
                <a:latin typeface="Arial" pitchFamily="34" charset="0"/>
              </a:rPr>
              <a:t>(KLIKK)</a:t>
            </a:r>
            <a:r>
              <a:rPr lang="en-GB" smtClean="0">
                <a:latin typeface="Arial" pitchFamily="34" charset="0"/>
              </a:rPr>
              <a:t> this had grown considerably. At that time, most of the CO2 was deeper in the plume. In the upper right corner, injected mass is cross-plotted against the area-integrated seismic amplitudes for all layers. </a:t>
            </a:r>
            <a:r>
              <a:rPr lang="en-GB" b="1" smtClean="0">
                <a:latin typeface="Arial" pitchFamily="34" charset="0"/>
              </a:rPr>
              <a:t>(KLIKK) (KLIKK)</a:t>
            </a:r>
            <a:r>
              <a:rPr lang="en-GB" smtClean="0">
                <a:latin typeface="Arial" pitchFamily="34" charset="0"/>
              </a:rPr>
              <a:t> By 2004, the CO2 had gone north in a channel-like feature, </a:t>
            </a:r>
            <a:r>
              <a:rPr lang="en-GB" b="1" smtClean="0">
                <a:latin typeface="Arial" pitchFamily="34" charset="0"/>
              </a:rPr>
              <a:t>(KLIKK) (KLIKK)</a:t>
            </a:r>
            <a:r>
              <a:rPr lang="en-GB" smtClean="0">
                <a:latin typeface="Arial" pitchFamily="34" charset="0"/>
              </a:rPr>
              <a:t> and by 2008 the next dome is being filled. At the same time the plume is still expanding in all directions. The cross-plott show a good linear relation </a:t>
            </a:r>
            <a:r>
              <a:rPr lang="en-GB" b="1" smtClean="0">
                <a:latin typeface="Arial" pitchFamily="34" charset="0"/>
              </a:rPr>
              <a:t>(KLIKK)</a:t>
            </a:r>
            <a:r>
              <a:rPr lang="en-GB" smtClean="0">
                <a:latin typeface="Arial" pitchFamily="34" charset="0"/>
              </a:rPr>
              <a:t>. In spite of this, quantitative estimates based on seismic amplitudes and travel time changes are challenging, and currently the seismic data are not able to estimate, for example, the amount of CO2 dissolved in the water. </a:t>
            </a:r>
            <a:endParaRPr lang="nb-NO" smtClean="0">
              <a:latin typeface="Arial" pitchFamily="34" charset="0"/>
            </a:endParaRPr>
          </a:p>
          <a:p>
            <a:pPr>
              <a:spcBef>
                <a:spcPct val="0"/>
              </a:spcBef>
            </a:pPr>
            <a:endParaRPr lang="en-GB" smtClean="0">
              <a:latin typeface="Arial" pitchFamily="34" charset="0"/>
            </a:endParaRPr>
          </a:p>
          <a:p>
            <a:pPr>
              <a:spcBef>
                <a:spcPct val="0"/>
              </a:spcBef>
            </a:pPr>
            <a:r>
              <a:rPr lang="nb-NO" smtClean="0">
                <a:latin typeface="Arial" pitchFamily="34" charset="0"/>
              </a:rPr>
              <a:t>The mapped plume area reached 3,1 km</a:t>
            </a:r>
            <a:r>
              <a:rPr lang="nb-NO" baseline="30000" smtClean="0">
                <a:latin typeface="Arial" pitchFamily="34" charset="0"/>
              </a:rPr>
              <a:t>2</a:t>
            </a:r>
            <a:r>
              <a:rPr lang="nb-NO" smtClean="0">
                <a:latin typeface="Arial" pitchFamily="34" charset="0"/>
              </a:rPr>
              <a:t> by 2008, which means that about 5% of the pore space under that area is occupied by CO2. This number has been fairly constant during the last ten years.</a:t>
            </a:r>
          </a:p>
          <a:p>
            <a:pPr>
              <a:spcBef>
                <a:spcPct val="0"/>
              </a:spcBef>
            </a:pPr>
            <a:endParaRPr lang="en-GB" smtClean="0">
              <a:latin typeface="Arial" pitchFamily="34" charset="0"/>
            </a:endParaRPr>
          </a:p>
          <a:p>
            <a:pPr>
              <a:spcBef>
                <a:spcPct val="0"/>
              </a:spcBef>
            </a:pPr>
            <a:r>
              <a:rPr lang="en-US" smtClean="0">
                <a:latin typeface="Arial" pitchFamily="34" charset="0"/>
              </a:rPr>
              <a:t>Clearly much of the flow is controlled by the topography. This is challenging to capture by finite element modeling (Eclipse), which then requires high-resolution grids. Straight extrapolation suggest that the plume will continue to expand in the northerly direction and mostly in the middle and upper layers in the years to come. </a:t>
            </a:r>
            <a:endParaRPr lang="nb-NO"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2C40F9-D0C4-41D7-B26D-D130737F797E}"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0E312-6E23-4158-A949-D1A19988D35F}" type="slidenum">
              <a:rPr lang="en-US" smtClean="0"/>
              <a:t>‹#›</a:t>
            </a:fld>
            <a:endParaRPr lang="en-US"/>
          </a:p>
        </p:txBody>
      </p:sp>
    </p:spTree>
    <p:extLst>
      <p:ext uri="{BB962C8B-B14F-4D97-AF65-F5344CB8AC3E}">
        <p14:creationId xmlns:p14="http://schemas.microsoft.com/office/powerpoint/2010/main" val="285015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C40F9-D0C4-41D7-B26D-D130737F797E}"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0E312-6E23-4158-A949-D1A19988D35F}" type="slidenum">
              <a:rPr lang="en-US" smtClean="0"/>
              <a:t>‹#›</a:t>
            </a:fld>
            <a:endParaRPr lang="en-US"/>
          </a:p>
        </p:txBody>
      </p:sp>
    </p:spTree>
    <p:extLst>
      <p:ext uri="{BB962C8B-B14F-4D97-AF65-F5344CB8AC3E}">
        <p14:creationId xmlns:p14="http://schemas.microsoft.com/office/powerpoint/2010/main" val="368008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C40F9-D0C4-41D7-B26D-D130737F797E}"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0E312-6E23-4158-A949-D1A19988D35F}" type="slidenum">
              <a:rPr lang="en-US" smtClean="0"/>
              <a:t>‹#›</a:t>
            </a:fld>
            <a:endParaRPr lang="en-US"/>
          </a:p>
        </p:txBody>
      </p:sp>
    </p:spTree>
    <p:extLst>
      <p:ext uri="{BB962C8B-B14F-4D97-AF65-F5344CB8AC3E}">
        <p14:creationId xmlns:p14="http://schemas.microsoft.com/office/powerpoint/2010/main" val="824256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2F1F2"/>
        </a:solidFill>
        <a:effectLst/>
      </p:bgPr>
    </p:bg>
    <p:spTree>
      <p:nvGrpSpPr>
        <p:cNvPr id="1" name=""/>
        <p:cNvGrpSpPr/>
        <p:nvPr/>
      </p:nvGrpSpPr>
      <p:grpSpPr>
        <a:xfrm>
          <a:off x="0" y="0"/>
          <a:ext cx="0" cy="0"/>
          <a:chOff x="0" y="0"/>
          <a:chExt cx="0" cy="0"/>
        </a:xfrm>
      </p:grpSpPr>
      <p:pic>
        <p:nvPicPr>
          <p:cNvPr id="4" name="LogoBlack"/>
          <p:cNvPicPr>
            <a:picLocks noChangeAspect="1"/>
          </p:cNvPicPr>
          <p:nvPr/>
        </p:nvPicPr>
        <p:blipFill>
          <a:blip r:embed="rId2">
            <a:extLst>
              <a:ext uri="{28A0092B-C50C-407E-A947-70E740481C1C}">
                <a14:useLocalDpi xmlns:a14="http://schemas.microsoft.com/office/drawing/2010/main" val="0"/>
              </a:ext>
            </a:extLst>
          </a:blip>
          <a:srcRect l="6606" t="5869" r="4056" b="7185"/>
          <a:stretch>
            <a:fillRect/>
          </a:stretch>
        </p:blipFill>
        <p:spPr bwMode="gray">
          <a:xfrm>
            <a:off x="7740650" y="188913"/>
            <a:ext cx="12239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ransBox"/>
          <p:cNvSpPr>
            <a:spLocks/>
          </p:cNvSpPr>
          <p:nvPr/>
        </p:nvSpPr>
        <p:spPr bwMode="auto">
          <a:xfrm rot="16200000" flipH="1">
            <a:off x="3186906" y="904081"/>
            <a:ext cx="2765425" cy="9148763"/>
          </a:xfrm>
          <a:custGeom>
            <a:avLst/>
            <a:gdLst>
              <a:gd name="T0" fmla="*/ 0 w 2764827"/>
              <a:gd name="T1" fmla="*/ 2147483647 h 6865848"/>
              <a:gd name="T2" fmla="*/ 968366 w 2764827"/>
              <a:gd name="T3" fmla="*/ 2492452 h 6865848"/>
              <a:gd name="T4" fmla="*/ 2779816 w 2764827"/>
              <a:gd name="T5" fmla="*/ 0 h 6865848"/>
              <a:gd name="T6" fmla="*/ 2778786 w 2764827"/>
              <a:gd name="T7" fmla="*/ 2147483647 h 6865848"/>
              <a:gd name="T8" fmla="*/ 0 w 2764827"/>
              <a:gd name="T9" fmla="*/ 2147483647 h 68658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4827" h="6865848">
                <a:moveTo>
                  <a:pt x="0" y="6865848"/>
                </a:moveTo>
                <a:lnTo>
                  <a:pt x="963146" y="1430"/>
                </a:lnTo>
                <a:lnTo>
                  <a:pt x="2764827" y="0"/>
                </a:lnTo>
                <a:cubicBezTo>
                  <a:pt x="2763851" y="2288032"/>
                  <a:pt x="2764779" y="4572255"/>
                  <a:pt x="2763803" y="6860287"/>
                </a:cubicBezTo>
                <a:lnTo>
                  <a:pt x="0" y="6865848"/>
                </a:lnTo>
                <a:close/>
              </a:path>
            </a:pathLst>
          </a:custGeom>
          <a:solidFill>
            <a:schemeClr val="tx1">
              <a:alpha val="59999"/>
            </a:schemeClr>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fontAlgn="base">
              <a:spcBef>
                <a:spcPct val="0"/>
              </a:spcBef>
              <a:spcAft>
                <a:spcPct val="0"/>
              </a:spcAft>
            </a:pPr>
            <a:endParaRPr lang="nb-NO">
              <a:solidFill>
                <a:srgbClr val="333333"/>
              </a:solidFill>
            </a:endParaRPr>
          </a:p>
        </p:txBody>
      </p:sp>
      <p:sp>
        <p:nvSpPr>
          <p:cNvPr id="6" name="WhiteBox"/>
          <p:cNvSpPr>
            <a:spLocks/>
          </p:cNvSpPr>
          <p:nvPr/>
        </p:nvSpPr>
        <p:spPr bwMode="gray">
          <a:xfrm>
            <a:off x="6818313" y="0"/>
            <a:ext cx="2325687" cy="6859588"/>
          </a:xfrm>
          <a:custGeom>
            <a:avLst/>
            <a:gdLst>
              <a:gd name="T0" fmla="*/ 0 w 2324772"/>
              <a:gd name="T1" fmla="*/ 6848532 h 6860287"/>
              <a:gd name="T2" fmla="*/ 730266 w 2324772"/>
              <a:gd name="T3" fmla="*/ 0 h 6860287"/>
              <a:gd name="T4" fmla="*/ 2347756 w 2324772"/>
              <a:gd name="T5" fmla="*/ 0 h 6860287"/>
              <a:gd name="T6" fmla="*/ 2346721 w 2324772"/>
              <a:gd name="T7" fmla="*/ 6850118 h 6860287"/>
              <a:gd name="T8" fmla="*/ 0 w 2324772"/>
              <a:gd name="T9" fmla="*/ 6848532 h 6860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4772" h="6860287">
                <a:moveTo>
                  <a:pt x="0" y="6858699"/>
                </a:moveTo>
                <a:lnTo>
                  <a:pt x="723116" y="0"/>
                </a:lnTo>
                <a:lnTo>
                  <a:pt x="2324772" y="0"/>
                </a:lnTo>
                <a:cubicBezTo>
                  <a:pt x="2323796" y="2288032"/>
                  <a:pt x="2324724" y="4572255"/>
                  <a:pt x="2323748" y="6860287"/>
                </a:cubicBezTo>
                <a:lnTo>
                  <a:pt x="0" y="6858699"/>
                </a:lnTo>
                <a:close/>
              </a:path>
            </a:pathLst>
          </a:custGeom>
          <a:solidFill>
            <a:srgbClr val="333333"/>
          </a:solidFill>
          <a:ln w="3175" cap="flat" cmpd="sng" algn="ctr">
            <a:solidFill>
              <a:srgbClr val="333333"/>
            </a:solidFill>
            <a:prstDash val="solid"/>
            <a:round/>
            <a:headEnd/>
            <a:tailEnd/>
          </a:ln>
        </p:spPr>
        <p:txBody>
          <a:bodyPr anchor="ctr"/>
          <a:lstStyle/>
          <a:p>
            <a:pPr fontAlgn="base">
              <a:spcBef>
                <a:spcPct val="0"/>
              </a:spcBef>
              <a:spcAft>
                <a:spcPct val="0"/>
              </a:spcAft>
            </a:pPr>
            <a:endParaRPr lang="nb-NO">
              <a:solidFill>
                <a:srgbClr val="333333"/>
              </a:solidFill>
            </a:endParaRPr>
          </a:p>
        </p:txBody>
      </p:sp>
      <p:pic>
        <p:nvPicPr>
          <p:cNvPr id="7" name="LogoWhite"/>
          <p:cNvPicPr>
            <a:picLocks noChangeAspect="1"/>
          </p:cNvPicPr>
          <p:nvPr/>
        </p:nvPicPr>
        <p:blipFill>
          <a:blip r:embed="rId3">
            <a:extLst>
              <a:ext uri="{28A0092B-C50C-407E-A947-70E740481C1C}">
                <a14:useLocalDpi xmlns:a14="http://schemas.microsoft.com/office/drawing/2010/main" val="0"/>
              </a:ext>
            </a:extLst>
          </a:blip>
          <a:srcRect l="6575" t="5966" r="4498" b="2028"/>
          <a:stretch>
            <a:fillRect/>
          </a:stretch>
        </p:blipFill>
        <p:spPr bwMode="ltGray">
          <a:xfrm>
            <a:off x="7740650" y="188913"/>
            <a:ext cx="12239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Grp="1" noChangeArrowheads="1"/>
          </p:cNvSpPr>
          <p:nvPr>
            <p:ph type="ctrTitle" sz="quarter"/>
          </p:nvPr>
        </p:nvSpPr>
        <p:spPr bwMode="gray">
          <a:xfrm>
            <a:off x="250825" y="5051425"/>
            <a:ext cx="6510338" cy="1025525"/>
          </a:xfrm>
        </p:spPr>
        <p:txBody>
          <a:bodyPr tIns="0" rIns="0" bIns="0"/>
          <a:lstStyle>
            <a:lvl1pPr>
              <a:defRPr>
                <a:solidFill>
                  <a:schemeClr val="bg1"/>
                </a:solidFill>
              </a:defRPr>
            </a:lvl1pPr>
          </a:lstStyle>
          <a:p>
            <a:pPr lvl="0"/>
            <a:r>
              <a:rPr lang="en-US" noProof="0" smtClean="0"/>
              <a:t>Click to edit Master title style</a:t>
            </a:r>
            <a:endParaRPr lang="en-GB" noProof="0" dirty="0" smtClean="0"/>
          </a:p>
        </p:txBody>
      </p:sp>
      <p:sp>
        <p:nvSpPr>
          <p:cNvPr id="18438" name="Rectangle 6"/>
          <p:cNvSpPr>
            <a:spLocks noGrp="1" noChangeArrowheads="1"/>
          </p:cNvSpPr>
          <p:nvPr>
            <p:ph type="subTitle" sz="quarter" idx="1"/>
          </p:nvPr>
        </p:nvSpPr>
        <p:spPr bwMode="gray">
          <a:xfrm>
            <a:off x="250825" y="6175375"/>
            <a:ext cx="6510338" cy="561975"/>
          </a:xfrm>
        </p:spPr>
        <p:txBody>
          <a:bodyPr/>
          <a:lstStyle>
            <a:lvl1pPr marL="0" indent="0">
              <a:lnSpc>
                <a:spcPct val="95000"/>
              </a:lnSpc>
              <a:buFont typeface="Arial" charset="0"/>
              <a:buNone/>
              <a:defRPr sz="2000">
                <a:solidFill>
                  <a:schemeClr val="bg1"/>
                </a:solidFill>
              </a:defRPr>
            </a:lvl1pPr>
          </a:lstStyle>
          <a:p>
            <a:pPr lvl="0"/>
            <a:r>
              <a:rPr lang="en-US" noProof="0" smtClean="0"/>
              <a:t>Click to edit Master subtitle style</a:t>
            </a:r>
            <a:endParaRPr lang="en-GB" noProof="0" dirty="0" smtClean="0"/>
          </a:p>
        </p:txBody>
      </p:sp>
      <p:sp>
        <p:nvSpPr>
          <p:cNvPr id="8" name="Footer Placeholder 2"/>
          <p:cNvSpPr>
            <a:spLocks noGrp="1"/>
          </p:cNvSpPr>
          <p:nvPr>
            <p:ph type="ftr" sz="quarter" idx="10"/>
          </p:nvPr>
        </p:nvSpPr>
        <p:spPr/>
        <p:txBody>
          <a:bodyPr/>
          <a:lstStyle>
            <a:lvl1pPr>
              <a:defRPr/>
            </a:lvl1pPr>
          </a:lstStyle>
          <a:p>
            <a:pPr>
              <a:defRPr/>
            </a:pPr>
            <a:endParaRPr lang="en-GB"/>
          </a:p>
        </p:txBody>
      </p:sp>
      <p:sp>
        <p:nvSpPr>
          <p:cNvPr id="2" name="TxtClassification"/>
          <p:cNvSpPr>
            <a:spLocks noGrp="1"/>
          </p:cNvSpPr>
          <p:nvPr>
            <p:ph type="dt" sz="quarter" idx="11"/>
          </p:nvPr>
        </p:nvSpPr>
        <p:spPr bwMode="gray">
          <a:xfrm>
            <a:off x="6872224" y="6548374"/>
            <a:ext cx="2019300"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r">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Tree>
    <p:extLst>
      <p:ext uri="{BB962C8B-B14F-4D97-AF65-F5344CB8AC3E}">
        <p14:creationId xmlns:p14="http://schemas.microsoft.com/office/powerpoint/2010/main" val="3267659299"/>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TxtClassification"/>
          <p:cNvSpPr>
            <a:spLocks noGrp="1"/>
          </p:cNvSpPr>
          <p:nvPr>
            <p:ph type="dt" sz="quarter" idx="12"/>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7" name="TxtPageNumber"/>
          <p:cNvSpPr>
            <a:spLocks noGrp="1"/>
          </p:cNvSpPr>
          <p:nvPr>
            <p:ph type="sldNum" sz="quarter" idx="13"/>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75ABE822-CEE1-436E-B2A2-A8C3FF9C30EB}" type="slidenum">
              <a:rPr lang="nb-NO" smtClean="0"/>
              <a:pPr fontAlgn="base"/>
              <a:t>‹#›</a:t>
            </a:fld>
            <a:endParaRPr lang="nb-NO"/>
          </a:p>
        </p:txBody>
      </p:sp>
    </p:spTree>
    <p:extLst>
      <p:ext uri="{BB962C8B-B14F-4D97-AF65-F5344CB8AC3E}">
        <p14:creationId xmlns:p14="http://schemas.microsoft.com/office/powerpoint/2010/main" val="418523873"/>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3" name="Content Placeholder 2"/>
          <p:cNvSpPr>
            <a:spLocks noGrp="1"/>
          </p:cNvSpPr>
          <p:nvPr>
            <p:ph sz="half" idx="1"/>
          </p:nvPr>
        </p:nvSpPr>
        <p:spPr>
          <a:xfrm>
            <a:off x="250825" y="1566863"/>
            <a:ext cx="4244975" cy="43211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17719" y="1566863"/>
            <a:ext cx="4244975" cy="43211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TxtClassification"/>
          <p:cNvSpPr>
            <a:spLocks noGrp="1"/>
          </p:cNvSpPr>
          <p:nvPr>
            <p:ph type="dt" sz="quarter" idx="12"/>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8" name="TxtPageNumber"/>
          <p:cNvSpPr>
            <a:spLocks noGrp="1"/>
          </p:cNvSpPr>
          <p:nvPr>
            <p:ph type="sldNum" sz="quarter" idx="13"/>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8DA8BEF0-2104-4150-A410-09EADA8F4E12}" type="slidenum">
              <a:rPr lang="nb-NO" smtClean="0"/>
              <a:pPr fontAlgn="base"/>
              <a:t>‹#›</a:t>
            </a:fld>
            <a:endParaRPr lang="nb-NO"/>
          </a:p>
        </p:txBody>
      </p:sp>
    </p:spTree>
    <p:extLst>
      <p:ext uri="{BB962C8B-B14F-4D97-AF65-F5344CB8AC3E}">
        <p14:creationId xmlns:p14="http://schemas.microsoft.com/office/powerpoint/2010/main" val="1927072017"/>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TxtClassification"/>
          <p:cNvSpPr>
            <a:spLocks noGrp="1"/>
          </p:cNvSpPr>
          <p:nvPr>
            <p:ph type="dt" sz="quarter" idx="12"/>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6" name="TxtPageNumber"/>
          <p:cNvSpPr>
            <a:spLocks noGrp="1"/>
          </p:cNvSpPr>
          <p:nvPr>
            <p:ph type="sldNum" sz="quarter" idx="13"/>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6ED6332D-C406-4915-BF2F-36528313FAE3}" type="slidenum">
              <a:rPr lang="nb-NO" smtClean="0"/>
              <a:pPr fontAlgn="base"/>
              <a:t>‹#›</a:t>
            </a:fld>
            <a:endParaRPr lang="nb-NO"/>
          </a:p>
        </p:txBody>
      </p:sp>
    </p:spTree>
    <p:extLst>
      <p:ext uri="{BB962C8B-B14F-4D97-AF65-F5344CB8AC3E}">
        <p14:creationId xmlns:p14="http://schemas.microsoft.com/office/powerpoint/2010/main" val="3475178710"/>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250825" y="2241550"/>
            <a:ext cx="864235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68825" y="2420938"/>
            <a:ext cx="0" cy="34671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250824" y="1566863"/>
            <a:ext cx="4266000" cy="608012"/>
          </a:xfrm>
        </p:spPr>
        <p:txBody>
          <a:bodyPr anchor="b">
            <a:normAutofit/>
          </a:bodyPr>
          <a:lstStyle>
            <a:lvl1pPr marL="0" indent="0">
              <a:buNone/>
              <a:defRPr sz="2000" b="0">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0824" y="2420888"/>
            <a:ext cx="4267200" cy="346715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Text Placeholder 4"/>
          <p:cNvSpPr>
            <a:spLocks noGrp="1"/>
          </p:cNvSpPr>
          <p:nvPr>
            <p:ph type="body" sz="quarter" idx="3"/>
          </p:nvPr>
        </p:nvSpPr>
        <p:spPr>
          <a:xfrm>
            <a:off x="4625975" y="1566863"/>
            <a:ext cx="4266000" cy="608012"/>
          </a:xfrm>
        </p:spPr>
        <p:txBody>
          <a:bodyPr anchor="b">
            <a:normAutofit/>
          </a:bodyPr>
          <a:lstStyle>
            <a:lvl1pPr marL="0" indent="0">
              <a:buNone/>
              <a:defRPr sz="2000" b="0">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5975" y="2420888"/>
            <a:ext cx="4266000" cy="346715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9" name="Footer Placeholder 9"/>
          <p:cNvSpPr>
            <a:spLocks noGrp="1"/>
          </p:cNvSpPr>
          <p:nvPr>
            <p:ph type="ftr" sz="quarter" idx="10"/>
          </p:nvPr>
        </p:nvSpPr>
        <p:spPr/>
        <p:txBody>
          <a:bodyPr/>
          <a:lstStyle>
            <a:lvl1pPr>
              <a:defRPr/>
            </a:lvl1pPr>
          </a:lstStyle>
          <a:p>
            <a:pPr>
              <a:defRPr/>
            </a:pPr>
            <a:endParaRPr lang="en-GB"/>
          </a:p>
        </p:txBody>
      </p:sp>
      <p:sp>
        <p:nvSpPr>
          <p:cNvPr id="11" name="TxtClassification"/>
          <p:cNvSpPr>
            <a:spLocks noGrp="1"/>
          </p:cNvSpPr>
          <p:nvPr>
            <p:ph type="dt" sz="quarter" idx="11"/>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12" name="TxtPageNumber"/>
          <p:cNvSpPr>
            <a:spLocks noGrp="1"/>
          </p:cNvSpPr>
          <p:nvPr>
            <p:ph type="sldNum" sz="quarter" idx="12"/>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A72FB992-8823-44B7-87CF-4D4B2BC533E6}" type="slidenum">
              <a:rPr lang="nb-NO" smtClean="0"/>
              <a:pPr fontAlgn="base"/>
              <a:t>‹#›</a:t>
            </a:fld>
            <a:endParaRPr lang="nb-NO"/>
          </a:p>
        </p:txBody>
      </p:sp>
    </p:spTree>
    <p:extLst>
      <p:ext uri="{BB962C8B-B14F-4D97-AF65-F5344CB8AC3E}">
        <p14:creationId xmlns:p14="http://schemas.microsoft.com/office/powerpoint/2010/main" val="1616173555"/>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width imag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6" name="Picture Placeholder 5"/>
          <p:cNvSpPr>
            <a:spLocks noGrp="1"/>
          </p:cNvSpPr>
          <p:nvPr>
            <p:ph type="pic" sz="quarter" idx="10"/>
          </p:nvPr>
        </p:nvSpPr>
        <p:spPr>
          <a:xfrm>
            <a:off x="0" y="1566863"/>
            <a:ext cx="9147600" cy="4321175"/>
          </a:xfrm>
        </p:spPr>
        <p:txBody>
          <a:bodyPr>
            <a:normAutofit/>
          </a:bodyPr>
          <a:lstStyle>
            <a:lvl1pPr marL="0" indent="0">
              <a:buNone/>
              <a:defRPr/>
            </a:lvl1pPr>
          </a:lstStyle>
          <a:p>
            <a:pPr lvl="0"/>
            <a:r>
              <a:rPr lang="en-US" noProof="0" smtClean="0"/>
              <a:t>Click icon to add picture</a:t>
            </a:r>
            <a:endParaRPr lang="en-US" noProof="0"/>
          </a:p>
        </p:txBody>
      </p:sp>
      <p:sp>
        <p:nvSpPr>
          <p:cNvPr id="5" name="Footer Placeholder 3"/>
          <p:cNvSpPr>
            <a:spLocks noGrp="1"/>
          </p:cNvSpPr>
          <p:nvPr>
            <p:ph type="ftr" sz="quarter" idx="12"/>
          </p:nvPr>
        </p:nvSpPr>
        <p:spPr/>
        <p:txBody>
          <a:bodyPr/>
          <a:lstStyle>
            <a:lvl1pPr>
              <a:defRPr/>
            </a:lvl1pPr>
          </a:lstStyle>
          <a:p>
            <a:pPr>
              <a:defRPr/>
            </a:pPr>
            <a:endParaRPr lang="en-GB"/>
          </a:p>
        </p:txBody>
      </p:sp>
      <p:sp>
        <p:nvSpPr>
          <p:cNvPr id="3" name="TxtClassification"/>
          <p:cNvSpPr>
            <a:spLocks noGrp="1"/>
          </p:cNvSpPr>
          <p:nvPr>
            <p:ph type="dt" sz="quarter" idx="13"/>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7" name="TxtPageNumber"/>
          <p:cNvSpPr>
            <a:spLocks noGrp="1"/>
          </p:cNvSpPr>
          <p:nvPr>
            <p:ph type="sldNum" sz="quarter" idx="14"/>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F74ECF02-9C8A-4787-BB35-72E9C52607FC}" type="slidenum">
              <a:rPr lang="nb-NO" smtClean="0"/>
              <a:pPr fontAlgn="base"/>
              <a:t>‹#›</a:t>
            </a:fld>
            <a:endParaRPr lang="nb-NO"/>
          </a:p>
        </p:txBody>
      </p:sp>
    </p:spTree>
    <p:extLst>
      <p:ext uri="{BB962C8B-B14F-4D97-AF65-F5344CB8AC3E}">
        <p14:creationId xmlns:p14="http://schemas.microsoft.com/office/powerpoint/2010/main" val="175965949"/>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4" name="Content Placeholder 6"/>
          <p:cNvSpPr>
            <a:spLocks noGrp="1"/>
          </p:cNvSpPr>
          <p:nvPr>
            <p:ph sz="quarter" idx="16"/>
          </p:nvPr>
        </p:nvSpPr>
        <p:spPr>
          <a:xfrm>
            <a:off x="250825" y="1566862"/>
            <a:ext cx="2804400" cy="4321176"/>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5" name="Content Placeholder 6"/>
          <p:cNvSpPr>
            <a:spLocks noGrp="1"/>
          </p:cNvSpPr>
          <p:nvPr>
            <p:ph sz="quarter" idx="17"/>
          </p:nvPr>
        </p:nvSpPr>
        <p:spPr>
          <a:xfrm>
            <a:off x="3165475" y="1566862"/>
            <a:ext cx="2804400" cy="4321176"/>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6" name="Content Placeholder 6"/>
          <p:cNvSpPr>
            <a:spLocks noGrp="1"/>
          </p:cNvSpPr>
          <p:nvPr>
            <p:ph sz="quarter" idx="18"/>
          </p:nvPr>
        </p:nvSpPr>
        <p:spPr>
          <a:xfrm>
            <a:off x="6084888" y="1566862"/>
            <a:ext cx="2804400" cy="4321176"/>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8" name="Footer Placeholder 3"/>
          <p:cNvSpPr>
            <a:spLocks noGrp="1"/>
          </p:cNvSpPr>
          <p:nvPr>
            <p:ph type="ftr" sz="quarter" idx="20"/>
          </p:nvPr>
        </p:nvSpPr>
        <p:spPr/>
        <p:txBody>
          <a:bodyPr/>
          <a:lstStyle>
            <a:lvl1pPr>
              <a:defRPr/>
            </a:lvl1pPr>
          </a:lstStyle>
          <a:p>
            <a:pPr>
              <a:defRPr/>
            </a:pPr>
            <a:endParaRPr lang="en-GB"/>
          </a:p>
        </p:txBody>
      </p:sp>
      <p:sp>
        <p:nvSpPr>
          <p:cNvPr id="3" name="TxtClassification"/>
          <p:cNvSpPr>
            <a:spLocks noGrp="1"/>
          </p:cNvSpPr>
          <p:nvPr>
            <p:ph type="dt" sz="quarter" idx="21"/>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9" name="TxtPageNumber"/>
          <p:cNvSpPr>
            <a:spLocks noGrp="1"/>
          </p:cNvSpPr>
          <p:nvPr>
            <p:ph type="sldNum" sz="quarter" idx="22"/>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EBC11F4B-BD7C-4B7B-A712-50F514662B4F}" type="slidenum">
              <a:rPr lang="nb-NO" smtClean="0"/>
              <a:pPr fontAlgn="base"/>
              <a:t>‹#›</a:t>
            </a:fld>
            <a:endParaRPr lang="nb-NO"/>
          </a:p>
        </p:txBody>
      </p:sp>
    </p:spTree>
    <p:extLst>
      <p:ext uri="{BB962C8B-B14F-4D97-AF65-F5344CB8AC3E}">
        <p14:creationId xmlns:p14="http://schemas.microsoft.com/office/powerpoint/2010/main" val="1826105213"/>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with titl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13"/>
          <p:cNvSpPr>
            <a:spLocks noGrp="1"/>
          </p:cNvSpPr>
          <p:nvPr>
            <p:ph sz="quarter" idx="19"/>
          </p:nvPr>
        </p:nvSpPr>
        <p:spPr>
          <a:xfrm>
            <a:off x="250825" y="4521200"/>
            <a:ext cx="2804400" cy="1353600"/>
          </a:xfrm>
        </p:spPr>
        <p:txBody>
          <a:bodyPr/>
          <a:lstStyle>
            <a:lvl1pPr marL="0" indent="0">
              <a:buNone/>
              <a:defRPr sz="1400"/>
            </a:lvl1pPr>
            <a:lvl2pPr marL="457200" indent="0">
              <a:buNone/>
              <a:defRPr sz="1400"/>
            </a:lvl2pPr>
            <a:lvl3pPr marL="889000" indent="0">
              <a:buNone/>
              <a:defRPr sz="1400"/>
            </a:lvl3pPr>
            <a:lvl4pPr marL="1344612" indent="0">
              <a:buNone/>
              <a:defRPr sz="1400"/>
            </a:lvl4pPr>
            <a:lvl5pPr marL="1828800" indent="0">
              <a:buNone/>
              <a:defRPr sz="1400"/>
            </a:lvl5pPr>
          </a:lstStyle>
          <a:p>
            <a:pPr lvl="0"/>
            <a:r>
              <a:rPr lang="en-US" smtClean="0"/>
              <a:t>Click to edit Master text styles</a:t>
            </a:r>
          </a:p>
        </p:txBody>
      </p:sp>
      <p:sp>
        <p:nvSpPr>
          <p:cNvPr id="4" name="Content Placeholder 6"/>
          <p:cNvSpPr>
            <a:spLocks noGrp="1"/>
          </p:cNvSpPr>
          <p:nvPr>
            <p:ph sz="quarter" idx="16"/>
          </p:nvPr>
        </p:nvSpPr>
        <p:spPr>
          <a:xfrm>
            <a:off x="250825" y="1566862"/>
            <a:ext cx="2804400" cy="2846388"/>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5" name="Content Placeholder 6"/>
          <p:cNvSpPr>
            <a:spLocks noGrp="1"/>
          </p:cNvSpPr>
          <p:nvPr>
            <p:ph sz="quarter" idx="17"/>
          </p:nvPr>
        </p:nvSpPr>
        <p:spPr>
          <a:xfrm>
            <a:off x="3165475" y="1566862"/>
            <a:ext cx="2804400" cy="2846388"/>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6" name="Content Placeholder 6"/>
          <p:cNvSpPr>
            <a:spLocks noGrp="1"/>
          </p:cNvSpPr>
          <p:nvPr>
            <p:ph sz="quarter" idx="18"/>
          </p:nvPr>
        </p:nvSpPr>
        <p:spPr>
          <a:xfrm>
            <a:off x="6084888" y="1566862"/>
            <a:ext cx="2804400" cy="2846388"/>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7" name="Content Placeholder 13"/>
          <p:cNvSpPr>
            <a:spLocks noGrp="1"/>
          </p:cNvSpPr>
          <p:nvPr>
            <p:ph sz="quarter" idx="20"/>
          </p:nvPr>
        </p:nvSpPr>
        <p:spPr>
          <a:xfrm>
            <a:off x="3165475" y="4521200"/>
            <a:ext cx="2804400" cy="1353600"/>
          </a:xfrm>
        </p:spPr>
        <p:txBody>
          <a:bodyPr/>
          <a:lstStyle>
            <a:lvl1pPr marL="0" indent="0">
              <a:buNone/>
              <a:defRPr sz="1400"/>
            </a:lvl1pPr>
            <a:lvl2pPr marL="457200" indent="0">
              <a:buNone/>
              <a:defRPr sz="1400"/>
            </a:lvl2pPr>
            <a:lvl3pPr marL="889000" indent="0">
              <a:buNone/>
              <a:defRPr sz="1400"/>
            </a:lvl3pPr>
            <a:lvl4pPr marL="1344612" indent="0">
              <a:buNone/>
              <a:defRPr sz="1400"/>
            </a:lvl4pPr>
            <a:lvl5pPr marL="1828800" indent="0">
              <a:buNone/>
              <a:defRPr sz="1400"/>
            </a:lvl5pPr>
          </a:lstStyle>
          <a:p>
            <a:pPr lvl="0"/>
            <a:r>
              <a:rPr lang="en-US" smtClean="0"/>
              <a:t>Click to edit Master text styles</a:t>
            </a:r>
          </a:p>
        </p:txBody>
      </p:sp>
      <p:sp>
        <p:nvSpPr>
          <p:cNvPr id="8" name="Content Placeholder 13"/>
          <p:cNvSpPr>
            <a:spLocks noGrp="1"/>
          </p:cNvSpPr>
          <p:nvPr>
            <p:ph sz="quarter" idx="21"/>
          </p:nvPr>
        </p:nvSpPr>
        <p:spPr>
          <a:xfrm>
            <a:off x="6084888" y="4521200"/>
            <a:ext cx="2804400" cy="1353600"/>
          </a:xfrm>
        </p:spPr>
        <p:txBody>
          <a:bodyPr/>
          <a:lstStyle>
            <a:lvl1pPr marL="0" indent="0">
              <a:buNone/>
              <a:defRPr sz="1400"/>
            </a:lvl1pPr>
            <a:lvl2pPr marL="457200" indent="0">
              <a:buNone/>
              <a:defRPr sz="1400"/>
            </a:lvl2pPr>
            <a:lvl3pPr marL="889000" indent="0">
              <a:buNone/>
              <a:defRPr sz="1400"/>
            </a:lvl3pPr>
            <a:lvl4pPr marL="1344612" indent="0">
              <a:buNone/>
              <a:defRPr sz="1400"/>
            </a:lvl4pPr>
            <a:lvl5pPr marL="1828800" indent="0">
              <a:buNone/>
              <a:defRPr sz="1400"/>
            </a:lvl5pPr>
          </a:lstStyle>
          <a:p>
            <a:pPr lvl="0"/>
            <a:r>
              <a:rPr lang="en-US" smtClean="0"/>
              <a:t>Click to edit Master text styles</a:t>
            </a:r>
          </a:p>
        </p:txBody>
      </p:sp>
      <p:sp>
        <p:nvSpPr>
          <p:cNvPr id="10" name="Footer Placeholder 3"/>
          <p:cNvSpPr>
            <a:spLocks noGrp="1"/>
          </p:cNvSpPr>
          <p:nvPr>
            <p:ph type="ftr" sz="quarter" idx="23"/>
          </p:nvPr>
        </p:nvSpPr>
        <p:spPr/>
        <p:txBody>
          <a:bodyPr/>
          <a:lstStyle>
            <a:lvl1pPr>
              <a:defRPr/>
            </a:lvl1pPr>
          </a:lstStyle>
          <a:p>
            <a:pPr>
              <a:defRPr/>
            </a:pPr>
            <a:endParaRPr lang="en-GB"/>
          </a:p>
        </p:txBody>
      </p:sp>
      <p:sp>
        <p:nvSpPr>
          <p:cNvPr id="11" name="TxtClassification"/>
          <p:cNvSpPr>
            <a:spLocks noGrp="1"/>
          </p:cNvSpPr>
          <p:nvPr>
            <p:ph type="dt" sz="quarter" idx="24"/>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12" name="TxtPageNumber"/>
          <p:cNvSpPr>
            <a:spLocks noGrp="1"/>
          </p:cNvSpPr>
          <p:nvPr>
            <p:ph type="sldNum" sz="quarter" idx="25"/>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29F9EEC8-EF2F-4925-910B-536EAE5166AD}" type="slidenum">
              <a:rPr lang="nb-NO" smtClean="0"/>
              <a:pPr fontAlgn="base"/>
              <a:t>‹#›</a:t>
            </a:fld>
            <a:endParaRPr lang="nb-NO"/>
          </a:p>
        </p:txBody>
      </p:sp>
    </p:spTree>
    <p:extLst>
      <p:ext uri="{BB962C8B-B14F-4D97-AF65-F5344CB8AC3E}">
        <p14:creationId xmlns:p14="http://schemas.microsoft.com/office/powerpoint/2010/main" val="805022063"/>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C40F9-D0C4-41D7-B26D-D130737F797E}"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0E312-6E23-4158-A949-D1A19988D35F}" type="slidenum">
              <a:rPr lang="en-US" smtClean="0"/>
              <a:t>‹#›</a:t>
            </a:fld>
            <a:endParaRPr lang="en-US"/>
          </a:p>
        </p:txBody>
      </p:sp>
    </p:spTree>
    <p:extLst>
      <p:ext uri="{BB962C8B-B14F-4D97-AF65-F5344CB8AC3E}">
        <p14:creationId xmlns:p14="http://schemas.microsoft.com/office/powerpoint/2010/main" val="1681558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p:txBody>
          <a:bodyPr/>
          <a:lstStyle>
            <a:lvl1pPr>
              <a:defRPr/>
            </a:lvl1pPr>
          </a:lstStyle>
          <a:p>
            <a:pPr>
              <a:defRPr/>
            </a:pPr>
            <a:endParaRPr lang="en-GB"/>
          </a:p>
        </p:txBody>
      </p:sp>
      <p:sp>
        <p:nvSpPr>
          <p:cNvPr id="4" name="TxtClassification"/>
          <p:cNvSpPr>
            <a:spLocks noGrp="1"/>
          </p:cNvSpPr>
          <p:nvPr>
            <p:ph type="dt" sz="quarter" idx="12"/>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5" name="TxtPageNumber"/>
          <p:cNvSpPr>
            <a:spLocks noGrp="1"/>
          </p:cNvSpPr>
          <p:nvPr>
            <p:ph type="sldNum" sz="quarter" idx="13"/>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340F2B9E-02BF-4F88-9925-0324DDCCFED7}" type="slidenum">
              <a:rPr lang="nb-NO" smtClean="0"/>
              <a:pPr fontAlgn="base"/>
              <a:t>‹#›</a:t>
            </a:fld>
            <a:endParaRPr lang="nb-NO"/>
          </a:p>
        </p:txBody>
      </p:sp>
    </p:spTree>
    <p:extLst>
      <p:ext uri="{BB962C8B-B14F-4D97-AF65-F5344CB8AC3E}">
        <p14:creationId xmlns:p14="http://schemas.microsoft.com/office/powerpoint/2010/main" val="2559988804"/>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cxnSp>
        <p:nvCxnSpPr>
          <p:cNvPr id="4" name="Straight Connector 3"/>
          <p:cNvCxnSpPr/>
          <p:nvPr/>
        </p:nvCxnSpPr>
        <p:spPr>
          <a:xfrm>
            <a:off x="0" y="6138863"/>
            <a:ext cx="9147175"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
        <p:nvSpPr>
          <p:cNvPr id="3" name="Picture Placeholder 2"/>
          <p:cNvSpPr>
            <a:spLocks noGrp="1"/>
          </p:cNvSpPr>
          <p:nvPr>
            <p:ph type="pic" idx="1"/>
          </p:nvPr>
        </p:nvSpPr>
        <p:spPr>
          <a:xfrm>
            <a:off x="0" y="0"/>
            <a:ext cx="9144000" cy="6138863"/>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2" name="TxtClassification"/>
          <p:cNvSpPr>
            <a:spLocks noGrp="1"/>
          </p:cNvSpPr>
          <p:nvPr>
            <p:ph type="dt" sz="quarter" idx="11"/>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7" name="TxtPageNumber"/>
          <p:cNvSpPr>
            <a:spLocks noGrp="1"/>
          </p:cNvSpPr>
          <p:nvPr>
            <p:ph type="sldNum" sz="quarter" idx="12"/>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05A3D70D-B114-4FEE-8559-3B56457A73AF}" type="slidenum">
              <a:rPr lang="nb-NO" smtClean="0"/>
              <a:pPr fontAlgn="base"/>
              <a:t>‹#›</a:t>
            </a:fld>
            <a:endParaRPr lang="nb-NO"/>
          </a:p>
        </p:txBody>
      </p:sp>
    </p:spTree>
    <p:extLst>
      <p:ext uri="{BB962C8B-B14F-4D97-AF65-F5344CB8AC3E}">
        <p14:creationId xmlns:p14="http://schemas.microsoft.com/office/powerpoint/2010/main" val="3989063977"/>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with bullet point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566864"/>
            <a:ext cx="9144000" cy="28448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4" name="Text Placeholder 3"/>
          <p:cNvSpPr>
            <a:spLocks noGrp="1"/>
          </p:cNvSpPr>
          <p:nvPr>
            <p:ph type="body" sz="quarter" idx="13"/>
          </p:nvPr>
        </p:nvSpPr>
        <p:spPr>
          <a:xfrm>
            <a:off x="250825" y="4521200"/>
            <a:ext cx="8642350" cy="1366838"/>
          </a:xfrm>
        </p:spPr>
        <p:txBody>
          <a:bodyPr>
            <a:no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3"/>
          <p:cNvSpPr>
            <a:spLocks noGrp="1"/>
          </p:cNvSpPr>
          <p:nvPr>
            <p:ph type="ftr" sz="quarter" idx="15"/>
          </p:nvPr>
        </p:nvSpPr>
        <p:spPr/>
        <p:txBody>
          <a:bodyPr/>
          <a:lstStyle>
            <a:lvl1pPr>
              <a:defRPr/>
            </a:lvl1pPr>
          </a:lstStyle>
          <a:p>
            <a:pPr>
              <a:defRPr/>
            </a:pPr>
            <a:endParaRPr lang="en-GB"/>
          </a:p>
        </p:txBody>
      </p:sp>
      <p:sp>
        <p:nvSpPr>
          <p:cNvPr id="7" name="TxtClassification"/>
          <p:cNvSpPr>
            <a:spLocks noGrp="1"/>
          </p:cNvSpPr>
          <p:nvPr>
            <p:ph type="dt" sz="quarter" idx="16"/>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8" name="TxtPageNumber"/>
          <p:cNvSpPr>
            <a:spLocks noGrp="1"/>
          </p:cNvSpPr>
          <p:nvPr>
            <p:ph type="sldNum" sz="quarter" idx="17"/>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2DC02DCE-14D7-4D83-8D6B-3E9ABD495CE4}" type="slidenum">
              <a:rPr lang="nb-NO" smtClean="0"/>
              <a:pPr fontAlgn="base"/>
              <a:t>‹#›</a:t>
            </a:fld>
            <a:endParaRPr lang="nb-NO"/>
          </a:p>
        </p:txBody>
      </p:sp>
    </p:spTree>
    <p:extLst>
      <p:ext uri="{BB962C8B-B14F-4D97-AF65-F5344CB8AC3E}">
        <p14:creationId xmlns:p14="http://schemas.microsoft.com/office/powerpoint/2010/main" val="1632951252"/>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6"/>
          </p:nvPr>
        </p:nvSpPr>
        <p:spPr>
          <a:xfrm>
            <a:off x="250824" y="1566862"/>
            <a:ext cx="4267201" cy="2846388"/>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8" name="Content Placeholder 6"/>
          <p:cNvSpPr>
            <a:spLocks noGrp="1"/>
          </p:cNvSpPr>
          <p:nvPr>
            <p:ph sz="quarter" idx="17"/>
          </p:nvPr>
        </p:nvSpPr>
        <p:spPr>
          <a:xfrm>
            <a:off x="4618842" y="1566862"/>
            <a:ext cx="4267201" cy="2846388"/>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9" name="Content Placeholder 13"/>
          <p:cNvSpPr>
            <a:spLocks noGrp="1"/>
          </p:cNvSpPr>
          <p:nvPr>
            <p:ph sz="quarter" idx="19"/>
          </p:nvPr>
        </p:nvSpPr>
        <p:spPr>
          <a:xfrm>
            <a:off x="250825" y="4521200"/>
            <a:ext cx="4267200" cy="1353600"/>
          </a:xfrm>
        </p:spPr>
        <p:txBody>
          <a:bodyPr/>
          <a:lstStyle>
            <a:lvl1pPr marL="0" indent="0">
              <a:buNone/>
              <a:defRPr sz="1400"/>
            </a:lvl1pPr>
            <a:lvl2pPr marL="457200" indent="0">
              <a:buNone/>
              <a:defRPr sz="1400"/>
            </a:lvl2pPr>
            <a:lvl3pPr marL="889000" indent="0">
              <a:buNone/>
              <a:defRPr sz="1400"/>
            </a:lvl3pPr>
            <a:lvl4pPr marL="1344612" indent="0">
              <a:buNone/>
              <a:defRPr sz="1400"/>
            </a:lvl4pPr>
            <a:lvl5pPr marL="1828800" indent="0">
              <a:buNone/>
              <a:defRPr sz="1400"/>
            </a:lvl5pPr>
          </a:lstStyle>
          <a:p>
            <a:pPr lvl="0"/>
            <a:r>
              <a:rPr lang="en-US" smtClean="0"/>
              <a:t>Click to edit Master text styles</a:t>
            </a:r>
          </a:p>
        </p:txBody>
      </p:sp>
      <p:sp>
        <p:nvSpPr>
          <p:cNvPr id="10" name="Content Placeholder 13"/>
          <p:cNvSpPr>
            <a:spLocks noGrp="1"/>
          </p:cNvSpPr>
          <p:nvPr>
            <p:ph sz="quarter" idx="20"/>
          </p:nvPr>
        </p:nvSpPr>
        <p:spPr>
          <a:xfrm>
            <a:off x="4618843" y="4521200"/>
            <a:ext cx="4267200" cy="1353600"/>
          </a:xfrm>
        </p:spPr>
        <p:txBody>
          <a:bodyPr/>
          <a:lstStyle>
            <a:lvl1pPr marL="0" indent="0">
              <a:buNone/>
              <a:defRPr sz="1400"/>
            </a:lvl1pPr>
            <a:lvl2pPr marL="457200" indent="0">
              <a:buNone/>
              <a:defRPr sz="1400"/>
            </a:lvl2pPr>
            <a:lvl3pPr marL="889000" indent="0">
              <a:buNone/>
              <a:defRPr sz="1400"/>
            </a:lvl3pPr>
            <a:lvl4pPr marL="1344612" indent="0">
              <a:buNone/>
              <a:defRPr sz="1400"/>
            </a:lvl4pPr>
            <a:lvl5pPr marL="1828800" indent="0">
              <a:buNone/>
              <a:defRPr sz="1400"/>
            </a:lvl5pPr>
          </a:lstStyle>
          <a:p>
            <a:pPr lvl="0"/>
            <a:r>
              <a:rPr lang="en-US" smtClean="0"/>
              <a:t>Click to edit Master text styles</a:t>
            </a:r>
          </a:p>
        </p:txBody>
      </p:sp>
      <p:sp>
        <p:nvSpPr>
          <p:cNvPr id="12" name="Footer Placeholder 3"/>
          <p:cNvSpPr>
            <a:spLocks noGrp="1"/>
          </p:cNvSpPr>
          <p:nvPr>
            <p:ph type="ftr" sz="quarter" idx="22"/>
          </p:nvPr>
        </p:nvSpPr>
        <p:spPr/>
        <p:txBody>
          <a:bodyPr/>
          <a:lstStyle>
            <a:lvl1pPr>
              <a:defRPr/>
            </a:lvl1pPr>
          </a:lstStyle>
          <a:p>
            <a:pPr>
              <a:defRPr/>
            </a:pPr>
            <a:endParaRPr lang="en-GB"/>
          </a:p>
        </p:txBody>
      </p:sp>
      <p:sp>
        <p:nvSpPr>
          <p:cNvPr id="3" name="TxtClassification"/>
          <p:cNvSpPr>
            <a:spLocks noGrp="1"/>
          </p:cNvSpPr>
          <p:nvPr>
            <p:ph type="dt" sz="quarter" idx="23"/>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4" name="TxtPageNumber"/>
          <p:cNvSpPr>
            <a:spLocks noGrp="1"/>
          </p:cNvSpPr>
          <p:nvPr>
            <p:ph type="sldNum" sz="quarter" idx="24"/>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F366199D-1344-4651-84DC-59BB47FA6D27}" type="slidenum">
              <a:rPr lang="nb-NO" smtClean="0"/>
              <a:pPr fontAlgn="base"/>
              <a:t>‹#›</a:t>
            </a:fld>
            <a:endParaRPr lang="nb-NO"/>
          </a:p>
        </p:txBody>
      </p:sp>
    </p:spTree>
    <p:extLst>
      <p:ext uri="{BB962C8B-B14F-4D97-AF65-F5344CB8AC3E}">
        <p14:creationId xmlns:p14="http://schemas.microsoft.com/office/powerpoint/2010/main" val="690903515"/>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ighteen 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22" name="Content Placeholder 6"/>
          <p:cNvSpPr>
            <a:spLocks noGrp="1"/>
          </p:cNvSpPr>
          <p:nvPr>
            <p:ph sz="quarter" idx="16"/>
          </p:nvPr>
        </p:nvSpPr>
        <p:spPr>
          <a:xfrm>
            <a:off x="250825" y="1566862"/>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23" name="Content Placeholder 6"/>
          <p:cNvSpPr>
            <a:spLocks noGrp="1"/>
          </p:cNvSpPr>
          <p:nvPr>
            <p:ph sz="quarter" idx="17"/>
          </p:nvPr>
        </p:nvSpPr>
        <p:spPr>
          <a:xfrm>
            <a:off x="1708150" y="1566862"/>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24" name="Content Placeholder 6"/>
          <p:cNvSpPr>
            <a:spLocks noGrp="1"/>
          </p:cNvSpPr>
          <p:nvPr>
            <p:ph sz="quarter" idx="18"/>
          </p:nvPr>
        </p:nvSpPr>
        <p:spPr>
          <a:xfrm>
            <a:off x="3165475" y="1566862"/>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25" name="Content Placeholder 6"/>
          <p:cNvSpPr>
            <a:spLocks noGrp="1"/>
          </p:cNvSpPr>
          <p:nvPr>
            <p:ph sz="quarter" idx="19"/>
          </p:nvPr>
        </p:nvSpPr>
        <p:spPr>
          <a:xfrm>
            <a:off x="4622800" y="1566862"/>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26" name="Content Placeholder 6"/>
          <p:cNvSpPr>
            <a:spLocks noGrp="1"/>
          </p:cNvSpPr>
          <p:nvPr>
            <p:ph sz="quarter" idx="20"/>
          </p:nvPr>
        </p:nvSpPr>
        <p:spPr>
          <a:xfrm>
            <a:off x="6080125" y="1566862"/>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27" name="Content Placeholder 6"/>
          <p:cNvSpPr>
            <a:spLocks noGrp="1"/>
          </p:cNvSpPr>
          <p:nvPr>
            <p:ph sz="quarter" idx="21"/>
          </p:nvPr>
        </p:nvSpPr>
        <p:spPr>
          <a:xfrm>
            <a:off x="7537451" y="1566862"/>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28" name="Content Placeholder 6"/>
          <p:cNvSpPr>
            <a:spLocks noGrp="1"/>
          </p:cNvSpPr>
          <p:nvPr>
            <p:ph sz="quarter" idx="22"/>
          </p:nvPr>
        </p:nvSpPr>
        <p:spPr>
          <a:xfrm>
            <a:off x="250825" y="3048000"/>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29" name="Content Placeholder 6"/>
          <p:cNvSpPr>
            <a:spLocks noGrp="1"/>
          </p:cNvSpPr>
          <p:nvPr>
            <p:ph sz="quarter" idx="23"/>
          </p:nvPr>
        </p:nvSpPr>
        <p:spPr>
          <a:xfrm>
            <a:off x="1708150" y="3048000"/>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30" name="Content Placeholder 6"/>
          <p:cNvSpPr>
            <a:spLocks noGrp="1"/>
          </p:cNvSpPr>
          <p:nvPr>
            <p:ph sz="quarter" idx="24"/>
          </p:nvPr>
        </p:nvSpPr>
        <p:spPr>
          <a:xfrm>
            <a:off x="3165475" y="3048000"/>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31" name="Content Placeholder 6"/>
          <p:cNvSpPr>
            <a:spLocks noGrp="1"/>
          </p:cNvSpPr>
          <p:nvPr>
            <p:ph sz="quarter" idx="25"/>
          </p:nvPr>
        </p:nvSpPr>
        <p:spPr>
          <a:xfrm>
            <a:off x="4622800" y="3048000"/>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32" name="Content Placeholder 6"/>
          <p:cNvSpPr>
            <a:spLocks noGrp="1"/>
          </p:cNvSpPr>
          <p:nvPr>
            <p:ph sz="quarter" idx="26"/>
          </p:nvPr>
        </p:nvSpPr>
        <p:spPr>
          <a:xfrm>
            <a:off x="6080125" y="3048000"/>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33" name="Content Placeholder 6"/>
          <p:cNvSpPr>
            <a:spLocks noGrp="1"/>
          </p:cNvSpPr>
          <p:nvPr>
            <p:ph sz="quarter" idx="27"/>
          </p:nvPr>
        </p:nvSpPr>
        <p:spPr>
          <a:xfrm>
            <a:off x="7537451" y="3048000"/>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34" name="Content Placeholder 6"/>
          <p:cNvSpPr>
            <a:spLocks noGrp="1"/>
          </p:cNvSpPr>
          <p:nvPr>
            <p:ph sz="quarter" idx="28"/>
          </p:nvPr>
        </p:nvSpPr>
        <p:spPr>
          <a:xfrm>
            <a:off x="250825" y="4517231"/>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35" name="Content Placeholder 6"/>
          <p:cNvSpPr>
            <a:spLocks noGrp="1"/>
          </p:cNvSpPr>
          <p:nvPr>
            <p:ph sz="quarter" idx="29"/>
          </p:nvPr>
        </p:nvSpPr>
        <p:spPr>
          <a:xfrm>
            <a:off x="1708150" y="4517231"/>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36" name="Content Placeholder 6"/>
          <p:cNvSpPr>
            <a:spLocks noGrp="1"/>
          </p:cNvSpPr>
          <p:nvPr>
            <p:ph sz="quarter" idx="30"/>
          </p:nvPr>
        </p:nvSpPr>
        <p:spPr>
          <a:xfrm>
            <a:off x="3165475" y="4517231"/>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37" name="Content Placeholder 6"/>
          <p:cNvSpPr>
            <a:spLocks noGrp="1"/>
          </p:cNvSpPr>
          <p:nvPr>
            <p:ph sz="quarter" idx="31"/>
          </p:nvPr>
        </p:nvSpPr>
        <p:spPr>
          <a:xfrm>
            <a:off x="4622800" y="4517231"/>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38" name="Content Placeholder 6"/>
          <p:cNvSpPr>
            <a:spLocks noGrp="1"/>
          </p:cNvSpPr>
          <p:nvPr>
            <p:ph sz="quarter" idx="32"/>
          </p:nvPr>
        </p:nvSpPr>
        <p:spPr>
          <a:xfrm>
            <a:off x="6080125" y="4517231"/>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39" name="Content Placeholder 6"/>
          <p:cNvSpPr>
            <a:spLocks noGrp="1"/>
          </p:cNvSpPr>
          <p:nvPr>
            <p:ph sz="quarter" idx="33"/>
          </p:nvPr>
        </p:nvSpPr>
        <p:spPr>
          <a:xfrm>
            <a:off x="7537451" y="4517231"/>
            <a:ext cx="1349375" cy="1368426"/>
          </a:xfrm>
        </p:spPr>
        <p:txBody>
          <a:bodyPr/>
          <a:lstStyle>
            <a:lvl1pPr marL="0" indent="0">
              <a:buNone/>
              <a:defRPr sz="1200"/>
            </a:lvl1pPr>
            <a:lvl2pPr marL="457200" indent="0">
              <a:buNone/>
              <a:defRPr sz="1400"/>
            </a:lvl2pPr>
            <a:lvl3pPr>
              <a:defRPr sz="1400"/>
            </a:lvl3pPr>
            <a:lvl4pPr>
              <a:defRPr sz="1400"/>
            </a:lvl4pPr>
            <a:lvl5pPr>
              <a:defRPr sz="1400"/>
            </a:lvl5pPr>
          </a:lstStyle>
          <a:p>
            <a:pPr lvl="0"/>
            <a:r>
              <a:rPr lang="en-US" smtClean="0"/>
              <a:t>Click to edit Master text styles</a:t>
            </a:r>
          </a:p>
        </p:txBody>
      </p:sp>
      <p:sp>
        <p:nvSpPr>
          <p:cNvPr id="40" name="Footer Placeholder 3"/>
          <p:cNvSpPr>
            <a:spLocks noGrp="1"/>
          </p:cNvSpPr>
          <p:nvPr>
            <p:ph type="ftr" sz="quarter" idx="35"/>
          </p:nvPr>
        </p:nvSpPr>
        <p:spPr/>
        <p:txBody>
          <a:bodyPr/>
          <a:lstStyle>
            <a:lvl1pPr>
              <a:defRPr/>
            </a:lvl1pPr>
          </a:lstStyle>
          <a:p>
            <a:pPr>
              <a:defRPr/>
            </a:pPr>
            <a:endParaRPr lang="en-GB"/>
          </a:p>
        </p:txBody>
      </p:sp>
      <p:sp>
        <p:nvSpPr>
          <p:cNvPr id="3" name="TxtClassification"/>
          <p:cNvSpPr>
            <a:spLocks noGrp="1"/>
          </p:cNvSpPr>
          <p:nvPr>
            <p:ph type="dt" sz="quarter" idx="36"/>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4" name="TxtPageNumber"/>
          <p:cNvSpPr>
            <a:spLocks noGrp="1"/>
          </p:cNvSpPr>
          <p:nvPr>
            <p:ph type="sldNum" sz="quarter" idx="37"/>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14E0435F-87EE-40EF-93E2-9C6444EDBC77}" type="slidenum">
              <a:rPr lang="nb-NO" smtClean="0"/>
              <a:pPr fontAlgn="base"/>
              <a:t>‹#›</a:t>
            </a:fld>
            <a:endParaRPr lang="nb-NO"/>
          </a:p>
        </p:txBody>
      </p:sp>
    </p:spTree>
    <p:extLst>
      <p:ext uri="{BB962C8B-B14F-4D97-AF65-F5344CB8AC3E}">
        <p14:creationId xmlns:p14="http://schemas.microsoft.com/office/powerpoint/2010/main" val="654747735"/>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3069431" y="3069431"/>
            <a:ext cx="6858000" cy="719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GB">
              <a:solidFill>
                <a:srgbClr val="FFFFFF"/>
              </a:solidFill>
            </a:endParaRPr>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29263"/>
            <a:ext cx="687388"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542212" y="246063"/>
            <a:ext cx="1342707" cy="6358571"/>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1600200" y="247649"/>
            <a:ext cx="5181600" cy="63569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Footer Placeholder 6"/>
          <p:cNvSpPr>
            <a:spLocks noGrp="1"/>
          </p:cNvSpPr>
          <p:nvPr>
            <p:ph type="ftr" sz="quarter" idx="11"/>
          </p:nvPr>
        </p:nvSpPr>
        <p:spPr>
          <a:xfrm rot="5400000">
            <a:off x="-92075" y="4849813"/>
            <a:ext cx="720725" cy="184150"/>
          </a:xfrm>
        </p:spPr>
        <p:txBody>
          <a:bodyPr/>
          <a:lstStyle>
            <a:lvl1pPr>
              <a:defRPr/>
            </a:lvl1pPr>
          </a:lstStyle>
          <a:p>
            <a:pPr>
              <a:defRPr/>
            </a:pPr>
            <a:endParaRPr lang="en-GB"/>
          </a:p>
        </p:txBody>
      </p:sp>
      <p:sp>
        <p:nvSpPr>
          <p:cNvPr id="9" name="TxtClassification"/>
          <p:cNvSpPr>
            <a:spLocks noGrp="1"/>
          </p:cNvSpPr>
          <p:nvPr>
            <p:ph type="dt" sz="quarter" idx="12"/>
          </p:nvPr>
        </p:nvSpPr>
        <p:spPr bwMode="gray">
          <a:xfrm>
            <a:off x="560324" y="6542024"/>
            <a:ext cx="42687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800" b="0">
                <a:solidFill>
                  <a:srgbClr val="999999"/>
                </a:solidFill>
                <a:latin typeface="Arial"/>
              </a:defRPr>
            </a:lvl1pPr>
          </a:lstStyle>
          <a:p>
            <a:pPr fontAlgn="base"/>
            <a:r>
              <a:rPr lang="nb-NO" smtClean="0"/>
              <a:t>Classification: Internal     2013-01-30</a:t>
            </a:r>
            <a:endParaRPr lang="nb-NO"/>
          </a:p>
        </p:txBody>
      </p:sp>
      <p:sp>
        <p:nvSpPr>
          <p:cNvPr id="10" name="TxtPageNumber"/>
          <p:cNvSpPr>
            <a:spLocks noGrp="1"/>
          </p:cNvSpPr>
          <p:nvPr>
            <p:ph type="sldNum" sz="quarter" idx="13"/>
          </p:nvPr>
        </p:nvSpPr>
        <p:spPr bwMode="gray">
          <a:xfrm>
            <a:off x="250825" y="6542024"/>
            <a:ext cx="3063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800" b="0">
                <a:solidFill>
                  <a:srgbClr val="999999"/>
                </a:solidFill>
                <a:latin typeface="Arial"/>
              </a:defRPr>
            </a:lvl1pPr>
          </a:lstStyle>
          <a:p>
            <a:pPr fontAlgn="base"/>
            <a:fld id="{2EC7C973-8E6F-44AF-B76F-15363A859979}" type="slidenum">
              <a:rPr lang="nb-NO" smtClean="0"/>
              <a:pPr fontAlgn="base"/>
              <a:t>‹#›</a:t>
            </a:fld>
            <a:endParaRPr lang="nb-NO"/>
          </a:p>
        </p:txBody>
      </p:sp>
    </p:spTree>
    <p:extLst>
      <p:ext uri="{BB962C8B-B14F-4D97-AF65-F5344CB8AC3E}">
        <p14:creationId xmlns:p14="http://schemas.microsoft.com/office/powerpoint/2010/main" val="53028451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2C40F9-D0C4-41D7-B26D-D130737F797E}"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0E312-6E23-4158-A949-D1A19988D35F}" type="slidenum">
              <a:rPr lang="en-US" smtClean="0"/>
              <a:t>‹#›</a:t>
            </a:fld>
            <a:endParaRPr lang="en-US"/>
          </a:p>
        </p:txBody>
      </p:sp>
    </p:spTree>
    <p:extLst>
      <p:ext uri="{BB962C8B-B14F-4D97-AF65-F5344CB8AC3E}">
        <p14:creationId xmlns:p14="http://schemas.microsoft.com/office/powerpoint/2010/main" val="398240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2C40F9-D0C4-41D7-B26D-D130737F797E}"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0E312-6E23-4158-A949-D1A19988D35F}" type="slidenum">
              <a:rPr lang="en-US" smtClean="0"/>
              <a:t>‹#›</a:t>
            </a:fld>
            <a:endParaRPr lang="en-US"/>
          </a:p>
        </p:txBody>
      </p:sp>
    </p:spTree>
    <p:extLst>
      <p:ext uri="{BB962C8B-B14F-4D97-AF65-F5344CB8AC3E}">
        <p14:creationId xmlns:p14="http://schemas.microsoft.com/office/powerpoint/2010/main" val="3710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2C40F9-D0C4-41D7-B26D-D130737F797E}" type="datetimeFigureOut">
              <a:rPr lang="en-US" smtClean="0"/>
              <a:t>4/26/2015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0E312-6E23-4158-A949-D1A19988D35F}" type="slidenum">
              <a:rPr lang="en-US" smtClean="0"/>
              <a:t>‹#›</a:t>
            </a:fld>
            <a:endParaRPr lang="en-US"/>
          </a:p>
        </p:txBody>
      </p:sp>
    </p:spTree>
    <p:extLst>
      <p:ext uri="{BB962C8B-B14F-4D97-AF65-F5344CB8AC3E}">
        <p14:creationId xmlns:p14="http://schemas.microsoft.com/office/powerpoint/2010/main" val="342677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2C40F9-D0C4-41D7-B26D-D130737F797E}" type="datetimeFigureOut">
              <a:rPr lang="en-US" smtClean="0"/>
              <a:t>4/26/2015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0E312-6E23-4158-A949-D1A19988D35F}" type="slidenum">
              <a:rPr lang="en-US" smtClean="0"/>
              <a:t>‹#›</a:t>
            </a:fld>
            <a:endParaRPr lang="en-US"/>
          </a:p>
        </p:txBody>
      </p:sp>
    </p:spTree>
    <p:extLst>
      <p:ext uri="{BB962C8B-B14F-4D97-AF65-F5344CB8AC3E}">
        <p14:creationId xmlns:p14="http://schemas.microsoft.com/office/powerpoint/2010/main" val="64173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C40F9-D0C4-41D7-B26D-D130737F797E}" type="datetimeFigureOut">
              <a:rPr lang="en-US" smtClean="0"/>
              <a:t>4/26/2015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0E312-6E23-4158-A949-D1A19988D35F}" type="slidenum">
              <a:rPr lang="en-US" smtClean="0"/>
              <a:t>‹#›</a:t>
            </a:fld>
            <a:endParaRPr lang="en-US"/>
          </a:p>
        </p:txBody>
      </p:sp>
    </p:spTree>
    <p:extLst>
      <p:ext uri="{BB962C8B-B14F-4D97-AF65-F5344CB8AC3E}">
        <p14:creationId xmlns:p14="http://schemas.microsoft.com/office/powerpoint/2010/main" val="249911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C40F9-D0C4-41D7-B26D-D130737F797E}"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0E312-6E23-4158-A949-D1A19988D35F}" type="slidenum">
              <a:rPr lang="en-US" smtClean="0"/>
              <a:t>‹#›</a:t>
            </a:fld>
            <a:endParaRPr lang="en-US"/>
          </a:p>
        </p:txBody>
      </p:sp>
    </p:spTree>
    <p:extLst>
      <p:ext uri="{BB962C8B-B14F-4D97-AF65-F5344CB8AC3E}">
        <p14:creationId xmlns:p14="http://schemas.microsoft.com/office/powerpoint/2010/main" val="387358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C40F9-D0C4-41D7-B26D-D130737F797E}"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0E312-6E23-4158-A949-D1A19988D35F}" type="slidenum">
              <a:rPr lang="en-US" smtClean="0"/>
              <a:t>‹#›</a:t>
            </a:fld>
            <a:endParaRPr lang="en-US"/>
          </a:p>
        </p:txBody>
      </p:sp>
    </p:spTree>
    <p:extLst>
      <p:ext uri="{BB962C8B-B14F-4D97-AF65-F5344CB8AC3E}">
        <p14:creationId xmlns:p14="http://schemas.microsoft.com/office/powerpoint/2010/main" val="74298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C40F9-D0C4-41D7-B26D-D130737F797E}" type="datetimeFigureOut">
              <a:rPr lang="en-US" smtClean="0"/>
              <a:t>4/26/2015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0E312-6E23-4158-A949-D1A19988D35F}" type="slidenum">
              <a:rPr lang="en-US" smtClean="0"/>
              <a:t>‹#›</a:t>
            </a:fld>
            <a:endParaRPr lang="en-US"/>
          </a:p>
        </p:txBody>
      </p:sp>
    </p:spTree>
    <p:extLst>
      <p:ext uri="{BB962C8B-B14F-4D97-AF65-F5344CB8AC3E}">
        <p14:creationId xmlns:p14="http://schemas.microsoft.com/office/powerpoint/2010/main" val="1688827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6138863"/>
            <a:ext cx="9144000" cy="719137"/>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nb-NO">
              <a:solidFill>
                <a:srgbClr val="333333"/>
              </a:solidFill>
            </a:endParaRPr>
          </a:p>
        </p:txBody>
      </p:sp>
      <p:sp>
        <p:nvSpPr>
          <p:cNvPr id="1027" name="Rectangle 3"/>
          <p:cNvSpPr>
            <a:spLocks noGrp="1" noChangeArrowheads="1"/>
          </p:cNvSpPr>
          <p:nvPr>
            <p:ph type="body" idx="1"/>
          </p:nvPr>
        </p:nvSpPr>
        <p:spPr bwMode="auto">
          <a:xfrm>
            <a:off x="252413" y="1565275"/>
            <a:ext cx="8640762"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title"/>
          </p:nvPr>
        </p:nvSpPr>
        <p:spPr bwMode="auto">
          <a:xfrm>
            <a:off x="252413" y="252413"/>
            <a:ext cx="8640762"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90000" bIns="90000" numCol="1" anchor="b" anchorCtr="0" compatLnSpc="1">
            <a:prstTxWarp prst="textNoShape">
              <a:avLst/>
            </a:prstTxWarp>
          </a:bodyPr>
          <a:lstStyle/>
          <a:p>
            <a:pPr lvl="0"/>
            <a:r>
              <a:rPr lang="en-US" smtClean="0"/>
              <a:t>Click to edit Master title style</a:t>
            </a:r>
            <a:endParaRPr lang="en-GB" smtClean="0"/>
          </a:p>
        </p:txBody>
      </p:sp>
      <p:pic>
        <p:nvPicPr>
          <p:cNvPr id="1029" name="Picture 6" descr="statoil_horizontal_neg_rgb_H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12088" y="6167438"/>
            <a:ext cx="1122362"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bwMode="ltGray">
          <a:xfrm>
            <a:off x="6119813" y="6540500"/>
            <a:ext cx="720725" cy="184150"/>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8F8F8F"/>
                </a:solidFill>
                <a:latin typeface="Arial" charset="0"/>
              </a:defRPr>
            </a:lvl1pPr>
          </a:lstStyle>
          <a:p>
            <a:pPr fontAlgn="base">
              <a:spcBef>
                <a:spcPct val="0"/>
              </a:spcBef>
              <a:spcAft>
                <a:spcPct val="0"/>
              </a:spcAft>
              <a:defRPr/>
            </a:pPr>
            <a:endParaRPr lang="en-GB"/>
          </a:p>
        </p:txBody>
      </p:sp>
    </p:spTree>
    <p:extLst>
      <p:ext uri="{BB962C8B-B14F-4D97-AF65-F5344CB8AC3E}">
        <p14:creationId xmlns:p14="http://schemas.microsoft.com/office/powerpoint/2010/main" val="2753062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p:txStyles>
    <p:titleStyle>
      <a:lvl1pPr algn="l" rtl="0" eaLnBrk="1" fontAlgn="base" hangingPunct="1">
        <a:lnSpc>
          <a:spcPct val="90000"/>
        </a:lnSpc>
        <a:spcBef>
          <a:spcPct val="0"/>
        </a:spcBef>
        <a:spcAft>
          <a:spcPct val="0"/>
        </a:spcAft>
        <a:defRPr sz="3200">
          <a:solidFill>
            <a:schemeClr val="tx2"/>
          </a:solidFill>
          <a:latin typeface="+mj-lt"/>
          <a:ea typeface="+mj-ea"/>
          <a:cs typeface="+mj-cs"/>
        </a:defRPr>
      </a:lvl1pPr>
      <a:lvl2pPr algn="l" rtl="0" eaLnBrk="1" fontAlgn="base" hangingPunct="1">
        <a:lnSpc>
          <a:spcPct val="90000"/>
        </a:lnSpc>
        <a:spcBef>
          <a:spcPct val="0"/>
        </a:spcBef>
        <a:spcAft>
          <a:spcPct val="0"/>
        </a:spcAft>
        <a:defRPr sz="3200">
          <a:solidFill>
            <a:schemeClr val="tx2"/>
          </a:solidFill>
          <a:latin typeface="Arial" charset="0"/>
          <a:cs typeface="Arial" charset="0"/>
        </a:defRPr>
      </a:lvl2pPr>
      <a:lvl3pPr algn="l" rtl="0" eaLnBrk="1" fontAlgn="base" hangingPunct="1">
        <a:lnSpc>
          <a:spcPct val="90000"/>
        </a:lnSpc>
        <a:spcBef>
          <a:spcPct val="0"/>
        </a:spcBef>
        <a:spcAft>
          <a:spcPct val="0"/>
        </a:spcAft>
        <a:defRPr sz="3200">
          <a:solidFill>
            <a:schemeClr val="tx2"/>
          </a:solidFill>
          <a:latin typeface="Arial" charset="0"/>
          <a:cs typeface="Arial" charset="0"/>
        </a:defRPr>
      </a:lvl3pPr>
      <a:lvl4pPr algn="l" rtl="0" eaLnBrk="1" fontAlgn="base" hangingPunct="1">
        <a:lnSpc>
          <a:spcPct val="90000"/>
        </a:lnSpc>
        <a:spcBef>
          <a:spcPct val="0"/>
        </a:spcBef>
        <a:spcAft>
          <a:spcPct val="0"/>
        </a:spcAft>
        <a:defRPr sz="3200">
          <a:solidFill>
            <a:schemeClr val="tx2"/>
          </a:solidFill>
          <a:latin typeface="Arial" charset="0"/>
          <a:cs typeface="Arial" charset="0"/>
        </a:defRPr>
      </a:lvl4pPr>
      <a:lvl5pPr algn="l" rtl="0" eaLnBrk="1" fontAlgn="base" hangingPunct="1">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182563" indent="-182563"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ea typeface="+mn-ea"/>
          <a:cs typeface="+mn-cs"/>
        </a:defRPr>
      </a:lvl1pPr>
      <a:lvl2pPr marL="685800" indent="-228600"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cs typeface="+mn-cs"/>
        </a:defRPr>
      </a:lvl2pPr>
      <a:lvl3pPr marL="1089025" indent="-200025"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cs typeface="+mn-cs"/>
        </a:defRPr>
      </a:lvl3pPr>
      <a:lvl4pPr marL="1581150" indent="-236538"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cs typeface="+mn-cs"/>
        </a:defRPr>
      </a:lvl4pPr>
      <a:lvl5pPr marL="2009775" indent="-180975"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cs typeface="+mn-cs"/>
        </a:defRPr>
      </a:lvl5pPr>
      <a:lvl6pPr marL="2466975" indent="-180975"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cs typeface="+mn-cs"/>
        </a:defRPr>
      </a:lvl6pPr>
      <a:lvl7pPr marL="2924175" indent="-180975"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cs typeface="+mn-cs"/>
        </a:defRPr>
      </a:lvl7pPr>
      <a:lvl8pPr marL="3381375" indent="-180975"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cs typeface="+mn-cs"/>
        </a:defRPr>
      </a:lvl8pPr>
      <a:lvl9pPr marL="3838575" indent="-180975" algn="l" rtl="0" eaLnBrk="1" fontAlgn="base" hangingPunct="1">
        <a:lnSpc>
          <a:spcPct val="110000"/>
        </a:lnSpc>
        <a:spcBef>
          <a:spcPct val="0"/>
        </a:spcBef>
        <a:spcAft>
          <a:spcPct val="40000"/>
        </a:spcAft>
        <a:buClr>
          <a:schemeClr val="tx2"/>
        </a:buClr>
        <a:buFont typeface="Arial" charset="0"/>
        <a:buChar char="•"/>
        <a:defRPr>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34.jpg"/><Relationship Id="rId7" Type="http://schemas.openxmlformats.org/officeDocument/2006/relationships/image" Target="../media/image31.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33.wmf"/><Relationship Id="rId5" Type="http://schemas.openxmlformats.org/officeDocument/2006/relationships/image" Target="../media/image20.jpeg"/><Relationship Id="rId10" Type="http://schemas.openxmlformats.org/officeDocument/2006/relationships/oleObject" Target="../embeddings/oleObject8.bin"/><Relationship Id="rId4" Type="http://schemas.openxmlformats.org/officeDocument/2006/relationships/image" Target="../media/image35.jpg"/><Relationship Id="rId9" Type="http://schemas.openxmlformats.org/officeDocument/2006/relationships/image" Target="../media/image32.wmf"/></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wmf"/></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53.wmf"/><Relationship Id="rId5" Type="http://schemas.openxmlformats.org/officeDocument/2006/relationships/oleObject" Target="../embeddings/oleObject10.bin"/><Relationship Id="rId4" Type="http://schemas.openxmlformats.org/officeDocument/2006/relationships/image" Target="../media/image48.jpg"/></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58.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6.xml"/><Relationship Id="rId5" Type="http://schemas.openxmlformats.org/officeDocument/2006/relationships/image" Target="../media/image45.jp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xml"/><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97652" y="381000"/>
            <a:ext cx="791294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Aft>
                <a:spcPct val="15000"/>
              </a:spcAft>
            </a:pPr>
            <a:r>
              <a:rPr lang="en-US" sz="2800" b="1" dirty="0"/>
              <a:t>Combining time lapse seismic and gravity to estimate CO</a:t>
            </a:r>
            <a:r>
              <a:rPr lang="en-US" sz="2800" b="1" baseline="-25000" dirty="0"/>
              <a:t>2</a:t>
            </a:r>
            <a:r>
              <a:rPr lang="en-US" sz="2800" b="1" dirty="0"/>
              <a:t> saturation changes at </a:t>
            </a:r>
            <a:r>
              <a:rPr lang="en-US" sz="2800" b="1" dirty="0" err="1"/>
              <a:t>Sleipner</a:t>
            </a:r>
            <a:endParaRPr lang="en-US" sz="2800" b="1" dirty="0"/>
          </a:p>
        </p:txBody>
      </p:sp>
      <p:grpSp>
        <p:nvGrpSpPr>
          <p:cNvPr id="6" name="Group 5"/>
          <p:cNvGrpSpPr/>
          <p:nvPr/>
        </p:nvGrpSpPr>
        <p:grpSpPr>
          <a:xfrm>
            <a:off x="457200" y="1447800"/>
            <a:ext cx="8172449" cy="5296645"/>
            <a:chOff x="457200" y="1447800"/>
            <a:chExt cx="8172449" cy="5296645"/>
          </a:xfrm>
        </p:grpSpPr>
        <p:sp>
          <p:nvSpPr>
            <p:cNvPr id="18" name="Text Box 2"/>
            <p:cNvSpPr txBox="1">
              <a:spLocks noChangeArrowheads="1"/>
            </p:cNvSpPr>
            <p:nvPr/>
          </p:nvSpPr>
          <p:spPr bwMode="auto">
            <a:xfrm>
              <a:off x="5124449" y="6323114"/>
              <a:ext cx="350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Aft>
                  <a:spcPct val="15000"/>
                </a:spcAft>
              </a:pPr>
              <a:r>
                <a:rPr lang="nb-NO" sz="2000" b="1" i="1" dirty="0" smtClean="0"/>
                <a:t>M. Landrø and M. </a:t>
              </a:r>
              <a:r>
                <a:rPr lang="nb-NO" sz="2000" b="1" i="1" dirty="0" err="1" smtClean="0"/>
                <a:t>Zumberge</a:t>
              </a:r>
              <a:endParaRPr lang="en-US" sz="2000" b="1" i="1" dirty="0"/>
            </a:p>
          </p:txBody>
        </p:sp>
        <p:sp>
          <p:nvSpPr>
            <p:cNvPr id="4" name="TextBox 3"/>
            <p:cNvSpPr txBox="1"/>
            <p:nvPr/>
          </p:nvSpPr>
          <p:spPr>
            <a:xfrm>
              <a:off x="457200" y="6441077"/>
              <a:ext cx="1432828" cy="276999"/>
            </a:xfrm>
            <a:prstGeom prst="rect">
              <a:avLst/>
            </a:prstGeom>
            <a:noFill/>
          </p:spPr>
          <p:txBody>
            <a:bodyPr wrap="none" rtlCol="0">
              <a:spAutoFit/>
            </a:bodyPr>
            <a:lstStyle/>
            <a:p>
              <a:r>
                <a:rPr lang="nb-NO" sz="1200" b="1" i="1" dirty="0" smtClean="0">
                  <a:solidFill>
                    <a:schemeClr val="bg1">
                      <a:lumMod val="50000"/>
                    </a:schemeClr>
                  </a:solidFill>
                </a:rPr>
                <a:t>ROSE </a:t>
              </a:r>
              <a:r>
                <a:rPr lang="nb-NO" sz="1200" b="1" i="1" dirty="0" err="1" smtClean="0">
                  <a:solidFill>
                    <a:schemeClr val="bg1">
                      <a:lumMod val="50000"/>
                    </a:schemeClr>
                  </a:solidFill>
                </a:rPr>
                <a:t>meeting</a:t>
              </a:r>
              <a:r>
                <a:rPr lang="nb-NO" sz="1200" b="1" i="1" dirty="0" smtClean="0">
                  <a:solidFill>
                    <a:schemeClr val="bg1">
                      <a:lumMod val="50000"/>
                    </a:schemeClr>
                  </a:solidFill>
                </a:rPr>
                <a:t> 2015</a:t>
              </a:r>
              <a:endParaRPr lang="en-US" sz="1200" b="1" i="1" dirty="0">
                <a:solidFill>
                  <a:schemeClr val="bg1">
                    <a:lumMod val="50000"/>
                  </a:schemeClr>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695" r="12720"/>
            <a:stretch/>
          </p:blipFill>
          <p:spPr>
            <a:xfrm>
              <a:off x="1471616" y="1447800"/>
              <a:ext cx="5843584" cy="4348778"/>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0312" t="15185" r="18230" b="6852"/>
            <a:stretch/>
          </p:blipFill>
          <p:spPr>
            <a:xfrm>
              <a:off x="1981200" y="6209559"/>
              <a:ext cx="627634" cy="534886"/>
            </a:xfrm>
            <a:prstGeom prst="rect">
              <a:avLst/>
            </a:prstGeom>
          </p:spPr>
        </p:pic>
      </p:grpSp>
    </p:spTree>
    <p:extLst>
      <p:ext uri="{BB962C8B-B14F-4D97-AF65-F5344CB8AC3E}">
        <p14:creationId xmlns:p14="http://schemas.microsoft.com/office/powerpoint/2010/main" val="1081511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800" y="76200"/>
            <a:ext cx="5791200" cy="655638"/>
          </a:xfrm>
        </p:spPr>
        <p:txBody>
          <a:bodyPr>
            <a:normAutofit/>
          </a:bodyPr>
          <a:lstStyle/>
          <a:p>
            <a:r>
              <a:rPr lang="nb-NO" sz="2800" b="1" dirty="0" smtClean="0"/>
              <a:t>Far offset </a:t>
            </a:r>
            <a:r>
              <a:rPr lang="nb-NO" sz="2800" b="1" dirty="0" err="1" smtClean="0"/>
              <a:t>calibration</a:t>
            </a:r>
            <a:r>
              <a:rPr lang="nb-NO" sz="2800" b="1" dirty="0" smtClean="0"/>
              <a:t> (</a:t>
            </a:r>
            <a:r>
              <a:rPr lang="nb-NO" sz="2800" b="1" dirty="0" err="1" smtClean="0"/>
              <a:t>step</a:t>
            </a:r>
            <a:r>
              <a:rPr lang="nb-NO" sz="2800" b="1" dirty="0" smtClean="0"/>
              <a:t> 2)</a:t>
            </a:r>
            <a:endParaRPr lang="nb-NO" sz="2800" b="1" dirty="0"/>
          </a:p>
        </p:txBody>
      </p:sp>
      <p:sp>
        <p:nvSpPr>
          <p:cNvPr id="17" name="TextBox 16"/>
          <p:cNvSpPr txBox="1"/>
          <p:nvPr/>
        </p:nvSpPr>
        <p:spPr>
          <a:xfrm>
            <a:off x="609601" y="838200"/>
            <a:ext cx="7696200" cy="830997"/>
          </a:xfrm>
          <a:prstGeom prst="rect">
            <a:avLst/>
          </a:prstGeom>
          <a:noFill/>
        </p:spPr>
        <p:txBody>
          <a:bodyPr wrap="square" rtlCol="0">
            <a:spAutoFit/>
          </a:bodyPr>
          <a:lstStyle/>
          <a:p>
            <a:r>
              <a:rPr lang="nb-NO" sz="2400" dirty="0" smtClean="0"/>
              <a:t>Q-</a:t>
            </a:r>
            <a:r>
              <a:rPr lang="nb-NO" sz="2400" dirty="0" err="1" smtClean="0"/>
              <a:t>value</a:t>
            </a:r>
            <a:r>
              <a:rPr lang="nb-NO" sz="2400" dirty="0" smtClean="0"/>
              <a:t> </a:t>
            </a:r>
            <a:r>
              <a:rPr lang="nb-NO" sz="2400" dirty="0" err="1" smtClean="0"/>
              <a:t>fitted</a:t>
            </a:r>
            <a:r>
              <a:rPr lang="nb-NO" sz="2400" dirty="0" smtClean="0"/>
              <a:t> by trial and </a:t>
            </a:r>
            <a:r>
              <a:rPr lang="nb-NO" sz="2400" dirty="0" err="1" smtClean="0"/>
              <a:t>error</a:t>
            </a:r>
            <a:r>
              <a:rPr lang="nb-NO" sz="2400" dirty="0" smtClean="0"/>
              <a:t> </a:t>
            </a:r>
            <a:r>
              <a:rPr lang="nb-NO" sz="2400" dirty="0" err="1" smtClean="0"/>
              <a:t>until</a:t>
            </a:r>
            <a:r>
              <a:rPr lang="nb-NO" sz="2400" dirty="0" smtClean="0"/>
              <a:t> a </a:t>
            </a:r>
            <a:r>
              <a:rPr lang="nb-NO" sz="2400" dirty="0" err="1" smtClean="0"/>
              <a:t>good</a:t>
            </a:r>
            <a:r>
              <a:rPr lang="nb-NO" sz="2400" dirty="0" smtClean="0"/>
              <a:t> match </a:t>
            </a:r>
            <a:r>
              <a:rPr lang="nb-NO" sz="2400" dirty="0" err="1" smtClean="0"/>
              <a:t>with</a:t>
            </a:r>
            <a:r>
              <a:rPr lang="nb-NO" sz="2400" dirty="0" smtClean="0"/>
              <a:t> </a:t>
            </a:r>
            <a:r>
              <a:rPr lang="nb-NO" sz="2400" dirty="0" err="1" smtClean="0"/>
              <a:t>modeled</a:t>
            </a:r>
            <a:r>
              <a:rPr lang="nb-NO" sz="2400" dirty="0" smtClean="0"/>
              <a:t> AVO-</a:t>
            </a:r>
            <a:r>
              <a:rPr lang="nb-NO" sz="2400" dirty="0" err="1" smtClean="0"/>
              <a:t>response</a:t>
            </a:r>
            <a:r>
              <a:rPr lang="nb-NO" sz="2400" dirty="0" smtClean="0"/>
              <a:t> is </a:t>
            </a:r>
            <a:r>
              <a:rPr lang="nb-NO" sz="2400" dirty="0" err="1" smtClean="0"/>
              <a:t>obtained</a:t>
            </a:r>
            <a:r>
              <a:rPr lang="nb-NO" sz="2400" dirty="0" smtClean="0"/>
              <a:t> – </a:t>
            </a:r>
            <a:r>
              <a:rPr lang="nb-NO" sz="2400" dirty="0" err="1" smtClean="0"/>
              <a:t>shown</a:t>
            </a:r>
            <a:r>
              <a:rPr lang="nb-NO" sz="2400" dirty="0" smtClean="0"/>
              <a:t> in </a:t>
            </a:r>
            <a:r>
              <a:rPr lang="nb-NO" sz="2400" dirty="0" err="1" smtClean="0"/>
              <a:t>next</a:t>
            </a:r>
            <a:r>
              <a:rPr lang="nb-NO" sz="2400" dirty="0" smtClean="0"/>
              <a:t> slide</a:t>
            </a:r>
            <a:endParaRPr lang="nb-NO" sz="2400" dirty="0"/>
          </a:p>
        </p:txBody>
      </p:sp>
      <p:grpSp>
        <p:nvGrpSpPr>
          <p:cNvPr id="21" name="Group 20"/>
          <p:cNvGrpSpPr/>
          <p:nvPr/>
        </p:nvGrpSpPr>
        <p:grpSpPr>
          <a:xfrm>
            <a:off x="223129" y="1861066"/>
            <a:ext cx="8763000" cy="4692134"/>
            <a:chOff x="223129" y="1861066"/>
            <a:chExt cx="8763000" cy="4692134"/>
          </a:xfrm>
        </p:grpSpPr>
        <p:grpSp>
          <p:nvGrpSpPr>
            <p:cNvPr id="16" name="Group 15"/>
            <p:cNvGrpSpPr/>
            <p:nvPr/>
          </p:nvGrpSpPr>
          <p:grpSpPr>
            <a:xfrm>
              <a:off x="223129" y="1861066"/>
              <a:ext cx="8763000" cy="4692134"/>
              <a:chOff x="223129" y="1861066"/>
              <a:chExt cx="8763000" cy="4692134"/>
            </a:xfrm>
          </p:grpSpPr>
          <p:grpSp>
            <p:nvGrpSpPr>
              <p:cNvPr id="3" name="Group 2"/>
              <p:cNvGrpSpPr/>
              <p:nvPr/>
            </p:nvGrpSpPr>
            <p:grpSpPr>
              <a:xfrm>
                <a:off x="223129" y="1905000"/>
                <a:ext cx="8763000" cy="4648200"/>
                <a:chOff x="0" y="0"/>
                <a:chExt cx="8186250" cy="3840480"/>
              </a:xfrm>
            </p:grpSpPr>
            <p:grpSp>
              <p:nvGrpSpPr>
                <p:cNvPr id="4" name="Group 3"/>
                <p:cNvGrpSpPr/>
                <p:nvPr/>
              </p:nvGrpSpPr>
              <p:grpSpPr>
                <a:xfrm>
                  <a:off x="0" y="0"/>
                  <a:ext cx="8186250" cy="3840480"/>
                  <a:chOff x="0" y="0"/>
                  <a:chExt cx="8186250" cy="3840480"/>
                </a:xfrm>
              </p:grpSpPr>
              <p:grpSp>
                <p:nvGrpSpPr>
                  <p:cNvPr id="7" name="Group 6"/>
                  <p:cNvGrpSpPr/>
                  <p:nvPr/>
                </p:nvGrpSpPr>
                <p:grpSpPr>
                  <a:xfrm>
                    <a:off x="0" y="0"/>
                    <a:ext cx="8186250" cy="3840480"/>
                    <a:chOff x="0" y="0"/>
                    <a:chExt cx="8186250" cy="384048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6231" r="32780"/>
                    <a:stretch/>
                  </p:blipFill>
                  <p:spPr>
                    <a:xfrm>
                      <a:off x="0" y="0"/>
                      <a:ext cx="2610995" cy="384048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675" r="32780"/>
                    <a:stretch/>
                  </p:blipFill>
                  <p:spPr>
                    <a:xfrm>
                      <a:off x="2610995" y="0"/>
                      <a:ext cx="2332197" cy="384048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1428" r="15700"/>
                    <a:stretch/>
                  </p:blipFill>
                  <p:spPr>
                    <a:xfrm>
                      <a:off x="4966814" y="0"/>
                      <a:ext cx="3219436" cy="3840480"/>
                    </a:xfrm>
                    <a:prstGeom prst="rect">
                      <a:avLst/>
                    </a:prstGeom>
                  </p:spPr>
                </p:pic>
              </p:grpSp>
              <p:sp>
                <p:nvSpPr>
                  <p:cNvPr id="8" name="TextBox 9"/>
                  <p:cNvSpPr txBox="1"/>
                  <p:nvPr/>
                </p:nvSpPr>
                <p:spPr>
                  <a:xfrm>
                    <a:off x="467113" y="2184942"/>
                    <a:ext cx="1152546" cy="307777"/>
                  </a:xfrm>
                  <a:prstGeom prst="rect">
                    <a:avLst/>
                  </a:prstGeom>
                  <a:noFill/>
                </p:spPr>
                <p:txBody>
                  <a:bodyPr wrap="square" rtlCol="0">
                    <a:noAutofit/>
                  </a:bodyPr>
                  <a:lstStyle/>
                  <a:p>
                    <a:pPr>
                      <a:spcAft>
                        <a:spcPts val="0"/>
                      </a:spcAft>
                    </a:pPr>
                    <a:r>
                      <a:rPr lang="nb-NO" sz="1600" b="1" kern="1200">
                        <a:solidFill>
                          <a:srgbClr val="FFFFFF"/>
                        </a:solidFill>
                        <a:effectLst/>
                        <a:latin typeface="Calibri"/>
                        <a:ea typeface="Times New Roman"/>
                        <a:cs typeface="Times New Roman"/>
                      </a:rPr>
                      <a:t>XL 1120</a:t>
                    </a:r>
                    <a:endParaRPr lang="nb-NO" sz="1600">
                      <a:effectLst/>
                      <a:latin typeface="Times New Roman"/>
                      <a:ea typeface="Times New Roman"/>
                    </a:endParaRPr>
                  </a:p>
                </p:txBody>
              </p:sp>
              <p:sp>
                <p:nvSpPr>
                  <p:cNvPr id="9" name="TextBox 10"/>
                  <p:cNvSpPr txBox="1"/>
                  <p:nvPr/>
                </p:nvSpPr>
                <p:spPr>
                  <a:xfrm>
                    <a:off x="461152" y="1037064"/>
                    <a:ext cx="1158586" cy="308611"/>
                  </a:xfrm>
                  <a:prstGeom prst="rect">
                    <a:avLst/>
                  </a:prstGeom>
                  <a:noFill/>
                </p:spPr>
                <p:txBody>
                  <a:bodyPr wrap="square" rtlCol="0">
                    <a:noAutofit/>
                  </a:bodyPr>
                  <a:lstStyle/>
                  <a:p>
                    <a:pPr>
                      <a:spcAft>
                        <a:spcPts val="0"/>
                      </a:spcAft>
                    </a:pPr>
                    <a:r>
                      <a:rPr lang="nb-NO" sz="1600" b="1" kern="1200" dirty="0">
                        <a:solidFill>
                          <a:srgbClr val="FFFFFF"/>
                        </a:solidFill>
                        <a:effectLst/>
                        <a:latin typeface="Calibri"/>
                        <a:ea typeface="Times New Roman"/>
                        <a:cs typeface="Times New Roman"/>
                      </a:rPr>
                      <a:t>XL 1258</a:t>
                    </a:r>
                    <a:endParaRPr lang="nb-NO" sz="1600" dirty="0">
                      <a:effectLst/>
                      <a:latin typeface="Times New Roman"/>
                      <a:ea typeface="Times New Roman"/>
                    </a:endParaRPr>
                  </a:p>
                </p:txBody>
              </p:sp>
            </p:grpSp>
            <p:cxnSp>
              <p:nvCxnSpPr>
                <p:cNvPr id="5" name="Straight Connector 4"/>
                <p:cNvCxnSpPr/>
                <p:nvPr/>
              </p:nvCxnSpPr>
              <p:spPr>
                <a:xfrm>
                  <a:off x="506096" y="2493136"/>
                  <a:ext cx="20162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06096" y="1341008"/>
                  <a:ext cx="20162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994266" y="1905000"/>
                <a:ext cx="1699504" cy="369332"/>
              </a:xfrm>
              <a:prstGeom prst="rect">
                <a:avLst/>
              </a:prstGeom>
              <a:noFill/>
            </p:spPr>
            <p:txBody>
              <a:bodyPr wrap="none" rtlCol="0">
                <a:spAutoFit/>
              </a:bodyPr>
              <a:lstStyle/>
              <a:p>
                <a:r>
                  <a:rPr lang="nb-NO" dirty="0" err="1" smtClean="0"/>
                  <a:t>Near</a:t>
                </a:r>
                <a:r>
                  <a:rPr lang="nb-NO" dirty="0" smtClean="0"/>
                  <a:t> 2001-2008</a:t>
                </a:r>
                <a:endParaRPr lang="nb-NO" dirty="0"/>
              </a:p>
            </p:txBody>
          </p:sp>
          <p:sp>
            <p:nvSpPr>
              <p:cNvPr id="14" name="TextBox 13"/>
              <p:cNvSpPr txBox="1"/>
              <p:nvPr/>
            </p:nvSpPr>
            <p:spPr>
              <a:xfrm>
                <a:off x="3416580" y="1905000"/>
                <a:ext cx="1975413" cy="369332"/>
              </a:xfrm>
              <a:prstGeom prst="rect">
                <a:avLst/>
              </a:prstGeom>
              <a:noFill/>
            </p:spPr>
            <p:txBody>
              <a:bodyPr wrap="none" rtlCol="0">
                <a:spAutoFit/>
              </a:bodyPr>
              <a:lstStyle/>
              <a:p>
                <a:r>
                  <a:rPr lang="nb-NO" dirty="0" smtClean="0"/>
                  <a:t>Far 2001-2008 Q=0</a:t>
                </a:r>
                <a:endParaRPr lang="nb-NO" dirty="0"/>
              </a:p>
            </p:txBody>
          </p:sp>
          <p:sp>
            <p:nvSpPr>
              <p:cNvPr id="15" name="TextBox 14"/>
              <p:cNvSpPr txBox="1"/>
              <p:nvPr/>
            </p:nvSpPr>
            <p:spPr>
              <a:xfrm>
                <a:off x="5943600" y="1861066"/>
                <a:ext cx="2092432" cy="369332"/>
              </a:xfrm>
              <a:prstGeom prst="rect">
                <a:avLst/>
              </a:prstGeom>
              <a:noFill/>
            </p:spPr>
            <p:txBody>
              <a:bodyPr wrap="none" rtlCol="0">
                <a:spAutoFit/>
              </a:bodyPr>
              <a:lstStyle/>
              <a:p>
                <a:r>
                  <a:rPr lang="nb-NO" dirty="0"/>
                  <a:t>F</a:t>
                </a:r>
                <a:r>
                  <a:rPr lang="nb-NO" dirty="0" smtClean="0"/>
                  <a:t>ar 2001-2008 Q=80</a:t>
                </a:r>
                <a:endParaRPr lang="nb-NO" dirty="0"/>
              </a:p>
            </p:txBody>
          </p:sp>
        </p:grpSp>
        <p:sp>
          <p:nvSpPr>
            <p:cNvPr id="18" name="TextBox 17"/>
            <p:cNvSpPr txBox="1"/>
            <p:nvPr/>
          </p:nvSpPr>
          <p:spPr>
            <a:xfrm>
              <a:off x="3840478" y="5562600"/>
              <a:ext cx="1551515" cy="369332"/>
            </a:xfrm>
            <a:prstGeom prst="rect">
              <a:avLst/>
            </a:prstGeom>
            <a:noFill/>
          </p:spPr>
          <p:txBody>
            <a:bodyPr wrap="none" rtlCol="0">
              <a:spAutoFit/>
            </a:bodyPr>
            <a:lstStyle/>
            <a:p>
              <a:r>
                <a:rPr lang="nb-NO" dirty="0" err="1" smtClean="0">
                  <a:solidFill>
                    <a:schemeClr val="bg1"/>
                  </a:solidFill>
                </a:rPr>
                <a:t>Injection</a:t>
              </a:r>
              <a:r>
                <a:rPr lang="nb-NO" dirty="0" smtClean="0">
                  <a:solidFill>
                    <a:schemeClr val="bg1"/>
                  </a:solidFill>
                </a:rPr>
                <a:t> </a:t>
              </a:r>
              <a:r>
                <a:rPr lang="nb-NO" dirty="0" err="1" smtClean="0">
                  <a:solidFill>
                    <a:schemeClr val="bg1"/>
                  </a:solidFill>
                </a:rPr>
                <a:t>point</a:t>
              </a:r>
              <a:endParaRPr lang="nb-NO" dirty="0">
                <a:solidFill>
                  <a:schemeClr val="bg1"/>
                </a:solidFill>
              </a:endParaRPr>
            </a:p>
          </p:txBody>
        </p:sp>
        <p:cxnSp>
          <p:nvCxnSpPr>
            <p:cNvPr id="20" name="Straight Arrow Connector 19"/>
            <p:cNvCxnSpPr/>
            <p:nvPr/>
          </p:nvCxnSpPr>
          <p:spPr>
            <a:xfrm flipH="1" flipV="1">
              <a:off x="4341878" y="4922486"/>
              <a:ext cx="548714" cy="64011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924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7472" y="381000"/>
            <a:ext cx="6613477" cy="523220"/>
          </a:xfrm>
          <a:prstGeom prst="rect">
            <a:avLst/>
          </a:prstGeom>
          <a:noFill/>
        </p:spPr>
        <p:txBody>
          <a:bodyPr wrap="none" rtlCol="0">
            <a:spAutoFit/>
          </a:bodyPr>
          <a:lstStyle/>
          <a:p>
            <a:r>
              <a:rPr lang="nb-NO" sz="2800" b="1" dirty="0" err="1" smtClean="0"/>
              <a:t>Calibration</a:t>
            </a:r>
            <a:r>
              <a:rPr lang="nb-NO" sz="2800" b="1" dirty="0" smtClean="0"/>
              <a:t> </a:t>
            </a:r>
            <a:r>
              <a:rPr lang="nb-NO" sz="2800" b="1" dirty="0" err="1" smtClean="0"/>
              <a:t>of</a:t>
            </a:r>
            <a:r>
              <a:rPr lang="nb-NO" sz="2800" b="1" dirty="0" smtClean="0"/>
              <a:t> </a:t>
            </a:r>
            <a:r>
              <a:rPr lang="nb-NO" sz="2800" b="1" dirty="0" err="1" smtClean="0"/>
              <a:t>seismic</a:t>
            </a:r>
            <a:r>
              <a:rPr lang="nb-NO" sz="2800" b="1" dirty="0" smtClean="0"/>
              <a:t> data – </a:t>
            </a:r>
            <a:r>
              <a:rPr lang="nb-NO" sz="2800" b="1" dirty="0" err="1" smtClean="0"/>
              <a:t>determining</a:t>
            </a:r>
            <a:r>
              <a:rPr lang="nb-NO" sz="2800" b="1" dirty="0" smtClean="0"/>
              <a:t> Q</a:t>
            </a:r>
            <a:endParaRPr lang="nb-NO" sz="2800" b="1" dirty="0"/>
          </a:p>
        </p:txBody>
      </p:sp>
      <p:grpSp>
        <p:nvGrpSpPr>
          <p:cNvPr id="12" name="Group 11"/>
          <p:cNvGrpSpPr/>
          <p:nvPr/>
        </p:nvGrpSpPr>
        <p:grpSpPr>
          <a:xfrm>
            <a:off x="704850" y="1143000"/>
            <a:ext cx="8077200" cy="4876800"/>
            <a:chOff x="704850" y="1643693"/>
            <a:chExt cx="8077200" cy="4876800"/>
          </a:xfrm>
        </p:grpSpPr>
        <p:grpSp>
          <p:nvGrpSpPr>
            <p:cNvPr id="3" name="Group 2"/>
            <p:cNvGrpSpPr/>
            <p:nvPr/>
          </p:nvGrpSpPr>
          <p:grpSpPr>
            <a:xfrm>
              <a:off x="704850" y="1643693"/>
              <a:ext cx="8077200" cy="4876800"/>
              <a:chOff x="0" y="0"/>
              <a:chExt cx="7344816" cy="4248472"/>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838" r="5641"/>
              <a:stretch/>
            </p:blipFill>
            <p:spPr bwMode="auto">
              <a:xfrm>
                <a:off x="0" y="0"/>
                <a:ext cx="7344816" cy="4248472"/>
              </a:xfrm>
              <a:prstGeom prst="rect">
                <a:avLst/>
              </a:prstGeom>
              <a:ln>
                <a:noFill/>
              </a:ln>
              <a:extLst>
                <a:ext uri="{53640926-AAD7-44D8-BBD7-CCE9431645EC}">
                  <a14:shadowObscured xmlns:a14="http://schemas.microsoft.com/office/drawing/2010/main"/>
                </a:ext>
              </a:extLst>
            </p:spPr>
          </p:pic>
          <p:sp>
            <p:nvSpPr>
              <p:cNvPr id="5" name="TextBox 2"/>
              <p:cNvSpPr txBox="1"/>
              <p:nvPr/>
            </p:nvSpPr>
            <p:spPr>
              <a:xfrm>
                <a:off x="2160240" y="1944216"/>
                <a:ext cx="300082" cy="369332"/>
              </a:xfrm>
              <a:prstGeom prst="rect">
                <a:avLst/>
              </a:prstGeom>
              <a:noFill/>
            </p:spPr>
            <p:txBody>
              <a:bodyPr wrap="square" rtlCol="0">
                <a:noAutofit/>
              </a:bodyPr>
              <a:lstStyle/>
              <a:p>
                <a:pPr>
                  <a:spcAft>
                    <a:spcPts val="0"/>
                  </a:spcAft>
                </a:pPr>
                <a:r>
                  <a:rPr lang="nb-NO" sz="1800" kern="1200">
                    <a:solidFill>
                      <a:srgbClr val="000000"/>
                    </a:solidFill>
                    <a:effectLst/>
                    <a:latin typeface="Calibri"/>
                    <a:ea typeface="Times New Roman"/>
                    <a:cs typeface="Times New Roman"/>
                  </a:rPr>
                  <a:t>*</a:t>
                </a:r>
                <a:endParaRPr lang="nb-NO" sz="1200">
                  <a:effectLst/>
                  <a:latin typeface="Times New Roman"/>
                  <a:ea typeface="Times New Roman"/>
                </a:endParaRPr>
              </a:p>
            </p:txBody>
          </p:sp>
          <p:sp>
            <p:nvSpPr>
              <p:cNvPr id="6" name="TextBox 3"/>
              <p:cNvSpPr txBox="1"/>
              <p:nvPr/>
            </p:nvSpPr>
            <p:spPr>
              <a:xfrm>
                <a:off x="5316542" y="2232248"/>
                <a:ext cx="300082" cy="369332"/>
              </a:xfrm>
              <a:prstGeom prst="rect">
                <a:avLst/>
              </a:prstGeom>
              <a:noFill/>
            </p:spPr>
            <p:txBody>
              <a:bodyPr wrap="square" rtlCol="0">
                <a:noAutofit/>
              </a:bodyPr>
              <a:lstStyle/>
              <a:p>
                <a:pPr>
                  <a:spcAft>
                    <a:spcPts val="0"/>
                  </a:spcAft>
                </a:pPr>
                <a:r>
                  <a:rPr lang="nb-NO" sz="1800" kern="1200">
                    <a:solidFill>
                      <a:srgbClr val="000000"/>
                    </a:solidFill>
                    <a:effectLst/>
                    <a:latin typeface="Calibri"/>
                    <a:ea typeface="Times New Roman"/>
                    <a:cs typeface="Times New Roman"/>
                  </a:rPr>
                  <a:t>*</a:t>
                </a:r>
                <a:endParaRPr lang="nb-NO" sz="1200">
                  <a:effectLst/>
                  <a:latin typeface="Times New Roman"/>
                  <a:ea typeface="Times New Roman"/>
                </a:endParaRPr>
              </a:p>
            </p:txBody>
          </p:sp>
        </p:grpSp>
        <p:sp>
          <p:nvSpPr>
            <p:cNvPr id="8" name="TextBox 7"/>
            <p:cNvSpPr txBox="1"/>
            <p:nvPr/>
          </p:nvSpPr>
          <p:spPr>
            <a:xfrm>
              <a:off x="4414182" y="1872293"/>
              <a:ext cx="1055097" cy="461665"/>
            </a:xfrm>
            <a:prstGeom prst="rect">
              <a:avLst/>
            </a:prstGeom>
            <a:noFill/>
          </p:spPr>
          <p:txBody>
            <a:bodyPr wrap="none" rtlCol="0">
              <a:spAutoFit/>
            </a:bodyPr>
            <a:lstStyle/>
            <a:p>
              <a:r>
                <a:rPr lang="nb-NO" sz="2400" dirty="0" smtClean="0">
                  <a:solidFill>
                    <a:srgbClr val="007A37"/>
                  </a:solidFill>
                </a:rPr>
                <a:t>0.5-1.0</a:t>
              </a:r>
              <a:endParaRPr lang="nb-NO" sz="2400" dirty="0">
                <a:solidFill>
                  <a:srgbClr val="007A37"/>
                </a:solidFill>
              </a:endParaRPr>
            </a:p>
          </p:txBody>
        </p:sp>
        <p:sp>
          <p:nvSpPr>
            <p:cNvPr id="9" name="TextBox 8"/>
            <p:cNvSpPr txBox="1"/>
            <p:nvPr/>
          </p:nvSpPr>
          <p:spPr>
            <a:xfrm>
              <a:off x="4646618" y="3818554"/>
              <a:ext cx="822661" cy="461665"/>
            </a:xfrm>
            <a:prstGeom prst="rect">
              <a:avLst/>
            </a:prstGeom>
            <a:noFill/>
          </p:spPr>
          <p:txBody>
            <a:bodyPr wrap="none" rtlCol="0">
              <a:spAutoFit/>
            </a:bodyPr>
            <a:lstStyle/>
            <a:p>
              <a:r>
                <a:rPr lang="nb-NO" sz="2400" dirty="0" smtClean="0"/>
                <a:t>0-0.2</a:t>
              </a:r>
              <a:endParaRPr lang="nb-NO" sz="2400" dirty="0"/>
            </a:p>
          </p:txBody>
        </p:sp>
        <p:sp>
          <p:nvSpPr>
            <p:cNvPr id="10" name="TextBox 9"/>
            <p:cNvSpPr txBox="1"/>
            <p:nvPr/>
          </p:nvSpPr>
          <p:spPr>
            <a:xfrm>
              <a:off x="4454211" y="2405693"/>
              <a:ext cx="1055097" cy="461665"/>
            </a:xfrm>
            <a:prstGeom prst="rect">
              <a:avLst/>
            </a:prstGeom>
            <a:noFill/>
          </p:spPr>
          <p:txBody>
            <a:bodyPr wrap="none" rtlCol="0">
              <a:spAutoFit/>
            </a:bodyPr>
            <a:lstStyle/>
            <a:p>
              <a:r>
                <a:rPr lang="nb-NO" sz="2400" dirty="0" smtClean="0">
                  <a:solidFill>
                    <a:srgbClr val="1003BD"/>
                  </a:solidFill>
                </a:rPr>
                <a:t>0.2-0.5</a:t>
              </a:r>
              <a:endParaRPr lang="nb-NO" sz="2400" dirty="0">
                <a:solidFill>
                  <a:srgbClr val="1003BD"/>
                </a:solidFill>
              </a:endParaRPr>
            </a:p>
          </p:txBody>
        </p:sp>
        <p:sp>
          <p:nvSpPr>
            <p:cNvPr id="11" name="TextBox 10"/>
            <p:cNvSpPr txBox="1"/>
            <p:nvPr/>
          </p:nvSpPr>
          <p:spPr>
            <a:xfrm>
              <a:off x="4646618" y="4418056"/>
              <a:ext cx="822661" cy="461665"/>
            </a:xfrm>
            <a:prstGeom prst="rect">
              <a:avLst/>
            </a:prstGeom>
            <a:noFill/>
          </p:spPr>
          <p:txBody>
            <a:bodyPr wrap="none" rtlCol="0">
              <a:spAutoFit/>
            </a:bodyPr>
            <a:lstStyle/>
            <a:p>
              <a:r>
                <a:rPr lang="nb-NO" sz="2400" dirty="0" smtClean="0">
                  <a:solidFill>
                    <a:srgbClr val="FF0000"/>
                  </a:solidFill>
                </a:rPr>
                <a:t>0-0.3</a:t>
              </a:r>
              <a:endParaRPr lang="nb-NO" sz="2400" dirty="0">
                <a:solidFill>
                  <a:srgbClr val="FF0000"/>
                </a:solidFill>
              </a:endParaRPr>
            </a:p>
          </p:txBody>
        </p:sp>
      </p:grpSp>
      <p:sp>
        <p:nvSpPr>
          <p:cNvPr id="13" name="TextBox 12"/>
          <p:cNvSpPr txBox="1"/>
          <p:nvPr/>
        </p:nvSpPr>
        <p:spPr>
          <a:xfrm>
            <a:off x="1685870" y="6248399"/>
            <a:ext cx="6511719" cy="461665"/>
          </a:xfrm>
          <a:prstGeom prst="rect">
            <a:avLst/>
          </a:prstGeom>
          <a:noFill/>
        </p:spPr>
        <p:txBody>
          <a:bodyPr wrap="none" rtlCol="0">
            <a:spAutoFit/>
          </a:bodyPr>
          <a:lstStyle/>
          <a:p>
            <a:r>
              <a:rPr lang="nb-NO" sz="2400" b="1" dirty="0" err="1" smtClean="0"/>
              <a:t>Notice</a:t>
            </a:r>
            <a:r>
              <a:rPr lang="nb-NO" sz="2400" b="1" dirty="0" smtClean="0"/>
              <a:t>: Q=80 </a:t>
            </a:r>
            <a:r>
              <a:rPr lang="nb-NO" sz="2400" b="1" dirty="0" err="1" smtClean="0"/>
              <a:t>will</a:t>
            </a:r>
            <a:r>
              <a:rPr lang="nb-NO" sz="2400" b="1" dirty="0" smtClean="0"/>
              <a:t> </a:t>
            </a:r>
            <a:r>
              <a:rPr lang="nb-NO" sz="2400" b="1" dirty="0" err="1" smtClean="0"/>
              <a:t>fit</a:t>
            </a:r>
            <a:r>
              <a:rPr lang="nb-NO" sz="2400" b="1" dirty="0" smtClean="0"/>
              <a:t> </a:t>
            </a:r>
            <a:r>
              <a:rPr lang="nb-NO" sz="2400" b="1" dirty="0" err="1" smtClean="0"/>
              <a:t>both</a:t>
            </a:r>
            <a:r>
              <a:rPr lang="nb-NO" sz="2400" b="1" dirty="0" smtClean="0"/>
              <a:t> 0-0.2 and 0-0.3 scenario</a:t>
            </a:r>
            <a:endParaRPr lang="nb-NO" sz="2400" b="1" dirty="0"/>
          </a:p>
        </p:txBody>
      </p:sp>
    </p:spTree>
    <p:extLst>
      <p:ext uri="{BB962C8B-B14F-4D97-AF65-F5344CB8AC3E}">
        <p14:creationId xmlns:p14="http://schemas.microsoft.com/office/powerpoint/2010/main" val="3909859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562"/>
            <a:ext cx="8229600" cy="808038"/>
          </a:xfrm>
        </p:spPr>
        <p:txBody>
          <a:bodyPr>
            <a:normAutofit/>
          </a:bodyPr>
          <a:lstStyle/>
          <a:p>
            <a:r>
              <a:rPr lang="nb-NO" sz="2800" b="1" dirty="0" err="1" smtClean="0"/>
              <a:t>Estimating</a:t>
            </a:r>
            <a:r>
              <a:rPr lang="nb-NO" sz="2800" b="1" dirty="0" smtClean="0"/>
              <a:t> </a:t>
            </a:r>
            <a:r>
              <a:rPr lang="nb-NO" sz="2800" b="1" dirty="0" err="1" smtClean="0"/>
              <a:t>the</a:t>
            </a:r>
            <a:r>
              <a:rPr lang="nb-NO" sz="2800" b="1" dirty="0" smtClean="0"/>
              <a:t> 1999-2001 </a:t>
            </a:r>
            <a:r>
              <a:rPr lang="nb-NO" sz="2800" b="1" dirty="0" err="1" smtClean="0"/>
              <a:t>saturation</a:t>
            </a:r>
            <a:r>
              <a:rPr lang="nb-NO" sz="2800" b="1" dirty="0" smtClean="0"/>
              <a:t> </a:t>
            </a:r>
            <a:r>
              <a:rPr lang="nb-NO" sz="2800" b="1" dirty="0" err="1" smtClean="0"/>
              <a:t>change</a:t>
            </a:r>
            <a:endParaRPr lang="nb-NO" sz="2800" b="1" dirty="0"/>
          </a:p>
        </p:txBody>
      </p:sp>
      <p:sp>
        <p:nvSpPr>
          <p:cNvPr id="6" name="Rectangle 5"/>
          <p:cNvSpPr/>
          <p:nvPr/>
        </p:nvSpPr>
        <p:spPr>
          <a:xfrm>
            <a:off x="812339" y="914400"/>
            <a:ext cx="8001000" cy="1477328"/>
          </a:xfrm>
          <a:prstGeom prst="rect">
            <a:avLst/>
          </a:prstGeom>
        </p:spPr>
        <p:txBody>
          <a:bodyPr wrap="square">
            <a:spAutoFit/>
          </a:bodyPr>
          <a:lstStyle/>
          <a:p>
            <a:r>
              <a:rPr lang="en-US" dirty="0" smtClean="0"/>
              <a:t> </a:t>
            </a:r>
            <a:r>
              <a:rPr lang="en-US" dirty="0"/>
              <a:t>The maximum value for this difference is 0.1, which corresponds to a relative velocity change of -0.2. The corresponding saturation change (see dashed line in Figure 3) is approximately 0.1. This means that the right figure can also serve as an initial guess for the saturation changes between 1996 and 2001, without further scaling.  </a:t>
            </a:r>
            <a:endParaRPr lang="nb-NO" dirty="0"/>
          </a:p>
        </p:txBody>
      </p:sp>
      <p:grpSp>
        <p:nvGrpSpPr>
          <p:cNvPr id="9" name="Group 8"/>
          <p:cNvGrpSpPr/>
          <p:nvPr/>
        </p:nvGrpSpPr>
        <p:grpSpPr>
          <a:xfrm>
            <a:off x="228600" y="1143001"/>
            <a:ext cx="5638800" cy="3657600"/>
            <a:chOff x="1075137" y="1101209"/>
            <a:chExt cx="6477000" cy="3974029"/>
          </a:xfrm>
        </p:grpSpPr>
        <p:grpSp>
          <p:nvGrpSpPr>
            <p:cNvPr id="3" name="Group 2"/>
            <p:cNvGrpSpPr/>
            <p:nvPr/>
          </p:nvGrpSpPr>
          <p:grpSpPr>
            <a:xfrm>
              <a:off x="1075137" y="1143000"/>
              <a:ext cx="6477000" cy="3932238"/>
              <a:chOff x="0" y="0"/>
              <a:chExt cx="6969129" cy="384048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230" r="17291"/>
              <a:stretch/>
            </p:blipFill>
            <p:spPr>
              <a:xfrm>
                <a:off x="0" y="0"/>
                <a:ext cx="3404103" cy="384048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346" r="16054"/>
              <a:stretch/>
            </p:blipFill>
            <p:spPr>
              <a:xfrm>
                <a:off x="3456384" y="0"/>
                <a:ext cx="3512745" cy="3840480"/>
              </a:xfrm>
              <a:prstGeom prst="rect">
                <a:avLst/>
              </a:prstGeom>
            </p:spPr>
          </p:pic>
        </p:grpSp>
        <p:sp>
          <p:nvSpPr>
            <p:cNvPr id="7" name="TextBox 6"/>
            <p:cNvSpPr txBox="1"/>
            <p:nvPr/>
          </p:nvSpPr>
          <p:spPr>
            <a:xfrm>
              <a:off x="1981200" y="1133475"/>
              <a:ext cx="1133644" cy="369332"/>
            </a:xfrm>
            <a:prstGeom prst="rect">
              <a:avLst/>
            </a:prstGeom>
            <a:noFill/>
          </p:spPr>
          <p:txBody>
            <a:bodyPr wrap="none" rtlCol="0">
              <a:spAutoFit/>
            </a:bodyPr>
            <a:lstStyle/>
            <a:p>
              <a:r>
                <a:rPr lang="nb-NO" dirty="0" smtClean="0"/>
                <a:t>RMS 2001</a:t>
              </a:r>
              <a:endParaRPr lang="nb-NO" dirty="0"/>
            </a:p>
          </p:txBody>
        </p:sp>
        <p:sp>
          <p:nvSpPr>
            <p:cNvPr id="8" name="TextBox 7"/>
            <p:cNvSpPr txBox="1"/>
            <p:nvPr/>
          </p:nvSpPr>
          <p:spPr>
            <a:xfrm>
              <a:off x="4876800" y="1101209"/>
              <a:ext cx="1736373" cy="369332"/>
            </a:xfrm>
            <a:prstGeom prst="rect">
              <a:avLst/>
            </a:prstGeom>
            <a:noFill/>
          </p:spPr>
          <p:txBody>
            <a:bodyPr wrap="none" rtlCol="0">
              <a:spAutoFit/>
            </a:bodyPr>
            <a:lstStyle/>
            <a:p>
              <a:r>
                <a:rPr lang="nb-NO" dirty="0" smtClean="0"/>
                <a:t>RMS 2001-mean</a:t>
              </a:r>
              <a:endParaRPr lang="nb-NO" dirty="0"/>
            </a:p>
          </p:txBody>
        </p:sp>
      </p:grpSp>
      <p:grpSp>
        <p:nvGrpSpPr>
          <p:cNvPr id="23" name="Group 22"/>
          <p:cNvGrpSpPr/>
          <p:nvPr/>
        </p:nvGrpSpPr>
        <p:grpSpPr>
          <a:xfrm>
            <a:off x="6003070" y="2590800"/>
            <a:ext cx="2838844" cy="2100765"/>
            <a:chOff x="6096000" y="2238090"/>
            <a:chExt cx="2838844" cy="2100765"/>
          </a:xfrm>
        </p:grpSpPr>
        <p:pic>
          <p:nvPicPr>
            <p:cNvPr id="16" name="Picture 15"/>
            <p:cNvPicPr/>
            <p:nvPr/>
          </p:nvPicPr>
          <p:blipFill rotWithShape="1">
            <a:blip r:embed="rId5" cstate="print">
              <a:extLst>
                <a:ext uri="{28A0092B-C50C-407E-A947-70E740481C1C}">
                  <a14:useLocalDpi xmlns:a14="http://schemas.microsoft.com/office/drawing/2010/main" val="0"/>
                </a:ext>
              </a:extLst>
            </a:blip>
            <a:srcRect l="14839" t="26632" r="34724"/>
            <a:stretch/>
          </p:blipFill>
          <p:spPr bwMode="auto">
            <a:xfrm>
              <a:off x="6096000" y="2238090"/>
              <a:ext cx="2838844" cy="2100765"/>
            </a:xfrm>
            <a:prstGeom prst="rect">
              <a:avLst/>
            </a:prstGeom>
            <a:ln>
              <a:noFill/>
            </a:ln>
            <a:extLst>
              <a:ext uri="{53640926-AAD7-44D8-BBD7-CCE9431645EC}">
                <a14:shadowObscured xmlns:a14="http://schemas.microsoft.com/office/drawing/2010/main"/>
              </a:ext>
            </a:extLst>
          </p:spPr>
        </p:pic>
        <p:cxnSp>
          <p:nvCxnSpPr>
            <p:cNvPr id="20" name="Straight Arrow Connector 19"/>
            <p:cNvCxnSpPr/>
            <p:nvPr/>
          </p:nvCxnSpPr>
          <p:spPr>
            <a:xfrm flipH="1">
              <a:off x="7422492" y="3145305"/>
              <a:ext cx="185859" cy="286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76016" y="2837143"/>
              <a:ext cx="1386984" cy="307777"/>
            </a:xfrm>
            <a:prstGeom prst="rect">
              <a:avLst/>
            </a:prstGeom>
            <a:noFill/>
          </p:spPr>
          <p:txBody>
            <a:bodyPr wrap="square" rtlCol="0">
              <a:spAutoFit/>
            </a:bodyPr>
            <a:lstStyle/>
            <a:p>
              <a:r>
                <a:rPr lang="nb-NO" sz="1400" dirty="0" err="1" smtClean="0"/>
                <a:t>Velocity</a:t>
              </a:r>
              <a:r>
                <a:rPr lang="nb-NO" sz="1400" dirty="0" smtClean="0"/>
                <a:t> </a:t>
              </a:r>
              <a:r>
                <a:rPr lang="nb-NO" sz="1400" dirty="0" err="1" smtClean="0"/>
                <a:t>change</a:t>
              </a:r>
              <a:endParaRPr lang="nb-NO" sz="1400" baseline="30000" dirty="0"/>
            </a:p>
          </p:txBody>
        </p:sp>
      </p:grpSp>
      <p:sp>
        <p:nvSpPr>
          <p:cNvPr id="2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26" name="Object 25"/>
          <p:cNvGraphicFramePr>
            <a:graphicFrameLocks noChangeAspect="1"/>
          </p:cNvGraphicFramePr>
          <p:nvPr>
            <p:extLst>
              <p:ext uri="{D42A27DB-BD31-4B8C-83A1-F6EECF244321}">
                <p14:modId xmlns:p14="http://schemas.microsoft.com/office/powerpoint/2010/main" val="2790935151"/>
              </p:ext>
            </p:extLst>
          </p:nvPr>
        </p:nvGraphicFramePr>
        <p:xfrm>
          <a:off x="219075" y="4953000"/>
          <a:ext cx="3737113" cy="762000"/>
        </p:xfrm>
        <a:graphic>
          <a:graphicData uri="http://schemas.openxmlformats.org/presentationml/2006/ole">
            <mc:AlternateContent xmlns:mc="http://schemas.openxmlformats.org/markup-compatibility/2006">
              <mc:Choice xmlns:v="urn:schemas-microsoft-com:vml" Requires="v">
                <p:oleObj spid="_x0000_s18468" name="Formel" r:id="rId6" imgW="1790700" imgH="368300" progId="Equation.3">
                  <p:embed/>
                </p:oleObj>
              </mc:Choice>
              <mc:Fallback>
                <p:oleObj name="Formel" r:id="rId6" imgW="1790700" imgH="368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075" y="4953000"/>
                        <a:ext cx="3737113" cy="762000"/>
                      </a:xfrm>
                      <a:prstGeom prst="rect">
                        <a:avLst/>
                      </a:prstGeom>
                      <a:solidFill>
                        <a:schemeClr val="bg2"/>
                      </a:solidFill>
                      <a:ln w="25400">
                        <a:solidFill>
                          <a:schemeClr val="tx1"/>
                        </a:solidFill>
                      </a:ln>
                    </p:spPr>
                  </p:pic>
                </p:oleObj>
              </mc:Fallback>
            </mc:AlternateContent>
          </a:graphicData>
        </a:graphic>
      </p:graphicFrame>
      <p:sp>
        <p:nvSpPr>
          <p:cNvPr id="27" name="TextBox 26"/>
          <p:cNvSpPr txBox="1"/>
          <p:nvPr/>
        </p:nvSpPr>
        <p:spPr>
          <a:xfrm>
            <a:off x="4156502" y="5138261"/>
            <a:ext cx="415498" cy="369332"/>
          </a:xfrm>
          <a:prstGeom prst="rect">
            <a:avLst/>
          </a:prstGeom>
          <a:noFill/>
        </p:spPr>
        <p:txBody>
          <a:bodyPr wrap="none" rtlCol="0">
            <a:spAutoFit/>
          </a:bodyPr>
          <a:lstStyle/>
          <a:p>
            <a:r>
              <a:rPr lang="nb-NO" dirty="0" smtClean="0"/>
              <a:t>=&gt;</a:t>
            </a:r>
            <a:endParaRPr lang="nb-NO" dirty="0"/>
          </a:p>
        </p:txBody>
      </p:sp>
      <p:sp>
        <p:nvSpPr>
          <p:cNvPr id="2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30" name="Object 29"/>
          <p:cNvGraphicFramePr>
            <a:graphicFrameLocks noChangeAspect="1"/>
          </p:cNvGraphicFramePr>
          <p:nvPr>
            <p:extLst>
              <p:ext uri="{D42A27DB-BD31-4B8C-83A1-F6EECF244321}">
                <p14:modId xmlns:p14="http://schemas.microsoft.com/office/powerpoint/2010/main" val="1044307851"/>
              </p:ext>
            </p:extLst>
          </p:nvPr>
        </p:nvGraphicFramePr>
        <p:xfrm>
          <a:off x="4862784" y="5018127"/>
          <a:ext cx="2062162" cy="609600"/>
        </p:xfrm>
        <a:graphic>
          <a:graphicData uri="http://schemas.openxmlformats.org/presentationml/2006/ole">
            <mc:AlternateContent xmlns:mc="http://schemas.openxmlformats.org/markup-compatibility/2006">
              <mc:Choice xmlns:v="urn:schemas-microsoft-com:vml" Requires="v">
                <p:oleObj spid="_x0000_s18469" name="Formel" r:id="rId8" imgW="698400" imgH="203040" progId="Equation.3">
                  <p:embed/>
                </p:oleObj>
              </mc:Choice>
              <mc:Fallback>
                <p:oleObj name="Formel" r:id="rId8" imgW="698400" imgH="203040" progId="Equation.3">
                  <p:embed/>
                  <p:pic>
                    <p:nvPicPr>
                      <p:cNvPr id="0" name="Object 5"/>
                      <p:cNvPicPr>
                        <a:picLocks noChangeAspect="1" noChangeArrowheads="1"/>
                      </p:cNvPicPr>
                      <p:nvPr/>
                    </p:nvPicPr>
                    <p:blipFill>
                      <a:blip r:embed="rId9"/>
                      <a:srcRect/>
                      <a:stretch>
                        <a:fillRect/>
                      </a:stretch>
                    </p:blipFill>
                    <p:spPr bwMode="auto">
                      <a:xfrm>
                        <a:off x="4862784" y="5018127"/>
                        <a:ext cx="2062162" cy="609600"/>
                      </a:xfrm>
                      <a:prstGeom prst="rect">
                        <a:avLst/>
                      </a:prstGeom>
                      <a:solidFill>
                        <a:schemeClr val="bg2"/>
                      </a:solidFill>
                      <a:ln w="25400">
                        <a:solidFill>
                          <a:schemeClr val="tx1"/>
                        </a:solidFill>
                      </a:ln>
                    </p:spPr>
                  </p:pic>
                </p:oleObj>
              </mc:Fallback>
            </mc:AlternateContent>
          </a:graphicData>
        </a:graphic>
      </p:graphicFrame>
      <p:grpSp>
        <p:nvGrpSpPr>
          <p:cNvPr id="33" name="Group 32"/>
          <p:cNvGrpSpPr/>
          <p:nvPr/>
        </p:nvGrpSpPr>
        <p:grpSpPr>
          <a:xfrm>
            <a:off x="381000" y="6093767"/>
            <a:ext cx="7134421" cy="461665"/>
            <a:chOff x="381000" y="6093767"/>
            <a:chExt cx="7134421" cy="461665"/>
          </a:xfrm>
        </p:grpSpPr>
        <p:sp>
          <p:nvSpPr>
            <p:cNvPr id="31" name="TextBox 30"/>
            <p:cNvSpPr txBox="1"/>
            <p:nvPr/>
          </p:nvSpPr>
          <p:spPr>
            <a:xfrm>
              <a:off x="381000" y="6093767"/>
              <a:ext cx="6558077" cy="461665"/>
            </a:xfrm>
            <a:prstGeom prst="rect">
              <a:avLst/>
            </a:prstGeom>
            <a:noFill/>
          </p:spPr>
          <p:txBody>
            <a:bodyPr wrap="none" rtlCol="0">
              <a:spAutoFit/>
            </a:bodyPr>
            <a:lstStyle/>
            <a:p>
              <a:r>
                <a:rPr lang="nb-NO" sz="2400" b="1" dirty="0" smtClean="0"/>
                <a:t>The </a:t>
              </a:r>
              <a:r>
                <a:rPr lang="nb-NO" sz="2400" b="1" dirty="0" err="1" smtClean="0"/>
                <a:t>scaling</a:t>
              </a:r>
              <a:r>
                <a:rPr lang="nb-NO" sz="2400" b="1" dirty="0" smtClean="0"/>
                <a:t> </a:t>
              </a:r>
              <a:r>
                <a:rPr lang="nb-NO" sz="2400" b="1" dirty="0" err="1" smtClean="0"/>
                <a:t>factor</a:t>
              </a:r>
              <a:r>
                <a:rPr lang="nb-NO" sz="2400" b="1" dirty="0" smtClean="0"/>
                <a:t> is 1, and </a:t>
              </a:r>
              <a:r>
                <a:rPr lang="nb-NO" sz="2400" b="1" dirty="0" err="1" smtClean="0"/>
                <a:t>the</a:t>
              </a:r>
              <a:r>
                <a:rPr lang="nb-NO" sz="2400" b="1" dirty="0" smtClean="0"/>
                <a:t> RMS 2001-mean =  </a:t>
              </a:r>
              <a:endParaRPr lang="nb-NO" sz="2400" b="1" dirty="0"/>
            </a:p>
          </p:txBody>
        </p:sp>
        <p:graphicFrame>
          <p:nvGraphicFramePr>
            <p:cNvPr id="32" name="Object 31"/>
            <p:cNvGraphicFramePr>
              <a:graphicFrameLocks noChangeAspect="1"/>
            </p:cNvGraphicFramePr>
            <p:nvPr>
              <p:extLst>
                <p:ext uri="{D42A27DB-BD31-4B8C-83A1-F6EECF244321}">
                  <p14:modId xmlns:p14="http://schemas.microsoft.com/office/powerpoint/2010/main" val="2684749520"/>
                </p:ext>
              </p:extLst>
            </p:nvPr>
          </p:nvGraphicFramePr>
          <p:xfrm>
            <a:off x="6666108" y="6095057"/>
            <a:ext cx="849313" cy="460375"/>
          </p:xfrm>
          <a:graphic>
            <a:graphicData uri="http://schemas.openxmlformats.org/presentationml/2006/ole">
              <mc:AlternateContent xmlns:mc="http://schemas.openxmlformats.org/markup-compatibility/2006">
                <mc:Choice xmlns:v="urn:schemas-microsoft-com:vml" Requires="v">
                  <p:oleObj spid="_x0000_s18470" name="Formel" r:id="rId10" imgW="380880" imgH="203040" progId="Equation.3">
                    <p:embed/>
                  </p:oleObj>
                </mc:Choice>
                <mc:Fallback>
                  <p:oleObj name="Formel" r:id="rId10" imgW="380880" imgH="203040" progId="Equation.3">
                    <p:embed/>
                    <p:pic>
                      <p:nvPicPr>
                        <p:cNvPr id="0" name="Object 29"/>
                        <p:cNvPicPr>
                          <a:picLocks noChangeAspect="1" noChangeArrowheads="1"/>
                        </p:cNvPicPr>
                        <p:nvPr/>
                      </p:nvPicPr>
                      <p:blipFill>
                        <a:blip r:embed="rId11"/>
                        <a:srcRect/>
                        <a:stretch>
                          <a:fillRect/>
                        </a:stretch>
                      </p:blipFill>
                      <p:spPr bwMode="auto">
                        <a:xfrm>
                          <a:off x="6666108" y="6095057"/>
                          <a:ext cx="849313" cy="460375"/>
                        </a:xfrm>
                        <a:prstGeom prst="rect">
                          <a:avLst/>
                        </a:prstGeom>
                        <a:noFill/>
                        <a:ln w="25400">
                          <a:noFill/>
                          <a:miter lim="800000"/>
                          <a:headEnd/>
                          <a:tailEnd/>
                        </a:ln>
                      </p:spPr>
                    </p:pic>
                  </p:oleObj>
                </mc:Fallback>
              </mc:AlternateContent>
            </a:graphicData>
          </a:graphic>
        </p:graphicFrame>
      </p:grpSp>
    </p:spTree>
    <p:extLst>
      <p:ext uri="{BB962C8B-B14F-4D97-AF65-F5344CB8AC3E}">
        <p14:creationId xmlns:p14="http://schemas.microsoft.com/office/powerpoint/2010/main" val="3447391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96" y="228600"/>
            <a:ext cx="8229600" cy="655638"/>
          </a:xfrm>
        </p:spPr>
        <p:txBody>
          <a:bodyPr>
            <a:normAutofit/>
          </a:bodyPr>
          <a:lstStyle/>
          <a:p>
            <a:r>
              <a:rPr lang="nb-NO" sz="2800" b="1" dirty="0" err="1" smtClean="0"/>
              <a:t>Saturation</a:t>
            </a:r>
            <a:r>
              <a:rPr lang="nb-NO" sz="2800" b="1" dirty="0" smtClean="0"/>
              <a:t> </a:t>
            </a:r>
            <a:r>
              <a:rPr lang="nb-NO" sz="2800" b="1" dirty="0" err="1" smtClean="0"/>
              <a:t>changes</a:t>
            </a:r>
            <a:r>
              <a:rPr lang="nb-NO" sz="2800" b="1" dirty="0" smtClean="0"/>
              <a:t> for </a:t>
            </a:r>
            <a:r>
              <a:rPr lang="nb-NO" sz="2800" b="1" dirty="0" err="1" smtClean="0"/>
              <a:t>the</a:t>
            </a:r>
            <a:r>
              <a:rPr lang="nb-NO" sz="2800" b="1" dirty="0" smtClean="0"/>
              <a:t> </a:t>
            </a:r>
            <a:r>
              <a:rPr lang="nb-NO" sz="2800" b="1" dirty="0" err="1" smtClean="0"/>
              <a:t>upper</a:t>
            </a:r>
            <a:r>
              <a:rPr lang="nb-NO" sz="2800" b="1" dirty="0" smtClean="0"/>
              <a:t> </a:t>
            </a:r>
            <a:r>
              <a:rPr lang="nb-NO" sz="2800" b="1" dirty="0" err="1" smtClean="0"/>
              <a:t>layer</a:t>
            </a:r>
            <a:r>
              <a:rPr lang="nb-NO" sz="2800" b="1" dirty="0" smtClean="0"/>
              <a:t> 2001-2008</a:t>
            </a:r>
            <a:endParaRPr lang="nb-NO" sz="2800" b="1" dirty="0"/>
          </a:p>
        </p:txBody>
      </p:sp>
      <p:grpSp>
        <p:nvGrpSpPr>
          <p:cNvPr id="7" name="Group 6"/>
          <p:cNvGrpSpPr/>
          <p:nvPr/>
        </p:nvGrpSpPr>
        <p:grpSpPr>
          <a:xfrm>
            <a:off x="609600" y="1110734"/>
            <a:ext cx="7848600" cy="4375666"/>
            <a:chOff x="609600" y="1110734"/>
            <a:chExt cx="7848600" cy="4375666"/>
          </a:xfrm>
        </p:grpSpPr>
        <p:grpSp>
          <p:nvGrpSpPr>
            <p:cNvPr id="3" name="Group 2"/>
            <p:cNvGrpSpPr/>
            <p:nvPr/>
          </p:nvGrpSpPr>
          <p:grpSpPr>
            <a:xfrm>
              <a:off x="609600" y="1143000"/>
              <a:ext cx="7848600" cy="4343400"/>
              <a:chOff x="0" y="0"/>
              <a:chExt cx="6849095" cy="384048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230" r="16761"/>
              <a:stretch/>
            </p:blipFill>
            <p:spPr>
              <a:xfrm>
                <a:off x="0" y="0"/>
                <a:ext cx="3431263" cy="38404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877" r="16938"/>
              <a:stretch/>
            </p:blipFill>
            <p:spPr>
              <a:xfrm>
                <a:off x="3408778" y="0"/>
                <a:ext cx="3440317" cy="3840480"/>
              </a:xfrm>
              <a:prstGeom prst="rect">
                <a:avLst/>
              </a:prstGeom>
            </p:spPr>
          </p:pic>
        </p:grpSp>
        <p:sp>
          <p:nvSpPr>
            <p:cNvPr id="6" name="TextBox 5"/>
            <p:cNvSpPr txBox="1"/>
            <p:nvPr/>
          </p:nvSpPr>
          <p:spPr>
            <a:xfrm>
              <a:off x="5791200" y="1110734"/>
              <a:ext cx="1138453" cy="369332"/>
            </a:xfrm>
            <a:prstGeom prst="rect">
              <a:avLst/>
            </a:prstGeom>
            <a:noFill/>
          </p:spPr>
          <p:txBody>
            <a:bodyPr wrap="none" rtlCol="0">
              <a:spAutoFit/>
            </a:bodyPr>
            <a:lstStyle/>
            <a:p>
              <a:r>
                <a:rPr lang="nb-NO" dirty="0" err="1" smtClean="0"/>
                <a:t>smoothed</a:t>
              </a:r>
              <a:endParaRPr lang="nb-NO" dirty="0"/>
            </a:p>
          </p:txBody>
        </p:sp>
      </p:grpSp>
    </p:spTree>
    <p:extLst>
      <p:ext uri="{BB962C8B-B14F-4D97-AF65-F5344CB8AC3E}">
        <p14:creationId xmlns:p14="http://schemas.microsoft.com/office/powerpoint/2010/main" val="306910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83" y="0"/>
            <a:ext cx="8229600" cy="808038"/>
          </a:xfrm>
        </p:spPr>
        <p:txBody>
          <a:bodyPr>
            <a:normAutofit/>
          </a:bodyPr>
          <a:lstStyle/>
          <a:p>
            <a:r>
              <a:rPr lang="nb-NO" sz="2800" b="1" dirty="0" smtClean="0"/>
              <a:t>Using a </a:t>
            </a:r>
            <a:r>
              <a:rPr lang="nb-NO" sz="2800" b="1" dirty="0" err="1" smtClean="0"/>
              <a:t>thick</a:t>
            </a:r>
            <a:r>
              <a:rPr lang="nb-NO" sz="2800" b="1" dirty="0"/>
              <a:t> </a:t>
            </a:r>
            <a:r>
              <a:rPr lang="nb-NO" sz="2800" b="1" dirty="0" smtClean="0"/>
              <a:t>RMS </a:t>
            </a:r>
            <a:r>
              <a:rPr lang="nb-NO" sz="2800" b="1" dirty="0" err="1" smtClean="0"/>
              <a:t>window</a:t>
            </a:r>
            <a:r>
              <a:rPr lang="nb-NO" sz="2800" b="1" dirty="0" smtClean="0"/>
              <a:t>: 850-1100 ms</a:t>
            </a:r>
            <a:endParaRPr lang="nb-NO" sz="2800" b="1" dirty="0"/>
          </a:p>
        </p:txBody>
      </p:sp>
      <p:sp>
        <p:nvSpPr>
          <p:cNvPr id="7" name="TextBox 6"/>
          <p:cNvSpPr txBox="1"/>
          <p:nvPr/>
        </p:nvSpPr>
        <p:spPr>
          <a:xfrm>
            <a:off x="416158" y="5181600"/>
            <a:ext cx="8305800" cy="830997"/>
          </a:xfrm>
          <a:prstGeom prst="rect">
            <a:avLst/>
          </a:prstGeom>
          <a:noFill/>
        </p:spPr>
        <p:txBody>
          <a:bodyPr wrap="square" rtlCol="0">
            <a:spAutoFit/>
          </a:bodyPr>
          <a:lstStyle/>
          <a:p>
            <a:r>
              <a:rPr lang="nb-NO" sz="2400" dirty="0" smtClean="0"/>
              <a:t>Note: A </a:t>
            </a:r>
            <a:r>
              <a:rPr lang="nb-NO" sz="2400" dirty="0" err="1" smtClean="0"/>
              <a:t>new</a:t>
            </a:r>
            <a:r>
              <a:rPr lang="nb-NO" sz="2400" dirty="0" smtClean="0"/>
              <a:t> global </a:t>
            </a:r>
            <a:r>
              <a:rPr lang="nb-NO" sz="2400" dirty="0" err="1" smtClean="0"/>
              <a:t>scalar</a:t>
            </a:r>
            <a:r>
              <a:rPr lang="nb-NO" sz="2400" dirty="0" smtClean="0"/>
              <a:t> </a:t>
            </a:r>
            <a:r>
              <a:rPr lang="nb-NO" sz="2400" dirty="0" err="1" smtClean="0"/>
              <a:t>was</a:t>
            </a:r>
            <a:r>
              <a:rPr lang="nb-NO" sz="2400" dirty="0" smtClean="0"/>
              <a:t> </a:t>
            </a:r>
            <a:r>
              <a:rPr lang="nb-NO" sz="2400" dirty="0" err="1" smtClean="0"/>
              <a:t>determined</a:t>
            </a:r>
            <a:r>
              <a:rPr lang="nb-NO" sz="2400" dirty="0" smtClean="0"/>
              <a:t> (0.06), and </a:t>
            </a:r>
            <a:r>
              <a:rPr lang="nb-NO" sz="2400" dirty="0" err="1" smtClean="0"/>
              <a:t>the</a:t>
            </a:r>
            <a:r>
              <a:rPr lang="nb-NO" sz="2400" dirty="0" smtClean="0"/>
              <a:t> Q </a:t>
            </a:r>
            <a:r>
              <a:rPr lang="nb-NO" sz="2400" dirty="0" err="1" smtClean="0"/>
              <a:t>kept</a:t>
            </a:r>
            <a:r>
              <a:rPr lang="nb-NO" sz="2400" dirty="0" smtClean="0"/>
              <a:t> </a:t>
            </a:r>
            <a:r>
              <a:rPr lang="nb-NO" sz="2400" dirty="0" err="1" smtClean="0"/>
              <a:t>constant</a:t>
            </a:r>
            <a:r>
              <a:rPr lang="nb-NO" sz="2400" dirty="0" smtClean="0"/>
              <a:t> at 80 </a:t>
            </a:r>
            <a:endParaRPr lang="nb-NO" sz="2400" dirty="0"/>
          </a:p>
        </p:txBody>
      </p:sp>
      <p:grpSp>
        <p:nvGrpSpPr>
          <p:cNvPr id="11" name="Group 10"/>
          <p:cNvGrpSpPr/>
          <p:nvPr/>
        </p:nvGrpSpPr>
        <p:grpSpPr>
          <a:xfrm>
            <a:off x="425683" y="762000"/>
            <a:ext cx="8153400" cy="4239896"/>
            <a:chOff x="457200" y="1219200"/>
            <a:chExt cx="8153400" cy="4239896"/>
          </a:xfrm>
        </p:grpSpPr>
        <p:grpSp>
          <p:nvGrpSpPr>
            <p:cNvPr id="3" name="Group 2"/>
            <p:cNvGrpSpPr/>
            <p:nvPr/>
          </p:nvGrpSpPr>
          <p:grpSpPr>
            <a:xfrm>
              <a:off x="457200" y="1295400"/>
              <a:ext cx="8153400" cy="4163696"/>
              <a:chOff x="0" y="0"/>
              <a:chExt cx="7769031" cy="306000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09" r="16941"/>
              <a:stretch/>
            </p:blipFill>
            <p:spPr>
              <a:xfrm>
                <a:off x="2784444" y="0"/>
                <a:ext cx="2503120" cy="3060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888" r="17291"/>
              <a:stretch/>
            </p:blipFill>
            <p:spPr>
              <a:xfrm>
                <a:off x="5287564" y="0"/>
                <a:ext cx="2481467" cy="3060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523" r="16231"/>
              <a:stretch/>
            </p:blipFill>
            <p:spPr>
              <a:xfrm>
                <a:off x="0" y="0"/>
                <a:ext cx="2784444" cy="3060000"/>
              </a:xfrm>
              <a:prstGeom prst="rect">
                <a:avLst/>
              </a:prstGeom>
            </p:spPr>
          </p:pic>
        </p:grpSp>
        <p:sp>
          <p:nvSpPr>
            <p:cNvPr id="8" name="TextBox 7"/>
            <p:cNvSpPr txBox="1"/>
            <p:nvPr/>
          </p:nvSpPr>
          <p:spPr>
            <a:xfrm>
              <a:off x="685800" y="1219200"/>
              <a:ext cx="1977914" cy="369332"/>
            </a:xfrm>
            <a:prstGeom prst="rect">
              <a:avLst/>
            </a:prstGeom>
            <a:noFill/>
          </p:spPr>
          <p:txBody>
            <a:bodyPr wrap="none" rtlCol="0">
              <a:spAutoFit/>
            </a:bodyPr>
            <a:lstStyle/>
            <a:p>
              <a:r>
                <a:rPr lang="nb-NO" dirty="0" err="1" smtClean="0"/>
                <a:t>dS</a:t>
              </a:r>
              <a:r>
                <a:rPr lang="nb-NO" dirty="0" smtClean="0"/>
                <a:t> from 1999-2001</a:t>
              </a:r>
              <a:endParaRPr lang="nb-NO" dirty="0"/>
            </a:p>
          </p:txBody>
        </p:sp>
        <p:sp>
          <p:nvSpPr>
            <p:cNvPr id="9" name="TextBox 8"/>
            <p:cNvSpPr txBox="1"/>
            <p:nvPr/>
          </p:nvSpPr>
          <p:spPr>
            <a:xfrm>
              <a:off x="3505200" y="1257300"/>
              <a:ext cx="1977914" cy="369332"/>
            </a:xfrm>
            <a:prstGeom prst="rect">
              <a:avLst/>
            </a:prstGeom>
            <a:noFill/>
          </p:spPr>
          <p:txBody>
            <a:bodyPr wrap="none" rtlCol="0">
              <a:spAutoFit/>
            </a:bodyPr>
            <a:lstStyle/>
            <a:p>
              <a:r>
                <a:rPr lang="nb-NO" dirty="0" err="1" smtClean="0"/>
                <a:t>dS</a:t>
              </a:r>
              <a:r>
                <a:rPr lang="nb-NO" dirty="0" smtClean="0"/>
                <a:t> from 2001-2008</a:t>
              </a:r>
              <a:endParaRPr lang="nb-NO" dirty="0"/>
            </a:p>
          </p:txBody>
        </p:sp>
        <p:sp>
          <p:nvSpPr>
            <p:cNvPr id="10" name="TextBox 9"/>
            <p:cNvSpPr txBox="1"/>
            <p:nvPr/>
          </p:nvSpPr>
          <p:spPr>
            <a:xfrm>
              <a:off x="6477000" y="1264682"/>
              <a:ext cx="1154483" cy="369332"/>
            </a:xfrm>
            <a:prstGeom prst="rect">
              <a:avLst/>
            </a:prstGeom>
            <a:noFill/>
          </p:spPr>
          <p:txBody>
            <a:bodyPr wrap="none" rtlCol="0">
              <a:spAutoFit/>
            </a:bodyPr>
            <a:lstStyle/>
            <a:p>
              <a:r>
                <a:rPr lang="nb-NO" dirty="0" err="1" smtClean="0"/>
                <a:t>Smoothed</a:t>
              </a:r>
              <a:endParaRPr lang="nb-NO" dirty="0"/>
            </a:p>
          </p:txBody>
        </p:sp>
      </p:grpSp>
      <p:sp>
        <p:nvSpPr>
          <p:cNvPr id="12" name="TextBox 11"/>
          <p:cNvSpPr txBox="1"/>
          <p:nvPr/>
        </p:nvSpPr>
        <p:spPr>
          <a:xfrm>
            <a:off x="353039" y="6172200"/>
            <a:ext cx="8616654" cy="400110"/>
          </a:xfrm>
          <a:prstGeom prst="rect">
            <a:avLst/>
          </a:prstGeom>
          <a:noFill/>
        </p:spPr>
        <p:txBody>
          <a:bodyPr wrap="none" rtlCol="0">
            <a:spAutoFit/>
          </a:bodyPr>
          <a:lstStyle/>
          <a:p>
            <a:r>
              <a:rPr lang="nb-NO" sz="2000" b="1" dirty="0" smtClean="0"/>
              <a:t>Problem: NO SIGNAL BELOW PLUME IN 2001 – </a:t>
            </a:r>
            <a:r>
              <a:rPr lang="nb-NO" sz="2000" b="1" dirty="0" err="1" smtClean="0"/>
              <a:t>shadow</a:t>
            </a:r>
            <a:r>
              <a:rPr lang="nb-NO" sz="2000" b="1" dirty="0" smtClean="0"/>
              <a:t> </a:t>
            </a:r>
            <a:r>
              <a:rPr lang="nb-NO" sz="2000" b="1" dirty="0" err="1" smtClean="0"/>
              <a:t>effect</a:t>
            </a:r>
            <a:r>
              <a:rPr lang="nb-NO" sz="2000" b="1" dirty="0" smtClean="0"/>
              <a:t> and </a:t>
            </a:r>
            <a:r>
              <a:rPr lang="nb-NO" sz="2000" b="1" dirty="0" err="1" smtClean="0"/>
              <a:t>the</a:t>
            </a:r>
            <a:r>
              <a:rPr lang="nb-NO" sz="2000" b="1" dirty="0" smtClean="0"/>
              <a:t> 0.3-effect</a:t>
            </a:r>
            <a:endParaRPr lang="nb-NO" sz="2000" b="1" dirty="0"/>
          </a:p>
        </p:txBody>
      </p:sp>
    </p:spTree>
    <p:extLst>
      <p:ext uri="{BB962C8B-B14F-4D97-AF65-F5344CB8AC3E}">
        <p14:creationId xmlns:p14="http://schemas.microsoft.com/office/powerpoint/2010/main" val="1509431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08038"/>
          </a:xfrm>
        </p:spPr>
        <p:txBody>
          <a:bodyPr>
            <a:normAutofit/>
          </a:bodyPr>
          <a:lstStyle/>
          <a:p>
            <a:r>
              <a:rPr lang="nb-NO" sz="2800" b="1" dirty="0" err="1" smtClean="0"/>
              <a:t>Gravity</a:t>
            </a:r>
            <a:r>
              <a:rPr lang="nb-NO" sz="2800" b="1" dirty="0" smtClean="0"/>
              <a:t> data and </a:t>
            </a:r>
            <a:r>
              <a:rPr lang="nb-NO" sz="2800" b="1" dirty="0" err="1" smtClean="0"/>
              <a:t>constrained</a:t>
            </a:r>
            <a:r>
              <a:rPr lang="nb-NO" sz="2800" b="1" dirty="0" smtClean="0"/>
              <a:t> </a:t>
            </a:r>
            <a:r>
              <a:rPr lang="nb-NO" sz="2800" b="1" dirty="0" err="1" smtClean="0"/>
              <a:t>inversion</a:t>
            </a:r>
            <a:endParaRPr lang="nb-NO" sz="2800" b="1" dirty="0"/>
          </a:p>
        </p:txBody>
      </p:sp>
      <p:grpSp>
        <p:nvGrpSpPr>
          <p:cNvPr id="8" name="Group 7"/>
          <p:cNvGrpSpPr/>
          <p:nvPr/>
        </p:nvGrpSpPr>
        <p:grpSpPr>
          <a:xfrm>
            <a:off x="762000" y="838200"/>
            <a:ext cx="7543800" cy="4663440"/>
            <a:chOff x="762000" y="990600"/>
            <a:chExt cx="7543800" cy="4663440"/>
          </a:xfrm>
        </p:grpSpPr>
        <p:grpSp>
          <p:nvGrpSpPr>
            <p:cNvPr id="3" name="Group 2"/>
            <p:cNvGrpSpPr/>
            <p:nvPr/>
          </p:nvGrpSpPr>
          <p:grpSpPr>
            <a:xfrm>
              <a:off x="762000" y="990600"/>
              <a:ext cx="7543800" cy="4663440"/>
              <a:chOff x="0" y="0"/>
              <a:chExt cx="5742055" cy="384048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877" r="32850"/>
              <a:stretch/>
            </p:blipFill>
            <p:spPr>
              <a:xfrm>
                <a:off x="0" y="0"/>
                <a:ext cx="2625506" cy="38404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065" r="19236"/>
              <a:stretch/>
            </p:blipFill>
            <p:spPr>
              <a:xfrm>
                <a:off x="2736304" y="0"/>
                <a:ext cx="3005751" cy="3840480"/>
              </a:xfrm>
              <a:prstGeom prst="rect">
                <a:avLst/>
              </a:prstGeom>
            </p:spPr>
          </p:pic>
        </p:grpSp>
        <p:sp>
          <p:nvSpPr>
            <p:cNvPr id="6" name="TextBox 5"/>
            <p:cNvSpPr txBox="1"/>
            <p:nvPr/>
          </p:nvSpPr>
          <p:spPr>
            <a:xfrm>
              <a:off x="1828800" y="1000125"/>
              <a:ext cx="1706749" cy="369332"/>
            </a:xfrm>
            <a:prstGeom prst="rect">
              <a:avLst/>
            </a:prstGeom>
            <a:noFill/>
          </p:spPr>
          <p:txBody>
            <a:bodyPr wrap="none" rtlCol="0">
              <a:spAutoFit/>
            </a:bodyPr>
            <a:lstStyle/>
            <a:p>
              <a:r>
                <a:rPr lang="nb-NO" dirty="0" err="1" smtClean="0"/>
                <a:t>Before</a:t>
              </a:r>
              <a:r>
                <a:rPr lang="nb-NO" dirty="0" smtClean="0"/>
                <a:t> </a:t>
              </a:r>
              <a:r>
                <a:rPr lang="nb-NO" dirty="0" err="1" smtClean="0"/>
                <a:t>inversion</a:t>
              </a:r>
              <a:endParaRPr lang="nb-NO" dirty="0"/>
            </a:p>
          </p:txBody>
        </p:sp>
        <p:sp>
          <p:nvSpPr>
            <p:cNvPr id="7" name="TextBox 6"/>
            <p:cNvSpPr txBox="1"/>
            <p:nvPr/>
          </p:nvSpPr>
          <p:spPr>
            <a:xfrm>
              <a:off x="5105400" y="1000125"/>
              <a:ext cx="1561902" cy="369332"/>
            </a:xfrm>
            <a:prstGeom prst="rect">
              <a:avLst/>
            </a:prstGeom>
            <a:noFill/>
          </p:spPr>
          <p:txBody>
            <a:bodyPr wrap="none" rtlCol="0">
              <a:spAutoFit/>
            </a:bodyPr>
            <a:lstStyle/>
            <a:p>
              <a:r>
                <a:rPr lang="nb-NO" dirty="0" err="1" smtClean="0"/>
                <a:t>After</a:t>
              </a:r>
              <a:r>
                <a:rPr lang="nb-NO" dirty="0" smtClean="0"/>
                <a:t> </a:t>
              </a:r>
              <a:r>
                <a:rPr lang="nb-NO" dirty="0" err="1" smtClean="0"/>
                <a:t>inversion</a:t>
              </a:r>
              <a:endParaRPr lang="nb-NO" dirty="0"/>
            </a:p>
          </p:txBody>
        </p:sp>
      </p:grpSp>
      <p:sp>
        <p:nvSpPr>
          <p:cNvPr id="9" name="TextBox 8"/>
          <p:cNvSpPr txBox="1"/>
          <p:nvPr/>
        </p:nvSpPr>
        <p:spPr>
          <a:xfrm>
            <a:off x="228600" y="5562600"/>
            <a:ext cx="8667629" cy="646331"/>
          </a:xfrm>
          <a:prstGeom prst="rect">
            <a:avLst/>
          </a:prstGeom>
          <a:noFill/>
        </p:spPr>
        <p:txBody>
          <a:bodyPr wrap="none" rtlCol="0">
            <a:spAutoFit/>
          </a:bodyPr>
          <a:lstStyle/>
          <a:p>
            <a:r>
              <a:rPr lang="nb-NO" dirty="0" smtClean="0"/>
              <a:t>Blue </a:t>
            </a:r>
            <a:r>
              <a:rPr lang="nb-NO" dirty="0" err="1" smtClean="0"/>
              <a:t>circles</a:t>
            </a:r>
            <a:r>
              <a:rPr lang="nb-NO" dirty="0" smtClean="0"/>
              <a:t> </a:t>
            </a:r>
            <a:r>
              <a:rPr lang="nb-NO" dirty="0" err="1" smtClean="0"/>
              <a:t>are</a:t>
            </a:r>
            <a:r>
              <a:rPr lang="nb-NO" dirty="0" smtClean="0"/>
              <a:t> </a:t>
            </a:r>
            <a:r>
              <a:rPr lang="nb-NO" dirty="0" err="1" smtClean="0"/>
              <a:t>gravity</a:t>
            </a:r>
            <a:r>
              <a:rPr lang="nb-NO" dirty="0" smtClean="0"/>
              <a:t> </a:t>
            </a:r>
            <a:r>
              <a:rPr lang="nb-NO" dirty="0" err="1" smtClean="0"/>
              <a:t>measurements</a:t>
            </a:r>
            <a:r>
              <a:rPr lang="nb-NO" dirty="0" smtClean="0"/>
              <a:t> – </a:t>
            </a:r>
            <a:r>
              <a:rPr lang="nb-NO" dirty="0" err="1" smtClean="0"/>
              <a:t>size</a:t>
            </a:r>
            <a:r>
              <a:rPr lang="nb-NO" dirty="0" smtClean="0"/>
              <a:t> </a:t>
            </a:r>
            <a:r>
              <a:rPr lang="nb-NO" dirty="0" err="1" smtClean="0"/>
              <a:t>proportional</a:t>
            </a:r>
            <a:r>
              <a:rPr lang="nb-NO" dirty="0" smtClean="0"/>
              <a:t> to </a:t>
            </a:r>
            <a:r>
              <a:rPr lang="nb-NO" dirty="0" err="1" smtClean="0"/>
              <a:t>gravity</a:t>
            </a:r>
            <a:r>
              <a:rPr lang="nb-NO" dirty="0" smtClean="0"/>
              <a:t> </a:t>
            </a:r>
            <a:r>
              <a:rPr lang="nb-NO" dirty="0" err="1" smtClean="0"/>
              <a:t>change</a:t>
            </a:r>
            <a:endParaRPr lang="nb-NO" dirty="0" smtClean="0"/>
          </a:p>
          <a:p>
            <a:r>
              <a:rPr lang="nb-NO" dirty="0" err="1" smtClean="0"/>
              <a:t>Background</a:t>
            </a:r>
            <a:r>
              <a:rPr lang="nb-NO" dirty="0" smtClean="0"/>
              <a:t> </a:t>
            </a:r>
            <a:r>
              <a:rPr lang="nb-NO" dirty="0" err="1" smtClean="0"/>
              <a:t>color</a:t>
            </a:r>
            <a:r>
              <a:rPr lang="nb-NO" dirty="0" smtClean="0"/>
              <a:t> </a:t>
            </a:r>
            <a:r>
              <a:rPr lang="nb-NO" dirty="0" err="1" smtClean="0"/>
              <a:t>map</a:t>
            </a:r>
            <a:r>
              <a:rPr lang="nb-NO" dirty="0" smtClean="0"/>
              <a:t> </a:t>
            </a:r>
            <a:r>
              <a:rPr lang="nb-NO" dirty="0" err="1" smtClean="0"/>
              <a:t>represents</a:t>
            </a:r>
            <a:r>
              <a:rPr lang="nb-NO" dirty="0" smtClean="0"/>
              <a:t> MODELED </a:t>
            </a:r>
            <a:r>
              <a:rPr lang="nb-NO" dirty="0" err="1" smtClean="0"/>
              <a:t>responses</a:t>
            </a:r>
            <a:r>
              <a:rPr lang="nb-NO" dirty="0" smtClean="0"/>
              <a:t> from </a:t>
            </a:r>
            <a:r>
              <a:rPr lang="nb-NO" dirty="0" err="1" smtClean="0"/>
              <a:t>estimated</a:t>
            </a:r>
            <a:r>
              <a:rPr lang="nb-NO" dirty="0" smtClean="0"/>
              <a:t> </a:t>
            </a:r>
            <a:r>
              <a:rPr lang="nb-NO" dirty="0" err="1" smtClean="0"/>
              <a:t>saturation</a:t>
            </a:r>
            <a:r>
              <a:rPr lang="nb-NO" dirty="0" smtClean="0"/>
              <a:t> </a:t>
            </a:r>
            <a:r>
              <a:rPr lang="nb-NO" dirty="0" err="1" smtClean="0"/>
              <a:t>changes</a:t>
            </a:r>
            <a:endParaRPr lang="nb-NO" dirty="0"/>
          </a:p>
        </p:txBody>
      </p:sp>
      <p:sp>
        <p:nvSpPr>
          <p:cNvPr id="10" name="TextBox 9"/>
          <p:cNvSpPr txBox="1"/>
          <p:nvPr/>
        </p:nvSpPr>
        <p:spPr>
          <a:xfrm>
            <a:off x="190500" y="6368533"/>
            <a:ext cx="7831888" cy="400110"/>
          </a:xfrm>
          <a:prstGeom prst="rect">
            <a:avLst/>
          </a:prstGeom>
          <a:noFill/>
        </p:spPr>
        <p:txBody>
          <a:bodyPr wrap="none" rtlCol="0">
            <a:spAutoFit/>
          </a:bodyPr>
          <a:lstStyle/>
          <a:p>
            <a:r>
              <a:rPr lang="nb-NO" sz="2000" b="1" dirty="0" smtClean="0"/>
              <a:t>The </a:t>
            </a:r>
            <a:r>
              <a:rPr lang="nb-NO" sz="2000" b="1" dirty="0" err="1" smtClean="0"/>
              <a:t>constrained</a:t>
            </a:r>
            <a:r>
              <a:rPr lang="nb-NO" sz="2000" b="1" dirty="0" smtClean="0"/>
              <a:t> </a:t>
            </a:r>
            <a:r>
              <a:rPr lang="nb-NO" sz="2000" b="1" dirty="0" err="1" smtClean="0"/>
              <a:t>inversion</a:t>
            </a:r>
            <a:r>
              <a:rPr lang="nb-NO" sz="2000" b="1" dirty="0" smtClean="0"/>
              <a:t> </a:t>
            </a:r>
            <a:r>
              <a:rPr lang="nb-NO" sz="2000" b="1" dirty="0" err="1" smtClean="0"/>
              <a:t>gives</a:t>
            </a:r>
            <a:r>
              <a:rPr lang="nb-NO" sz="2000" b="1" dirty="0" smtClean="0"/>
              <a:t> a </a:t>
            </a:r>
            <a:r>
              <a:rPr lang="nb-NO" sz="2000" b="1" dirty="0" err="1" smtClean="0"/>
              <a:t>better</a:t>
            </a:r>
            <a:r>
              <a:rPr lang="nb-NO" sz="2000" b="1" dirty="0" smtClean="0"/>
              <a:t> </a:t>
            </a:r>
            <a:r>
              <a:rPr lang="nb-NO" sz="2000" b="1" dirty="0" err="1" smtClean="0"/>
              <a:t>fit</a:t>
            </a:r>
            <a:r>
              <a:rPr lang="nb-NO" sz="2000" b="1" dirty="0" smtClean="0"/>
              <a:t> to </a:t>
            </a:r>
            <a:r>
              <a:rPr lang="nb-NO" sz="2000" b="1" dirty="0" err="1" smtClean="0"/>
              <a:t>the</a:t>
            </a:r>
            <a:r>
              <a:rPr lang="nb-NO" sz="2000" b="1" dirty="0" smtClean="0"/>
              <a:t> </a:t>
            </a:r>
            <a:r>
              <a:rPr lang="nb-NO" sz="2000" b="1" dirty="0" err="1" smtClean="0"/>
              <a:t>measured</a:t>
            </a:r>
            <a:r>
              <a:rPr lang="nb-NO" sz="2000" b="1" dirty="0" smtClean="0"/>
              <a:t> </a:t>
            </a:r>
            <a:r>
              <a:rPr lang="nb-NO" sz="2000" b="1" dirty="0" err="1" smtClean="0"/>
              <a:t>gravity</a:t>
            </a:r>
            <a:r>
              <a:rPr lang="nb-NO" sz="2000" b="1" dirty="0" smtClean="0"/>
              <a:t> data</a:t>
            </a:r>
            <a:endParaRPr lang="nb-NO" sz="2000" b="1" dirty="0"/>
          </a:p>
        </p:txBody>
      </p:sp>
    </p:spTree>
    <p:extLst>
      <p:ext uri="{BB962C8B-B14F-4D97-AF65-F5344CB8AC3E}">
        <p14:creationId xmlns:p14="http://schemas.microsoft.com/office/powerpoint/2010/main" val="2303682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76200"/>
            <a:ext cx="8229600" cy="655638"/>
          </a:xfrm>
        </p:spPr>
        <p:txBody>
          <a:bodyPr>
            <a:normAutofit/>
          </a:bodyPr>
          <a:lstStyle/>
          <a:p>
            <a:r>
              <a:rPr lang="nb-NO" sz="2800" b="1" dirty="0" err="1" smtClean="0"/>
              <a:t>Inversion</a:t>
            </a:r>
            <a:r>
              <a:rPr lang="nb-NO" sz="2800" b="1" dirty="0" smtClean="0"/>
              <a:t> – LS </a:t>
            </a:r>
            <a:r>
              <a:rPr lang="nb-NO" sz="2800" b="1" dirty="0" err="1" smtClean="0"/>
              <a:t>error</a:t>
            </a:r>
            <a:endParaRPr lang="nb-NO" sz="2800" b="1"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17202" t="4464" r="6900"/>
          <a:stretch/>
        </p:blipFill>
        <p:spPr bwMode="auto">
          <a:xfrm>
            <a:off x="438150" y="1447800"/>
            <a:ext cx="8458200" cy="509587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409575" y="649843"/>
            <a:ext cx="8429625" cy="646331"/>
          </a:xfrm>
          <a:prstGeom prst="rect">
            <a:avLst/>
          </a:prstGeom>
          <a:noFill/>
        </p:spPr>
        <p:txBody>
          <a:bodyPr wrap="square" rtlCol="0">
            <a:spAutoFit/>
          </a:bodyPr>
          <a:lstStyle/>
          <a:p>
            <a:r>
              <a:rPr lang="nb-NO" dirty="0" err="1" smtClean="0"/>
              <a:t>Assume</a:t>
            </a:r>
            <a:r>
              <a:rPr lang="nb-NO" dirty="0" smtClean="0"/>
              <a:t> </a:t>
            </a:r>
            <a:r>
              <a:rPr lang="nb-NO" dirty="0" err="1" smtClean="0"/>
              <a:t>that</a:t>
            </a:r>
            <a:r>
              <a:rPr lang="nb-NO" dirty="0" smtClean="0"/>
              <a:t> </a:t>
            </a:r>
            <a:r>
              <a:rPr lang="nb-NO" dirty="0" err="1" smtClean="0"/>
              <a:t>the</a:t>
            </a:r>
            <a:r>
              <a:rPr lang="nb-NO" dirty="0" smtClean="0"/>
              <a:t> spatial </a:t>
            </a:r>
            <a:r>
              <a:rPr lang="nb-NO" dirty="0" err="1" smtClean="0"/>
              <a:t>distribution</a:t>
            </a:r>
            <a:r>
              <a:rPr lang="nb-NO" dirty="0" smtClean="0"/>
              <a:t> suggested by </a:t>
            </a:r>
            <a:r>
              <a:rPr lang="nb-NO" dirty="0" err="1" smtClean="0"/>
              <a:t>the</a:t>
            </a:r>
            <a:r>
              <a:rPr lang="nb-NO" dirty="0" smtClean="0"/>
              <a:t> time lapse </a:t>
            </a:r>
            <a:r>
              <a:rPr lang="nb-NO" dirty="0" err="1" smtClean="0"/>
              <a:t>seismic</a:t>
            </a:r>
            <a:r>
              <a:rPr lang="nb-NO" dirty="0" smtClean="0"/>
              <a:t> </a:t>
            </a:r>
            <a:r>
              <a:rPr lang="nb-NO" dirty="0" err="1" smtClean="0"/>
              <a:t>inversion</a:t>
            </a:r>
            <a:r>
              <a:rPr lang="nb-NO" dirty="0" smtClean="0"/>
              <a:t> is OK, and </a:t>
            </a:r>
            <a:r>
              <a:rPr lang="nb-NO" dirty="0" err="1" smtClean="0"/>
              <a:t>simply</a:t>
            </a:r>
            <a:r>
              <a:rPr lang="nb-NO" dirty="0" smtClean="0"/>
              <a:t> </a:t>
            </a:r>
            <a:r>
              <a:rPr lang="nb-NO" dirty="0" err="1" smtClean="0"/>
              <a:t>scale</a:t>
            </a:r>
            <a:r>
              <a:rPr lang="nb-NO" dirty="0" smtClean="0"/>
              <a:t> </a:t>
            </a:r>
            <a:r>
              <a:rPr lang="nb-NO" dirty="0" err="1" smtClean="0"/>
              <a:t>this</a:t>
            </a:r>
            <a:r>
              <a:rPr lang="nb-NO" dirty="0" smtClean="0"/>
              <a:t> </a:t>
            </a:r>
            <a:r>
              <a:rPr lang="nb-NO" dirty="0" err="1" smtClean="0"/>
              <a:t>distribution</a:t>
            </a:r>
            <a:r>
              <a:rPr lang="nb-NO" dirty="0" smtClean="0"/>
              <a:t> by </a:t>
            </a:r>
            <a:r>
              <a:rPr lang="nb-NO" dirty="0" err="1" smtClean="0"/>
              <a:t>one</a:t>
            </a:r>
            <a:r>
              <a:rPr lang="nb-NO" dirty="0" smtClean="0"/>
              <a:t> single </a:t>
            </a:r>
            <a:r>
              <a:rPr lang="nb-NO" dirty="0" err="1" smtClean="0"/>
              <a:t>scalar</a:t>
            </a:r>
            <a:r>
              <a:rPr lang="nb-NO" dirty="0" smtClean="0"/>
              <a:t> in </a:t>
            </a:r>
            <a:r>
              <a:rPr lang="nb-NO" dirty="0" err="1" smtClean="0"/>
              <a:t>the</a:t>
            </a:r>
            <a:r>
              <a:rPr lang="nb-NO" dirty="0" smtClean="0"/>
              <a:t> </a:t>
            </a:r>
            <a:r>
              <a:rPr lang="nb-NO" dirty="0" err="1" smtClean="0"/>
              <a:t>shadow</a:t>
            </a:r>
            <a:r>
              <a:rPr lang="nb-NO" dirty="0" smtClean="0"/>
              <a:t> </a:t>
            </a:r>
            <a:r>
              <a:rPr lang="nb-NO" dirty="0" err="1" smtClean="0"/>
              <a:t>zone</a:t>
            </a:r>
            <a:r>
              <a:rPr lang="nb-NO" dirty="0" smtClean="0"/>
              <a:t> =&gt; </a:t>
            </a:r>
            <a:r>
              <a:rPr lang="nb-NO" dirty="0" err="1" smtClean="0"/>
              <a:t>scalar</a:t>
            </a:r>
            <a:r>
              <a:rPr lang="nb-NO" dirty="0" smtClean="0"/>
              <a:t> = 2.4</a:t>
            </a:r>
            <a:endParaRPr lang="nb-NO" dirty="0"/>
          </a:p>
        </p:txBody>
      </p:sp>
    </p:spTree>
    <p:extLst>
      <p:ext uri="{BB962C8B-B14F-4D97-AF65-F5344CB8AC3E}">
        <p14:creationId xmlns:p14="http://schemas.microsoft.com/office/powerpoint/2010/main" val="4178696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019800" cy="503238"/>
          </a:xfrm>
        </p:spPr>
        <p:txBody>
          <a:bodyPr>
            <a:normAutofit fontScale="90000"/>
          </a:bodyPr>
          <a:lstStyle/>
          <a:p>
            <a:r>
              <a:rPr lang="nb-NO" sz="2800" b="1" dirty="0" err="1" smtClean="0"/>
              <a:t>Before</a:t>
            </a:r>
            <a:r>
              <a:rPr lang="nb-NO" sz="2800" b="1" dirty="0" smtClean="0"/>
              <a:t> and </a:t>
            </a:r>
            <a:r>
              <a:rPr lang="nb-NO" sz="2800" b="1" dirty="0" err="1" smtClean="0"/>
              <a:t>after</a:t>
            </a:r>
            <a:r>
              <a:rPr lang="nb-NO" sz="2800" b="1" dirty="0" smtClean="0"/>
              <a:t> </a:t>
            </a:r>
            <a:r>
              <a:rPr lang="nb-NO" sz="2800" b="1" dirty="0" err="1" smtClean="0"/>
              <a:t>using</a:t>
            </a:r>
            <a:r>
              <a:rPr lang="nb-NO" sz="2800" b="1" dirty="0" smtClean="0"/>
              <a:t> </a:t>
            </a:r>
            <a:r>
              <a:rPr lang="nb-NO" sz="2800" b="1" dirty="0" err="1" smtClean="0"/>
              <a:t>gravity</a:t>
            </a:r>
            <a:r>
              <a:rPr lang="nb-NO" sz="2800" b="1" dirty="0" smtClean="0"/>
              <a:t> data</a:t>
            </a:r>
            <a:endParaRPr lang="nb-NO" sz="2800" b="1" dirty="0"/>
          </a:p>
        </p:txBody>
      </p:sp>
      <p:grpSp>
        <p:nvGrpSpPr>
          <p:cNvPr id="8" name="Group 7"/>
          <p:cNvGrpSpPr/>
          <p:nvPr/>
        </p:nvGrpSpPr>
        <p:grpSpPr>
          <a:xfrm>
            <a:off x="457200" y="1143000"/>
            <a:ext cx="7924800" cy="5120640"/>
            <a:chOff x="533400" y="1508760"/>
            <a:chExt cx="7924800" cy="5120640"/>
          </a:xfrm>
        </p:grpSpPr>
        <p:grpSp>
          <p:nvGrpSpPr>
            <p:cNvPr id="3" name="Group 2"/>
            <p:cNvGrpSpPr/>
            <p:nvPr/>
          </p:nvGrpSpPr>
          <p:grpSpPr>
            <a:xfrm>
              <a:off x="533400" y="1508760"/>
              <a:ext cx="7924800" cy="5120640"/>
              <a:chOff x="0" y="0"/>
              <a:chExt cx="5890448" cy="384048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055" r="32850"/>
              <a:stretch/>
            </p:blipFill>
            <p:spPr>
              <a:xfrm>
                <a:off x="0" y="0"/>
                <a:ext cx="2616452" cy="38404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173" r="16231"/>
              <a:stretch/>
            </p:blipFill>
            <p:spPr>
              <a:xfrm>
                <a:off x="2736304" y="0"/>
                <a:ext cx="3154144" cy="3840480"/>
              </a:xfrm>
              <a:prstGeom prst="rect">
                <a:avLst/>
              </a:prstGeom>
            </p:spPr>
          </p:pic>
        </p:grpSp>
        <p:sp>
          <p:nvSpPr>
            <p:cNvPr id="6" name="TextBox 5"/>
            <p:cNvSpPr txBox="1"/>
            <p:nvPr/>
          </p:nvSpPr>
          <p:spPr>
            <a:xfrm>
              <a:off x="2133600" y="1518285"/>
              <a:ext cx="803105" cy="369332"/>
            </a:xfrm>
            <a:prstGeom prst="rect">
              <a:avLst/>
            </a:prstGeom>
            <a:noFill/>
          </p:spPr>
          <p:txBody>
            <a:bodyPr wrap="none" rtlCol="0">
              <a:spAutoFit/>
            </a:bodyPr>
            <a:lstStyle/>
            <a:p>
              <a:r>
                <a:rPr lang="nb-NO" dirty="0" err="1" smtClean="0"/>
                <a:t>Before</a:t>
              </a:r>
              <a:endParaRPr lang="nb-NO" dirty="0"/>
            </a:p>
          </p:txBody>
        </p:sp>
        <p:sp>
          <p:nvSpPr>
            <p:cNvPr id="7" name="TextBox 6"/>
            <p:cNvSpPr txBox="1"/>
            <p:nvPr/>
          </p:nvSpPr>
          <p:spPr>
            <a:xfrm>
              <a:off x="5533358" y="1518285"/>
              <a:ext cx="658257" cy="369332"/>
            </a:xfrm>
            <a:prstGeom prst="rect">
              <a:avLst/>
            </a:prstGeom>
            <a:noFill/>
          </p:spPr>
          <p:txBody>
            <a:bodyPr wrap="none" rtlCol="0">
              <a:spAutoFit/>
            </a:bodyPr>
            <a:lstStyle/>
            <a:p>
              <a:r>
                <a:rPr lang="nb-NO" dirty="0" err="1" smtClean="0"/>
                <a:t>After</a:t>
              </a:r>
              <a:endParaRPr lang="nb-NO" dirty="0"/>
            </a:p>
          </p:txBody>
        </p:sp>
      </p:grpSp>
    </p:spTree>
    <p:extLst>
      <p:ext uri="{BB962C8B-B14F-4D97-AF65-F5344CB8AC3E}">
        <p14:creationId xmlns:p14="http://schemas.microsoft.com/office/powerpoint/2010/main" val="264218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52400"/>
            <a:ext cx="8991600" cy="1143000"/>
          </a:xfrm>
        </p:spPr>
        <p:txBody>
          <a:bodyPr>
            <a:normAutofit fontScale="90000"/>
          </a:bodyPr>
          <a:lstStyle/>
          <a:p>
            <a:pPr algn="l"/>
            <a:r>
              <a:rPr lang="nb-NO" sz="2800" b="1" dirty="0" err="1" smtClean="0"/>
              <a:t>Gravity</a:t>
            </a:r>
            <a:r>
              <a:rPr lang="nb-NO" sz="2800" b="1" dirty="0" smtClean="0"/>
              <a:t> </a:t>
            </a:r>
            <a:r>
              <a:rPr lang="nb-NO" sz="2800" b="1" dirty="0" err="1" smtClean="0"/>
              <a:t>change</a:t>
            </a:r>
            <a:r>
              <a:rPr lang="nb-NO" sz="2800" b="1" dirty="0" smtClean="0"/>
              <a:t> (2002-2008) versus radial </a:t>
            </a:r>
            <a:r>
              <a:rPr lang="nb-NO" sz="2800" b="1" dirty="0" err="1" smtClean="0"/>
              <a:t>distance</a:t>
            </a:r>
            <a:r>
              <a:rPr lang="nb-NO" sz="2800" b="1" dirty="0" smtClean="0"/>
              <a:t> from </a:t>
            </a:r>
            <a:r>
              <a:rPr lang="nb-NO" sz="2800" b="1" dirty="0" err="1" smtClean="0"/>
              <a:t>the</a:t>
            </a:r>
            <a:r>
              <a:rPr lang="nb-NO" sz="2800" b="1" dirty="0" smtClean="0"/>
              <a:t> </a:t>
            </a:r>
            <a:r>
              <a:rPr lang="nb-NO" sz="2800" b="1" dirty="0" err="1" smtClean="0"/>
              <a:t>injection</a:t>
            </a:r>
            <a:r>
              <a:rPr lang="nb-NO" sz="2800" b="1" dirty="0" smtClean="0"/>
              <a:t> </a:t>
            </a:r>
            <a:r>
              <a:rPr lang="nb-NO" sz="2800" b="1" dirty="0" err="1" smtClean="0"/>
              <a:t>point</a:t>
            </a:r>
            <a:r>
              <a:rPr lang="nb-NO" sz="2800" b="1" dirty="0" smtClean="0"/>
              <a:t> </a:t>
            </a:r>
            <a:r>
              <a:rPr lang="nb-NO" sz="2800" b="1" dirty="0" err="1" smtClean="0"/>
              <a:t>compared</a:t>
            </a:r>
            <a:r>
              <a:rPr lang="nb-NO" sz="2800" b="1" dirty="0" smtClean="0"/>
              <a:t> to </a:t>
            </a:r>
            <a:r>
              <a:rPr lang="nb-NO" sz="2800" b="1" dirty="0" err="1" smtClean="0"/>
              <a:t>modeled</a:t>
            </a:r>
            <a:r>
              <a:rPr lang="nb-NO" sz="2800" b="1" dirty="0" smtClean="0"/>
              <a:t> </a:t>
            </a:r>
            <a:r>
              <a:rPr lang="nb-NO" sz="2800" b="1" dirty="0" err="1" smtClean="0"/>
              <a:t>results</a:t>
            </a:r>
            <a:r>
              <a:rPr lang="nb-NO" sz="2800" b="1" dirty="0" smtClean="0"/>
              <a:t> (5.88 </a:t>
            </a:r>
            <a:r>
              <a:rPr lang="nb-NO" sz="2800" b="1" dirty="0" err="1" smtClean="0"/>
              <a:t>Mtons</a:t>
            </a:r>
            <a:r>
              <a:rPr lang="nb-NO" sz="2800" b="1" dirty="0" smtClean="0"/>
              <a:t> </a:t>
            </a:r>
            <a:r>
              <a:rPr lang="nb-NO" sz="2800" b="1" dirty="0" err="1" smtClean="0"/>
              <a:t>injected</a:t>
            </a:r>
            <a:r>
              <a:rPr lang="nb-NO" sz="2800" b="1" dirty="0" smtClean="0"/>
              <a:t>)</a:t>
            </a:r>
            <a:endParaRPr lang="nb-NO" sz="2800" b="1" dirty="0"/>
          </a:p>
        </p:txBody>
      </p:sp>
      <p:grpSp>
        <p:nvGrpSpPr>
          <p:cNvPr id="25" name="Group 24"/>
          <p:cNvGrpSpPr/>
          <p:nvPr/>
        </p:nvGrpSpPr>
        <p:grpSpPr>
          <a:xfrm>
            <a:off x="228600" y="1524000"/>
            <a:ext cx="8839200" cy="5181600"/>
            <a:chOff x="228600" y="1524000"/>
            <a:chExt cx="8839200" cy="5181600"/>
          </a:xfrm>
        </p:grpSpPr>
        <p:grpSp>
          <p:nvGrpSpPr>
            <p:cNvPr id="23" name="Group 22"/>
            <p:cNvGrpSpPr/>
            <p:nvPr/>
          </p:nvGrpSpPr>
          <p:grpSpPr>
            <a:xfrm>
              <a:off x="228600" y="1524000"/>
              <a:ext cx="8839200" cy="5181600"/>
              <a:chOff x="228600" y="1524000"/>
              <a:chExt cx="8839200" cy="5181600"/>
            </a:xfrm>
          </p:grpSpPr>
          <p:pic>
            <p:nvPicPr>
              <p:cNvPr id="3" name="Picture 2"/>
              <p:cNvPicPr/>
              <p:nvPr/>
            </p:nvPicPr>
            <p:blipFill rotWithShape="1">
              <a:blip r:embed="rId2" cstate="print">
                <a:extLst>
                  <a:ext uri="{28A0092B-C50C-407E-A947-70E740481C1C}">
                    <a14:useLocalDpi xmlns:a14="http://schemas.microsoft.com/office/drawing/2010/main" val="0"/>
                  </a:ext>
                </a:extLst>
              </a:blip>
              <a:srcRect l="15294" t="4664" r="7957"/>
              <a:stretch/>
            </p:blipFill>
            <p:spPr>
              <a:xfrm>
                <a:off x="228600" y="1524000"/>
                <a:ext cx="8839200" cy="5181600"/>
              </a:xfrm>
              <a:prstGeom prst="rect">
                <a:avLst/>
              </a:prstGeom>
            </p:spPr>
          </p:pic>
          <p:sp>
            <p:nvSpPr>
              <p:cNvPr id="5" name="TextBox 4"/>
              <p:cNvSpPr txBox="1"/>
              <p:nvPr/>
            </p:nvSpPr>
            <p:spPr>
              <a:xfrm>
                <a:off x="1600200" y="1981200"/>
                <a:ext cx="1730858" cy="461665"/>
              </a:xfrm>
              <a:prstGeom prst="rect">
                <a:avLst/>
              </a:prstGeom>
              <a:noFill/>
            </p:spPr>
            <p:txBody>
              <a:bodyPr wrap="none" rtlCol="0">
                <a:spAutoFit/>
              </a:bodyPr>
              <a:lstStyle/>
              <a:p>
                <a:r>
                  <a:rPr lang="nb-NO" sz="2400" dirty="0" smtClean="0"/>
                  <a:t>Point </a:t>
                </a:r>
                <a:r>
                  <a:rPr lang="nb-NO" sz="2400" dirty="0" err="1" smtClean="0"/>
                  <a:t>source</a:t>
                </a:r>
                <a:endParaRPr lang="nb-NO" sz="2400" dirty="0"/>
              </a:p>
            </p:txBody>
          </p:sp>
          <p:sp>
            <p:nvSpPr>
              <p:cNvPr id="8" name="TextBox 7"/>
              <p:cNvSpPr txBox="1"/>
              <p:nvPr/>
            </p:nvSpPr>
            <p:spPr>
              <a:xfrm>
                <a:off x="6781800" y="1872734"/>
                <a:ext cx="1482842" cy="461665"/>
              </a:xfrm>
              <a:prstGeom prst="rect">
                <a:avLst/>
              </a:prstGeom>
              <a:noFill/>
            </p:spPr>
            <p:txBody>
              <a:bodyPr wrap="none" rtlCol="0">
                <a:spAutoFit/>
              </a:bodyPr>
              <a:lstStyle/>
              <a:p>
                <a:r>
                  <a:rPr lang="nb-NO" sz="2400" dirty="0" smtClean="0">
                    <a:solidFill>
                      <a:srgbClr val="FF0000"/>
                    </a:solidFill>
                  </a:rPr>
                  <a:t>720 kg/m</a:t>
                </a:r>
                <a:r>
                  <a:rPr lang="nb-NO" sz="2400" baseline="30000" dirty="0" smtClean="0">
                    <a:solidFill>
                      <a:srgbClr val="FF0000"/>
                    </a:solidFill>
                  </a:rPr>
                  <a:t>3</a:t>
                </a:r>
                <a:endParaRPr lang="nb-NO" sz="2400" baseline="30000" dirty="0">
                  <a:solidFill>
                    <a:srgbClr val="FF0000"/>
                  </a:solidFill>
                </a:endParaRPr>
              </a:p>
            </p:txBody>
          </p:sp>
          <p:sp>
            <p:nvSpPr>
              <p:cNvPr id="9" name="TextBox 8"/>
              <p:cNvSpPr txBox="1"/>
              <p:nvPr/>
            </p:nvSpPr>
            <p:spPr>
              <a:xfrm>
                <a:off x="6819528" y="2242066"/>
                <a:ext cx="1482842" cy="461665"/>
              </a:xfrm>
              <a:prstGeom prst="rect">
                <a:avLst/>
              </a:prstGeom>
              <a:noFill/>
            </p:spPr>
            <p:txBody>
              <a:bodyPr wrap="none" rtlCol="0">
                <a:spAutoFit/>
              </a:bodyPr>
              <a:lstStyle/>
              <a:p>
                <a:r>
                  <a:rPr lang="nb-NO" sz="2400" dirty="0" smtClean="0"/>
                  <a:t>675 kg/m</a:t>
                </a:r>
                <a:r>
                  <a:rPr lang="nb-NO" sz="2400" baseline="30000" dirty="0" smtClean="0"/>
                  <a:t>3</a:t>
                </a:r>
                <a:endParaRPr lang="nb-NO" sz="2400" baseline="30000" dirty="0"/>
              </a:p>
            </p:txBody>
          </p:sp>
          <p:sp>
            <p:nvSpPr>
              <p:cNvPr id="10" name="TextBox 9"/>
              <p:cNvSpPr txBox="1"/>
              <p:nvPr/>
            </p:nvSpPr>
            <p:spPr>
              <a:xfrm>
                <a:off x="2440736" y="2831068"/>
                <a:ext cx="2802690" cy="461665"/>
              </a:xfrm>
              <a:prstGeom prst="rect">
                <a:avLst/>
              </a:prstGeom>
              <a:noFill/>
            </p:spPr>
            <p:txBody>
              <a:bodyPr wrap="none" rtlCol="0">
                <a:spAutoFit/>
              </a:bodyPr>
              <a:lstStyle/>
              <a:p>
                <a:r>
                  <a:rPr lang="nb-NO" sz="2400" dirty="0" err="1" smtClean="0"/>
                  <a:t>Dipole</a:t>
                </a:r>
                <a:r>
                  <a:rPr lang="nb-NO" sz="2400" dirty="0" smtClean="0"/>
                  <a:t> </a:t>
                </a:r>
                <a:r>
                  <a:rPr lang="nb-NO" sz="2400" dirty="0" err="1" smtClean="0"/>
                  <a:t>source</a:t>
                </a:r>
                <a:r>
                  <a:rPr lang="nb-NO" sz="2400" dirty="0" smtClean="0"/>
                  <a:t> 1.6 km</a:t>
                </a:r>
                <a:endParaRPr lang="nb-NO" sz="2400" dirty="0"/>
              </a:p>
            </p:txBody>
          </p:sp>
          <p:cxnSp>
            <p:nvCxnSpPr>
              <p:cNvPr id="12" name="Straight Arrow Connector 11"/>
              <p:cNvCxnSpPr/>
              <p:nvPr/>
            </p:nvCxnSpPr>
            <p:spPr>
              <a:xfrm flipH="1">
                <a:off x="1371600" y="2426732"/>
                <a:ext cx="762000" cy="316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219200" y="2426732"/>
                <a:ext cx="914400" cy="697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440736" y="3182898"/>
                <a:ext cx="962995" cy="5509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440736" y="3182898"/>
                <a:ext cx="962996" cy="9319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898328" y="3962400"/>
              <a:ext cx="3842399" cy="830997"/>
            </a:xfrm>
            <a:prstGeom prst="rect">
              <a:avLst/>
            </a:prstGeom>
            <a:noFill/>
          </p:spPr>
          <p:txBody>
            <a:bodyPr wrap="none" rtlCol="0">
              <a:spAutoFit/>
            </a:bodyPr>
            <a:lstStyle/>
            <a:p>
              <a:r>
                <a:rPr lang="nb-NO" sz="2400" dirty="0" err="1" smtClean="0"/>
                <a:t>Density</a:t>
              </a:r>
              <a:r>
                <a:rPr lang="nb-NO" sz="2400" dirty="0" smtClean="0"/>
                <a:t> </a:t>
              </a:r>
              <a:r>
                <a:rPr lang="nb-NO" sz="2400" dirty="0" err="1" smtClean="0"/>
                <a:t>of</a:t>
              </a:r>
              <a:r>
                <a:rPr lang="nb-NO" sz="2400" dirty="0" smtClean="0"/>
                <a:t> water: 1040 kg/m</a:t>
              </a:r>
              <a:r>
                <a:rPr lang="nb-NO" sz="2400" baseline="30000" dirty="0" smtClean="0"/>
                <a:t>3</a:t>
              </a:r>
            </a:p>
            <a:p>
              <a:r>
                <a:rPr lang="nb-NO" sz="2400" dirty="0" err="1" smtClean="0"/>
                <a:t>Dept</a:t>
              </a:r>
              <a:r>
                <a:rPr lang="nb-NO" sz="2400" dirty="0" smtClean="0"/>
                <a:t> </a:t>
              </a:r>
              <a:r>
                <a:rPr lang="nb-NO" sz="2400" dirty="0" err="1" smtClean="0"/>
                <a:t>of</a:t>
              </a:r>
              <a:r>
                <a:rPr lang="nb-NO" sz="2400" dirty="0" smtClean="0"/>
                <a:t> </a:t>
              </a:r>
              <a:r>
                <a:rPr lang="nb-NO" sz="2400" dirty="0" err="1" smtClean="0"/>
                <a:t>source</a:t>
              </a:r>
              <a:r>
                <a:rPr lang="nb-NO" sz="2400" dirty="0" smtClean="0"/>
                <a:t>(s): 900 m</a:t>
              </a:r>
              <a:endParaRPr lang="nb-NO" sz="2400" dirty="0"/>
            </a:p>
          </p:txBody>
        </p:sp>
      </p:grpSp>
    </p:spTree>
    <p:extLst>
      <p:ext uri="{BB962C8B-B14F-4D97-AF65-F5344CB8AC3E}">
        <p14:creationId xmlns:p14="http://schemas.microsoft.com/office/powerpoint/2010/main" val="303386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2800" b="1" dirty="0" err="1" smtClean="0"/>
              <a:t>Effect</a:t>
            </a:r>
            <a:r>
              <a:rPr lang="nb-NO" sz="2800" b="1" dirty="0" smtClean="0"/>
              <a:t> </a:t>
            </a:r>
            <a:r>
              <a:rPr lang="nb-NO" sz="2800" b="1" dirty="0" err="1" smtClean="0"/>
              <a:t>of</a:t>
            </a:r>
            <a:r>
              <a:rPr lang="nb-NO" sz="2800" b="1" dirty="0" smtClean="0"/>
              <a:t> </a:t>
            </a:r>
            <a:r>
              <a:rPr lang="nb-NO" sz="2800" b="1" dirty="0" err="1" smtClean="0"/>
              <a:t>increasing</a:t>
            </a:r>
            <a:r>
              <a:rPr lang="nb-NO" sz="2800" b="1" dirty="0" smtClean="0"/>
              <a:t> </a:t>
            </a:r>
            <a:r>
              <a:rPr lang="nb-NO" sz="2800" b="1" dirty="0" err="1" smtClean="0"/>
              <a:t>the</a:t>
            </a:r>
            <a:r>
              <a:rPr lang="nb-NO" sz="2800" b="1" dirty="0" smtClean="0"/>
              <a:t> global </a:t>
            </a:r>
            <a:r>
              <a:rPr lang="nb-NO" sz="2800" b="1" dirty="0" err="1" smtClean="0"/>
              <a:t>scalar</a:t>
            </a:r>
            <a:r>
              <a:rPr lang="nb-NO" sz="2800" b="1" dirty="0" smtClean="0"/>
              <a:t> by 30 %</a:t>
            </a:r>
            <a:endParaRPr lang="nb-NO" sz="2800" b="1" dirty="0"/>
          </a:p>
        </p:txBody>
      </p:sp>
      <p:grpSp>
        <p:nvGrpSpPr>
          <p:cNvPr id="3" name="Group 2"/>
          <p:cNvGrpSpPr/>
          <p:nvPr/>
        </p:nvGrpSpPr>
        <p:grpSpPr>
          <a:xfrm>
            <a:off x="304800" y="1477644"/>
            <a:ext cx="8458200" cy="5075555"/>
            <a:chOff x="0" y="0"/>
            <a:chExt cx="6047887" cy="396000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342" r="16440" b="1012"/>
            <a:stretch/>
          </p:blipFill>
          <p:spPr>
            <a:xfrm>
              <a:off x="2776644" y="0"/>
              <a:ext cx="3271243" cy="3960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034" t="-1" r="32773" b="1011"/>
            <a:stretch/>
          </p:blipFill>
          <p:spPr>
            <a:xfrm>
              <a:off x="0" y="0"/>
              <a:ext cx="2682098" cy="3960000"/>
            </a:xfrm>
            <a:prstGeom prst="rect">
              <a:avLst/>
            </a:prstGeom>
          </p:spPr>
        </p:pic>
      </p:grpSp>
    </p:spTree>
    <p:extLst>
      <p:ext uri="{BB962C8B-B14F-4D97-AF65-F5344CB8AC3E}">
        <p14:creationId xmlns:p14="http://schemas.microsoft.com/office/powerpoint/2010/main" val="280422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52400" y="76200"/>
            <a:ext cx="8499475" cy="647700"/>
          </a:xfrm>
        </p:spPr>
        <p:txBody>
          <a:bodyPr>
            <a:normAutofit fontScale="90000"/>
          </a:bodyPr>
          <a:lstStyle/>
          <a:p>
            <a:r>
              <a:rPr lang="en-US" b="1" dirty="0" err="1"/>
              <a:t>Sleipner</a:t>
            </a:r>
            <a:r>
              <a:rPr lang="en-US" b="1" dirty="0"/>
              <a:t> </a:t>
            </a:r>
            <a:r>
              <a:rPr lang="en-US" b="1" dirty="0" smtClean="0"/>
              <a:t>CO</a:t>
            </a:r>
            <a:r>
              <a:rPr lang="en-US" b="1" baseline="-25000" dirty="0" smtClean="0"/>
              <a:t>2</a:t>
            </a:r>
            <a:r>
              <a:rPr lang="en-US" b="1" dirty="0" smtClean="0"/>
              <a:t> storage</a:t>
            </a:r>
            <a:endParaRPr lang="en-US" sz="2000" b="1" dirty="0"/>
          </a:p>
        </p:txBody>
      </p:sp>
      <p:sp>
        <p:nvSpPr>
          <p:cNvPr id="241667" name="Rectangle 3"/>
          <p:cNvSpPr>
            <a:spLocks noGrp="1" noChangeArrowheads="1"/>
          </p:cNvSpPr>
          <p:nvPr>
            <p:ph type="body" idx="1"/>
          </p:nvPr>
        </p:nvSpPr>
        <p:spPr>
          <a:xfrm>
            <a:off x="304800" y="1219200"/>
            <a:ext cx="4943475" cy="4953000"/>
          </a:xfrm>
        </p:spPr>
        <p:txBody>
          <a:bodyPr>
            <a:normAutofit lnSpcReduction="10000"/>
          </a:bodyPr>
          <a:lstStyle/>
          <a:p>
            <a:r>
              <a:rPr lang="en-GB" b="1" dirty="0" smtClean="0">
                <a:solidFill>
                  <a:srgbClr val="333333"/>
                </a:solidFill>
              </a:rPr>
              <a:t>Reservoir</a:t>
            </a:r>
            <a:r>
              <a:rPr lang="en-GB" b="1" dirty="0" smtClean="0">
                <a:solidFill>
                  <a:schemeClr val="tx1"/>
                </a:solidFill>
              </a:rPr>
              <a:t> </a:t>
            </a:r>
            <a:r>
              <a:rPr lang="en-GB" b="1" dirty="0">
                <a:solidFill>
                  <a:schemeClr val="tx1"/>
                </a:solidFill>
              </a:rPr>
              <a:t>unit at 800-1100 m depth</a:t>
            </a:r>
          </a:p>
          <a:p>
            <a:r>
              <a:rPr lang="en-GB" b="1" dirty="0">
                <a:solidFill>
                  <a:srgbClr val="333333"/>
                </a:solidFill>
              </a:rPr>
              <a:t>One CO</a:t>
            </a:r>
            <a:r>
              <a:rPr lang="en-GB" b="1" baseline="-25000" dirty="0">
                <a:solidFill>
                  <a:srgbClr val="333333"/>
                </a:solidFill>
              </a:rPr>
              <a:t>2</a:t>
            </a:r>
            <a:r>
              <a:rPr lang="en-GB" b="1" dirty="0">
                <a:solidFill>
                  <a:srgbClr val="333333"/>
                </a:solidFill>
              </a:rPr>
              <a:t> injector</a:t>
            </a:r>
          </a:p>
          <a:p>
            <a:r>
              <a:rPr lang="en-GB" b="1" dirty="0" smtClean="0">
                <a:solidFill>
                  <a:schemeClr val="tx1"/>
                </a:solidFill>
              </a:rPr>
              <a:t>Over </a:t>
            </a:r>
            <a:r>
              <a:rPr lang="en-GB" b="1" dirty="0">
                <a:solidFill>
                  <a:schemeClr val="tx1"/>
                </a:solidFill>
              </a:rPr>
              <a:t>12 Million tons CO</a:t>
            </a:r>
            <a:r>
              <a:rPr lang="en-GB" b="1" baseline="-25000" dirty="0">
                <a:solidFill>
                  <a:schemeClr val="tx1"/>
                </a:solidFill>
              </a:rPr>
              <a:t>2</a:t>
            </a:r>
            <a:r>
              <a:rPr lang="en-GB" b="1" dirty="0">
                <a:solidFill>
                  <a:schemeClr val="tx1"/>
                </a:solidFill>
              </a:rPr>
              <a:t> have been </a:t>
            </a:r>
            <a:r>
              <a:rPr lang="en-GB" b="1" dirty="0" smtClean="0">
                <a:solidFill>
                  <a:schemeClr val="tx1"/>
                </a:solidFill>
              </a:rPr>
              <a:t>injected</a:t>
            </a:r>
          </a:p>
          <a:p>
            <a:r>
              <a:rPr lang="en-GB" b="1" dirty="0" smtClean="0"/>
              <a:t>Norway can store 50 </a:t>
            </a:r>
            <a:r>
              <a:rPr lang="en-GB" b="1" dirty="0" err="1" smtClean="0"/>
              <a:t>Gtons</a:t>
            </a:r>
            <a:r>
              <a:rPr lang="en-GB" b="1" dirty="0" smtClean="0"/>
              <a:t> offshore (NPD)</a:t>
            </a:r>
          </a:p>
          <a:p>
            <a:r>
              <a:rPr lang="en-GB" b="1" dirty="0" smtClean="0">
                <a:solidFill>
                  <a:schemeClr val="tx1"/>
                </a:solidFill>
              </a:rPr>
              <a:t>Yearly global emission </a:t>
            </a:r>
            <a:r>
              <a:rPr lang="en-GB" b="1" dirty="0" smtClean="0"/>
              <a:t>was 32 </a:t>
            </a:r>
            <a:r>
              <a:rPr lang="en-GB" b="1" dirty="0" err="1" smtClean="0"/>
              <a:t>Gtons</a:t>
            </a:r>
            <a:r>
              <a:rPr lang="en-GB" b="1" dirty="0" smtClean="0"/>
              <a:t> in 2010 and 40 </a:t>
            </a:r>
            <a:r>
              <a:rPr lang="en-GB" b="1" dirty="0" err="1" smtClean="0"/>
              <a:t>Gtons</a:t>
            </a:r>
            <a:r>
              <a:rPr lang="en-GB" b="1" dirty="0" smtClean="0"/>
              <a:t> in 2014…</a:t>
            </a:r>
            <a:endParaRPr lang="en-GB" b="1" dirty="0" smtClean="0">
              <a:solidFill>
                <a:schemeClr val="tx1"/>
              </a:solidFill>
            </a:endParaRPr>
          </a:p>
          <a:p>
            <a:endParaRPr lang="en-GB" b="1" dirty="0">
              <a:solidFill>
                <a:schemeClr val="tx1"/>
              </a:solidFill>
            </a:endParaRPr>
          </a:p>
          <a:p>
            <a:pPr lvl="1"/>
            <a:endParaRPr lang="en-US" dirty="0"/>
          </a:p>
        </p:txBody>
      </p:sp>
      <p:pic>
        <p:nvPicPr>
          <p:cNvPr id="241668" name="Picture 4" descr="0009196_sleipner"/>
          <p:cNvPicPr>
            <a:picLocks noChangeAspect="1" noChangeArrowheads="1"/>
          </p:cNvPicPr>
          <p:nvPr/>
        </p:nvPicPr>
        <p:blipFill>
          <a:blip r:embed="rId2" cstate="print">
            <a:extLst>
              <a:ext uri="{28A0092B-C50C-407E-A947-70E740481C1C}">
                <a14:useLocalDpi xmlns:a14="http://schemas.microsoft.com/office/drawing/2010/main" val="0"/>
              </a:ext>
            </a:extLst>
          </a:blip>
          <a:srcRect t="7516" b="8333"/>
          <a:stretch>
            <a:fillRect/>
          </a:stretch>
        </p:blipFill>
        <p:spPr bwMode="auto">
          <a:xfrm>
            <a:off x="5475288" y="1219200"/>
            <a:ext cx="3516312"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3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808038"/>
          </a:xfrm>
        </p:spPr>
        <p:txBody>
          <a:bodyPr>
            <a:normAutofit/>
          </a:bodyPr>
          <a:lstStyle/>
          <a:p>
            <a:r>
              <a:rPr lang="nb-NO" sz="2800" b="1" dirty="0" err="1" smtClean="0"/>
              <a:t>Effect</a:t>
            </a:r>
            <a:r>
              <a:rPr lang="nb-NO" sz="2800" b="1" dirty="0" smtClean="0"/>
              <a:t> </a:t>
            </a:r>
            <a:r>
              <a:rPr lang="nb-NO" sz="2800" b="1" dirty="0" err="1" smtClean="0"/>
              <a:t>of</a:t>
            </a:r>
            <a:r>
              <a:rPr lang="nb-NO" sz="2800" b="1" dirty="0" smtClean="0"/>
              <a:t> </a:t>
            </a:r>
            <a:r>
              <a:rPr lang="nb-NO" sz="2800" b="1" dirty="0" err="1" smtClean="0"/>
              <a:t>increasin</a:t>
            </a:r>
            <a:r>
              <a:rPr lang="nb-NO" sz="2800" b="1" dirty="0" smtClean="0"/>
              <a:t> Q from 80 to 100</a:t>
            </a:r>
            <a:endParaRPr lang="nb-NO" sz="2800" b="1" dirty="0"/>
          </a:p>
        </p:txBody>
      </p:sp>
      <p:grpSp>
        <p:nvGrpSpPr>
          <p:cNvPr id="8" name="Group 7"/>
          <p:cNvGrpSpPr/>
          <p:nvPr/>
        </p:nvGrpSpPr>
        <p:grpSpPr>
          <a:xfrm>
            <a:off x="228600" y="990600"/>
            <a:ext cx="8763000" cy="5562599"/>
            <a:chOff x="228600" y="990600"/>
            <a:chExt cx="8763000" cy="5562599"/>
          </a:xfrm>
        </p:grpSpPr>
        <p:grpSp>
          <p:nvGrpSpPr>
            <p:cNvPr id="3" name="Group 2"/>
            <p:cNvGrpSpPr/>
            <p:nvPr/>
          </p:nvGrpSpPr>
          <p:grpSpPr>
            <a:xfrm>
              <a:off x="228600" y="990600"/>
              <a:ext cx="8763000" cy="5562599"/>
              <a:chOff x="0" y="0"/>
              <a:chExt cx="6002615" cy="3872458"/>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326" t="3200" r="33245"/>
              <a:stretch/>
            </p:blipFill>
            <p:spPr>
              <a:xfrm>
                <a:off x="0" y="0"/>
                <a:ext cx="2694674" cy="387245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325" t="3320" r="16370"/>
              <a:stretch/>
            </p:blipFill>
            <p:spPr>
              <a:xfrm>
                <a:off x="2726794" y="0"/>
                <a:ext cx="3275821" cy="3867685"/>
              </a:xfrm>
              <a:prstGeom prst="rect">
                <a:avLst/>
              </a:prstGeom>
            </p:spPr>
          </p:pic>
        </p:grpSp>
        <p:sp>
          <p:nvSpPr>
            <p:cNvPr id="6" name="TextBox 5"/>
            <p:cNvSpPr txBox="1"/>
            <p:nvPr/>
          </p:nvSpPr>
          <p:spPr>
            <a:xfrm>
              <a:off x="2971800" y="1293167"/>
              <a:ext cx="994183" cy="461665"/>
            </a:xfrm>
            <a:prstGeom prst="rect">
              <a:avLst/>
            </a:prstGeom>
            <a:noFill/>
          </p:spPr>
          <p:txBody>
            <a:bodyPr wrap="none" rtlCol="0">
              <a:spAutoFit/>
            </a:bodyPr>
            <a:lstStyle/>
            <a:p>
              <a:r>
                <a:rPr lang="nb-NO" sz="2400" dirty="0" smtClean="0">
                  <a:solidFill>
                    <a:schemeClr val="bg1"/>
                  </a:solidFill>
                </a:rPr>
                <a:t>Q = 80</a:t>
              </a:r>
              <a:endParaRPr lang="nb-NO" sz="2400" dirty="0">
                <a:solidFill>
                  <a:schemeClr val="bg1"/>
                </a:solidFill>
              </a:endParaRPr>
            </a:p>
          </p:txBody>
        </p:sp>
        <p:sp>
          <p:nvSpPr>
            <p:cNvPr id="7" name="TextBox 6"/>
            <p:cNvSpPr txBox="1"/>
            <p:nvPr/>
          </p:nvSpPr>
          <p:spPr>
            <a:xfrm>
              <a:off x="6400800" y="1293167"/>
              <a:ext cx="1149674" cy="461665"/>
            </a:xfrm>
            <a:prstGeom prst="rect">
              <a:avLst/>
            </a:prstGeom>
            <a:noFill/>
          </p:spPr>
          <p:txBody>
            <a:bodyPr wrap="none" rtlCol="0">
              <a:spAutoFit/>
            </a:bodyPr>
            <a:lstStyle/>
            <a:p>
              <a:r>
                <a:rPr lang="nb-NO" sz="2400" dirty="0" smtClean="0">
                  <a:solidFill>
                    <a:schemeClr val="bg1"/>
                  </a:solidFill>
                </a:rPr>
                <a:t>Q = 100</a:t>
              </a:r>
              <a:endParaRPr lang="nb-NO" sz="2400" dirty="0">
                <a:solidFill>
                  <a:schemeClr val="bg1"/>
                </a:solidFill>
              </a:endParaRPr>
            </a:p>
          </p:txBody>
        </p:sp>
      </p:grpSp>
    </p:spTree>
    <p:extLst>
      <p:ext uri="{BB962C8B-B14F-4D97-AF65-F5344CB8AC3E}">
        <p14:creationId xmlns:p14="http://schemas.microsoft.com/office/powerpoint/2010/main" val="3467760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
            <a:ext cx="8229600" cy="655638"/>
          </a:xfrm>
        </p:spPr>
        <p:txBody>
          <a:bodyPr>
            <a:normAutofit/>
          </a:bodyPr>
          <a:lstStyle/>
          <a:p>
            <a:r>
              <a:rPr lang="nb-NO" sz="2800" b="1" dirty="0" err="1" smtClean="0"/>
              <a:t>Estimated</a:t>
            </a:r>
            <a:r>
              <a:rPr lang="nb-NO" sz="2800" b="1" dirty="0" smtClean="0"/>
              <a:t> </a:t>
            </a:r>
            <a:r>
              <a:rPr lang="nb-NO" sz="2800" b="1" dirty="0" err="1" smtClean="0"/>
              <a:t>density</a:t>
            </a:r>
            <a:r>
              <a:rPr lang="nb-NO" sz="2800" b="1" dirty="0" smtClean="0"/>
              <a:t> </a:t>
            </a:r>
            <a:r>
              <a:rPr lang="nb-NO" sz="2800" b="1" dirty="0" err="1" smtClean="0"/>
              <a:t>changes</a:t>
            </a:r>
            <a:endParaRPr lang="nb-NO" sz="28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999392449"/>
              </p:ext>
            </p:extLst>
          </p:nvPr>
        </p:nvGraphicFramePr>
        <p:xfrm>
          <a:off x="1905000" y="685800"/>
          <a:ext cx="4883683" cy="825500"/>
        </p:xfrm>
        <a:graphic>
          <a:graphicData uri="http://schemas.openxmlformats.org/presentationml/2006/ole">
            <mc:AlternateContent xmlns:mc="http://schemas.openxmlformats.org/markup-compatibility/2006">
              <mc:Choice xmlns:v="urn:schemas-microsoft-com:vml" Requires="v">
                <p:oleObj spid="_x0000_s19466" name="Formel" r:id="rId3" imgW="2463480" imgH="406080" progId="Equation.3">
                  <p:embed/>
                </p:oleObj>
              </mc:Choice>
              <mc:Fallback>
                <p:oleObj name="Formel" r:id="rId3" imgW="2463480" imgH="406080" progId="Equation.3">
                  <p:embed/>
                  <p:pic>
                    <p:nvPicPr>
                      <p:cNvPr id="0" name="Object 11"/>
                      <p:cNvPicPr>
                        <a:picLocks noChangeAspect="1" noChangeArrowheads="1"/>
                      </p:cNvPicPr>
                      <p:nvPr/>
                    </p:nvPicPr>
                    <p:blipFill>
                      <a:blip r:embed="rId4"/>
                      <a:srcRect/>
                      <a:stretch>
                        <a:fillRect/>
                      </a:stretch>
                    </p:blipFill>
                    <p:spPr bwMode="auto">
                      <a:xfrm>
                        <a:off x="1905000" y="685800"/>
                        <a:ext cx="4883683" cy="825500"/>
                      </a:xfrm>
                      <a:prstGeom prst="rect">
                        <a:avLst/>
                      </a:prstGeom>
                      <a:solidFill>
                        <a:schemeClr val="bg2"/>
                      </a:solidFill>
                      <a:ln w="25400">
                        <a:solidFill>
                          <a:schemeClr val="tx1"/>
                        </a:solidFill>
                      </a:ln>
                    </p:spPr>
                  </p:pic>
                </p:oleObj>
              </mc:Fallback>
            </mc:AlternateContent>
          </a:graphicData>
        </a:graphic>
      </p:graphicFrame>
      <p:grpSp>
        <p:nvGrpSpPr>
          <p:cNvPr id="8" name="Group 7"/>
          <p:cNvGrpSpPr/>
          <p:nvPr/>
        </p:nvGrpSpPr>
        <p:grpSpPr>
          <a:xfrm>
            <a:off x="838200" y="1726938"/>
            <a:ext cx="7467600" cy="5105399"/>
            <a:chOff x="838200" y="1600200"/>
            <a:chExt cx="7467600" cy="5105399"/>
          </a:xfrm>
        </p:grpSpPr>
        <p:grpSp>
          <p:nvGrpSpPr>
            <p:cNvPr id="3" name="Group 2"/>
            <p:cNvGrpSpPr/>
            <p:nvPr/>
          </p:nvGrpSpPr>
          <p:grpSpPr>
            <a:xfrm>
              <a:off x="838200" y="1600200"/>
              <a:ext cx="7467600" cy="5105399"/>
              <a:chOff x="0" y="0"/>
              <a:chExt cx="5949699" cy="3885155"/>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6782" t="3277" r="33139"/>
              <a:stretch/>
            </p:blipFill>
            <p:spPr>
              <a:xfrm>
                <a:off x="0" y="0"/>
                <a:ext cx="2675965" cy="3869391"/>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1815" t="5294" r="17033"/>
              <a:stretch/>
            </p:blipFill>
            <p:spPr>
              <a:xfrm>
                <a:off x="2682062" y="96446"/>
                <a:ext cx="3267637" cy="3788709"/>
              </a:xfrm>
              <a:prstGeom prst="rect">
                <a:avLst/>
              </a:prstGeom>
            </p:spPr>
          </p:pic>
        </p:grpSp>
        <p:sp>
          <p:nvSpPr>
            <p:cNvPr id="7" name="TextBox 6"/>
            <p:cNvSpPr txBox="1"/>
            <p:nvPr/>
          </p:nvSpPr>
          <p:spPr>
            <a:xfrm>
              <a:off x="5517616" y="1978967"/>
              <a:ext cx="1475084" cy="461665"/>
            </a:xfrm>
            <a:prstGeom prst="rect">
              <a:avLst/>
            </a:prstGeom>
            <a:noFill/>
          </p:spPr>
          <p:txBody>
            <a:bodyPr wrap="none" rtlCol="0">
              <a:spAutoFit/>
            </a:bodyPr>
            <a:lstStyle/>
            <a:p>
              <a:r>
                <a:rPr lang="nb-NO" sz="2400" dirty="0" err="1">
                  <a:solidFill>
                    <a:schemeClr val="bg1"/>
                  </a:solidFill>
                </a:rPr>
                <a:t>S</a:t>
              </a:r>
              <a:r>
                <a:rPr lang="nb-NO" sz="2400" dirty="0" err="1" smtClean="0">
                  <a:solidFill>
                    <a:schemeClr val="bg1"/>
                  </a:solidFill>
                </a:rPr>
                <a:t>moothed</a:t>
              </a:r>
              <a:endParaRPr lang="nb-NO" sz="2400" dirty="0">
                <a:solidFill>
                  <a:schemeClr val="bg1"/>
                </a:solidFill>
              </a:endParaRPr>
            </a:p>
          </p:txBody>
        </p:sp>
      </p:grpSp>
    </p:spTree>
    <p:extLst>
      <p:ext uri="{BB962C8B-B14F-4D97-AF65-F5344CB8AC3E}">
        <p14:creationId xmlns:p14="http://schemas.microsoft.com/office/powerpoint/2010/main" val="3812192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55638"/>
          </a:xfrm>
        </p:spPr>
        <p:txBody>
          <a:bodyPr>
            <a:normAutofit/>
          </a:bodyPr>
          <a:lstStyle/>
          <a:p>
            <a:r>
              <a:rPr lang="nb-NO" sz="2800" b="1" dirty="0" err="1" smtClean="0"/>
              <a:t>Saturation</a:t>
            </a:r>
            <a:r>
              <a:rPr lang="nb-NO" sz="2800" b="1" dirty="0" smtClean="0"/>
              <a:t> </a:t>
            </a:r>
            <a:r>
              <a:rPr lang="nb-NO" sz="2800" b="1" dirty="0" err="1" smtClean="0"/>
              <a:t>changes</a:t>
            </a:r>
            <a:r>
              <a:rPr lang="nb-NO" sz="2800" b="1" dirty="0" smtClean="0"/>
              <a:t> and </a:t>
            </a:r>
            <a:r>
              <a:rPr lang="nb-NO" sz="2800" b="1" dirty="0" err="1" smtClean="0"/>
              <a:t>density</a:t>
            </a:r>
            <a:r>
              <a:rPr lang="nb-NO" sz="2800" b="1" dirty="0" smtClean="0"/>
              <a:t> </a:t>
            </a:r>
            <a:r>
              <a:rPr lang="nb-NO" sz="2800" b="1" dirty="0" err="1" smtClean="0"/>
              <a:t>changes</a:t>
            </a:r>
            <a:r>
              <a:rPr lang="nb-NO" sz="2800" b="1" dirty="0" smtClean="0"/>
              <a:t> - </a:t>
            </a:r>
            <a:r>
              <a:rPr lang="nb-NO" sz="2800" b="1" dirty="0" err="1" smtClean="0"/>
              <a:t>compared</a:t>
            </a:r>
            <a:endParaRPr lang="nb-NO" sz="2800" b="1" dirty="0"/>
          </a:p>
        </p:txBody>
      </p:sp>
      <p:grpSp>
        <p:nvGrpSpPr>
          <p:cNvPr id="14" name="Group 13"/>
          <p:cNvGrpSpPr/>
          <p:nvPr/>
        </p:nvGrpSpPr>
        <p:grpSpPr>
          <a:xfrm>
            <a:off x="685800" y="1400411"/>
            <a:ext cx="7496175" cy="4855606"/>
            <a:chOff x="533400" y="1514475"/>
            <a:chExt cx="7496175" cy="4855606"/>
          </a:xfrm>
        </p:grpSpPr>
        <p:grpSp>
          <p:nvGrpSpPr>
            <p:cNvPr id="3" name="Group 2"/>
            <p:cNvGrpSpPr/>
            <p:nvPr/>
          </p:nvGrpSpPr>
          <p:grpSpPr>
            <a:xfrm>
              <a:off x="533400" y="1514475"/>
              <a:ext cx="7496175" cy="4855606"/>
              <a:chOff x="0" y="0"/>
              <a:chExt cx="5962311" cy="3872458"/>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815" t="5294" r="17033"/>
              <a:stretch/>
            </p:blipFill>
            <p:spPr>
              <a:xfrm>
                <a:off x="2694674" y="83749"/>
                <a:ext cx="3267637" cy="378870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6326" t="3200" r="33245"/>
              <a:stretch/>
            </p:blipFill>
            <p:spPr>
              <a:xfrm>
                <a:off x="0" y="0"/>
                <a:ext cx="2694674" cy="3872458"/>
              </a:xfrm>
              <a:prstGeom prst="rect">
                <a:avLst/>
              </a:prstGeom>
            </p:spPr>
          </p:pic>
        </p:grpSp>
        <p:sp>
          <p:nvSpPr>
            <p:cNvPr id="6" name="TextBox 5"/>
            <p:cNvSpPr txBox="1"/>
            <p:nvPr/>
          </p:nvSpPr>
          <p:spPr>
            <a:xfrm>
              <a:off x="2533650" y="1697593"/>
              <a:ext cx="1208023" cy="369332"/>
            </a:xfrm>
            <a:prstGeom prst="rect">
              <a:avLst/>
            </a:prstGeom>
            <a:noFill/>
          </p:spPr>
          <p:txBody>
            <a:bodyPr wrap="none" rtlCol="0">
              <a:spAutoFit/>
            </a:bodyPr>
            <a:lstStyle/>
            <a:p>
              <a:r>
                <a:rPr lang="nb-NO" dirty="0" err="1" smtClean="0">
                  <a:solidFill>
                    <a:schemeClr val="bg1"/>
                  </a:solidFill>
                </a:rPr>
                <a:t>Saturation</a:t>
              </a:r>
              <a:r>
                <a:rPr lang="nb-NO" dirty="0" smtClean="0">
                  <a:solidFill>
                    <a:schemeClr val="bg1"/>
                  </a:solidFill>
                </a:rPr>
                <a:t> </a:t>
              </a:r>
              <a:endParaRPr lang="nb-NO" dirty="0">
                <a:solidFill>
                  <a:schemeClr val="bg1"/>
                </a:solidFill>
              </a:endParaRPr>
            </a:p>
          </p:txBody>
        </p:sp>
        <p:sp>
          <p:nvSpPr>
            <p:cNvPr id="7" name="TextBox 6"/>
            <p:cNvSpPr txBox="1"/>
            <p:nvPr/>
          </p:nvSpPr>
          <p:spPr>
            <a:xfrm>
              <a:off x="5638800" y="1733550"/>
              <a:ext cx="941283" cy="369332"/>
            </a:xfrm>
            <a:prstGeom prst="rect">
              <a:avLst/>
            </a:prstGeom>
            <a:noFill/>
          </p:spPr>
          <p:txBody>
            <a:bodyPr wrap="none" rtlCol="0">
              <a:spAutoFit/>
            </a:bodyPr>
            <a:lstStyle/>
            <a:p>
              <a:r>
                <a:rPr lang="nb-NO" dirty="0" err="1" smtClean="0">
                  <a:solidFill>
                    <a:schemeClr val="bg1"/>
                  </a:solidFill>
                </a:rPr>
                <a:t>Density</a:t>
              </a:r>
              <a:r>
                <a:rPr lang="nb-NO" dirty="0" smtClean="0">
                  <a:solidFill>
                    <a:schemeClr val="bg1"/>
                  </a:solidFill>
                </a:rPr>
                <a:t> </a:t>
              </a:r>
              <a:endParaRPr lang="nb-NO" dirty="0">
                <a:solidFill>
                  <a:schemeClr val="bg1"/>
                </a:solidFill>
              </a:endParaRPr>
            </a:p>
          </p:txBody>
        </p:sp>
      </p:gr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13" name="Object 12"/>
          <p:cNvGraphicFramePr>
            <a:graphicFrameLocks noChangeAspect="1"/>
          </p:cNvGraphicFramePr>
          <p:nvPr>
            <p:extLst>
              <p:ext uri="{D42A27DB-BD31-4B8C-83A1-F6EECF244321}">
                <p14:modId xmlns:p14="http://schemas.microsoft.com/office/powerpoint/2010/main" val="3694579319"/>
              </p:ext>
            </p:extLst>
          </p:nvPr>
        </p:nvGraphicFramePr>
        <p:xfrm>
          <a:off x="2695575" y="762000"/>
          <a:ext cx="3114235" cy="511175"/>
        </p:xfrm>
        <a:graphic>
          <a:graphicData uri="http://schemas.openxmlformats.org/presentationml/2006/ole">
            <mc:AlternateContent xmlns:mc="http://schemas.openxmlformats.org/markup-compatibility/2006">
              <mc:Choice xmlns:v="urn:schemas-microsoft-com:vml" Requires="v">
                <p:oleObj spid="_x0000_s20496" name="Formel" r:id="rId5" imgW="1256755" imgH="203112" progId="Equation.3">
                  <p:embed/>
                </p:oleObj>
              </mc:Choice>
              <mc:Fallback>
                <p:oleObj name="Formel" r:id="rId5" imgW="1256755" imgH="203112"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5575" y="762000"/>
                        <a:ext cx="3114235" cy="511175"/>
                      </a:xfrm>
                      <a:prstGeom prst="rect">
                        <a:avLst/>
                      </a:prstGeom>
                      <a:solidFill>
                        <a:schemeClr val="bg2"/>
                      </a:solidFill>
                      <a:ln w="25400">
                        <a:solidFill>
                          <a:schemeClr val="tx1"/>
                        </a:solidFill>
                      </a:ln>
                    </p:spPr>
                  </p:pic>
                </p:oleObj>
              </mc:Fallback>
            </mc:AlternateContent>
          </a:graphicData>
        </a:graphic>
      </p:graphicFrame>
      <p:sp>
        <p:nvSpPr>
          <p:cNvPr id="15" name="TextBox 14"/>
          <p:cNvSpPr txBox="1"/>
          <p:nvPr/>
        </p:nvSpPr>
        <p:spPr>
          <a:xfrm>
            <a:off x="5562600" y="6383893"/>
            <a:ext cx="3047244" cy="461665"/>
          </a:xfrm>
          <a:prstGeom prst="rect">
            <a:avLst/>
          </a:prstGeom>
          <a:noFill/>
        </p:spPr>
        <p:txBody>
          <a:bodyPr wrap="none" rtlCol="0">
            <a:spAutoFit/>
          </a:bodyPr>
          <a:lstStyle/>
          <a:p>
            <a:r>
              <a:rPr lang="nb-NO" sz="2400" b="1" i="1" dirty="0" err="1" smtClean="0"/>
              <a:t>Almost</a:t>
            </a:r>
            <a:r>
              <a:rPr lang="nb-NO" sz="2400" b="1" i="1" dirty="0" smtClean="0"/>
              <a:t> </a:t>
            </a:r>
            <a:r>
              <a:rPr lang="nb-NO" sz="2400" b="1" i="1" dirty="0" err="1" smtClean="0"/>
              <a:t>proportional</a:t>
            </a:r>
            <a:r>
              <a:rPr lang="nb-NO" sz="2400" b="1" i="1" dirty="0" smtClean="0"/>
              <a:t>… </a:t>
            </a:r>
            <a:endParaRPr lang="nb-NO" sz="2400" b="1" i="1" dirty="0"/>
          </a:p>
        </p:txBody>
      </p:sp>
    </p:spTree>
    <p:extLst>
      <p:ext uri="{BB962C8B-B14F-4D97-AF65-F5344CB8AC3E}">
        <p14:creationId xmlns:p14="http://schemas.microsoft.com/office/powerpoint/2010/main" val="115377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229600" cy="808038"/>
          </a:xfrm>
        </p:spPr>
        <p:txBody>
          <a:bodyPr>
            <a:normAutofit/>
          </a:bodyPr>
          <a:lstStyle/>
          <a:p>
            <a:r>
              <a:rPr lang="nb-NO" sz="3200" b="1" dirty="0" err="1" smtClean="0"/>
              <a:t>Conclusions</a:t>
            </a:r>
            <a:endParaRPr lang="nb-NO" sz="3200" b="1" dirty="0"/>
          </a:p>
        </p:txBody>
      </p:sp>
      <p:sp>
        <p:nvSpPr>
          <p:cNvPr id="4" name="Content Placeholder 3"/>
          <p:cNvSpPr>
            <a:spLocks noGrp="1"/>
          </p:cNvSpPr>
          <p:nvPr>
            <p:ph idx="1"/>
          </p:nvPr>
        </p:nvSpPr>
        <p:spPr>
          <a:xfrm>
            <a:off x="304800" y="990600"/>
            <a:ext cx="8229600" cy="5257800"/>
          </a:xfrm>
        </p:spPr>
        <p:txBody>
          <a:bodyPr>
            <a:noAutofit/>
          </a:bodyPr>
          <a:lstStyle/>
          <a:p>
            <a:r>
              <a:rPr lang="en-US" sz="2800" b="1" dirty="0" smtClean="0"/>
              <a:t>Stacked layers of CO2 represents a huge challenge for quantitative saturation estimation from 4D AVO</a:t>
            </a:r>
          </a:p>
          <a:p>
            <a:r>
              <a:rPr lang="en-US" sz="2800" b="1" dirty="0" smtClean="0"/>
              <a:t>Top layer analysis gives reasonable results</a:t>
            </a:r>
          </a:p>
          <a:p>
            <a:r>
              <a:rPr lang="en-US" sz="2800" b="1" dirty="0" smtClean="0"/>
              <a:t>Practically no change in seismic data for saturation changes above 0.3</a:t>
            </a:r>
          </a:p>
          <a:p>
            <a:r>
              <a:rPr lang="en-US" sz="2800" b="1" dirty="0" smtClean="0"/>
              <a:t>A constrained gravity-seismic inversion is used to improve results in the seismic shadow zone </a:t>
            </a:r>
          </a:p>
          <a:p>
            <a:r>
              <a:rPr lang="en-US" sz="2800" b="1" dirty="0" smtClean="0"/>
              <a:t>The LS error between initial (seismically derived saturation changes) and final saturation change model is reduced by 20 %. </a:t>
            </a:r>
            <a:endParaRPr lang="nb-NO" sz="2800"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0312" t="15185" r="18230" b="6852"/>
          <a:stretch/>
        </p:blipFill>
        <p:spPr>
          <a:xfrm>
            <a:off x="7315200" y="5486400"/>
            <a:ext cx="1441782" cy="1228725"/>
          </a:xfrm>
          <a:prstGeom prst="rect">
            <a:avLst/>
          </a:prstGeom>
        </p:spPr>
      </p:pic>
    </p:spTree>
    <p:extLst>
      <p:ext uri="{BB962C8B-B14F-4D97-AF65-F5344CB8AC3E}">
        <p14:creationId xmlns:p14="http://schemas.microsoft.com/office/powerpoint/2010/main" val="2850419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808038"/>
          </a:xfrm>
        </p:spPr>
        <p:txBody>
          <a:bodyPr>
            <a:normAutofit/>
          </a:bodyPr>
          <a:lstStyle/>
          <a:p>
            <a:r>
              <a:rPr lang="nb-NO" sz="3200" b="1" dirty="0" err="1" smtClean="0"/>
              <a:t>Acknowledgments</a:t>
            </a:r>
            <a:endParaRPr lang="nb-NO" sz="3200" b="1" dirty="0"/>
          </a:p>
        </p:txBody>
      </p:sp>
      <p:sp>
        <p:nvSpPr>
          <p:cNvPr id="4" name="Content Placeholder 3"/>
          <p:cNvSpPr>
            <a:spLocks noGrp="1"/>
          </p:cNvSpPr>
          <p:nvPr>
            <p:ph idx="1"/>
          </p:nvPr>
        </p:nvSpPr>
        <p:spPr>
          <a:xfrm>
            <a:off x="609600" y="1447800"/>
            <a:ext cx="8229600" cy="4038600"/>
          </a:xfrm>
        </p:spPr>
        <p:txBody>
          <a:bodyPr>
            <a:noAutofit/>
          </a:bodyPr>
          <a:lstStyle/>
          <a:p>
            <a:r>
              <a:rPr lang="en-US" sz="2800" b="1" dirty="0"/>
              <a:t>Statoil and the </a:t>
            </a:r>
            <a:r>
              <a:rPr lang="en-US" sz="2800" b="1" dirty="0" err="1"/>
              <a:t>Sleipner</a:t>
            </a:r>
            <a:r>
              <a:rPr lang="en-US" sz="2800" b="1" dirty="0"/>
              <a:t> license partners ExxonMobil and Total for permission to use the </a:t>
            </a:r>
            <a:r>
              <a:rPr lang="en-US" sz="2800" b="1" dirty="0" smtClean="0"/>
              <a:t>data</a:t>
            </a:r>
          </a:p>
          <a:p>
            <a:r>
              <a:rPr lang="nb-NO" sz="2800" b="1" dirty="0" smtClean="0"/>
              <a:t>Anne-Kari Furre and Ola Eiken for support and </a:t>
            </a:r>
            <a:r>
              <a:rPr lang="nb-NO" sz="2800" b="1" dirty="0" err="1" smtClean="0"/>
              <a:t>discussions</a:t>
            </a:r>
            <a:endParaRPr lang="nb-NO" sz="2800" b="1" dirty="0" smtClean="0"/>
          </a:p>
          <a:p>
            <a:r>
              <a:rPr lang="en-US" sz="2800" b="1" dirty="0"/>
              <a:t>Alistair Harding </a:t>
            </a:r>
            <a:r>
              <a:rPr lang="en-US" sz="2800" b="1" dirty="0" smtClean="0"/>
              <a:t>and Matthew </a:t>
            </a:r>
            <a:r>
              <a:rPr lang="en-US" sz="2800" b="1" dirty="0" err="1" smtClean="0"/>
              <a:t>Dzieciuch</a:t>
            </a:r>
            <a:r>
              <a:rPr lang="en-US" sz="2800" b="1" dirty="0" smtClean="0"/>
              <a:t> for help and assistance </a:t>
            </a:r>
            <a:endParaRPr lang="nb-NO" sz="2800" b="1" dirty="0" smtClean="0"/>
          </a:p>
          <a:p>
            <a:r>
              <a:rPr lang="en-US" sz="2800" b="1" dirty="0" smtClean="0"/>
              <a:t>Scripps </a:t>
            </a:r>
            <a:r>
              <a:rPr lang="en-US" sz="2800" b="1" dirty="0"/>
              <a:t>for hosting </a:t>
            </a:r>
            <a:r>
              <a:rPr lang="en-US" sz="2800" b="1" dirty="0" smtClean="0"/>
              <a:t>me </a:t>
            </a:r>
            <a:r>
              <a:rPr lang="en-US" sz="2800" b="1" dirty="0"/>
              <a:t>and the Norwegian Research Council for financial support</a:t>
            </a:r>
            <a:endParaRPr lang="nb-NO" sz="2800" b="1" dirty="0"/>
          </a:p>
        </p:txBody>
      </p:sp>
    </p:spTree>
    <p:extLst>
      <p:ext uri="{BB962C8B-B14F-4D97-AF65-F5344CB8AC3E}">
        <p14:creationId xmlns:p14="http://schemas.microsoft.com/office/powerpoint/2010/main" val="2886100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3" t="4154" b="2458"/>
          <a:stretch/>
        </p:blipFill>
        <p:spPr bwMode="auto">
          <a:xfrm>
            <a:off x="304800" y="714375"/>
            <a:ext cx="7619999"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94712" y="6473309"/>
            <a:ext cx="2549288" cy="369332"/>
          </a:xfrm>
          <a:prstGeom prst="rect">
            <a:avLst/>
          </a:prstGeom>
          <a:noFill/>
        </p:spPr>
        <p:txBody>
          <a:bodyPr wrap="none" rtlCol="0">
            <a:spAutoFit/>
          </a:bodyPr>
          <a:lstStyle/>
          <a:p>
            <a:r>
              <a:rPr lang="nb-NO" i="1" dirty="0" smtClean="0"/>
              <a:t>Source: Alnes et al., 2011</a:t>
            </a:r>
            <a:endParaRPr lang="nb-NO" i="1" dirty="0"/>
          </a:p>
        </p:txBody>
      </p:sp>
      <p:sp>
        <p:nvSpPr>
          <p:cNvPr id="2" name="TextBox 1"/>
          <p:cNvSpPr txBox="1"/>
          <p:nvPr/>
        </p:nvSpPr>
        <p:spPr>
          <a:xfrm>
            <a:off x="1905000" y="187464"/>
            <a:ext cx="3961854" cy="523220"/>
          </a:xfrm>
          <a:prstGeom prst="rect">
            <a:avLst/>
          </a:prstGeom>
          <a:noFill/>
        </p:spPr>
        <p:txBody>
          <a:bodyPr wrap="none" rtlCol="0">
            <a:spAutoFit/>
          </a:bodyPr>
          <a:lstStyle/>
          <a:p>
            <a:r>
              <a:rPr lang="nb-NO" sz="2800" b="1" dirty="0" smtClean="0"/>
              <a:t>Time lapse </a:t>
            </a:r>
            <a:r>
              <a:rPr lang="nb-NO" sz="2800" b="1" dirty="0" err="1" smtClean="0"/>
              <a:t>gravity</a:t>
            </a:r>
            <a:r>
              <a:rPr lang="nb-NO" sz="2800" b="1" dirty="0" smtClean="0"/>
              <a:t> </a:t>
            </a:r>
            <a:r>
              <a:rPr lang="nb-NO" sz="2800" b="1" dirty="0" err="1" smtClean="0"/>
              <a:t>results</a:t>
            </a:r>
            <a:endParaRPr lang="nb-NO" sz="2800" b="1" dirty="0"/>
          </a:p>
        </p:txBody>
      </p:sp>
    </p:spTree>
    <p:extLst>
      <p:ext uri="{BB962C8B-B14F-4D97-AF65-F5344CB8AC3E}">
        <p14:creationId xmlns:p14="http://schemas.microsoft.com/office/powerpoint/2010/main" val="496751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69" t="15418" r="56640" b="1111"/>
          <a:stretch/>
        </p:blipFill>
        <p:spPr bwMode="auto">
          <a:xfrm>
            <a:off x="457200" y="762000"/>
            <a:ext cx="3705225" cy="572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890" t="16388" r="56875"/>
          <a:stretch/>
        </p:blipFill>
        <p:spPr bwMode="auto">
          <a:xfrm>
            <a:off x="4648200" y="762000"/>
            <a:ext cx="3686176"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234434"/>
            <a:ext cx="7169720" cy="523220"/>
          </a:xfrm>
          <a:prstGeom prst="rect">
            <a:avLst/>
          </a:prstGeom>
          <a:noFill/>
        </p:spPr>
        <p:txBody>
          <a:bodyPr wrap="none" rtlCol="0">
            <a:spAutoFit/>
          </a:bodyPr>
          <a:lstStyle/>
          <a:p>
            <a:r>
              <a:rPr lang="nb-NO" sz="2800" b="1" dirty="0" err="1" smtClean="0"/>
              <a:t>Seismic</a:t>
            </a:r>
            <a:r>
              <a:rPr lang="nb-NO" sz="2800" b="1" dirty="0" smtClean="0"/>
              <a:t> data </a:t>
            </a:r>
            <a:r>
              <a:rPr lang="nb-NO" sz="2800" b="1" dirty="0" err="1" smtClean="0"/>
              <a:t>sets</a:t>
            </a:r>
            <a:r>
              <a:rPr lang="nb-NO" sz="2800" b="1" dirty="0" smtClean="0"/>
              <a:t> used: 3D from 2001 and 2008</a:t>
            </a:r>
            <a:endParaRPr lang="nb-NO" sz="2800" b="1" dirty="0"/>
          </a:p>
        </p:txBody>
      </p:sp>
    </p:spTree>
    <p:extLst>
      <p:ext uri="{BB962C8B-B14F-4D97-AF65-F5344CB8AC3E}">
        <p14:creationId xmlns:p14="http://schemas.microsoft.com/office/powerpoint/2010/main" val="3819297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178" y="228600"/>
            <a:ext cx="6477000" cy="731838"/>
          </a:xfrm>
        </p:spPr>
        <p:txBody>
          <a:bodyPr>
            <a:normAutofit/>
          </a:bodyPr>
          <a:lstStyle/>
          <a:p>
            <a:r>
              <a:rPr lang="nb-NO" sz="2800" b="1" dirty="0" smtClean="0"/>
              <a:t>Testing </a:t>
            </a:r>
            <a:r>
              <a:rPr lang="nb-NO" sz="2800" b="1" dirty="0" err="1" smtClean="0"/>
              <a:t>approximations</a:t>
            </a:r>
            <a:endParaRPr lang="nb-NO" sz="2800"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pSp>
        <p:nvGrpSpPr>
          <p:cNvPr id="18" name="Group 17"/>
          <p:cNvGrpSpPr/>
          <p:nvPr/>
        </p:nvGrpSpPr>
        <p:grpSpPr>
          <a:xfrm>
            <a:off x="76200" y="1447800"/>
            <a:ext cx="8839200" cy="5105400"/>
            <a:chOff x="76200" y="1447800"/>
            <a:chExt cx="8839200" cy="5105400"/>
          </a:xfrm>
        </p:grpSpPr>
        <p:grpSp>
          <p:nvGrpSpPr>
            <p:cNvPr id="16" name="Group 15"/>
            <p:cNvGrpSpPr/>
            <p:nvPr/>
          </p:nvGrpSpPr>
          <p:grpSpPr>
            <a:xfrm>
              <a:off x="76200" y="1447800"/>
              <a:ext cx="8839200" cy="5105400"/>
              <a:chOff x="457200" y="2057400"/>
              <a:chExt cx="8229600" cy="449580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l="4368" r="6435"/>
              <a:stretch/>
            </p:blipFill>
            <p:spPr bwMode="auto">
              <a:xfrm>
                <a:off x="457200" y="2057400"/>
                <a:ext cx="8229600" cy="4495800"/>
              </a:xfrm>
              <a:prstGeom prst="rect">
                <a:avLst/>
              </a:prstGeom>
              <a:ln>
                <a:noFill/>
              </a:ln>
              <a:extLst>
                <a:ext uri="{53640926-AAD7-44D8-BBD7-CCE9431645EC}">
                  <a14:shadowObscured xmlns:a14="http://schemas.microsoft.com/office/drawing/2010/main"/>
                </a:ext>
              </a:extLst>
            </p:spPr>
          </p:pic>
          <p:graphicFrame>
            <p:nvGraphicFramePr>
              <p:cNvPr id="6" name="Object 5"/>
              <p:cNvGraphicFramePr>
                <a:graphicFrameLocks noChangeAspect="1"/>
              </p:cNvGraphicFramePr>
              <p:nvPr>
                <p:extLst>
                  <p:ext uri="{D42A27DB-BD31-4B8C-83A1-F6EECF244321}">
                    <p14:modId xmlns:p14="http://schemas.microsoft.com/office/powerpoint/2010/main" val="3768422533"/>
                  </p:ext>
                </p:extLst>
              </p:nvPr>
            </p:nvGraphicFramePr>
            <p:xfrm>
              <a:off x="4343400" y="4876800"/>
              <a:ext cx="1997075" cy="449263"/>
            </p:xfrm>
            <a:graphic>
              <a:graphicData uri="http://schemas.openxmlformats.org/presentationml/2006/ole">
                <mc:AlternateContent xmlns:mc="http://schemas.openxmlformats.org/markup-compatibility/2006">
                  <mc:Choice xmlns:v="urn:schemas-microsoft-com:vml" Requires="v">
                    <p:oleObj spid="_x0000_s17430" name="Formel" r:id="rId4" imgW="2006600" imgH="457200" progId="Equation.3">
                      <p:embed/>
                    </p:oleObj>
                  </mc:Choice>
                  <mc:Fallback>
                    <p:oleObj name="Formel" r:id="rId4" imgW="2006600" imgH="457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876800"/>
                            <a:ext cx="19970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19814879"/>
                  </p:ext>
                </p:extLst>
              </p:nvPr>
            </p:nvGraphicFramePr>
            <p:xfrm>
              <a:off x="5429250" y="2438400"/>
              <a:ext cx="1989138" cy="449263"/>
            </p:xfrm>
            <a:graphic>
              <a:graphicData uri="http://schemas.openxmlformats.org/presentationml/2006/ole">
                <mc:AlternateContent xmlns:mc="http://schemas.openxmlformats.org/markup-compatibility/2006">
                  <mc:Choice xmlns:v="urn:schemas-microsoft-com:vml" Requires="v">
                    <p:oleObj spid="_x0000_s17431" name="Formel" r:id="rId6" imgW="1993900" imgH="457200" progId="Equation.3">
                      <p:embed/>
                    </p:oleObj>
                  </mc:Choice>
                  <mc:Fallback>
                    <p:oleObj name="Formel" r:id="rId6" imgW="1993900" imgH="4572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0" y="2438400"/>
                            <a:ext cx="1989138" cy="449263"/>
                          </a:xfrm>
                          <a:prstGeom prst="rect">
                            <a:avLst/>
                          </a:prstGeom>
                          <a:noFill/>
                          <a:ln w="28575">
                            <a:solidFill>
                              <a:srgbClr val="00B050"/>
                            </a:solidFill>
                          </a:ln>
                        </p:spPr>
                      </p:pic>
                    </p:oleObj>
                  </mc:Fallback>
                </mc:AlternateContent>
              </a:graphicData>
            </a:graphic>
          </p:graphicFrame>
          <p:sp>
            <p:nvSpPr>
              <p:cNvPr id="7" name="TextBox 6"/>
              <p:cNvSpPr txBox="1"/>
              <p:nvPr/>
            </p:nvSpPr>
            <p:spPr>
              <a:xfrm>
                <a:off x="1447800" y="3505200"/>
                <a:ext cx="1392625" cy="461665"/>
              </a:xfrm>
              <a:prstGeom prst="rect">
                <a:avLst/>
              </a:prstGeom>
              <a:noFill/>
            </p:spPr>
            <p:txBody>
              <a:bodyPr wrap="none" rtlCol="0">
                <a:spAutoFit/>
              </a:bodyPr>
              <a:lstStyle/>
              <a:p>
                <a:r>
                  <a:rPr lang="nb-NO" sz="2400" dirty="0" err="1" smtClean="0"/>
                  <a:t>Zoeppritz</a:t>
                </a:r>
                <a:endParaRPr lang="nb-NO" sz="2400" dirty="0"/>
              </a:p>
            </p:txBody>
          </p:sp>
          <p:cxnSp>
            <p:nvCxnSpPr>
              <p:cNvPr id="9" name="Straight Arrow Connector 8"/>
              <p:cNvCxnSpPr/>
              <p:nvPr/>
            </p:nvCxnSpPr>
            <p:spPr>
              <a:xfrm flipV="1">
                <a:off x="2144112" y="3048000"/>
                <a:ext cx="370488"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10200" y="2895600"/>
                <a:ext cx="413844"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10200" y="3966865"/>
                <a:ext cx="827688" cy="833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294612" y="2474584"/>
              <a:ext cx="2031710" cy="369332"/>
            </a:xfrm>
            <a:prstGeom prst="rect">
              <a:avLst/>
            </a:prstGeom>
            <a:noFill/>
          </p:spPr>
          <p:txBody>
            <a:bodyPr wrap="none" rtlCol="0">
              <a:spAutoFit/>
            </a:bodyPr>
            <a:lstStyle/>
            <a:p>
              <a:r>
                <a:rPr lang="nb-NO" b="1" dirty="0" smtClean="0">
                  <a:solidFill>
                    <a:srgbClr val="00B050"/>
                  </a:solidFill>
                </a:rPr>
                <a:t>Used in </a:t>
              </a:r>
              <a:r>
                <a:rPr lang="nb-NO" b="1" dirty="0" err="1" smtClean="0">
                  <a:solidFill>
                    <a:srgbClr val="00B050"/>
                  </a:solidFill>
                </a:rPr>
                <a:t>this</a:t>
              </a:r>
              <a:r>
                <a:rPr lang="nb-NO" b="1" dirty="0" smtClean="0">
                  <a:solidFill>
                    <a:srgbClr val="00B050"/>
                  </a:solidFill>
                </a:rPr>
                <a:t> </a:t>
              </a:r>
              <a:r>
                <a:rPr lang="nb-NO" b="1" dirty="0" err="1" smtClean="0">
                  <a:solidFill>
                    <a:srgbClr val="00B050"/>
                  </a:solidFill>
                </a:rPr>
                <a:t>project</a:t>
              </a:r>
              <a:endParaRPr lang="nb-NO" b="1" dirty="0">
                <a:solidFill>
                  <a:srgbClr val="00B050"/>
                </a:solidFill>
              </a:endParaRPr>
            </a:p>
          </p:txBody>
        </p:sp>
      </p:grpSp>
    </p:spTree>
    <p:extLst>
      <p:ext uri="{BB962C8B-B14F-4D97-AF65-F5344CB8AC3E}">
        <p14:creationId xmlns:p14="http://schemas.microsoft.com/office/powerpoint/2010/main" val="708242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31838"/>
          </a:xfrm>
        </p:spPr>
        <p:txBody>
          <a:bodyPr>
            <a:normAutofit/>
          </a:bodyPr>
          <a:lstStyle/>
          <a:p>
            <a:r>
              <a:rPr lang="nb-NO" sz="2800" b="1" dirty="0" smtClean="0"/>
              <a:t>The </a:t>
            </a:r>
            <a:r>
              <a:rPr lang="nb-NO" sz="2800" b="1" dirty="0" err="1" smtClean="0"/>
              <a:t>anomaly</a:t>
            </a:r>
            <a:r>
              <a:rPr lang="nb-NO" sz="2800" b="1" dirty="0" smtClean="0"/>
              <a:t> in </a:t>
            </a:r>
            <a:r>
              <a:rPr lang="nb-NO" sz="2800" b="1" dirty="0" err="1" smtClean="0"/>
              <a:t>the</a:t>
            </a:r>
            <a:r>
              <a:rPr lang="nb-NO" sz="2800" b="1" dirty="0" smtClean="0"/>
              <a:t> </a:t>
            </a:r>
            <a:r>
              <a:rPr lang="nb-NO" sz="2800" b="1" dirty="0" err="1" smtClean="0"/>
              <a:t>lower</a:t>
            </a:r>
            <a:r>
              <a:rPr lang="nb-NO" sz="2800" b="1" dirty="0" smtClean="0"/>
              <a:t> right corner.. </a:t>
            </a:r>
            <a:endParaRPr lang="nb-NO" sz="2800" b="1" dirty="0"/>
          </a:p>
        </p:txBody>
      </p:sp>
      <p:grpSp>
        <p:nvGrpSpPr>
          <p:cNvPr id="24" name="Group 23"/>
          <p:cNvGrpSpPr/>
          <p:nvPr/>
        </p:nvGrpSpPr>
        <p:grpSpPr>
          <a:xfrm>
            <a:off x="304800" y="921515"/>
            <a:ext cx="8371205" cy="5662165"/>
            <a:chOff x="304800" y="921515"/>
            <a:chExt cx="8371205" cy="5662165"/>
          </a:xfrm>
        </p:grpSpPr>
        <p:grpSp>
          <p:nvGrpSpPr>
            <p:cNvPr id="20" name="Group 19"/>
            <p:cNvGrpSpPr/>
            <p:nvPr/>
          </p:nvGrpSpPr>
          <p:grpSpPr>
            <a:xfrm>
              <a:off x="304800" y="921515"/>
              <a:ext cx="8371205" cy="5662165"/>
              <a:chOff x="304800" y="921515"/>
              <a:chExt cx="8371205" cy="5662165"/>
            </a:xfrm>
          </p:grpSpPr>
          <p:grpSp>
            <p:nvGrpSpPr>
              <p:cNvPr id="12" name="Group 11"/>
              <p:cNvGrpSpPr/>
              <p:nvPr/>
            </p:nvGrpSpPr>
            <p:grpSpPr>
              <a:xfrm>
                <a:off x="304800" y="921515"/>
                <a:ext cx="8371205" cy="5662165"/>
                <a:chOff x="304800" y="921515"/>
                <a:chExt cx="8371205" cy="5662165"/>
              </a:xfrm>
            </p:grpSpPr>
            <p:grpSp>
              <p:nvGrpSpPr>
                <p:cNvPr id="3" name="Group 2"/>
                <p:cNvGrpSpPr/>
                <p:nvPr/>
              </p:nvGrpSpPr>
              <p:grpSpPr>
                <a:xfrm>
                  <a:off x="2743200" y="2743200"/>
                  <a:ext cx="5932805" cy="3840480"/>
                  <a:chOff x="0" y="0"/>
                  <a:chExt cx="5933376" cy="384048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523" r="32320"/>
                  <a:stretch/>
                </p:blipFill>
                <p:spPr>
                  <a:xfrm>
                    <a:off x="0" y="0"/>
                    <a:ext cx="2670773" cy="38404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711" r="16762"/>
                  <a:stretch/>
                </p:blipFill>
                <p:spPr>
                  <a:xfrm>
                    <a:off x="2782771" y="0"/>
                    <a:ext cx="3150605" cy="3840480"/>
                  </a:xfrm>
                  <a:prstGeom prst="rect">
                    <a:avLst/>
                  </a:prstGeom>
                </p:spPr>
              </p:pic>
            </p:grpSp>
            <p:grpSp>
              <p:nvGrpSpPr>
                <p:cNvPr id="6" name="Group 5"/>
                <p:cNvGrpSpPr/>
                <p:nvPr/>
              </p:nvGrpSpPr>
              <p:grpSpPr>
                <a:xfrm>
                  <a:off x="304800" y="921515"/>
                  <a:ext cx="5923048" cy="3825240"/>
                  <a:chOff x="533400" y="1508760"/>
                  <a:chExt cx="7924800" cy="5120640"/>
                </a:xfrm>
              </p:grpSpPr>
              <p:grpSp>
                <p:nvGrpSpPr>
                  <p:cNvPr id="7" name="Group 6"/>
                  <p:cNvGrpSpPr/>
                  <p:nvPr/>
                </p:nvGrpSpPr>
                <p:grpSpPr>
                  <a:xfrm>
                    <a:off x="533400" y="1508760"/>
                    <a:ext cx="7924800" cy="5120640"/>
                    <a:chOff x="0" y="0"/>
                    <a:chExt cx="5890448" cy="3840480"/>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6055" r="32850"/>
                    <a:stretch/>
                  </p:blipFill>
                  <p:spPr>
                    <a:xfrm>
                      <a:off x="0" y="0"/>
                      <a:ext cx="2616452" cy="384048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2173" r="16231"/>
                    <a:stretch/>
                  </p:blipFill>
                  <p:spPr>
                    <a:xfrm>
                      <a:off x="2736304" y="0"/>
                      <a:ext cx="3154144" cy="3840480"/>
                    </a:xfrm>
                    <a:prstGeom prst="rect">
                      <a:avLst/>
                    </a:prstGeom>
                  </p:spPr>
                </p:pic>
              </p:grpSp>
              <p:sp>
                <p:nvSpPr>
                  <p:cNvPr id="8" name="TextBox 7"/>
                  <p:cNvSpPr txBox="1"/>
                  <p:nvPr/>
                </p:nvSpPr>
                <p:spPr>
                  <a:xfrm>
                    <a:off x="2133600" y="1518285"/>
                    <a:ext cx="803105" cy="369332"/>
                  </a:xfrm>
                  <a:prstGeom prst="rect">
                    <a:avLst/>
                  </a:prstGeom>
                  <a:noFill/>
                </p:spPr>
                <p:txBody>
                  <a:bodyPr wrap="none" rtlCol="0">
                    <a:spAutoFit/>
                  </a:bodyPr>
                  <a:lstStyle/>
                  <a:p>
                    <a:r>
                      <a:rPr lang="nb-NO" dirty="0" err="1" smtClean="0"/>
                      <a:t>Before</a:t>
                    </a:r>
                    <a:endParaRPr lang="nb-NO" dirty="0"/>
                  </a:p>
                </p:txBody>
              </p:sp>
              <p:sp>
                <p:nvSpPr>
                  <p:cNvPr id="9" name="TextBox 8"/>
                  <p:cNvSpPr txBox="1"/>
                  <p:nvPr/>
                </p:nvSpPr>
                <p:spPr>
                  <a:xfrm>
                    <a:off x="5533358" y="1518285"/>
                    <a:ext cx="658257" cy="369332"/>
                  </a:xfrm>
                  <a:prstGeom prst="rect">
                    <a:avLst/>
                  </a:prstGeom>
                  <a:noFill/>
                </p:spPr>
                <p:txBody>
                  <a:bodyPr wrap="none" rtlCol="0">
                    <a:spAutoFit/>
                  </a:bodyPr>
                  <a:lstStyle/>
                  <a:p>
                    <a:r>
                      <a:rPr lang="nb-NO" dirty="0" err="1" smtClean="0"/>
                      <a:t>After</a:t>
                    </a:r>
                    <a:endParaRPr lang="nb-NO" dirty="0"/>
                  </a:p>
                </p:txBody>
              </p:sp>
            </p:grpSp>
          </p:grpSp>
          <p:cxnSp>
            <p:nvCxnSpPr>
              <p:cNvPr id="17" name="Straight Arrow Connector 16"/>
              <p:cNvCxnSpPr/>
              <p:nvPr/>
            </p:nvCxnSpPr>
            <p:spPr>
              <a:xfrm flipH="1" flipV="1">
                <a:off x="4876800" y="4191000"/>
                <a:ext cx="25146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5715000" y="5682734"/>
              <a:ext cx="596830" cy="369332"/>
            </a:xfrm>
            <a:prstGeom prst="rect">
              <a:avLst/>
            </a:prstGeom>
            <a:noFill/>
          </p:spPr>
          <p:txBody>
            <a:bodyPr wrap="none" rtlCol="0">
              <a:spAutoFit/>
            </a:bodyPr>
            <a:lstStyle/>
            <a:p>
              <a:r>
                <a:rPr lang="nb-NO" dirty="0" err="1" smtClean="0">
                  <a:solidFill>
                    <a:schemeClr val="bg1"/>
                  </a:solidFill>
                </a:rPr>
                <a:t>dFar</a:t>
              </a:r>
              <a:endParaRPr lang="nb-NO" dirty="0">
                <a:solidFill>
                  <a:schemeClr val="bg1"/>
                </a:solidFill>
              </a:endParaRPr>
            </a:p>
          </p:txBody>
        </p:sp>
        <p:sp>
          <p:nvSpPr>
            <p:cNvPr id="23" name="TextBox 22"/>
            <p:cNvSpPr txBox="1"/>
            <p:nvPr/>
          </p:nvSpPr>
          <p:spPr>
            <a:xfrm>
              <a:off x="3200400" y="5715000"/>
              <a:ext cx="761747" cy="369332"/>
            </a:xfrm>
            <a:prstGeom prst="rect">
              <a:avLst/>
            </a:prstGeom>
            <a:noFill/>
          </p:spPr>
          <p:txBody>
            <a:bodyPr wrap="none" rtlCol="0">
              <a:spAutoFit/>
            </a:bodyPr>
            <a:lstStyle/>
            <a:p>
              <a:r>
                <a:rPr lang="nb-NO" dirty="0" err="1" smtClean="0">
                  <a:solidFill>
                    <a:schemeClr val="bg1"/>
                  </a:solidFill>
                </a:rPr>
                <a:t>dNear</a:t>
              </a:r>
              <a:endParaRPr lang="nb-NO" dirty="0">
                <a:solidFill>
                  <a:schemeClr val="bg1"/>
                </a:solidFill>
              </a:endParaRPr>
            </a:p>
          </p:txBody>
        </p:sp>
      </p:grpSp>
      <p:sp>
        <p:nvSpPr>
          <p:cNvPr id="21" name="TextBox 20"/>
          <p:cNvSpPr txBox="1"/>
          <p:nvPr/>
        </p:nvSpPr>
        <p:spPr>
          <a:xfrm>
            <a:off x="281771" y="5003930"/>
            <a:ext cx="2590800" cy="1569660"/>
          </a:xfrm>
          <a:prstGeom prst="rect">
            <a:avLst/>
          </a:prstGeom>
          <a:solidFill>
            <a:schemeClr val="bg2"/>
          </a:solidFill>
          <a:ln w="25400">
            <a:solidFill>
              <a:schemeClr val="tx1"/>
            </a:solidFill>
          </a:ln>
        </p:spPr>
        <p:txBody>
          <a:bodyPr wrap="square" rtlCol="0">
            <a:spAutoFit/>
          </a:bodyPr>
          <a:lstStyle/>
          <a:p>
            <a:r>
              <a:rPr lang="nb-NO" sz="2400" dirty="0" err="1" smtClean="0"/>
              <a:t>Why</a:t>
            </a:r>
            <a:r>
              <a:rPr lang="nb-NO" sz="2400" dirty="0" smtClean="0"/>
              <a:t> </a:t>
            </a:r>
            <a:r>
              <a:rPr lang="nb-NO" sz="2400" dirty="0" err="1" smtClean="0"/>
              <a:t>believe</a:t>
            </a:r>
            <a:r>
              <a:rPr lang="nb-NO" sz="2400" dirty="0" smtClean="0"/>
              <a:t> less in </a:t>
            </a:r>
            <a:r>
              <a:rPr lang="nb-NO" sz="2400" dirty="0" err="1" smtClean="0"/>
              <a:t>this</a:t>
            </a:r>
            <a:r>
              <a:rPr lang="nb-NO" sz="2400" dirty="0" smtClean="0"/>
              <a:t> </a:t>
            </a:r>
            <a:r>
              <a:rPr lang="nb-NO" sz="2400" dirty="0" err="1" smtClean="0"/>
              <a:t>change</a:t>
            </a:r>
            <a:r>
              <a:rPr lang="nb-NO" sz="2400" dirty="0" smtClean="0"/>
              <a:t>?  </a:t>
            </a:r>
            <a:r>
              <a:rPr lang="nb-NO" sz="2400" dirty="0" err="1" smtClean="0"/>
              <a:t>Because</a:t>
            </a:r>
            <a:r>
              <a:rPr lang="nb-NO" sz="2400" dirty="0" smtClean="0"/>
              <a:t> </a:t>
            </a:r>
            <a:r>
              <a:rPr lang="nb-NO" sz="2400" dirty="0" err="1" smtClean="0"/>
              <a:t>the</a:t>
            </a:r>
            <a:r>
              <a:rPr lang="nb-NO" sz="2400" dirty="0" smtClean="0"/>
              <a:t> </a:t>
            </a:r>
            <a:r>
              <a:rPr lang="nb-NO" sz="2400" dirty="0" err="1" smtClean="0"/>
              <a:t>near</a:t>
            </a:r>
            <a:r>
              <a:rPr lang="nb-NO" sz="2400" dirty="0" smtClean="0"/>
              <a:t> </a:t>
            </a:r>
            <a:r>
              <a:rPr lang="nb-NO" sz="2400" dirty="0" err="1" smtClean="0"/>
              <a:t>difference</a:t>
            </a:r>
            <a:r>
              <a:rPr lang="nb-NO" sz="2400" dirty="0" smtClean="0"/>
              <a:t> is zero</a:t>
            </a:r>
            <a:endParaRPr lang="nb-NO" sz="2400" dirty="0"/>
          </a:p>
        </p:txBody>
      </p:sp>
    </p:spTree>
    <p:extLst>
      <p:ext uri="{BB962C8B-B14F-4D97-AF65-F5344CB8AC3E}">
        <p14:creationId xmlns:p14="http://schemas.microsoft.com/office/powerpoint/2010/main" val="258615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op_we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32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99" name="Picture 3" descr="hor9_1999_amp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380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0" name="Picture 4" descr="hor9_2001_amp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3816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1" name="Picture 5" descr="hor9_2002_amp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379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2" name="Picture 6" descr="hor9_2004_amp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3816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3" name="Picture 7" descr="hor9_2006_amp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3816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4" name="Picture 8" descr="hor9_2008_amp3"/>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3803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5" name="Text Box 9"/>
          <p:cNvSpPr txBox="1">
            <a:spLocks noChangeArrowheads="1"/>
          </p:cNvSpPr>
          <p:nvPr/>
        </p:nvSpPr>
        <p:spPr bwMode="auto">
          <a:xfrm>
            <a:off x="2667000" y="6176963"/>
            <a:ext cx="882650" cy="476250"/>
          </a:xfrm>
          <a:prstGeom prst="rect">
            <a:avLst/>
          </a:prstGeom>
          <a:solidFill>
            <a:schemeClr val="bg1"/>
          </a:solidFill>
          <a:ln w="19050" algn="ctr">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nb-NO" sz="2400">
                <a:latin typeface="Arial" pitchFamily="34" charset="0"/>
              </a:rPr>
              <a:t>1999</a:t>
            </a:r>
          </a:p>
        </p:txBody>
      </p:sp>
      <p:sp>
        <p:nvSpPr>
          <p:cNvPr id="208906" name="Text Box 10"/>
          <p:cNvSpPr txBox="1">
            <a:spLocks noChangeArrowheads="1"/>
          </p:cNvSpPr>
          <p:nvPr/>
        </p:nvSpPr>
        <p:spPr bwMode="auto">
          <a:xfrm>
            <a:off x="2668588" y="6176963"/>
            <a:ext cx="882650" cy="476250"/>
          </a:xfrm>
          <a:prstGeom prst="rect">
            <a:avLst/>
          </a:prstGeom>
          <a:solidFill>
            <a:schemeClr val="bg1"/>
          </a:solidFill>
          <a:ln w="19050" algn="ctr">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nb-NO" sz="2400">
                <a:latin typeface="Arial" pitchFamily="34" charset="0"/>
              </a:rPr>
              <a:t>2001</a:t>
            </a:r>
          </a:p>
        </p:txBody>
      </p:sp>
      <p:sp>
        <p:nvSpPr>
          <p:cNvPr id="208907" name="Text Box 11"/>
          <p:cNvSpPr txBox="1">
            <a:spLocks noChangeArrowheads="1"/>
          </p:cNvSpPr>
          <p:nvPr/>
        </p:nvSpPr>
        <p:spPr bwMode="auto">
          <a:xfrm>
            <a:off x="2668588" y="6176963"/>
            <a:ext cx="882650" cy="476250"/>
          </a:xfrm>
          <a:prstGeom prst="rect">
            <a:avLst/>
          </a:prstGeom>
          <a:solidFill>
            <a:schemeClr val="bg1"/>
          </a:solidFill>
          <a:ln w="19050" algn="ctr">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nb-NO" sz="2400">
                <a:latin typeface="Arial" pitchFamily="34" charset="0"/>
              </a:rPr>
              <a:t>2002</a:t>
            </a:r>
          </a:p>
        </p:txBody>
      </p:sp>
      <p:sp>
        <p:nvSpPr>
          <p:cNvPr id="208908" name="Text Box 12"/>
          <p:cNvSpPr txBox="1">
            <a:spLocks noChangeArrowheads="1"/>
          </p:cNvSpPr>
          <p:nvPr/>
        </p:nvSpPr>
        <p:spPr bwMode="auto">
          <a:xfrm>
            <a:off x="2668588" y="6181725"/>
            <a:ext cx="882650" cy="476250"/>
          </a:xfrm>
          <a:prstGeom prst="rect">
            <a:avLst/>
          </a:prstGeom>
          <a:solidFill>
            <a:schemeClr val="bg1"/>
          </a:solidFill>
          <a:ln w="19050" algn="ctr">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nb-NO" sz="2400">
                <a:latin typeface="Arial" pitchFamily="34" charset="0"/>
              </a:rPr>
              <a:t>2004</a:t>
            </a:r>
          </a:p>
        </p:txBody>
      </p:sp>
      <p:sp>
        <p:nvSpPr>
          <p:cNvPr id="208909" name="Text Box 13"/>
          <p:cNvSpPr txBox="1">
            <a:spLocks noChangeArrowheads="1"/>
          </p:cNvSpPr>
          <p:nvPr/>
        </p:nvSpPr>
        <p:spPr bwMode="auto">
          <a:xfrm>
            <a:off x="2668588" y="6181725"/>
            <a:ext cx="882650" cy="476250"/>
          </a:xfrm>
          <a:prstGeom prst="rect">
            <a:avLst/>
          </a:prstGeom>
          <a:solidFill>
            <a:schemeClr val="bg1"/>
          </a:solidFill>
          <a:ln w="19050" algn="ctr">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nb-NO" sz="2400">
                <a:latin typeface="Arial" pitchFamily="34" charset="0"/>
              </a:rPr>
              <a:t>2006</a:t>
            </a:r>
          </a:p>
        </p:txBody>
      </p:sp>
      <p:sp>
        <p:nvSpPr>
          <p:cNvPr id="208910" name="Text Box 14"/>
          <p:cNvSpPr txBox="1">
            <a:spLocks noChangeArrowheads="1"/>
          </p:cNvSpPr>
          <p:nvPr/>
        </p:nvSpPr>
        <p:spPr bwMode="auto">
          <a:xfrm>
            <a:off x="2668588" y="6181725"/>
            <a:ext cx="882650" cy="476250"/>
          </a:xfrm>
          <a:prstGeom prst="rect">
            <a:avLst/>
          </a:prstGeom>
          <a:solidFill>
            <a:schemeClr val="bg1"/>
          </a:solidFill>
          <a:ln w="19050" algn="ctr">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nb-NO" sz="2400">
                <a:latin typeface="Arial" pitchFamily="34" charset="0"/>
              </a:rPr>
              <a:t>2008</a:t>
            </a:r>
          </a:p>
        </p:txBody>
      </p:sp>
      <p:sp>
        <p:nvSpPr>
          <p:cNvPr id="23567" name="Line 15"/>
          <p:cNvSpPr>
            <a:spLocks noChangeShapeType="1"/>
          </p:cNvSpPr>
          <p:nvPr/>
        </p:nvSpPr>
        <p:spPr bwMode="auto">
          <a:xfrm>
            <a:off x="182563" y="6699250"/>
            <a:ext cx="1273175" cy="158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8" name="Text Box 16"/>
          <p:cNvSpPr txBox="1">
            <a:spLocks noChangeArrowheads="1"/>
          </p:cNvSpPr>
          <p:nvPr/>
        </p:nvSpPr>
        <p:spPr bwMode="auto">
          <a:xfrm>
            <a:off x="484188" y="6353175"/>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nb-NO" b="1">
                <a:solidFill>
                  <a:schemeClr val="bg1"/>
                </a:solidFill>
                <a:latin typeface="Arial" pitchFamily="34" charset="0"/>
              </a:rPr>
              <a:t>1 km</a:t>
            </a:r>
          </a:p>
        </p:txBody>
      </p:sp>
      <p:sp>
        <p:nvSpPr>
          <p:cNvPr id="23569" name="Text Box 24"/>
          <p:cNvSpPr txBox="1">
            <a:spLocks noChangeArrowheads="1"/>
          </p:cNvSpPr>
          <p:nvPr/>
        </p:nvSpPr>
        <p:spPr bwMode="auto">
          <a:xfrm>
            <a:off x="228600" y="228600"/>
            <a:ext cx="16843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10000"/>
              </a:lnSpc>
              <a:spcBef>
                <a:spcPct val="50000"/>
              </a:spcBef>
            </a:pPr>
            <a:r>
              <a:rPr lang="nb-NO" b="1">
                <a:solidFill>
                  <a:schemeClr val="bg1"/>
                </a:solidFill>
                <a:latin typeface="Arial" pitchFamily="34" charset="0"/>
              </a:rPr>
              <a:t>Layer (9)</a:t>
            </a:r>
          </a:p>
        </p:txBody>
      </p:sp>
      <p:grpSp>
        <p:nvGrpSpPr>
          <p:cNvPr id="23570" name="Group 26"/>
          <p:cNvGrpSpPr>
            <a:grpSpLocks/>
          </p:cNvGrpSpPr>
          <p:nvPr/>
        </p:nvGrpSpPr>
        <p:grpSpPr bwMode="auto">
          <a:xfrm>
            <a:off x="7799388" y="3608388"/>
            <a:ext cx="595312" cy="2135187"/>
            <a:chOff x="5012" y="2464"/>
            <a:chExt cx="372" cy="1238"/>
          </a:xfrm>
        </p:grpSpPr>
        <p:pic>
          <p:nvPicPr>
            <p:cNvPr id="23581" name="Picture 27" descr="amp_label"/>
            <p:cNvPicPr>
              <a:picLocks noChangeAspect="1" noChangeArrowheads="1"/>
            </p:cNvPicPr>
            <p:nvPr/>
          </p:nvPicPr>
          <p:blipFill>
            <a:blip r:embed="rId11">
              <a:extLst>
                <a:ext uri="{28A0092B-C50C-407E-A947-70E740481C1C}">
                  <a14:useLocalDpi xmlns:a14="http://schemas.microsoft.com/office/drawing/2010/main" val="0"/>
                </a:ext>
              </a:extLst>
            </a:blip>
            <a:srcRect r="50394"/>
            <a:stretch>
              <a:fillRect/>
            </a:stretch>
          </p:blipFill>
          <p:spPr bwMode="auto">
            <a:xfrm>
              <a:off x="5012" y="2523"/>
              <a:ext cx="199"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2" name="Line 28"/>
            <p:cNvSpPr>
              <a:spLocks noChangeShapeType="1"/>
            </p:cNvSpPr>
            <p:nvPr/>
          </p:nvSpPr>
          <p:spPr bwMode="auto">
            <a:xfrm flipV="1">
              <a:off x="5239" y="2523"/>
              <a:ext cx="0" cy="1043"/>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nchor="ctr"/>
            <a:lstStyle/>
            <a:p>
              <a:endParaRPr lang="en-US"/>
            </a:p>
          </p:txBody>
        </p:sp>
        <p:sp>
          <p:nvSpPr>
            <p:cNvPr id="23583" name="Text Box 29"/>
            <p:cNvSpPr txBox="1">
              <a:spLocks noChangeArrowheads="1"/>
            </p:cNvSpPr>
            <p:nvPr/>
          </p:nvSpPr>
          <p:spPr bwMode="auto">
            <a:xfrm rot="-5400000">
              <a:off x="4673" y="2990"/>
              <a:ext cx="1238"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10000"/>
                </a:lnSpc>
                <a:spcBef>
                  <a:spcPct val="50000"/>
                </a:spcBef>
              </a:pPr>
              <a:r>
                <a:rPr lang="nb-NO" sz="1200">
                  <a:latin typeface="Arial" pitchFamily="34" charset="0"/>
                </a:rPr>
                <a:t>Increasing amplitude</a:t>
              </a:r>
            </a:p>
          </p:txBody>
        </p:sp>
      </p:grpSp>
      <p:sp>
        <p:nvSpPr>
          <p:cNvPr id="23571" name="Rectangle 30"/>
          <p:cNvSpPr>
            <a:spLocks noGrp="1" noChangeArrowheads="1"/>
          </p:cNvSpPr>
          <p:nvPr>
            <p:ph type="title"/>
          </p:nvPr>
        </p:nvSpPr>
        <p:spPr>
          <a:xfrm>
            <a:off x="4114800" y="228600"/>
            <a:ext cx="4267200" cy="990600"/>
          </a:xfrm>
          <a:solidFill>
            <a:schemeClr val="bg1">
              <a:alpha val="59999"/>
            </a:schemeClr>
          </a:solidFill>
        </p:spPr>
        <p:txBody>
          <a:bodyPr>
            <a:normAutofit fontScale="90000"/>
          </a:bodyPr>
          <a:lstStyle/>
          <a:p>
            <a:r>
              <a:rPr lang="nb-NO" sz="3200" b="1" smtClean="0">
                <a:latin typeface="Arial" pitchFamily="34" charset="0"/>
                <a:cs typeface="Arial" pitchFamily="34" charset="0"/>
              </a:rPr>
              <a:t>Sleipner CO</a:t>
            </a:r>
            <a:r>
              <a:rPr lang="nb-NO" sz="3200" b="1" baseline="-25000" smtClean="0">
                <a:latin typeface="Arial" pitchFamily="34" charset="0"/>
                <a:cs typeface="Arial" pitchFamily="34" charset="0"/>
              </a:rPr>
              <a:t>2</a:t>
            </a:r>
            <a:r>
              <a:rPr lang="nb-NO" sz="3200" b="1" smtClean="0">
                <a:latin typeface="Arial" pitchFamily="34" charset="0"/>
                <a:cs typeface="Arial" pitchFamily="34" charset="0"/>
              </a:rPr>
              <a:t> monitoring</a:t>
            </a:r>
          </a:p>
        </p:txBody>
      </p:sp>
      <p:sp>
        <p:nvSpPr>
          <p:cNvPr id="23572" name="Oval 42"/>
          <p:cNvSpPr>
            <a:spLocks noChangeArrowheads="1"/>
          </p:cNvSpPr>
          <p:nvPr/>
        </p:nvSpPr>
        <p:spPr bwMode="auto">
          <a:xfrm>
            <a:off x="1901825" y="4414838"/>
            <a:ext cx="144463" cy="144462"/>
          </a:xfrm>
          <a:prstGeom prst="ellipse">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nb-NO"/>
          </a:p>
        </p:txBody>
      </p:sp>
      <p:sp>
        <p:nvSpPr>
          <p:cNvPr id="23573" name="Text Box 43"/>
          <p:cNvSpPr txBox="1">
            <a:spLocks noChangeArrowheads="1"/>
          </p:cNvSpPr>
          <p:nvPr/>
        </p:nvSpPr>
        <p:spPr bwMode="auto">
          <a:xfrm>
            <a:off x="0" y="4781550"/>
            <a:ext cx="17462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10000"/>
              </a:lnSpc>
              <a:spcBef>
                <a:spcPct val="50000"/>
              </a:spcBef>
            </a:pPr>
            <a:r>
              <a:rPr lang="nb-NO" b="1">
                <a:solidFill>
                  <a:schemeClr val="bg1"/>
                </a:solidFill>
                <a:latin typeface="Arial" pitchFamily="34" charset="0"/>
              </a:rPr>
              <a:t>injection point</a:t>
            </a:r>
          </a:p>
        </p:txBody>
      </p:sp>
      <p:sp>
        <p:nvSpPr>
          <p:cNvPr id="23574" name="Line 44"/>
          <p:cNvSpPr>
            <a:spLocks noChangeShapeType="1"/>
          </p:cNvSpPr>
          <p:nvPr/>
        </p:nvSpPr>
        <p:spPr bwMode="auto">
          <a:xfrm flipV="1">
            <a:off x="1466850" y="4527550"/>
            <a:ext cx="431800" cy="360363"/>
          </a:xfrm>
          <a:prstGeom prst="line">
            <a:avLst/>
          </a:prstGeom>
          <a:noFill/>
          <a:ln w="25400">
            <a:solidFill>
              <a:schemeClr val="bg1"/>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pic>
        <p:nvPicPr>
          <p:cNvPr id="23575" name="Picture 45" descr="rl_08-9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22725" y="3429000"/>
            <a:ext cx="4968875"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6" name="Text Box 46"/>
          <p:cNvSpPr txBox="1">
            <a:spLocks noChangeArrowheads="1"/>
          </p:cNvSpPr>
          <p:nvPr/>
        </p:nvSpPr>
        <p:spPr bwMode="auto">
          <a:xfrm>
            <a:off x="3962400" y="3062288"/>
            <a:ext cx="4654550" cy="3667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b="1">
                <a:latin typeface="Arial" pitchFamily="34" charset="0"/>
              </a:rPr>
              <a:t>Seismic amplitude difference (2008-1994)</a:t>
            </a:r>
          </a:p>
        </p:txBody>
      </p:sp>
      <p:sp>
        <p:nvSpPr>
          <p:cNvPr id="23577" name="AutoShape 48"/>
          <p:cNvSpPr>
            <a:spLocks noChangeArrowheads="1"/>
          </p:cNvSpPr>
          <p:nvPr/>
        </p:nvSpPr>
        <p:spPr bwMode="auto">
          <a:xfrm>
            <a:off x="7531100" y="4114800"/>
            <a:ext cx="1384300" cy="331788"/>
          </a:xfrm>
          <a:prstGeom prst="leftArrowCallout">
            <a:avLst>
              <a:gd name="adj1" fmla="val 25000"/>
              <a:gd name="adj2" fmla="val 37500"/>
              <a:gd name="adj3" fmla="val 66370"/>
              <a:gd name="adj4" fmla="val 76514"/>
            </a:avLst>
          </a:prstGeom>
          <a:solidFill>
            <a:schemeClr val="bg1"/>
          </a:solidFill>
          <a:ln w="19050" algn="ctr">
            <a:solidFill>
              <a:schemeClr val="accent2"/>
            </a:solidFill>
            <a:miter lim="800000"/>
            <a:headEnd/>
            <a:tailEnd/>
          </a:ln>
        </p:spPr>
        <p:txBody>
          <a:bodyPr anchor="ctr"/>
          <a:lstStyle/>
          <a:p>
            <a:r>
              <a:rPr lang="nb-NO">
                <a:latin typeface="Arial" pitchFamily="34" charset="0"/>
              </a:rPr>
              <a:t>Layer 9</a:t>
            </a:r>
          </a:p>
        </p:txBody>
      </p:sp>
      <p:sp>
        <p:nvSpPr>
          <p:cNvPr id="23578" name="AutoShape 49"/>
          <p:cNvSpPr>
            <a:spLocks noChangeArrowheads="1"/>
          </p:cNvSpPr>
          <p:nvPr/>
        </p:nvSpPr>
        <p:spPr bwMode="auto">
          <a:xfrm>
            <a:off x="6324600" y="5105400"/>
            <a:ext cx="2209800" cy="331788"/>
          </a:xfrm>
          <a:prstGeom prst="leftArrowCallout">
            <a:avLst>
              <a:gd name="adj1" fmla="val 25000"/>
              <a:gd name="adj2" fmla="val 37500"/>
              <a:gd name="adj3" fmla="val 105948"/>
              <a:gd name="adj4" fmla="val 76514"/>
            </a:avLst>
          </a:prstGeom>
          <a:solidFill>
            <a:schemeClr val="bg1"/>
          </a:solidFill>
          <a:ln w="19050" algn="ctr">
            <a:solidFill>
              <a:schemeClr val="accent2"/>
            </a:solidFill>
            <a:miter lim="800000"/>
            <a:headEnd/>
            <a:tailEnd/>
          </a:ln>
        </p:spPr>
        <p:txBody>
          <a:bodyPr anchor="ctr"/>
          <a:lstStyle/>
          <a:p>
            <a:r>
              <a:rPr lang="nb-NO">
                <a:latin typeface="Arial" pitchFamily="34" charset="0"/>
              </a:rPr>
              <a:t>Injection point</a:t>
            </a:r>
          </a:p>
        </p:txBody>
      </p:sp>
      <p:sp>
        <p:nvSpPr>
          <p:cNvPr id="208946" name="Text Box 50"/>
          <p:cNvSpPr txBox="1">
            <a:spLocks noChangeArrowheads="1"/>
          </p:cNvSpPr>
          <p:nvPr/>
        </p:nvSpPr>
        <p:spPr bwMode="auto">
          <a:xfrm>
            <a:off x="4224338" y="1676400"/>
            <a:ext cx="4359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180975" indent="-1809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spcAft>
                <a:spcPct val="20000"/>
              </a:spcAft>
              <a:buFontTx/>
              <a:buChar char="•"/>
            </a:pPr>
            <a:r>
              <a:rPr lang="en-US">
                <a:solidFill>
                  <a:schemeClr val="tx2"/>
                </a:solidFill>
                <a:latin typeface="Arial" pitchFamily="34" charset="0"/>
              </a:rPr>
              <a:t>Seismic monitoring data indicates a northerly extension to the plume, especially in the uppermost layer 9</a:t>
            </a:r>
          </a:p>
        </p:txBody>
      </p:sp>
      <p:sp>
        <p:nvSpPr>
          <p:cNvPr id="23580" name="TextBox 1"/>
          <p:cNvSpPr txBox="1">
            <a:spLocks noChangeArrowheads="1"/>
          </p:cNvSpPr>
          <p:nvPr/>
        </p:nvSpPr>
        <p:spPr bwMode="auto">
          <a:xfrm>
            <a:off x="6556375" y="6167438"/>
            <a:ext cx="2430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b-NO" b="1" i="1"/>
              <a:t>Data courtesy of Statoil</a:t>
            </a:r>
            <a:endParaRPr lang="en-US" b="1" i="1"/>
          </a:p>
        </p:txBody>
      </p:sp>
    </p:spTree>
    <p:custDataLst>
      <p:tags r:id="rId1"/>
    </p:custDataLst>
    <p:extLst>
      <p:ext uri="{BB962C8B-B14F-4D97-AF65-F5344CB8AC3E}">
        <p14:creationId xmlns:p14="http://schemas.microsoft.com/office/powerpoint/2010/main" val="33884430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gtEl>
                                        <p:attrNameLst>
                                          <p:attrName>style.visibility</p:attrName>
                                        </p:attrNameLst>
                                      </p:cBhvr>
                                      <p:to>
                                        <p:strVal val="visible"/>
                                      </p:to>
                                    </p:set>
                                  </p:childTnLst>
                                  <p:subTnLst>
                                    <p:set>
                                      <p:cBhvr override="childStyle">
                                        <p:cTn dur="1" fill="hold" display="0" masterRel="nextClick" afterEffect="1"/>
                                        <p:tgtEl>
                                          <p:spTgt spid="20889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089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8900"/>
                                        </p:tgtEl>
                                        <p:attrNameLst>
                                          <p:attrName>style.visibility</p:attrName>
                                        </p:attrNameLst>
                                      </p:cBhvr>
                                      <p:to>
                                        <p:strVal val="visible"/>
                                      </p:to>
                                    </p:set>
                                  </p:childTnLst>
                                  <p:subTnLst>
                                    <p:set>
                                      <p:cBhvr override="childStyle">
                                        <p:cTn dur="1" fill="hold" display="0" masterRel="nextClick" afterEffect="1"/>
                                        <p:tgtEl>
                                          <p:spTgt spid="208900"/>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089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8901"/>
                                        </p:tgtEl>
                                        <p:attrNameLst>
                                          <p:attrName>style.visibility</p:attrName>
                                        </p:attrNameLst>
                                      </p:cBhvr>
                                      <p:to>
                                        <p:strVal val="visible"/>
                                      </p:to>
                                    </p:set>
                                  </p:childTnLst>
                                  <p:subTnLst>
                                    <p:set>
                                      <p:cBhvr override="childStyle">
                                        <p:cTn dur="1" fill="hold" display="0" masterRel="nextClick" afterEffect="1"/>
                                        <p:tgtEl>
                                          <p:spTgt spid="208901"/>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20890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8902"/>
                                        </p:tgtEl>
                                        <p:attrNameLst>
                                          <p:attrName>style.visibility</p:attrName>
                                        </p:attrNameLst>
                                      </p:cBhvr>
                                      <p:to>
                                        <p:strVal val="visible"/>
                                      </p:to>
                                    </p:set>
                                  </p:childTnLst>
                                  <p:subTnLst>
                                    <p:set>
                                      <p:cBhvr override="childStyle">
                                        <p:cTn dur="1" fill="hold" display="0" masterRel="nextClick" afterEffect="1"/>
                                        <p:tgtEl>
                                          <p:spTgt spid="208902"/>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0890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8903"/>
                                        </p:tgtEl>
                                        <p:attrNameLst>
                                          <p:attrName>style.visibility</p:attrName>
                                        </p:attrNameLst>
                                      </p:cBhvr>
                                      <p:to>
                                        <p:strVal val="visible"/>
                                      </p:to>
                                    </p:set>
                                  </p:childTnLst>
                                  <p:subTnLst>
                                    <p:set>
                                      <p:cBhvr override="childStyle">
                                        <p:cTn dur="1" fill="hold" display="0" masterRel="nextClick" afterEffect="1"/>
                                        <p:tgtEl>
                                          <p:spTgt spid="208903"/>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20890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0890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89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5" grpId="0" animBg="1"/>
      <p:bldP spid="208906" grpId="0" animBg="1"/>
      <p:bldP spid="208907" grpId="0" animBg="1"/>
      <p:bldP spid="208908" grpId="0" animBg="1"/>
      <p:bldP spid="208909" grpId="0" animBg="1"/>
      <p:bldP spid="208910" grpId="0" animBg="1"/>
      <p:bldP spid="2089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6" t="1914" r="1718"/>
          <a:stretch/>
        </p:blipFill>
        <p:spPr bwMode="auto">
          <a:xfrm>
            <a:off x="152400" y="838200"/>
            <a:ext cx="5905501"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148709"/>
            <a:ext cx="7384779" cy="523220"/>
          </a:xfrm>
          <a:prstGeom prst="rect">
            <a:avLst/>
          </a:prstGeom>
          <a:noFill/>
        </p:spPr>
        <p:txBody>
          <a:bodyPr wrap="none" rtlCol="0">
            <a:spAutoFit/>
          </a:bodyPr>
          <a:lstStyle/>
          <a:p>
            <a:r>
              <a:rPr lang="nb-NO" sz="2800" b="1" dirty="0" err="1" smtClean="0"/>
              <a:t>Gravity</a:t>
            </a:r>
            <a:r>
              <a:rPr lang="nb-NO" sz="2800" b="1" dirty="0" smtClean="0"/>
              <a:t> data: 30 </a:t>
            </a:r>
            <a:r>
              <a:rPr lang="nb-NO" sz="2800" b="1" dirty="0" err="1" smtClean="0"/>
              <a:t>repeated</a:t>
            </a:r>
            <a:r>
              <a:rPr lang="nb-NO" sz="2800" b="1" dirty="0" smtClean="0"/>
              <a:t> </a:t>
            </a:r>
            <a:r>
              <a:rPr lang="nb-NO" sz="2800" b="1" dirty="0" err="1" smtClean="0"/>
              <a:t>gravity</a:t>
            </a:r>
            <a:r>
              <a:rPr lang="nb-NO" sz="2800" b="1" dirty="0" smtClean="0"/>
              <a:t> </a:t>
            </a:r>
            <a:r>
              <a:rPr lang="nb-NO" sz="2800" b="1" dirty="0" err="1" smtClean="0"/>
              <a:t>measurements</a:t>
            </a:r>
            <a:endParaRPr lang="nb-NO" sz="2800" b="1" dirty="0"/>
          </a:p>
        </p:txBody>
      </p:sp>
      <p:sp>
        <p:nvSpPr>
          <p:cNvPr id="3" name="TextBox 2"/>
          <p:cNvSpPr txBox="1"/>
          <p:nvPr/>
        </p:nvSpPr>
        <p:spPr>
          <a:xfrm>
            <a:off x="6594712" y="6473309"/>
            <a:ext cx="2549288" cy="369332"/>
          </a:xfrm>
          <a:prstGeom prst="rect">
            <a:avLst/>
          </a:prstGeom>
          <a:noFill/>
        </p:spPr>
        <p:txBody>
          <a:bodyPr wrap="none" rtlCol="0">
            <a:spAutoFit/>
          </a:bodyPr>
          <a:lstStyle/>
          <a:p>
            <a:r>
              <a:rPr lang="nb-NO" i="1" dirty="0" smtClean="0"/>
              <a:t>Source: Alnes et al., 2011</a:t>
            </a:r>
            <a:endParaRPr lang="nb-NO" i="1" dirty="0"/>
          </a:p>
        </p:txBody>
      </p:sp>
    </p:spTree>
    <p:extLst>
      <p:ext uri="{BB962C8B-B14F-4D97-AF65-F5344CB8AC3E}">
        <p14:creationId xmlns:p14="http://schemas.microsoft.com/office/powerpoint/2010/main" val="283521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0"/>
            <a:ext cx="8229600" cy="731838"/>
          </a:xfrm>
        </p:spPr>
        <p:txBody>
          <a:bodyPr>
            <a:normAutofit/>
          </a:bodyPr>
          <a:lstStyle/>
          <a:p>
            <a:r>
              <a:rPr lang="nb-NO" sz="3200" b="1" dirty="0" smtClean="0"/>
              <a:t>Time lapse </a:t>
            </a:r>
            <a:r>
              <a:rPr lang="nb-NO" sz="3200" b="1" dirty="0" err="1" smtClean="0"/>
              <a:t>gravity</a:t>
            </a:r>
            <a:r>
              <a:rPr lang="nb-NO" sz="3200" b="1" dirty="0"/>
              <a:t> </a:t>
            </a:r>
            <a:r>
              <a:rPr lang="nb-NO" sz="3200" b="1" dirty="0" smtClean="0"/>
              <a:t>– Sleipner CO</a:t>
            </a:r>
            <a:r>
              <a:rPr lang="nb-NO" sz="3200" b="1" baseline="-25000" dirty="0" smtClean="0"/>
              <a:t>2</a:t>
            </a:r>
            <a:r>
              <a:rPr lang="nb-NO" sz="3200" b="1" dirty="0" smtClean="0"/>
              <a:t> </a:t>
            </a:r>
            <a:r>
              <a:rPr lang="nb-NO" sz="3200" b="1" dirty="0" err="1" smtClean="0"/>
              <a:t>plume</a:t>
            </a:r>
            <a:endParaRPr lang="nb-NO" sz="3200" b="1" dirty="0"/>
          </a:p>
        </p:txBody>
      </p:sp>
      <p:sp>
        <p:nvSpPr>
          <p:cNvPr id="3"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pSp>
        <p:nvGrpSpPr>
          <p:cNvPr id="4" name="Group 1"/>
          <p:cNvGrpSpPr>
            <a:grpSpLocks noChangeAspect="1"/>
          </p:cNvGrpSpPr>
          <p:nvPr/>
        </p:nvGrpSpPr>
        <p:grpSpPr bwMode="auto">
          <a:xfrm>
            <a:off x="685800" y="936171"/>
            <a:ext cx="7315200" cy="5334000"/>
            <a:chOff x="2525" y="1725"/>
            <a:chExt cx="8428" cy="7029"/>
          </a:xfrm>
        </p:grpSpPr>
        <p:sp>
          <p:nvSpPr>
            <p:cNvPr id="5" name="AutoShape 8"/>
            <p:cNvSpPr>
              <a:spLocks noChangeAspect="1" noChangeArrowheads="1" noTextEdit="1"/>
            </p:cNvSpPr>
            <p:nvPr/>
          </p:nvSpPr>
          <p:spPr bwMode="auto">
            <a:xfrm>
              <a:off x="2525" y="1725"/>
              <a:ext cx="8428" cy="70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4343" name="Picture 7" descr="tl gra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 y="1725"/>
              <a:ext cx="8428" cy="397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3331" y="5612"/>
              <a:ext cx="4637" cy="3142"/>
              <a:chOff x="7409" y="11022"/>
              <a:chExt cx="2226" cy="1466"/>
            </a:xfrm>
          </p:grpSpPr>
          <p:pic>
            <p:nvPicPr>
              <p:cNvPr id="14342" name="Picture 6" descr="Gravityline06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0" y="11022"/>
                <a:ext cx="1905" cy="146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3"/>
              <p:cNvGrpSpPr>
                <a:grpSpLocks/>
              </p:cNvGrpSpPr>
              <p:nvPr/>
            </p:nvGrpSpPr>
            <p:grpSpPr bwMode="auto">
              <a:xfrm>
                <a:off x="7409" y="11067"/>
                <a:ext cx="212" cy="1407"/>
                <a:chOff x="7273" y="11158"/>
                <a:chExt cx="212" cy="1407"/>
              </a:xfrm>
            </p:grpSpPr>
            <p:sp>
              <p:nvSpPr>
                <p:cNvPr id="8" name="Line 5"/>
                <p:cNvSpPr>
                  <a:spLocks noChangeShapeType="1"/>
                </p:cNvSpPr>
                <p:nvPr/>
              </p:nvSpPr>
              <p:spPr bwMode="auto">
                <a:xfrm>
                  <a:off x="7485" y="11158"/>
                  <a:ext cx="0" cy="140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Text Box 4"/>
                <p:cNvSpPr txBox="1">
                  <a:spLocks noChangeArrowheads="1"/>
                </p:cNvSpPr>
                <p:nvPr/>
              </p:nvSpPr>
              <p:spPr bwMode="auto">
                <a:xfrm rot="16200000">
                  <a:off x="6807" y="11715"/>
                  <a:ext cx="1144" cy="2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altLang="nb-NO" sz="1800" b="0" i="0" u="none" strike="noStrike" cap="none" normalizeH="0" baseline="0" smtClean="0">
                    <a:ln>
                      <a:noFill/>
                    </a:ln>
                    <a:solidFill>
                      <a:schemeClr val="tx1"/>
                    </a:solidFill>
                    <a:effectLst/>
                    <a:latin typeface="Arial" pitchFamily="34" charset="0"/>
                    <a:cs typeface="Arial" pitchFamily="34" charset="0"/>
                  </a:endParaRPr>
                </a:p>
              </p:txBody>
            </p:sp>
          </p:grpSp>
        </p:grpSp>
      </p:grpSp>
      <p:sp>
        <p:nvSpPr>
          <p:cNvPr id="10" name="TextBox 9"/>
          <p:cNvSpPr txBox="1"/>
          <p:nvPr/>
        </p:nvSpPr>
        <p:spPr>
          <a:xfrm>
            <a:off x="499481" y="6281057"/>
            <a:ext cx="7992637" cy="369332"/>
          </a:xfrm>
          <a:prstGeom prst="rect">
            <a:avLst/>
          </a:prstGeom>
          <a:noFill/>
        </p:spPr>
        <p:txBody>
          <a:bodyPr wrap="none" rtlCol="0">
            <a:spAutoFit/>
          </a:bodyPr>
          <a:lstStyle/>
          <a:p>
            <a:r>
              <a:rPr lang="nb-NO" b="1" i="1" dirty="0" err="1" smtClean="0"/>
              <a:t>Work</a:t>
            </a:r>
            <a:r>
              <a:rPr lang="nb-NO" b="1" i="1" dirty="0" smtClean="0"/>
              <a:t> by H. Alnes, O. Eiken, S. </a:t>
            </a:r>
            <a:r>
              <a:rPr lang="nb-NO" b="1" i="1" dirty="0" err="1" smtClean="0"/>
              <a:t>Nooner</a:t>
            </a:r>
            <a:r>
              <a:rPr lang="nb-NO" b="1" i="1" dirty="0" smtClean="0"/>
              <a:t>, G. </a:t>
            </a:r>
            <a:r>
              <a:rPr lang="nb-NO" b="1" i="1" dirty="0" err="1" smtClean="0"/>
              <a:t>Sasagawa</a:t>
            </a:r>
            <a:r>
              <a:rPr lang="nb-NO" b="1" i="1" dirty="0" smtClean="0"/>
              <a:t>, T. Stenvold and M. </a:t>
            </a:r>
            <a:r>
              <a:rPr lang="nb-NO" b="1" i="1" dirty="0" err="1" smtClean="0"/>
              <a:t>Zumberge</a:t>
            </a:r>
            <a:endParaRPr lang="nb-NO" b="1" i="1" dirty="0"/>
          </a:p>
        </p:txBody>
      </p:sp>
    </p:spTree>
    <p:extLst>
      <p:ext uri="{BB962C8B-B14F-4D97-AF65-F5344CB8AC3E}">
        <p14:creationId xmlns:p14="http://schemas.microsoft.com/office/powerpoint/2010/main" val="669007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06722" y="104775"/>
            <a:ext cx="8311506" cy="523220"/>
          </a:xfrm>
          <a:prstGeom prst="rect">
            <a:avLst/>
          </a:prstGeom>
          <a:noFill/>
        </p:spPr>
        <p:txBody>
          <a:bodyPr wrap="none" rtlCol="0">
            <a:spAutoFit/>
          </a:bodyPr>
          <a:lstStyle/>
          <a:p>
            <a:r>
              <a:rPr lang="nb-NO" sz="2800" b="1" dirty="0" smtClean="0"/>
              <a:t>A simple rock </a:t>
            </a:r>
            <a:r>
              <a:rPr lang="nb-NO" sz="2800" b="1" dirty="0" err="1" smtClean="0"/>
              <a:t>physics</a:t>
            </a:r>
            <a:r>
              <a:rPr lang="nb-NO" sz="2800" b="1" dirty="0" smtClean="0"/>
              <a:t> </a:t>
            </a:r>
            <a:r>
              <a:rPr lang="nb-NO" sz="2800" b="1" dirty="0" err="1" smtClean="0"/>
              <a:t>model</a:t>
            </a:r>
            <a:r>
              <a:rPr lang="nb-NO" sz="2800" b="1" dirty="0" smtClean="0"/>
              <a:t> for Sleipner CO</a:t>
            </a:r>
            <a:r>
              <a:rPr lang="nb-NO" sz="2800" b="1" baseline="-25000" dirty="0" smtClean="0"/>
              <a:t>2</a:t>
            </a:r>
            <a:r>
              <a:rPr lang="nb-NO" sz="2800" b="1" dirty="0" smtClean="0"/>
              <a:t>-injection </a:t>
            </a:r>
            <a:endParaRPr lang="nb-NO" sz="2800" b="1" dirty="0"/>
          </a:p>
        </p:txBody>
      </p:sp>
      <p:grpSp>
        <p:nvGrpSpPr>
          <p:cNvPr id="24" name="Group 23"/>
          <p:cNvGrpSpPr/>
          <p:nvPr/>
        </p:nvGrpSpPr>
        <p:grpSpPr>
          <a:xfrm>
            <a:off x="257175" y="729734"/>
            <a:ext cx="8610600" cy="5334000"/>
            <a:chOff x="238125" y="1295400"/>
            <a:chExt cx="8610600" cy="5334000"/>
          </a:xfrm>
        </p:grpSpPr>
        <p:grpSp>
          <p:nvGrpSpPr>
            <p:cNvPr id="16" name="Group 15"/>
            <p:cNvGrpSpPr/>
            <p:nvPr/>
          </p:nvGrpSpPr>
          <p:grpSpPr>
            <a:xfrm>
              <a:off x="238125" y="1295400"/>
              <a:ext cx="8610600" cy="5334000"/>
              <a:chOff x="228600" y="838200"/>
              <a:chExt cx="8610600" cy="5334000"/>
            </a:xfrm>
          </p:grpSpPr>
          <p:pic>
            <p:nvPicPr>
              <p:cNvPr id="3" name="Picture 2"/>
              <p:cNvPicPr/>
              <p:nvPr/>
            </p:nvPicPr>
            <p:blipFill rotWithShape="1">
              <a:blip r:embed="rId2" cstate="print">
                <a:extLst>
                  <a:ext uri="{28A0092B-C50C-407E-A947-70E740481C1C}">
                    <a14:useLocalDpi xmlns:a14="http://schemas.microsoft.com/office/drawing/2010/main" val="0"/>
                  </a:ext>
                </a:extLst>
              </a:blip>
              <a:srcRect l="14840" r="6606"/>
              <a:stretch/>
            </p:blipFill>
            <p:spPr bwMode="auto">
              <a:xfrm>
                <a:off x="228600" y="838200"/>
                <a:ext cx="8610600" cy="53340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562600" y="1371600"/>
                <a:ext cx="2685222" cy="369332"/>
              </a:xfrm>
              <a:prstGeom prst="rect">
                <a:avLst/>
              </a:prstGeom>
              <a:noFill/>
            </p:spPr>
            <p:txBody>
              <a:bodyPr wrap="none" rtlCol="0">
                <a:spAutoFit/>
              </a:bodyPr>
              <a:lstStyle/>
              <a:p>
                <a:r>
                  <a:rPr lang="nb-NO" dirty="0" err="1" smtClean="0"/>
                  <a:t>Density</a:t>
                </a:r>
                <a:r>
                  <a:rPr lang="nb-NO" dirty="0" smtClean="0"/>
                  <a:t> </a:t>
                </a:r>
                <a:r>
                  <a:rPr lang="nb-NO" dirty="0" err="1" smtClean="0"/>
                  <a:t>change</a:t>
                </a:r>
                <a:r>
                  <a:rPr lang="nb-NO" dirty="0" smtClean="0"/>
                  <a:t> 675 kg/m</a:t>
                </a:r>
                <a:r>
                  <a:rPr lang="nb-NO" baseline="30000" dirty="0" smtClean="0"/>
                  <a:t>3</a:t>
                </a:r>
                <a:endParaRPr lang="nb-NO" baseline="30000" dirty="0"/>
              </a:p>
            </p:txBody>
          </p:sp>
          <p:sp>
            <p:nvSpPr>
              <p:cNvPr id="5" name="TextBox 4"/>
              <p:cNvSpPr txBox="1"/>
              <p:nvPr/>
            </p:nvSpPr>
            <p:spPr>
              <a:xfrm>
                <a:off x="5257800" y="2754868"/>
                <a:ext cx="2646750" cy="369332"/>
              </a:xfrm>
              <a:prstGeom prst="rect">
                <a:avLst/>
              </a:prstGeom>
              <a:noFill/>
            </p:spPr>
            <p:txBody>
              <a:bodyPr wrap="none" rtlCol="0">
                <a:spAutoFit/>
              </a:bodyPr>
              <a:lstStyle/>
              <a:p>
                <a:r>
                  <a:rPr lang="nb-NO" dirty="0" err="1" smtClean="0"/>
                  <a:t>Density</a:t>
                </a:r>
                <a:r>
                  <a:rPr lang="nb-NO" dirty="0" smtClean="0"/>
                  <a:t> </a:t>
                </a:r>
                <a:r>
                  <a:rPr lang="nb-NO" dirty="0" err="1" smtClean="0"/>
                  <a:t>change</a:t>
                </a:r>
                <a:r>
                  <a:rPr lang="nb-NO" dirty="0" smtClean="0"/>
                  <a:t> 425 kg/m</a:t>
                </a:r>
                <a:r>
                  <a:rPr lang="nb-NO" baseline="30000" dirty="0" smtClean="0"/>
                  <a:t>3</a:t>
                </a:r>
                <a:endParaRPr lang="nb-NO" baseline="30000" dirty="0"/>
              </a:p>
            </p:txBody>
          </p:sp>
          <p:cxnSp>
            <p:nvCxnSpPr>
              <p:cNvPr id="7" name="Straight Arrow Connector 6"/>
              <p:cNvCxnSpPr/>
              <p:nvPr/>
            </p:nvCxnSpPr>
            <p:spPr>
              <a:xfrm>
                <a:off x="7467600" y="1676400"/>
                <a:ext cx="1524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819400" y="4038600"/>
                <a:ext cx="36195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400800" y="2362200"/>
                <a:ext cx="504411" cy="4455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90800" y="3669268"/>
                <a:ext cx="1654043" cy="369332"/>
              </a:xfrm>
              <a:prstGeom prst="rect">
                <a:avLst/>
              </a:prstGeom>
              <a:noFill/>
            </p:spPr>
            <p:txBody>
              <a:bodyPr wrap="none" rtlCol="0">
                <a:spAutoFit/>
              </a:bodyPr>
              <a:lstStyle/>
              <a:p>
                <a:r>
                  <a:rPr lang="nb-NO" dirty="0" err="1" smtClean="0"/>
                  <a:t>Velocity</a:t>
                </a:r>
                <a:r>
                  <a:rPr lang="nb-NO" dirty="0" smtClean="0"/>
                  <a:t> </a:t>
                </a:r>
                <a:r>
                  <a:rPr lang="nb-NO" dirty="0" err="1" smtClean="0"/>
                  <a:t>change</a:t>
                </a:r>
                <a:endParaRPr lang="nb-NO" baseline="30000" dirty="0"/>
              </a:p>
            </p:txBody>
          </p:sp>
        </p:grpSp>
        <p:cxnSp>
          <p:nvCxnSpPr>
            <p:cNvPr id="19" name="Straight Arrow Connector 18"/>
            <p:cNvCxnSpPr/>
            <p:nvPr/>
          </p:nvCxnSpPr>
          <p:spPr>
            <a:xfrm>
              <a:off x="3427346" y="5029200"/>
              <a:ext cx="503085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74243" y="4650343"/>
              <a:ext cx="1695849" cy="461665"/>
            </a:xfrm>
            <a:prstGeom prst="rect">
              <a:avLst/>
            </a:prstGeom>
            <a:noFill/>
          </p:spPr>
          <p:txBody>
            <a:bodyPr wrap="none" rtlCol="0">
              <a:spAutoFit/>
            </a:bodyPr>
            <a:lstStyle/>
            <a:p>
              <a:r>
                <a:rPr lang="nb-NO" sz="2400" dirty="0" err="1" smtClean="0">
                  <a:solidFill>
                    <a:srgbClr val="FF0000"/>
                  </a:solidFill>
                </a:rPr>
                <a:t>Gravity</a:t>
              </a:r>
              <a:r>
                <a:rPr lang="nb-NO" sz="2400" dirty="0" smtClean="0">
                  <a:solidFill>
                    <a:srgbClr val="FF0000"/>
                  </a:solidFill>
                </a:rPr>
                <a:t> data</a:t>
              </a:r>
              <a:endParaRPr lang="nb-NO" sz="2400" dirty="0">
                <a:solidFill>
                  <a:srgbClr val="FF0000"/>
                </a:solidFill>
              </a:endParaRPr>
            </a:p>
          </p:txBody>
        </p:sp>
        <p:cxnSp>
          <p:nvCxnSpPr>
            <p:cNvPr id="21" name="Straight Arrow Connector 20"/>
            <p:cNvCxnSpPr/>
            <p:nvPr/>
          </p:nvCxnSpPr>
          <p:spPr>
            <a:xfrm>
              <a:off x="1198496" y="5791200"/>
              <a:ext cx="238290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53155" y="5347811"/>
              <a:ext cx="1737720" cy="461665"/>
            </a:xfrm>
            <a:prstGeom prst="rect">
              <a:avLst/>
            </a:prstGeom>
            <a:noFill/>
          </p:spPr>
          <p:txBody>
            <a:bodyPr wrap="none" rtlCol="0">
              <a:spAutoFit/>
            </a:bodyPr>
            <a:lstStyle/>
            <a:p>
              <a:r>
                <a:rPr lang="nb-NO" sz="2400" dirty="0" err="1" smtClean="0">
                  <a:solidFill>
                    <a:srgbClr val="FF0000"/>
                  </a:solidFill>
                </a:rPr>
                <a:t>Seismic</a:t>
              </a:r>
              <a:r>
                <a:rPr lang="nb-NO" sz="2400" dirty="0" smtClean="0">
                  <a:solidFill>
                    <a:srgbClr val="FF0000"/>
                  </a:solidFill>
                </a:rPr>
                <a:t> data</a:t>
              </a:r>
              <a:endParaRPr lang="nb-NO" sz="2400" dirty="0">
                <a:solidFill>
                  <a:srgbClr val="FF0000"/>
                </a:solidFill>
              </a:endParaRPr>
            </a:p>
          </p:txBody>
        </p:sp>
      </p:grpSp>
    </p:spTree>
    <p:extLst>
      <p:ext uri="{BB962C8B-B14F-4D97-AF65-F5344CB8AC3E}">
        <p14:creationId xmlns:p14="http://schemas.microsoft.com/office/powerpoint/2010/main" val="356182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57563687"/>
              </p:ext>
            </p:extLst>
          </p:nvPr>
        </p:nvGraphicFramePr>
        <p:xfrm>
          <a:off x="457200" y="1219200"/>
          <a:ext cx="8229600" cy="3810000"/>
        </p:xfrm>
        <a:graphic>
          <a:graphicData uri="http://schemas.openxmlformats.org/drawingml/2006/table">
            <a:tbl>
              <a:tblPr firstRow="1" bandRow="1">
                <a:tableStyleId>{5C22544A-7EE6-4342-B048-85BDC9FD1C3A}</a:tableStyleId>
              </a:tblPr>
              <a:tblGrid>
                <a:gridCol w="1371600"/>
                <a:gridCol w="2286000"/>
                <a:gridCol w="2286000"/>
                <a:gridCol w="2286000"/>
              </a:tblGrid>
              <a:tr h="1270000">
                <a:tc>
                  <a:txBody>
                    <a:bodyPr/>
                    <a:lstStyle/>
                    <a:p>
                      <a:endParaRPr lang="nb-NO" dirty="0"/>
                    </a:p>
                  </a:txBody>
                  <a:tcPr/>
                </a:tc>
                <a:tc>
                  <a:txBody>
                    <a:bodyPr/>
                    <a:lstStyle/>
                    <a:p>
                      <a:r>
                        <a:rPr lang="nb-NO" sz="2400" dirty="0" smtClean="0"/>
                        <a:t>CO</a:t>
                      </a:r>
                      <a:r>
                        <a:rPr lang="nb-NO" sz="2400" baseline="-25000" dirty="0" smtClean="0"/>
                        <a:t>2</a:t>
                      </a:r>
                      <a:r>
                        <a:rPr lang="nb-NO" sz="2400" dirty="0" smtClean="0"/>
                        <a:t>-saturation 0-0.3</a:t>
                      </a:r>
                      <a:endParaRPr lang="nb-NO" sz="2400" dirty="0"/>
                    </a:p>
                  </a:txBody>
                  <a:tcPr/>
                </a:tc>
                <a:tc>
                  <a:txBody>
                    <a:bodyPr/>
                    <a:lstStyle/>
                    <a:p>
                      <a:r>
                        <a:rPr lang="nb-NO" sz="2400" dirty="0" smtClean="0"/>
                        <a:t>CO</a:t>
                      </a:r>
                      <a:r>
                        <a:rPr lang="nb-NO" sz="2400" baseline="-25000" dirty="0" smtClean="0"/>
                        <a:t>2</a:t>
                      </a:r>
                      <a:r>
                        <a:rPr lang="nb-NO" sz="2400" dirty="0" smtClean="0"/>
                        <a:t>-saturation 0.3-1</a:t>
                      </a:r>
                      <a:endParaRPr lang="nb-NO" sz="2400" dirty="0"/>
                    </a:p>
                  </a:txBody>
                  <a:tcPr/>
                </a:tc>
                <a:tc>
                  <a:txBody>
                    <a:bodyPr/>
                    <a:lstStyle/>
                    <a:p>
                      <a:r>
                        <a:rPr lang="nb-NO" sz="2400" dirty="0" smtClean="0"/>
                        <a:t>Spatial </a:t>
                      </a:r>
                      <a:r>
                        <a:rPr lang="nb-NO" sz="2400" dirty="0" err="1" smtClean="0"/>
                        <a:t>resolution</a:t>
                      </a:r>
                      <a:endParaRPr lang="nb-NO" sz="2400" dirty="0"/>
                    </a:p>
                  </a:txBody>
                  <a:tcPr/>
                </a:tc>
              </a:tr>
              <a:tr h="1270000">
                <a:tc>
                  <a:txBody>
                    <a:bodyPr/>
                    <a:lstStyle/>
                    <a:p>
                      <a:r>
                        <a:rPr lang="nb-NO" sz="2400" b="1" dirty="0" err="1" smtClean="0"/>
                        <a:t>Seismic</a:t>
                      </a:r>
                      <a:endParaRPr lang="nb-NO" sz="2400" b="1" dirty="0"/>
                    </a:p>
                  </a:txBody>
                  <a:tcPr/>
                </a:tc>
                <a:tc>
                  <a:txBody>
                    <a:bodyPr/>
                    <a:lstStyle/>
                    <a:p>
                      <a:endParaRPr lang="nb-NO" sz="2400" dirty="0"/>
                    </a:p>
                  </a:txBody>
                  <a:tcPr>
                    <a:solidFill>
                      <a:srgbClr val="FFFF00"/>
                    </a:solidFill>
                  </a:tcPr>
                </a:tc>
                <a:tc>
                  <a:txBody>
                    <a:bodyPr/>
                    <a:lstStyle/>
                    <a:p>
                      <a:endParaRPr lang="nb-NO" sz="2400" dirty="0"/>
                    </a:p>
                  </a:txBody>
                  <a:tcPr>
                    <a:solidFill>
                      <a:srgbClr val="FF0000"/>
                    </a:solidFill>
                  </a:tcPr>
                </a:tc>
                <a:tc>
                  <a:txBody>
                    <a:bodyPr/>
                    <a:lstStyle/>
                    <a:p>
                      <a:endParaRPr lang="nb-NO" dirty="0"/>
                    </a:p>
                  </a:txBody>
                  <a:tcPr>
                    <a:solidFill>
                      <a:srgbClr val="00B050"/>
                    </a:solidFill>
                  </a:tcPr>
                </a:tc>
              </a:tr>
              <a:tr h="1270000">
                <a:tc>
                  <a:txBody>
                    <a:bodyPr/>
                    <a:lstStyle/>
                    <a:p>
                      <a:r>
                        <a:rPr lang="nb-NO" sz="2400" b="1" dirty="0" err="1" smtClean="0"/>
                        <a:t>Gravity</a:t>
                      </a:r>
                      <a:endParaRPr lang="nb-NO" sz="2400" b="1" dirty="0"/>
                    </a:p>
                  </a:txBody>
                  <a:tcPr/>
                </a:tc>
                <a:tc>
                  <a:txBody>
                    <a:bodyPr/>
                    <a:lstStyle/>
                    <a:p>
                      <a:endParaRPr lang="nb-NO" sz="2400" dirty="0"/>
                    </a:p>
                  </a:txBody>
                  <a:tcPr>
                    <a:solidFill>
                      <a:srgbClr val="00B050"/>
                    </a:solidFill>
                  </a:tcPr>
                </a:tc>
                <a:tc>
                  <a:txBody>
                    <a:bodyPr/>
                    <a:lstStyle/>
                    <a:p>
                      <a:endParaRPr lang="nb-NO" sz="2400" dirty="0"/>
                    </a:p>
                  </a:txBody>
                  <a:tcPr>
                    <a:solidFill>
                      <a:srgbClr val="00B050"/>
                    </a:solidFill>
                  </a:tcPr>
                </a:tc>
                <a:tc>
                  <a:txBody>
                    <a:bodyPr/>
                    <a:lstStyle/>
                    <a:p>
                      <a:endParaRPr lang="nb-NO" dirty="0"/>
                    </a:p>
                  </a:txBody>
                  <a:tcPr>
                    <a:solidFill>
                      <a:srgbClr val="FFFF00"/>
                    </a:solidFill>
                  </a:tcPr>
                </a:tc>
              </a:tr>
            </a:tbl>
          </a:graphicData>
        </a:graphic>
      </p:graphicFrame>
      <p:sp>
        <p:nvSpPr>
          <p:cNvPr id="3" name="TextBox 2"/>
          <p:cNvSpPr txBox="1"/>
          <p:nvPr/>
        </p:nvSpPr>
        <p:spPr>
          <a:xfrm>
            <a:off x="179687" y="424190"/>
            <a:ext cx="8964313" cy="523220"/>
          </a:xfrm>
          <a:prstGeom prst="rect">
            <a:avLst/>
          </a:prstGeom>
          <a:noFill/>
        </p:spPr>
        <p:txBody>
          <a:bodyPr wrap="none" rtlCol="0">
            <a:spAutoFit/>
          </a:bodyPr>
          <a:lstStyle/>
          <a:p>
            <a:r>
              <a:rPr lang="nb-NO" sz="2800" b="1" dirty="0" err="1" smtClean="0"/>
              <a:t>Strategy</a:t>
            </a:r>
            <a:r>
              <a:rPr lang="nb-NO" sz="2800" b="1" dirty="0" smtClean="0"/>
              <a:t> for </a:t>
            </a:r>
            <a:r>
              <a:rPr lang="nb-NO" sz="2800" b="1" dirty="0" err="1" smtClean="0"/>
              <a:t>how</a:t>
            </a:r>
            <a:r>
              <a:rPr lang="nb-NO" sz="2800" b="1" dirty="0" smtClean="0"/>
              <a:t> to </a:t>
            </a:r>
            <a:r>
              <a:rPr lang="nb-NO" sz="2800" b="1" dirty="0" err="1" smtClean="0"/>
              <a:t>combine</a:t>
            </a:r>
            <a:r>
              <a:rPr lang="nb-NO" sz="2800" b="1" dirty="0" smtClean="0"/>
              <a:t> time lapse </a:t>
            </a:r>
            <a:r>
              <a:rPr lang="nb-NO" sz="2800" b="1" dirty="0" err="1" smtClean="0"/>
              <a:t>seismic</a:t>
            </a:r>
            <a:r>
              <a:rPr lang="nb-NO" sz="2800" b="1" dirty="0" smtClean="0"/>
              <a:t> and </a:t>
            </a:r>
            <a:r>
              <a:rPr lang="nb-NO" sz="2800" b="1" dirty="0" err="1" smtClean="0"/>
              <a:t>gravity</a:t>
            </a:r>
            <a:endParaRPr lang="nb-NO" sz="2800" b="1" dirty="0"/>
          </a:p>
        </p:txBody>
      </p:sp>
      <p:sp>
        <p:nvSpPr>
          <p:cNvPr id="4" name="TextBox 3"/>
          <p:cNvSpPr txBox="1"/>
          <p:nvPr/>
        </p:nvSpPr>
        <p:spPr>
          <a:xfrm>
            <a:off x="609600" y="5257800"/>
            <a:ext cx="7696200" cy="1323439"/>
          </a:xfrm>
          <a:prstGeom prst="rect">
            <a:avLst/>
          </a:prstGeom>
          <a:noFill/>
        </p:spPr>
        <p:txBody>
          <a:bodyPr wrap="square" rtlCol="0">
            <a:spAutoFit/>
          </a:bodyPr>
          <a:lstStyle/>
          <a:p>
            <a:r>
              <a:rPr lang="nb-NO" sz="2000" dirty="0" smtClean="0"/>
              <a:t>Spatial </a:t>
            </a:r>
            <a:r>
              <a:rPr lang="nb-NO" sz="2000" dirty="0" err="1" smtClean="0"/>
              <a:t>resolution</a:t>
            </a:r>
            <a:r>
              <a:rPr lang="nb-NO" sz="2000" dirty="0" smtClean="0"/>
              <a:t> is most </a:t>
            </a:r>
            <a:r>
              <a:rPr lang="nb-NO" sz="2000" dirty="0" err="1" smtClean="0"/>
              <a:t>important</a:t>
            </a:r>
            <a:r>
              <a:rPr lang="nb-NO" sz="2000" dirty="0"/>
              <a:t> </a:t>
            </a:r>
            <a:r>
              <a:rPr lang="nb-NO" sz="2000" dirty="0" smtClean="0"/>
              <a:t>=&gt;</a:t>
            </a:r>
          </a:p>
          <a:p>
            <a:pPr marL="342900" indent="-342900">
              <a:buAutoNum type="arabicPeriod"/>
            </a:pPr>
            <a:r>
              <a:rPr lang="nb-NO" sz="2000" dirty="0" err="1" smtClean="0"/>
              <a:t>Use</a:t>
            </a:r>
            <a:r>
              <a:rPr lang="nb-NO" sz="2000" dirty="0" smtClean="0"/>
              <a:t> time lapse </a:t>
            </a:r>
            <a:r>
              <a:rPr lang="nb-NO" sz="2000" dirty="0" err="1" smtClean="0"/>
              <a:t>seismic</a:t>
            </a:r>
            <a:r>
              <a:rPr lang="nb-NO" sz="2000" dirty="0" smtClean="0"/>
              <a:t> to </a:t>
            </a:r>
            <a:r>
              <a:rPr lang="nb-NO" sz="2000" dirty="0" err="1" smtClean="0"/>
              <a:t>estimate</a:t>
            </a:r>
            <a:r>
              <a:rPr lang="nb-NO" sz="2000" dirty="0" smtClean="0"/>
              <a:t> </a:t>
            </a:r>
            <a:r>
              <a:rPr lang="nb-NO" sz="2000" dirty="0" err="1" smtClean="0"/>
              <a:t>saturation</a:t>
            </a:r>
            <a:r>
              <a:rPr lang="nb-NO" sz="2000" dirty="0" smtClean="0"/>
              <a:t> </a:t>
            </a:r>
            <a:r>
              <a:rPr lang="nb-NO" sz="2000" dirty="0" err="1" smtClean="0"/>
              <a:t>changes</a:t>
            </a:r>
            <a:r>
              <a:rPr lang="nb-NO" sz="2000" dirty="0" smtClean="0"/>
              <a:t> up to 0.3</a:t>
            </a:r>
          </a:p>
          <a:p>
            <a:pPr marL="342900" indent="-342900">
              <a:buAutoNum type="arabicPeriod"/>
            </a:pPr>
            <a:r>
              <a:rPr lang="nb-NO" sz="2000" dirty="0" err="1" smtClean="0"/>
              <a:t>Use</a:t>
            </a:r>
            <a:r>
              <a:rPr lang="nb-NO" sz="2000" dirty="0" smtClean="0"/>
              <a:t> time lapse </a:t>
            </a:r>
            <a:r>
              <a:rPr lang="nb-NO" sz="2000" dirty="0" err="1" smtClean="0"/>
              <a:t>gravity</a:t>
            </a:r>
            <a:r>
              <a:rPr lang="nb-NO" sz="2000" dirty="0" smtClean="0"/>
              <a:t> in areas </a:t>
            </a:r>
            <a:r>
              <a:rPr lang="nb-NO" sz="2000" dirty="0" err="1" smtClean="0"/>
              <a:t>where</a:t>
            </a:r>
            <a:r>
              <a:rPr lang="nb-NO" sz="2000" dirty="0" smtClean="0"/>
              <a:t> </a:t>
            </a:r>
            <a:r>
              <a:rPr lang="nb-NO" sz="2000" dirty="0" err="1" smtClean="0"/>
              <a:t>seismic</a:t>
            </a:r>
            <a:r>
              <a:rPr lang="nb-NO" sz="2000" dirty="0" smtClean="0"/>
              <a:t> </a:t>
            </a:r>
            <a:r>
              <a:rPr lang="nb-NO" sz="2000" dirty="0" err="1" smtClean="0"/>
              <a:t>estimates</a:t>
            </a:r>
            <a:r>
              <a:rPr lang="nb-NO" sz="2000" dirty="0" smtClean="0"/>
              <a:t> </a:t>
            </a:r>
            <a:r>
              <a:rPr lang="nb-NO" sz="2000" dirty="0" err="1" smtClean="0"/>
              <a:t>are</a:t>
            </a:r>
            <a:r>
              <a:rPr lang="nb-NO" sz="2000" dirty="0" smtClean="0"/>
              <a:t> </a:t>
            </a:r>
            <a:r>
              <a:rPr lang="nb-NO" sz="2000" dirty="0" err="1" smtClean="0"/>
              <a:t>above</a:t>
            </a:r>
            <a:r>
              <a:rPr lang="nb-NO" sz="2000" dirty="0" smtClean="0"/>
              <a:t> 0.3 or </a:t>
            </a:r>
            <a:r>
              <a:rPr lang="nb-NO" sz="2000" dirty="0" err="1" smtClean="0"/>
              <a:t>where</a:t>
            </a:r>
            <a:r>
              <a:rPr lang="nb-NO" sz="2000" dirty="0" smtClean="0"/>
              <a:t> </a:t>
            </a:r>
            <a:r>
              <a:rPr lang="nb-NO" sz="2000" dirty="0" err="1" smtClean="0"/>
              <a:t>there</a:t>
            </a:r>
            <a:r>
              <a:rPr lang="nb-NO" sz="2000" dirty="0" smtClean="0"/>
              <a:t> is a </a:t>
            </a:r>
            <a:r>
              <a:rPr lang="nb-NO" sz="2000" dirty="0" err="1" smtClean="0"/>
              <a:t>seismic</a:t>
            </a:r>
            <a:r>
              <a:rPr lang="nb-NO" sz="2000" dirty="0" smtClean="0"/>
              <a:t> </a:t>
            </a:r>
            <a:r>
              <a:rPr lang="nb-NO" sz="2000" dirty="0" err="1" smtClean="0"/>
              <a:t>shadow</a:t>
            </a:r>
            <a:r>
              <a:rPr lang="nb-NO" sz="2000" dirty="0" smtClean="0"/>
              <a:t> </a:t>
            </a:r>
            <a:r>
              <a:rPr lang="nb-NO" sz="2000" dirty="0" err="1" smtClean="0"/>
              <a:t>effect</a:t>
            </a:r>
            <a:endParaRPr lang="nb-NO" sz="2000" dirty="0"/>
          </a:p>
        </p:txBody>
      </p:sp>
    </p:spTree>
    <p:extLst>
      <p:ext uri="{BB962C8B-B14F-4D97-AF65-F5344CB8AC3E}">
        <p14:creationId xmlns:p14="http://schemas.microsoft.com/office/powerpoint/2010/main" val="213973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4" name="Object 3"/>
          <p:cNvGraphicFramePr>
            <a:graphicFrameLocks noChangeAspect="1"/>
          </p:cNvGraphicFramePr>
          <p:nvPr>
            <p:extLst>
              <p:ext uri="{D42A27DB-BD31-4B8C-83A1-F6EECF244321}">
                <p14:modId xmlns:p14="http://schemas.microsoft.com/office/powerpoint/2010/main" val="895806850"/>
              </p:ext>
            </p:extLst>
          </p:nvPr>
        </p:nvGraphicFramePr>
        <p:xfrm>
          <a:off x="2519520" y="1752600"/>
          <a:ext cx="3351979" cy="754063"/>
        </p:xfrm>
        <a:graphic>
          <a:graphicData uri="http://schemas.openxmlformats.org/presentationml/2006/ole">
            <mc:AlternateContent xmlns:mc="http://schemas.openxmlformats.org/markup-compatibility/2006">
              <mc:Choice xmlns:v="urn:schemas-microsoft-com:vml" Requires="v">
                <p:oleObj spid="_x0000_s16438" name="Formel" r:id="rId3" imgW="2006600" imgH="457200" progId="Equation.3">
                  <p:embed/>
                </p:oleObj>
              </mc:Choice>
              <mc:Fallback>
                <p:oleObj name="Formel" r:id="rId3" imgW="20066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520" y="1752600"/>
                        <a:ext cx="3351979" cy="754063"/>
                      </a:xfrm>
                      <a:prstGeom prst="rect">
                        <a:avLst/>
                      </a:prstGeom>
                      <a:solidFill>
                        <a:schemeClr val="bg2"/>
                      </a:solidFill>
                      <a:ln w="25400">
                        <a:solidFill>
                          <a:schemeClr val="tx1"/>
                        </a:solidFill>
                      </a:ln>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6" name="Object 5"/>
          <p:cNvGraphicFramePr>
            <a:graphicFrameLocks noChangeAspect="1"/>
          </p:cNvGraphicFramePr>
          <p:nvPr>
            <p:extLst>
              <p:ext uri="{D42A27DB-BD31-4B8C-83A1-F6EECF244321}">
                <p14:modId xmlns:p14="http://schemas.microsoft.com/office/powerpoint/2010/main" val="14189428"/>
              </p:ext>
            </p:extLst>
          </p:nvPr>
        </p:nvGraphicFramePr>
        <p:xfrm>
          <a:off x="609600" y="3429000"/>
          <a:ext cx="3527274" cy="762000"/>
        </p:xfrm>
        <a:graphic>
          <a:graphicData uri="http://schemas.openxmlformats.org/presentationml/2006/ole">
            <mc:AlternateContent xmlns:mc="http://schemas.openxmlformats.org/markup-compatibility/2006">
              <mc:Choice xmlns:v="urn:schemas-microsoft-com:vml" Requires="v">
                <p:oleObj spid="_x0000_s16439" name="Formel" r:id="rId5" imgW="2082800" imgH="457200" progId="Equation.3">
                  <p:embed/>
                </p:oleObj>
              </mc:Choice>
              <mc:Fallback>
                <p:oleObj name="Formel" r:id="rId5" imgW="208280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429000"/>
                        <a:ext cx="3527274" cy="762000"/>
                      </a:xfrm>
                      <a:prstGeom prst="rect">
                        <a:avLst/>
                      </a:prstGeom>
                      <a:solidFill>
                        <a:schemeClr val="bg2"/>
                      </a:solidFill>
                      <a:ln w="25400">
                        <a:solidFill>
                          <a:schemeClr val="tx1"/>
                        </a:solidFill>
                      </a:ln>
                    </p:spPr>
                  </p:pic>
                </p:oleObj>
              </mc:Fallback>
            </mc:AlternateContent>
          </a:graphicData>
        </a:graphic>
      </p:graphicFrame>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8" name="Object 7"/>
          <p:cNvGraphicFramePr>
            <a:graphicFrameLocks noChangeAspect="1"/>
          </p:cNvGraphicFramePr>
          <p:nvPr>
            <p:extLst>
              <p:ext uri="{D42A27DB-BD31-4B8C-83A1-F6EECF244321}">
                <p14:modId xmlns:p14="http://schemas.microsoft.com/office/powerpoint/2010/main" val="2049673745"/>
              </p:ext>
            </p:extLst>
          </p:nvPr>
        </p:nvGraphicFramePr>
        <p:xfrm>
          <a:off x="4267200" y="3429000"/>
          <a:ext cx="3516507" cy="762000"/>
        </p:xfrm>
        <a:graphic>
          <a:graphicData uri="http://schemas.openxmlformats.org/presentationml/2006/ole">
            <mc:AlternateContent xmlns:mc="http://schemas.openxmlformats.org/markup-compatibility/2006">
              <mc:Choice xmlns:v="urn:schemas-microsoft-com:vml" Requires="v">
                <p:oleObj spid="_x0000_s16440" name="Formel" r:id="rId7" imgW="2070100" imgH="457200" progId="Equation.3">
                  <p:embed/>
                </p:oleObj>
              </mc:Choice>
              <mc:Fallback>
                <p:oleObj name="Formel" r:id="rId7" imgW="2070100" imgH="457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429000"/>
                        <a:ext cx="3516507" cy="762000"/>
                      </a:xfrm>
                      <a:prstGeom prst="rect">
                        <a:avLst/>
                      </a:prstGeom>
                      <a:solidFill>
                        <a:schemeClr val="bg2"/>
                      </a:solidFill>
                      <a:ln w="25400">
                        <a:solidFill>
                          <a:schemeClr val="tx1"/>
                        </a:solidFill>
                      </a:ln>
                    </p:spPr>
                  </p:pic>
                </p:oleObj>
              </mc:Fallback>
            </mc:AlternateContent>
          </a:graphicData>
        </a:graphic>
      </p:graphicFrame>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10" name="Object 9"/>
          <p:cNvGraphicFramePr>
            <a:graphicFrameLocks noChangeAspect="1"/>
          </p:cNvGraphicFramePr>
          <p:nvPr>
            <p:extLst>
              <p:ext uri="{D42A27DB-BD31-4B8C-83A1-F6EECF244321}">
                <p14:modId xmlns:p14="http://schemas.microsoft.com/office/powerpoint/2010/main" val="2061978196"/>
              </p:ext>
            </p:extLst>
          </p:nvPr>
        </p:nvGraphicFramePr>
        <p:xfrm>
          <a:off x="762000" y="5638800"/>
          <a:ext cx="2743200" cy="794385"/>
        </p:xfrm>
        <a:graphic>
          <a:graphicData uri="http://schemas.openxmlformats.org/presentationml/2006/ole">
            <mc:AlternateContent xmlns:mc="http://schemas.openxmlformats.org/markup-compatibility/2006">
              <mc:Choice xmlns:v="urn:schemas-microsoft-com:vml" Requires="v">
                <p:oleObj spid="_x0000_s16441" name="Formel" r:id="rId9" imgW="1524000" imgH="431800" progId="Equation.3">
                  <p:embed/>
                </p:oleObj>
              </mc:Choice>
              <mc:Fallback>
                <p:oleObj name="Formel" r:id="rId9" imgW="1524000" imgH="4318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5638800"/>
                        <a:ext cx="2743200" cy="794385"/>
                      </a:xfrm>
                      <a:prstGeom prst="rect">
                        <a:avLst/>
                      </a:prstGeom>
                      <a:solidFill>
                        <a:schemeClr val="bg2"/>
                      </a:solidFill>
                      <a:ln w="25400">
                        <a:solidFill>
                          <a:schemeClr val="tx1"/>
                        </a:solidFill>
                      </a:ln>
                    </p:spPr>
                  </p:pic>
                </p:oleObj>
              </mc:Fallback>
            </mc:AlternateContent>
          </a:graphicData>
        </a:graphic>
      </p:graphicFrame>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12" name="Object 11"/>
          <p:cNvGraphicFramePr>
            <a:graphicFrameLocks noChangeAspect="1"/>
          </p:cNvGraphicFramePr>
          <p:nvPr>
            <p:extLst>
              <p:ext uri="{D42A27DB-BD31-4B8C-83A1-F6EECF244321}">
                <p14:modId xmlns:p14="http://schemas.microsoft.com/office/powerpoint/2010/main" val="3143187919"/>
              </p:ext>
            </p:extLst>
          </p:nvPr>
        </p:nvGraphicFramePr>
        <p:xfrm>
          <a:off x="3886200" y="5638800"/>
          <a:ext cx="4840619" cy="762000"/>
        </p:xfrm>
        <a:graphic>
          <a:graphicData uri="http://schemas.openxmlformats.org/presentationml/2006/ole">
            <mc:AlternateContent xmlns:mc="http://schemas.openxmlformats.org/markup-compatibility/2006">
              <mc:Choice xmlns:v="urn:schemas-microsoft-com:vml" Requires="v">
                <p:oleObj spid="_x0000_s16442" name="Formel" r:id="rId11" imgW="2806700" imgH="431800" progId="Equation.3">
                  <p:embed/>
                </p:oleObj>
              </mc:Choice>
              <mc:Fallback>
                <p:oleObj name="Formel" r:id="rId11" imgW="2806700" imgH="4318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5638800"/>
                        <a:ext cx="4840619" cy="762000"/>
                      </a:xfrm>
                      <a:prstGeom prst="rect">
                        <a:avLst/>
                      </a:prstGeom>
                      <a:solidFill>
                        <a:schemeClr val="bg2"/>
                      </a:solidFill>
                      <a:ln w="25400">
                        <a:solidFill>
                          <a:schemeClr val="tx1"/>
                        </a:solidFill>
                      </a:ln>
                    </p:spPr>
                  </p:pic>
                </p:oleObj>
              </mc:Fallback>
            </mc:AlternateContent>
          </a:graphicData>
        </a:graphic>
      </p:graphicFrame>
      <p:sp>
        <p:nvSpPr>
          <p:cNvPr id="13" name="TextBox 12"/>
          <p:cNvSpPr txBox="1"/>
          <p:nvPr/>
        </p:nvSpPr>
        <p:spPr>
          <a:xfrm>
            <a:off x="422666" y="381000"/>
            <a:ext cx="7765267" cy="523220"/>
          </a:xfrm>
          <a:prstGeom prst="rect">
            <a:avLst/>
          </a:prstGeom>
          <a:noFill/>
        </p:spPr>
        <p:txBody>
          <a:bodyPr wrap="none" rtlCol="0">
            <a:spAutoFit/>
          </a:bodyPr>
          <a:lstStyle/>
          <a:p>
            <a:r>
              <a:rPr lang="nb-NO" sz="2800" b="1" dirty="0" smtClean="0"/>
              <a:t>Time lapse AVO for </a:t>
            </a:r>
            <a:r>
              <a:rPr lang="nb-NO" sz="2800" b="1" dirty="0" err="1" smtClean="0"/>
              <a:t>density</a:t>
            </a:r>
            <a:r>
              <a:rPr lang="nb-NO" sz="2800" b="1" dirty="0" smtClean="0"/>
              <a:t> and </a:t>
            </a:r>
            <a:r>
              <a:rPr lang="nb-NO" sz="2800" b="1" dirty="0" err="1" smtClean="0"/>
              <a:t>velocity</a:t>
            </a:r>
            <a:r>
              <a:rPr lang="nb-NO" sz="2800" b="1" dirty="0" smtClean="0"/>
              <a:t> </a:t>
            </a:r>
            <a:r>
              <a:rPr lang="nb-NO" sz="2800" b="1" dirty="0" err="1" smtClean="0"/>
              <a:t>estimation</a:t>
            </a:r>
            <a:endParaRPr lang="nb-NO" sz="2800" b="1" dirty="0"/>
          </a:p>
        </p:txBody>
      </p:sp>
      <p:sp>
        <p:nvSpPr>
          <p:cNvPr id="14" name="Down Arrow 13"/>
          <p:cNvSpPr/>
          <p:nvPr/>
        </p:nvSpPr>
        <p:spPr>
          <a:xfrm>
            <a:off x="4038600" y="2743200"/>
            <a:ext cx="533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Down Arrow 14"/>
          <p:cNvSpPr/>
          <p:nvPr/>
        </p:nvSpPr>
        <p:spPr>
          <a:xfrm>
            <a:off x="4038600" y="4648200"/>
            <a:ext cx="533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Box 15"/>
          <p:cNvSpPr txBox="1"/>
          <p:nvPr/>
        </p:nvSpPr>
        <p:spPr>
          <a:xfrm>
            <a:off x="6400800" y="1981200"/>
            <a:ext cx="2574872" cy="369332"/>
          </a:xfrm>
          <a:prstGeom prst="rect">
            <a:avLst/>
          </a:prstGeom>
          <a:noFill/>
        </p:spPr>
        <p:txBody>
          <a:bodyPr wrap="none" rtlCol="0">
            <a:spAutoFit/>
          </a:bodyPr>
          <a:lstStyle/>
          <a:p>
            <a:r>
              <a:rPr lang="nb-NO" i="1" dirty="0" smtClean="0"/>
              <a:t>Landrø, </a:t>
            </a:r>
            <a:r>
              <a:rPr lang="nb-NO" i="1" dirty="0" err="1" smtClean="0"/>
              <a:t>Geophysics</a:t>
            </a:r>
            <a:r>
              <a:rPr lang="nb-NO" i="1" dirty="0" smtClean="0"/>
              <a:t>, 2001</a:t>
            </a:r>
            <a:endParaRPr lang="nb-NO" i="1" dirty="0"/>
          </a:p>
        </p:txBody>
      </p:sp>
    </p:spTree>
    <p:extLst>
      <p:ext uri="{BB962C8B-B14F-4D97-AF65-F5344CB8AC3E}">
        <p14:creationId xmlns:p14="http://schemas.microsoft.com/office/powerpoint/2010/main" val="241447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858000" cy="884238"/>
          </a:xfrm>
        </p:spPr>
        <p:txBody>
          <a:bodyPr>
            <a:normAutofit/>
          </a:bodyPr>
          <a:lstStyle/>
          <a:p>
            <a:r>
              <a:rPr lang="nb-NO" sz="2800" b="1" dirty="0" err="1" smtClean="0"/>
              <a:t>Calibration</a:t>
            </a:r>
            <a:r>
              <a:rPr lang="nb-NO" sz="2800" b="1" dirty="0" smtClean="0"/>
              <a:t> </a:t>
            </a:r>
            <a:r>
              <a:rPr lang="nb-NO" sz="2800" b="1" dirty="0" err="1" smtClean="0"/>
              <a:t>step</a:t>
            </a:r>
            <a:r>
              <a:rPr lang="nb-NO" sz="2800" b="1" dirty="0" smtClean="0"/>
              <a:t> 1</a:t>
            </a:r>
            <a:endParaRPr lang="nb-NO" sz="2800" b="1" dirty="0"/>
          </a:p>
        </p:txBody>
      </p:sp>
      <p:sp>
        <p:nvSpPr>
          <p:cNvPr id="4" name="TextBox 3"/>
          <p:cNvSpPr txBox="1"/>
          <p:nvPr/>
        </p:nvSpPr>
        <p:spPr>
          <a:xfrm>
            <a:off x="4800601" y="1752600"/>
            <a:ext cx="4038600" cy="3785652"/>
          </a:xfrm>
          <a:prstGeom prst="rect">
            <a:avLst/>
          </a:prstGeom>
          <a:noFill/>
        </p:spPr>
        <p:txBody>
          <a:bodyPr wrap="square" rtlCol="0">
            <a:spAutoFit/>
          </a:bodyPr>
          <a:lstStyle/>
          <a:p>
            <a:r>
              <a:rPr lang="nb-NO" sz="2400" dirty="0" smtClean="0"/>
              <a:t>2001 RMS </a:t>
            </a:r>
            <a:r>
              <a:rPr lang="nb-NO" sz="2400" dirty="0" err="1" smtClean="0"/>
              <a:t>near</a:t>
            </a:r>
            <a:r>
              <a:rPr lang="nb-NO" sz="2400" dirty="0" smtClean="0"/>
              <a:t> offset amplitude </a:t>
            </a:r>
            <a:r>
              <a:rPr lang="nb-NO" sz="2400" dirty="0" err="1" smtClean="0"/>
              <a:t>map</a:t>
            </a:r>
            <a:r>
              <a:rPr lang="nb-NO" sz="2400" dirty="0" smtClean="0"/>
              <a:t> (26 ms </a:t>
            </a:r>
            <a:r>
              <a:rPr lang="nb-NO" sz="2400" dirty="0" err="1" smtClean="0"/>
              <a:t>window</a:t>
            </a:r>
            <a:r>
              <a:rPr lang="nb-NO" sz="2400" dirty="0" smtClean="0"/>
              <a:t> </a:t>
            </a:r>
            <a:r>
              <a:rPr lang="nb-NO" sz="2400" dirty="0" err="1" smtClean="0"/>
              <a:t>covering</a:t>
            </a:r>
            <a:r>
              <a:rPr lang="nb-NO" sz="2400" dirty="0" smtClean="0"/>
              <a:t> </a:t>
            </a:r>
            <a:r>
              <a:rPr lang="nb-NO" sz="2400" dirty="0" err="1" smtClean="0"/>
              <a:t>the</a:t>
            </a:r>
            <a:r>
              <a:rPr lang="nb-NO" sz="2400" dirty="0" smtClean="0"/>
              <a:t> </a:t>
            </a:r>
            <a:r>
              <a:rPr lang="nb-NO" sz="2400" dirty="0" err="1" smtClean="0"/>
              <a:t>top</a:t>
            </a:r>
            <a:r>
              <a:rPr lang="nb-NO" sz="2400" dirty="0" smtClean="0"/>
              <a:t> </a:t>
            </a:r>
            <a:r>
              <a:rPr lang="nb-NO" sz="2400" dirty="0" err="1" smtClean="0"/>
              <a:t>reservoir</a:t>
            </a:r>
            <a:r>
              <a:rPr lang="nb-NO" sz="2400" dirty="0" smtClean="0"/>
              <a:t> </a:t>
            </a:r>
            <a:r>
              <a:rPr lang="nb-NO" sz="2400" dirty="0" err="1" smtClean="0"/>
              <a:t>interface</a:t>
            </a:r>
            <a:r>
              <a:rPr lang="nb-NO" sz="2400" dirty="0" smtClean="0"/>
              <a:t>)</a:t>
            </a:r>
          </a:p>
          <a:p>
            <a:endParaRPr lang="nb-NO" sz="2400" dirty="0"/>
          </a:p>
          <a:p>
            <a:r>
              <a:rPr lang="nb-NO" sz="2400" dirty="0" err="1" smtClean="0"/>
              <a:t>Modeled</a:t>
            </a:r>
            <a:r>
              <a:rPr lang="nb-NO" sz="2400" dirty="0" smtClean="0"/>
              <a:t> zero offset </a:t>
            </a:r>
            <a:r>
              <a:rPr lang="nb-NO" sz="2400" dirty="0" err="1" smtClean="0"/>
              <a:t>response</a:t>
            </a:r>
            <a:r>
              <a:rPr lang="nb-NO" sz="2400" dirty="0" smtClean="0"/>
              <a:t> from </a:t>
            </a:r>
            <a:r>
              <a:rPr lang="nb-NO" sz="2400" dirty="0" err="1" smtClean="0"/>
              <a:t>well</a:t>
            </a:r>
            <a:r>
              <a:rPr lang="nb-NO" sz="2400" dirty="0" smtClean="0"/>
              <a:t> log input: -0.06</a:t>
            </a:r>
          </a:p>
          <a:p>
            <a:endParaRPr lang="nb-NO" sz="2400" dirty="0"/>
          </a:p>
          <a:p>
            <a:r>
              <a:rPr lang="nb-NO" sz="2400" dirty="0" smtClean="0"/>
              <a:t>=&gt; </a:t>
            </a:r>
            <a:r>
              <a:rPr lang="nb-NO" sz="2400" dirty="0" err="1" smtClean="0"/>
              <a:t>Use</a:t>
            </a:r>
            <a:r>
              <a:rPr lang="nb-NO" sz="2400" dirty="0" smtClean="0"/>
              <a:t> a global </a:t>
            </a:r>
            <a:r>
              <a:rPr lang="nb-NO" sz="2400" dirty="0" err="1" smtClean="0"/>
              <a:t>scalar</a:t>
            </a:r>
            <a:r>
              <a:rPr lang="nb-NO" sz="2400" dirty="0" smtClean="0"/>
              <a:t> </a:t>
            </a:r>
            <a:r>
              <a:rPr lang="nb-NO" sz="2400" dirty="0" err="1" smtClean="0"/>
              <a:t>of</a:t>
            </a:r>
            <a:r>
              <a:rPr lang="nb-NO" sz="2400" dirty="0" smtClean="0"/>
              <a:t> 0.02 to </a:t>
            </a:r>
            <a:r>
              <a:rPr lang="nb-NO" sz="2400" dirty="0" err="1" smtClean="0"/>
              <a:t>achieve</a:t>
            </a:r>
            <a:r>
              <a:rPr lang="nb-NO" sz="2400" dirty="0" smtClean="0"/>
              <a:t> </a:t>
            </a:r>
            <a:r>
              <a:rPr lang="nb-NO" sz="2400" dirty="0" err="1" smtClean="0"/>
              <a:t>this</a:t>
            </a:r>
            <a:endParaRPr lang="nb-NO" sz="2400" dirty="0"/>
          </a:p>
        </p:txBody>
      </p:sp>
      <p:grpSp>
        <p:nvGrpSpPr>
          <p:cNvPr id="9" name="Group 8"/>
          <p:cNvGrpSpPr/>
          <p:nvPr/>
        </p:nvGrpSpPr>
        <p:grpSpPr>
          <a:xfrm>
            <a:off x="114299" y="837694"/>
            <a:ext cx="5763604" cy="5246132"/>
            <a:chOff x="114299" y="837694"/>
            <a:chExt cx="5763604" cy="5246132"/>
          </a:xfrm>
        </p:grpSpPr>
        <p:pic>
          <p:nvPicPr>
            <p:cNvPr id="3" name="Picture 2"/>
            <p:cNvPicPr/>
            <p:nvPr/>
          </p:nvPicPr>
          <p:blipFill rotWithShape="1">
            <a:blip r:embed="rId2">
              <a:extLst>
                <a:ext uri="{28A0092B-C50C-407E-A947-70E740481C1C}">
                  <a14:useLocalDpi xmlns:a14="http://schemas.microsoft.com/office/drawing/2010/main" val="0"/>
                </a:ext>
              </a:extLst>
            </a:blip>
            <a:srcRect l="16042" r="19403"/>
            <a:stretch/>
          </p:blipFill>
          <p:spPr>
            <a:xfrm>
              <a:off x="114299" y="1207026"/>
              <a:ext cx="4381501" cy="4876800"/>
            </a:xfrm>
            <a:prstGeom prst="rect">
              <a:avLst/>
            </a:prstGeom>
          </p:spPr>
        </p:pic>
        <p:sp>
          <p:nvSpPr>
            <p:cNvPr id="5" name="Oval 4"/>
            <p:cNvSpPr/>
            <p:nvPr/>
          </p:nvSpPr>
          <p:spPr>
            <a:xfrm>
              <a:off x="1447800" y="1752600"/>
              <a:ext cx="1371600" cy="1892826"/>
            </a:xfrm>
            <a:prstGeom prst="ellipse">
              <a:avLst/>
            </a:prstGeom>
            <a:noFill/>
            <a:ln>
              <a:solidFill>
                <a:srgbClr val="1003B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xtBox 5"/>
            <p:cNvSpPr txBox="1"/>
            <p:nvPr/>
          </p:nvSpPr>
          <p:spPr>
            <a:xfrm>
              <a:off x="228600" y="837694"/>
              <a:ext cx="5649303" cy="369332"/>
            </a:xfrm>
            <a:prstGeom prst="rect">
              <a:avLst/>
            </a:prstGeom>
            <a:noFill/>
          </p:spPr>
          <p:txBody>
            <a:bodyPr wrap="none" rtlCol="0">
              <a:spAutoFit/>
            </a:bodyPr>
            <a:lstStyle/>
            <a:p>
              <a:r>
                <a:rPr lang="nb-NO" dirty="0" err="1" smtClean="0"/>
                <a:t>Average</a:t>
              </a:r>
              <a:r>
                <a:rPr lang="nb-NO" dirty="0" smtClean="0"/>
                <a:t> </a:t>
              </a:r>
              <a:r>
                <a:rPr lang="nb-NO" dirty="0" err="1" smtClean="0"/>
                <a:t>value</a:t>
              </a:r>
              <a:r>
                <a:rPr lang="nb-NO" dirty="0" smtClean="0"/>
                <a:t> </a:t>
              </a:r>
              <a:r>
                <a:rPr lang="nb-NO" dirty="0" err="1" smtClean="0"/>
                <a:t>of</a:t>
              </a:r>
              <a:r>
                <a:rPr lang="nb-NO" dirty="0" smtClean="0"/>
                <a:t> 0.06 </a:t>
              </a:r>
              <a:r>
                <a:rPr lang="nb-NO" dirty="0" err="1" smtClean="0"/>
                <a:t>obtained</a:t>
              </a:r>
              <a:r>
                <a:rPr lang="nb-NO" dirty="0" smtClean="0"/>
                <a:t> by </a:t>
              </a:r>
              <a:r>
                <a:rPr lang="nb-NO" dirty="0" err="1" smtClean="0"/>
                <a:t>multiplication</a:t>
              </a:r>
              <a:r>
                <a:rPr lang="nb-NO" dirty="0" smtClean="0"/>
                <a:t> </a:t>
              </a:r>
              <a:r>
                <a:rPr lang="nb-NO" dirty="0" err="1" smtClean="0"/>
                <a:t>with</a:t>
              </a:r>
              <a:r>
                <a:rPr lang="nb-NO" dirty="0" smtClean="0"/>
                <a:t> 0.02</a:t>
              </a:r>
              <a:endParaRPr lang="nb-NO" dirty="0"/>
            </a:p>
          </p:txBody>
        </p:sp>
        <p:cxnSp>
          <p:nvCxnSpPr>
            <p:cNvPr id="8" name="Straight Arrow Connector 7"/>
            <p:cNvCxnSpPr>
              <a:stCxn id="6" idx="2"/>
            </p:cNvCxnSpPr>
            <p:nvPr/>
          </p:nvCxnSpPr>
          <p:spPr>
            <a:xfrm flipH="1">
              <a:off x="2057408" y="1207026"/>
              <a:ext cx="995844" cy="1154668"/>
            </a:xfrm>
            <a:prstGeom prst="straightConnector1">
              <a:avLst/>
            </a:prstGeom>
            <a:ln w="25400">
              <a:solidFill>
                <a:srgbClr val="1003BD"/>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0568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3.1|9.4|28.1|3.4|9.7|2.9|1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Staoil">
      <a:dk1>
        <a:srgbClr val="333333"/>
      </a:dk1>
      <a:lt1>
        <a:srgbClr val="FFFFFF"/>
      </a:lt1>
      <a:dk2>
        <a:srgbClr val="333333"/>
      </a:dk2>
      <a:lt2>
        <a:srgbClr val="999999"/>
      </a:lt2>
      <a:accent1>
        <a:srgbClr val="CCCCCC"/>
      </a:accent1>
      <a:accent2>
        <a:srgbClr val="40537D"/>
      </a:accent2>
      <a:accent3>
        <a:srgbClr val="68E6FC"/>
      </a:accent3>
      <a:accent4>
        <a:srgbClr val="4A18A4"/>
      </a:accent4>
      <a:accent5>
        <a:srgbClr val="999999"/>
      </a:accent5>
      <a:accent6>
        <a:srgbClr val="333333"/>
      </a:accent6>
      <a:hlink>
        <a:srgbClr val="4A18A4"/>
      </a:hlink>
      <a:folHlink>
        <a:srgbClr val="68E6FC"/>
      </a:folHlink>
    </a:clrScheme>
    <a:fontScheme name="Statoi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err="1" smtClean="0">
            <a:latin typeface="Arial" pitchFamily="34" charset="0"/>
            <a:cs typeface="Arial" pitchFamily="34" charset="0"/>
          </a:defRPr>
        </a:defPPr>
      </a:lstStyle>
    </a:txDef>
  </a:objectDefaults>
  <a:extraClrSchemeLst>
    <a:extraClrScheme>
      <a:clrScheme name="2_blank 1">
        <a:dk1>
          <a:srgbClr val="333333"/>
        </a:dk1>
        <a:lt1>
          <a:srgbClr val="FFFFFF"/>
        </a:lt1>
        <a:dk2>
          <a:srgbClr val="333333"/>
        </a:dk2>
        <a:lt2>
          <a:srgbClr val="999999"/>
        </a:lt2>
        <a:accent1>
          <a:srgbClr val="CCCCCC"/>
        </a:accent1>
        <a:accent2>
          <a:srgbClr val="40537D"/>
        </a:accent2>
        <a:accent3>
          <a:srgbClr val="FFFFFF"/>
        </a:accent3>
        <a:accent4>
          <a:srgbClr val="2A2A2A"/>
        </a:accent4>
        <a:accent5>
          <a:srgbClr val="E2E2E2"/>
        </a:accent5>
        <a:accent6>
          <a:srgbClr val="394A71"/>
        </a:accent6>
        <a:hlink>
          <a:srgbClr val="4A18A4"/>
        </a:hlink>
        <a:folHlink>
          <a:srgbClr val="68E6F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54875</TotalTime>
  <Words>1174</Words>
  <Application>Microsoft Office PowerPoint</Application>
  <PresentationFormat>On-screen Show (4:3)</PresentationFormat>
  <Paragraphs>141</Paragraphs>
  <Slides>28</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Office Theme</vt:lpstr>
      <vt:lpstr>Blank</vt:lpstr>
      <vt:lpstr>Formel</vt:lpstr>
      <vt:lpstr>PowerPoint Presentation</vt:lpstr>
      <vt:lpstr>Sleipner CO2 storage</vt:lpstr>
      <vt:lpstr>Sleipner CO2 monitoring</vt:lpstr>
      <vt:lpstr>PowerPoint Presentation</vt:lpstr>
      <vt:lpstr>Time lapse gravity – Sleipner CO2 plume</vt:lpstr>
      <vt:lpstr>PowerPoint Presentation</vt:lpstr>
      <vt:lpstr>PowerPoint Presentation</vt:lpstr>
      <vt:lpstr>PowerPoint Presentation</vt:lpstr>
      <vt:lpstr>Calibration step 1</vt:lpstr>
      <vt:lpstr>Far offset calibration (step 2)</vt:lpstr>
      <vt:lpstr>PowerPoint Presentation</vt:lpstr>
      <vt:lpstr>Estimating the 1999-2001 saturation change</vt:lpstr>
      <vt:lpstr>Saturation changes for the upper layer 2001-2008</vt:lpstr>
      <vt:lpstr>Using a thick RMS window: 850-1100 ms</vt:lpstr>
      <vt:lpstr>Gravity data and constrained inversion</vt:lpstr>
      <vt:lpstr>Inversion – LS error</vt:lpstr>
      <vt:lpstr>Before and after using gravity data</vt:lpstr>
      <vt:lpstr>Gravity change (2002-2008) versus radial distance from the injection point compared to modeled results (5.88 Mtons injected)</vt:lpstr>
      <vt:lpstr>Effect of increasing the global scalar by 30 %</vt:lpstr>
      <vt:lpstr>Effect of increasin Q from 80 to 100</vt:lpstr>
      <vt:lpstr>Estimated density changes</vt:lpstr>
      <vt:lpstr>Saturation changes and density changes - compared</vt:lpstr>
      <vt:lpstr>Conclusions</vt:lpstr>
      <vt:lpstr>Acknowledgments</vt:lpstr>
      <vt:lpstr>PowerPoint Presentation</vt:lpstr>
      <vt:lpstr>PowerPoint Presentation</vt:lpstr>
      <vt:lpstr>Testing approximations</vt:lpstr>
      <vt:lpstr>The anomaly in the lower right corner.. </vt:lpstr>
    </vt:vector>
  </TitlesOfParts>
  <Company>Fakultet for Ingeniørvitenskap og Teknologi, NTNU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Landrø</dc:creator>
  <cp:lastModifiedBy>Martin Landrø</cp:lastModifiedBy>
  <cp:revision>276</cp:revision>
  <cp:lastPrinted>2015-04-27T06:32:55Z</cp:lastPrinted>
  <dcterms:created xsi:type="dcterms:W3CDTF">2011-05-10T11:10:42Z</dcterms:created>
  <dcterms:modified xsi:type="dcterms:W3CDTF">2015-04-27T13:47:39Z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 Date">
    <vt:lpwstr> </vt:lpwstr>
  </property>
  <property fmtid="{D5CDD505-2E9C-101B-9397-08002B2CF9AE}" pid="3" name="_NewReviewCycle">
    <vt:lpwstr/>
  </property>
</Properties>
</file>