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3"/>
  </p:notesMasterIdLst>
  <p:handoutMasterIdLst>
    <p:handoutMasterId r:id="rId34"/>
  </p:handoutMasterIdLst>
  <p:sldIdLst>
    <p:sldId id="256" r:id="rId2"/>
    <p:sldId id="291" r:id="rId3"/>
    <p:sldId id="257" r:id="rId4"/>
    <p:sldId id="258" r:id="rId5"/>
    <p:sldId id="259" r:id="rId6"/>
    <p:sldId id="275" r:id="rId7"/>
    <p:sldId id="279" r:id="rId8"/>
    <p:sldId id="280" r:id="rId9"/>
    <p:sldId id="282" r:id="rId10"/>
    <p:sldId id="261" r:id="rId11"/>
    <p:sldId id="293" r:id="rId12"/>
    <p:sldId id="283" r:id="rId13"/>
    <p:sldId id="284" r:id="rId14"/>
    <p:sldId id="296" r:id="rId15"/>
    <p:sldId id="285" r:id="rId16"/>
    <p:sldId id="268" r:id="rId17"/>
    <p:sldId id="286" r:id="rId18"/>
    <p:sldId id="295" r:id="rId19"/>
    <p:sldId id="301" r:id="rId20"/>
    <p:sldId id="302" r:id="rId21"/>
    <p:sldId id="303" r:id="rId22"/>
    <p:sldId id="287" r:id="rId23"/>
    <p:sldId id="269" r:id="rId24"/>
    <p:sldId id="289" r:id="rId25"/>
    <p:sldId id="294" r:id="rId26"/>
    <p:sldId id="297" r:id="rId27"/>
    <p:sldId id="298" r:id="rId28"/>
    <p:sldId id="290" r:id="rId29"/>
    <p:sldId id="271" r:id="rId30"/>
    <p:sldId id="300" r:id="rId31"/>
    <p:sldId id="299" r:id="rId32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58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0" autoAdjust="0"/>
    <p:restoredTop sz="94684" autoAdjust="0"/>
  </p:normalViewPr>
  <p:slideViewPr>
    <p:cSldViewPr>
      <p:cViewPr varScale="1">
        <p:scale>
          <a:sx n="103" d="100"/>
          <a:sy n="103" d="100"/>
        </p:scale>
        <p:origin x="-113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4" Type="http://schemas.openxmlformats.org/officeDocument/2006/relationships/image" Target="../media/image64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Relationship Id="rId4" Type="http://schemas.openxmlformats.org/officeDocument/2006/relationships/image" Target="../media/image64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7" Type="http://schemas.openxmlformats.org/officeDocument/2006/relationships/image" Target="../media/image80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Relationship Id="rId6" Type="http://schemas.openxmlformats.org/officeDocument/2006/relationships/image" Target="../media/image79.wmf"/><Relationship Id="rId5" Type="http://schemas.openxmlformats.org/officeDocument/2006/relationships/image" Target="../media/image78.wmf"/><Relationship Id="rId4" Type="http://schemas.openxmlformats.org/officeDocument/2006/relationships/image" Target="../media/image77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Relationship Id="rId5" Type="http://schemas.openxmlformats.org/officeDocument/2006/relationships/image" Target="../media/image87.wmf"/><Relationship Id="rId4" Type="http://schemas.openxmlformats.org/officeDocument/2006/relationships/image" Target="../media/image86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96.wmf"/><Relationship Id="rId3" Type="http://schemas.openxmlformats.org/officeDocument/2006/relationships/image" Target="../media/image91.wmf"/><Relationship Id="rId7" Type="http://schemas.openxmlformats.org/officeDocument/2006/relationships/image" Target="../media/image95.wmf"/><Relationship Id="rId2" Type="http://schemas.openxmlformats.org/officeDocument/2006/relationships/image" Target="../media/image90.wmf"/><Relationship Id="rId1" Type="http://schemas.openxmlformats.org/officeDocument/2006/relationships/image" Target="../media/image89.wmf"/><Relationship Id="rId6" Type="http://schemas.openxmlformats.org/officeDocument/2006/relationships/image" Target="../media/image94.wmf"/><Relationship Id="rId5" Type="http://schemas.openxmlformats.org/officeDocument/2006/relationships/image" Target="../media/image93.wmf"/><Relationship Id="rId10" Type="http://schemas.openxmlformats.org/officeDocument/2006/relationships/image" Target="../media/image98.wmf"/><Relationship Id="rId4" Type="http://schemas.openxmlformats.org/officeDocument/2006/relationships/image" Target="../media/image92.wmf"/><Relationship Id="rId9" Type="http://schemas.openxmlformats.org/officeDocument/2006/relationships/image" Target="../media/image97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99.wmf"/><Relationship Id="rId1" Type="http://schemas.openxmlformats.org/officeDocument/2006/relationships/image" Target="../media/image3.w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wmf"/><Relationship Id="rId3" Type="http://schemas.openxmlformats.org/officeDocument/2006/relationships/image" Target="../media/image102.wmf"/><Relationship Id="rId7" Type="http://schemas.openxmlformats.org/officeDocument/2006/relationships/image" Target="../media/image77.wmf"/><Relationship Id="rId2" Type="http://schemas.openxmlformats.org/officeDocument/2006/relationships/image" Target="../media/image101.wmf"/><Relationship Id="rId1" Type="http://schemas.openxmlformats.org/officeDocument/2006/relationships/image" Target="../media/image100.wmf"/><Relationship Id="rId6" Type="http://schemas.openxmlformats.org/officeDocument/2006/relationships/image" Target="../media/image76.wmf"/><Relationship Id="rId5" Type="http://schemas.openxmlformats.org/officeDocument/2006/relationships/image" Target="../media/image75.wmf"/><Relationship Id="rId4" Type="http://schemas.openxmlformats.org/officeDocument/2006/relationships/image" Target="../media/image7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13" Type="http://schemas.openxmlformats.org/officeDocument/2006/relationships/image" Target="../media/image45.wmf"/><Relationship Id="rId3" Type="http://schemas.openxmlformats.org/officeDocument/2006/relationships/image" Target="../media/image35.wmf"/><Relationship Id="rId7" Type="http://schemas.openxmlformats.org/officeDocument/2006/relationships/image" Target="../media/image39.wmf"/><Relationship Id="rId12" Type="http://schemas.openxmlformats.org/officeDocument/2006/relationships/image" Target="../media/image44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6" Type="http://schemas.openxmlformats.org/officeDocument/2006/relationships/image" Target="../media/image38.wmf"/><Relationship Id="rId11" Type="http://schemas.openxmlformats.org/officeDocument/2006/relationships/image" Target="../media/image43.wmf"/><Relationship Id="rId5" Type="http://schemas.openxmlformats.org/officeDocument/2006/relationships/image" Target="../media/image37.wmf"/><Relationship Id="rId10" Type="http://schemas.openxmlformats.org/officeDocument/2006/relationships/image" Target="../media/image42.wmf"/><Relationship Id="rId4" Type="http://schemas.openxmlformats.org/officeDocument/2006/relationships/image" Target="../media/image36.wmf"/><Relationship Id="rId9" Type="http://schemas.openxmlformats.org/officeDocument/2006/relationships/image" Target="../media/image4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79088F-7357-4358-B367-C49663AC5A37}" type="datetimeFigureOut">
              <a:rPr lang="nb-NO" smtClean="0"/>
              <a:t>27.04.2015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5168A8-4BD8-410E-AF7A-2858051077D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609813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7B1154-84B7-4213-8993-0AA0037E1F24}" type="datetimeFigureOut">
              <a:rPr lang="nb-NO" smtClean="0"/>
              <a:t>27.04.2015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D02C6F-046D-46F0-9BB4-74FF5237EF0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4785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02C6F-046D-46F0-9BB4-74FF5237EF04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16776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02C6F-046D-46F0-9BB4-74FF5237EF04}" type="slidenum">
              <a:rPr lang="nb-NO" smtClean="0"/>
              <a:t>28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70024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02C6F-046D-46F0-9BB4-74FF5237EF04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6084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No </a:t>
            </a:r>
            <a:r>
              <a:rPr lang="nb-NO" dirty="0" err="1" smtClean="0"/>
              <a:t>some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02C6F-046D-46F0-9BB4-74FF5237EF04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70024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m0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02C6F-046D-46F0-9BB4-74FF5237EF04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305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Turn to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audience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02C6F-046D-46F0-9BB4-74FF5237EF04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2206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02C6F-046D-46F0-9BB4-74FF5237EF04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700245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EI</a:t>
            </a:r>
            <a:r>
              <a:rPr lang="nb-NO" baseline="0" dirty="0" smtClean="0"/>
              <a:t> medium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02C6F-046D-46F0-9BB4-74FF5237EF04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06313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02C6F-046D-46F0-9BB4-74FF5237EF04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700245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02C6F-046D-46F0-9BB4-74FF5237EF04}" type="slidenum">
              <a:rPr lang="nb-NO" smtClean="0"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70024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7AA23-4518-48FF-A96C-A319A6DB020D}" type="datetime1">
              <a:rPr lang="en-US" smtClean="0"/>
              <a:t>4/27/2015</a:t>
            </a:fld>
            <a:endParaRPr lang="nb-NO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t>‹#›</a:t>
            </a:fld>
            <a:endParaRPr lang="nb-NO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b-NO" smtClean="0"/>
              <a:t>NTNU, Trondheim</a:t>
            </a:r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87F69-AE8B-4E50-BC04-2F4B78E3834B}" type="datetime1">
              <a:rPr lang="en-US" smtClean="0"/>
              <a:t>4/27/2015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NTNU, Trondheim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69F1E-F9A6-46B1-BC8E-DCAC5E548070}" type="datetime1">
              <a:rPr lang="en-US" smtClean="0"/>
              <a:t>4/27/2015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NTNU, Trondheim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A751D-D5D1-426E-BC80-D18ABC6953D2}" type="datetime1">
              <a:rPr lang="en-US" smtClean="0"/>
              <a:t>4/27/2015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NTNU, Trondheim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3A3A-7DE3-4AC4-AC72-9197106F2838}" type="datetime1">
              <a:rPr lang="en-US" smtClean="0"/>
              <a:t>4/27/2015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NTNU, Trondheim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t>‹#›</a:t>
            </a:fld>
            <a:endParaRPr lang="nb-NO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CB7E0-F10F-46E1-9921-4A44F76AC61E}" type="datetime1">
              <a:rPr lang="en-US" smtClean="0"/>
              <a:t>4/27/2015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NTNU, Trondheim</a:t>
            </a: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t>‹#›</a:t>
            </a:fld>
            <a:endParaRPr lang="nb-NO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5DDB9-3FC4-4273-9547-A12DE8F549C5}" type="datetime1">
              <a:rPr lang="en-US" smtClean="0"/>
              <a:t>4/27/2015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NTNU, Trondheim</a:t>
            </a:r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43026-2726-4603-A1EC-D6480207FE62}" type="datetime1">
              <a:rPr lang="en-US" smtClean="0"/>
              <a:t>4/27/2015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NTNU, Trondheim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34C5A-072D-47F7-9913-4A884EB3E3B6}" type="datetime1">
              <a:rPr lang="en-US" smtClean="0"/>
              <a:t>4/27/2015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NTNU, Trondheim</a:t>
            </a:r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E42E1-6BAF-425E-BE43-C21F576113AD}" type="datetime1">
              <a:rPr lang="en-US" smtClean="0"/>
              <a:t>4/27/2015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NTNU, Trondheim</a:t>
            </a: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92E1F-2B2E-46BD-BE4A-5CEB7AFF9C24}" type="datetime1">
              <a:rPr lang="en-US" smtClean="0"/>
              <a:t>4/27/2015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NTNU, Trondheim</a:t>
            </a: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FD2DE2E-D009-452C-8423-866D57984F07}" type="datetime1">
              <a:rPr lang="en-US" smtClean="0"/>
              <a:t>4/27/2015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nb-NO" smtClean="0"/>
              <a:t>NTNU, Trondheim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AEFB388-42AA-4DF2-851A-CCA4A06B24AA}" type="slidenum">
              <a:rPr lang="nb-NO" smtClean="0"/>
              <a:t>‹#›</a:t>
            </a:fld>
            <a:endParaRPr lang="nb-NO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6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oleObject" Target="../embeddings/oleObject17.bin"/><Relationship Id="rId7" Type="http://schemas.openxmlformats.org/officeDocument/2006/relationships/image" Target="../media/image20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6.wmf"/><Relationship Id="rId9" Type="http://schemas.openxmlformats.org/officeDocument/2006/relationships/image" Target="../media/image28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image" Target="../media/image32.JPG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29.wmf"/><Relationship Id="rId4" Type="http://schemas.openxmlformats.org/officeDocument/2006/relationships/oleObject" Target="../embeddings/oleObject20.bin"/><Relationship Id="rId9" Type="http://schemas.openxmlformats.org/officeDocument/2006/relationships/image" Target="../media/image31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13" Type="http://schemas.openxmlformats.org/officeDocument/2006/relationships/oleObject" Target="../embeddings/oleObject27.bin"/><Relationship Id="rId18" Type="http://schemas.openxmlformats.org/officeDocument/2006/relationships/image" Target="../media/image39.wmf"/><Relationship Id="rId26" Type="http://schemas.openxmlformats.org/officeDocument/2006/relationships/image" Target="../media/image43.wmf"/><Relationship Id="rId3" Type="http://schemas.openxmlformats.org/officeDocument/2006/relationships/image" Target="../media/image46.png"/><Relationship Id="rId21" Type="http://schemas.openxmlformats.org/officeDocument/2006/relationships/oleObject" Target="../embeddings/oleObject31.bin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36.wmf"/><Relationship Id="rId17" Type="http://schemas.openxmlformats.org/officeDocument/2006/relationships/oleObject" Target="../embeddings/oleObject29.bin"/><Relationship Id="rId25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8.wmf"/><Relationship Id="rId20" Type="http://schemas.openxmlformats.org/officeDocument/2006/relationships/image" Target="../media/image40.wmf"/><Relationship Id="rId29" Type="http://schemas.openxmlformats.org/officeDocument/2006/relationships/oleObject" Target="../embeddings/oleObject35.bin"/><Relationship Id="rId1" Type="http://schemas.openxmlformats.org/officeDocument/2006/relationships/vmlDrawing" Target="../drawings/vmlDrawing9.vml"/><Relationship Id="rId6" Type="http://schemas.openxmlformats.org/officeDocument/2006/relationships/image" Target="../media/image33.wmf"/><Relationship Id="rId11" Type="http://schemas.openxmlformats.org/officeDocument/2006/relationships/oleObject" Target="../embeddings/oleObject26.bin"/><Relationship Id="rId24" Type="http://schemas.openxmlformats.org/officeDocument/2006/relationships/image" Target="../media/image42.wmf"/><Relationship Id="rId5" Type="http://schemas.openxmlformats.org/officeDocument/2006/relationships/oleObject" Target="../embeddings/oleObject23.bin"/><Relationship Id="rId15" Type="http://schemas.openxmlformats.org/officeDocument/2006/relationships/oleObject" Target="../embeddings/oleObject28.bin"/><Relationship Id="rId23" Type="http://schemas.openxmlformats.org/officeDocument/2006/relationships/oleObject" Target="../embeddings/oleObject32.bin"/><Relationship Id="rId28" Type="http://schemas.openxmlformats.org/officeDocument/2006/relationships/image" Target="../media/image44.wmf"/><Relationship Id="rId10" Type="http://schemas.openxmlformats.org/officeDocument/2006/relationships/image" Target="../media/image35.wmf"/><Relationship Id="rId19" Type="http://schemas.openxmlformats.org/officeDocument/2006/relationships/oleObject" Target="../embeddings/oleObject30.bin"/><Relationship Id="rId4" Type="http://schemas.openxmlformats.org/officeDocument/2006/relationships/image" Target="../media/image47.png"/><Relationship Id="rId9" Type="http://schemas.openxmlformats.org/officeDocument/2006/relationships/oleObject" Target="../embeddings/oleObject25.bin"/><Relationship Id="rId14" Type="http://schemas.openxmlformats.org/officeDocument/2006/relationships/image" Target="../media/image37.wmf"/><Relationship Id="rId22" Type="http://schemas.openxmlformats.org/officeDocument/2006/relationships/image" Target="../media/image41.wmf"/><Relationship Id="rId27" Type="http://schemas.openxmlformats.org/officeDocument/2006/relationships/oleObject" Target="../embeddings/oleObject34.bin"/><Relationship Id="rId30" Type="http://schemas.openxmlformats.org/officeDocument/2006/relationships/image" Target="../media/image45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7.png"/><Relationship Id="rId7" Type="http://schemas.openxmlformats.org/officeDocument/2006/relationships/image" Target="../media/image5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7.bin"/><Relationship Id="rId5" Type="http://schemas.openxmlformats.org/officeDocument/2006/relationships/image" Target="../media/image55.wmf"/><Relationship Id="rId4" Type="http://schemas.openxmlformats.org/officeDocument/2006/relationships/oleObject" Target="../embeddings/oleObject36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0.w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59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image" Target="../media/image5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13" Type="http://schemas.openxmlformats.org/officeDocument/2006/relationships/image" Target="../media/image64.wmf"/><Relationship Id="rId3" Type="http://schemas.openxmlformats.org/officeDocument/2006/relationships/image" Target="../media/image65.png"/><Relationship Id="rId7" Type="http://schemas.openxmlformats.org/officeDocument/2006/relationships/image" Target="../media/image61.wmf"/><Relationship Id="rId12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40.bin"/><Relationship Id="rId11" Type="http://schemas.openxmlformats.org/officeDocument/2006/relationships/image" Target="../media/image63.wmf"/><Relationship Id="rId5" Type="http://schemas.openxmlformats.org/officeDocument/2006/relationships/image" Target="../media/image67.png"/><Relationship Id="rId10" Type="http://schemas.openxmlformats.org/officeDocument/2006/relationships/oleObject" Target="../embeddings/oleObject42.bin"/><Relationship Id="rId4" Type="http://schemas.openxmlformats.org/officeDocument/2006/relationships/image" Target="../media/image66.png"/><Relationship Id="rId9" Type="http://schemas.openxmlformats.org/officeDocument/2006/relationships/image" Target="../media/image62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13" Type="http://schemas.openxmlformats.org/officeDocument/2006/relationships/image" Target="../media/image73.png"/><Relationship Id="rId3" Type="http://schemas.openxmlformats.org/officeDocument/2006/relationships/oleObject" Target="../embeddings/oleObject44.bin"/><Relationship Id="rId7" Type="http://schemas.openxmlformats.org/officeDocument/2006/relationships/oleObject" Target="../embeddings/oleObject46.bin"/><Relationship Id="rId12" Type="http://schemas.openxmlformats.org/officeDocument/2006/relationships/image" Target="../media/image7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9.wmf"/><Relationship Id="rId11" Type="http://schemas.openxmlformats.org/officeDocument/2006/relationships/image" Target="../media/image71.png"/><Relationship Id="rId5" Type="http://schemas.openxmlformats.org/officeDocument/2006/relationships/oleObject" Target="../embeddings/oleObject45.bin"/><Relationship Id="rId10" Type="http://schemas.openxmlformats.org/officeDocument/2006/relationships/image" Target="../media/image64.wmf"/><Relationship Id="rId4" Type="http://schemas.openxmlformats.org/officeDocument/2006/relationships/image" Target="../media/image68.wmf"/><Relationship Id="rId9" Type="http://schemas.openxmlformats.org/officeDocument/2006/relationships/oleObject" Target="../embeddings/oleObject47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13" Type="http://schemas.openxmlformats.org/officeDocument/2006/relationships/oleObject" Target="../embeddings/oleObject52.bin"/><Relationship Id="rId18" Type="http://schemas.openxmlformats.org/officeDocument/2006/relationships/image" Target="../media/image80.wmf"/><Relationship Id="rId3" Type="http://schemas.openxmlformats.org/officeDocument/2006/relationships/image" Target="../media/image81.png"/><Relationship Id="rId7" Type="http://schemas.openxmlformats.org/officeDocument/2006/relationships/oleObject" Target="../embeddings/oleObject49.bin"/><Relationship Id="rId12" Type="http://schemas.openxmlformats.org/officeDocument/2006/relationships/image" Target="../media/image77.wmf"/><Relationship Id="rId17" Type="http://schemas.openxmlformats.org/officeDocument/2006/relationships/oleObject" Target="../embeddings/oleObject5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9.wmf"/><Relationship Id="rId1" Type="http://schemas.openxmlformats.org/officeDocument/2006/relationships/vmlDrawing" Target="../drawings/vmlDrawing14.vml"/><Relationship Id="rId6" Type="http://schemas.openxmlformats.org/officeDocument/2006/relationships/image" Target="../media/image74.wmf"/><Relationship Id="rId11" Type="http://schemas.openxmlformats.org/officeDocument/2006/relationships/oleObject" Target="../embeddings/oleObject51.bin"/><Relationship Id="rId5" Type="http://schemas.openxmlformats.org/officeDocument/2006/relationships/oleObject" Target="../embeddings/oleObject48.bin"/><Relationship Id="rId15" Type="http://schemas.openxmlformats.org/officeDocument/2006/relationships/oleObject" Target="../embeddings/oleObject53.bin"/><Relationship Id="rId10" Type="http://schemas.openxmlformats.org/officeDocument/2006/relationships/image" Target="../media/image76.wmf"/><Relationship Id="rId4" Type="http://schemas.openxmlformats.org/officeDocument/2006/relationships/image" Target="../media/image82.png"/><Relationship Id="rId9" Type="http://schemas.openxmlformats.org/officeDocument/2006/relationships/oleObject" Target="../embeddings/oleObject50.bin"/><Relationship Id="rId14" Type="http://schemas.openxmlformats.org/officeDocument/2006/relationships/image" Target="../media/image78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wmf"/><Relationship Id="rId13" Type="http://schemas.openxmlformats.org/officeDocument/2006/relationships/oleObject" Target="../embeddings/oleObject59.bin"/><Relationship Id="rId3" Type="http://schemas.openxmlformats.org/officeDocument/2006/relationships/oleObject" Target="../embeddings/oleObject55.bin"/><Relationship Id="rId7" Type="http://schemas.openxmlformats.org/officeDocument/2006/relationships/oleObject" Target="../embeddings/oleObject56.bin"/><Relationship Id="rId12" Type="http://schemas.openxmlformats.org/officeDocument/2006/relationships/image" Target="../media/image8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88.png"/><Relationship Id="rId11" Type="http://schemas.openxmlformats.org/officeDocument/2006/relationships/oleObject" Target="../embeddings/oleObject58.bin"/><Relationship Id="rId5" Type="http://schemas.openxmlformats.org/officeDocument/2006/relationships/image" Target="../media/image81.png"/><Relationship Id="rId10" Type="http://schemas.openxmlformats.org/officeDocument/2006/relationships/image" Target="../media/image85.wmf"/><Relationship Id="rId4" Type="http://schemas.openxmlformats.org/officeDocument/2006/relationships/image" Target="../media/image83.wmf"/><Relationship Id="rId9" Type="http://schemas.openxmlformats.org/officeDocument/2006/relationships/oleObject" Target="../embeddings/oleObject57.bin"/><Relationship Id="rId14" Type="http://schemas.openxmlformats.org/officeDocument/2006/relationships/image" Target="../media/image87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wmf"/><Relationship Id="rId13" Type="http://schemas.openxmlformats.org/officeDocument/2006/relationships/oleObject" Target="../embeddings/oleObject65.bin"/><Relationship Id="rId18" Type="http://schemas.openxmlformats.org/officeDocument/2006/relationships/image" Target="../media/image96.wmf"/><Relationship Id="rId3" Type="http://schemas.openxmlformats.org/officeDocument/2006/relationships/oleObject" Target="../embeddings/oleObject60.bin"/><Relationship Id="rId21" Type="http://schemas.openxmlformats.org/officeDocument/2006/relationships/oleObject" Target="../embeddings/oleObject69.bin"/><Relationship Id="rId7" Type="http://schemas.openxmlformats.org/officeDocument/2006/relationships/oleObject" Target="../embeddings/oleObject62.bin"/><Relationship Id="rId12" Type="http://schemas.openxmlformats.org/officeDocument/2006/relationships/image" Target="../media/image93.wmf"/><Relationship Id="rId17" Type="http://schemas.openxmlformats.org/officeDocument/2006/relationships/oleObject" Target="../embeddings/oleObject6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5.wmf"/><Relationship Id="rId20" Type="http://schemas.openxmlformats.org/officeDocument/2006/relationships/image" Target="../media/image97.wmf"/><Relationship Id="rId1" Type="http://schemas.openxmlformats.org/officeDocument/2006/relationships/vmlDrawing" Target="../drawings/vmlDrawing16.vml"/><Relationship Id="rId6" Type="http://schemas.openxmlformats.org/officeDocument/2006/relationships/image" Target="../media/image90.wmf"/><Relationship Id="rId11" Type="http://schemas.openxmlformats.org/officeDocument/2006/relationships/oleObject" Target="../embeddings/oleObject64.bin"/><Relationship Id="rId5" Type="http://schemas.openxmlformats.org/officeDocument/2006/relationships/oleObject" Target="../embeddings/oleObject61.bin"/><Relationship Id="rId15" Type="http://schemas.openxmlformats.org/officeDocument/2006/relationships/oleObject" Target="../embeddings/oleObject66.bin"/><Relationship Id="rId10" Type="http://schemas.openxmlformats.org/officeDocument/2006/relationships/image" Target="../media/image92.wmf"/><Relationship Id="rId19" Type="http://schemas.openxmlformats.org/officeDocument/2006/relationships/oleObject" Target="../embeddings/oleObject68.bin"/><Relationship Id="rId4" Type="http://schemas.openxmlformats.org/officeDocument/2006/relationships/image" Target="../media/image89.wmf"/><Relationship Id="rId9" Type="http://schemas.openxmlformats.org/officeDocument/2006/relationships/oleObject" Target="../embeddings/oleObject63.bin"/><Relationship Id="rId14" Type="http://schemas.openxmlformats.org/officeDocument/2006/relationships/image" Target="../media/image94.wmf"/><Relationship Id="rId22" Type="http://schemas.openxmlformats.org/officeDocument/2006/relationships/image" Target="../media/image98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wmf"/><Relationship Id="rId3" Type="http://schemas.openxmlformats.org/officeDocument/2006/relationships/image" Target="../media/image5.png"/><Relationship Id="rId7" Type="http://schemas.openxmlformats.org/officeDocument/2006/relationships/oleObject" Target="../embeddings/oleObject7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70.bin"/><Relationship Id="rId4" Type="http://schemas.openxmlformats.org/officeDocument/2006/relationships/image" Target="../media/image6.JP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wmf"/><Relationship Id="rId13" Type="http://schemas.openxmlformats.org/officeDocument/2006/relationships/oleObject" Target="../embeddings/oleObject77.bin"/><Relationship Id="rId18" Type="http://schemas.openxmlformats.org/officeDocument/2006/relationships/image" Target="../media/image103.wmf"/><Relationship Id="rId3" Type="http://schemas.openxmlformats.org/officeDocument/2006/relationships/oleObject" Target="../embeddings/oleObject72.bin"/><Relationship Id="rId7" Type="http://schemas.openxmlformats.org/officeDocument/2006/relationships/oleObject" Target="../embeddings/oleObject74.bin"/><Relationship Id="rId12" Type="http://schemas.openxmlformats.org/officeDocument/2006/relationships/image" Target="../media/image75.wmf"/><Relationship Id="rId17" Type="http://schemas.openxmlformats.org/officeDocument/2006/relationships/oleObject" Target="../embeddings/oleObject7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7.wmf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01.wmf"/><Relationship Id="rId11" Type="http://schemas.openxmlformats.org/officeDocument/2006/relationships/oleObject" Target="../embeddings/oleObject76.bin"/><Relationship Id="rId5" Type="http://schemas.openxmlformats.org/officeDocument/2006/relationships/oleObject" Target="../embeddings/oleObject73.bin"/><Relationship Id="rId15" Type="http://schemas.openxmlformats.org/officeDocument/2006/relationships/oleObject" Target="../embeddings/oleObject78.bin"/><Relationship Id="rId10" Type="http://schemas.openxmlformats.org/officeDocument/2006/relationships/image" Target="../media/image74.wmf"/><Relationship Id="rId4" Type="http://schemas.openxmlformats.org/officeDocument/2006/relationships/image" Target="../media/image100.wmf"/><Relationship Id="rId9" Type="http://schemas.openxmlformats.org/officeDocument/2006/relationships/oleObject" Target="../embeddings/oleObject75.bin"/><Relationship Id="rId14" Type="http://schemas.openxmlformats.org/officeDocument/2006/relationships/image" Target="../media/image76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image" Target="../media/image10.w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11" Type="http://schemas.openxmlformats.org/officeDocument/2006/relationships/image" Target="../media/image12.JPG"/><Relationship Id="rId5" Type="http://schemas.openxmlformats.org/officeDocument/2006/relationships/oleObject" Target="../embeddings/oleObject3.bin"/><Relationship Id="rId10" Type="http://schemas.openxmlformats.org/officeDocument/2006/relationships/image" Target="../media/image9.wmf"/><Relationship Id="rId4" Type="http://schemas.openxmlformats.org/officeDocument/2006/relationships/image" Target="../media/image11.JPG"/><Relationship Id="rId9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5.wmf"/><Relationship Id="rId4" Type="http://schemas.openxmlformats.org/officeDocument/2006/relationships/image" Target="../media/image16.JPG"/><Relationship Id="rId9" Type="http://schemas.openxmlformats.org/officeDocument/2006/relationships/oleObject" Target="../embeddings/oleObject9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7.wmf"/><Relationship Id="rId9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1.wmf"/><Relationship Id="rId11" Type="http://schemas.openxmlformats.org/officeDocument/2006/relationships/image" Target="../media/image25.png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23.wmf"/><Relationship Id="rId4" Type="http://schemas.openxmlformats.org/officeDocument/2006/relationships/image" Target="../media/image24.png"/><Relationship Id="rId9" Type="http://schemas.openxmlformats.org/officeDocument/2006/relationships/oleObject" Target="../embeddings/oleObject1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680" y="22385"/>
            <a:ext cx="7846640" cy="1811287"/>
          </a:xfrm>
        </p:spPr>
        <p:txBody>
          <a:bodyPr/>
          <a:lstStyle/>
          <a:p>
            <a:r>
              <a:rPr lang="nb-NO" altLang="en-US" dirty="0" smtClean="0"/>
              <a:t>ROSE </a:t>
            </a:r>
            <a:r>
              <a:rPr lang="nb-NO" altLang="en-US" dirty="0" err="1" smtClean="0"/>
              <a:t>meeting</a:t>
            </a:r>
            <a:endParaRPr lang="nb-NO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279610" y="4653136"/>
            <a:ext cx="6584776" cy="1656184"/>
          </a:xfrm>
        </p:spPr>
        <p:txBody>
          <a:bodyPr/>
          <a:lstStyle/>
          <a:p>
            <a:r>
              <a:rPr lang="nb-NO" dirty="0" smtClean="0">
                <a:solidFill>
                  <a:srgbClr val="2F58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Shibo</a:t>
            </a:r>
            <a:r>
              <a:rPr lang="nb-NO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Xu </a:t>
            </a:r>
            <a:r>
              <a:rPr lang="en-US" altLang="zh-CN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Alexey </a:t>
            </a:r>
            <a:r>
              <a:rPr lang="en-US" altLang="zh-CN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Stovas</a:t>
            </a:r>
            <a:r>
              <a:rPr lang="en-US" altLang="zh-CN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nb-NO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NTNU</a:t>
            </a:r>
          </a:p>
          <a:p>
            <a:r>
              <a:rPr lang="nb-NO" altLang="zh-CN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27-30th</a:t>
            </a:r>
            <a:r>
              <a:rPr lang="nb-NO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.04.2015, Trondheim</a:t>
            </a:r>
            <a:endParaRPr lang="nb-NO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b-NO" smtClean="0"/>
              <a:t>NTNU, Trondheim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t>1</a:t>
            </a:fld>
            <a:endParaRPr lang="nb-NO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420888"/>
            <a:ext cx="405765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017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19256" cy="692696"/>
          </a:xfrm>
        </p:spPr>
        <p:txBody>
          <a:bodyPr/>
          <a:lstStyle/>
          <a:p>
            <a:r>
              <a:rPr lang="nb-NO" sz="4400" dirty="0" smtClean="0"/>
              <a:t>GMA </a:t>
            </a:r>
            <a:r>
              <a:rPr lang="nb-NO" sz="4400" dirty="0" err="1" smtClean="0"/>
              <a:t>group</a:t>
            </a:r>
            <a:r>
              <a:rPr lang="nb-NO" sz="4400" dirty="0" smtClean="0"/>
              <a:t> </a:t>
            </a:r>
            <a:r>
              <a:rPr lang="nb-NO" sz="4400" dirty="0" err="1" smtClean="0"/>
              <a:t>velocity</a:t>
            </a:r>
            <a:endParaRPr lang="nb-NO" sz="44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0431702"/>
              </p:ext>
            </p:extLst>
          </p:nvPr>
        </p:nvGraphicFramePr>
        <p:xfrm>
          <a:off x="539552" y="1844824"/>
          <a:ext cx="8437845" cy="1296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" name="Formel" r:id="rId3" imgW="4635360" imgH="711000" progId="Equation.3">
                  <p:embed/>
                </p:oleObj>
              </mc:Choice>
              <mc:Fallback>
                <p:oleObj name="Formel" r:id="rId3" imgW="4635360" imgH="7110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1844824"/>
                        <a:ext cx="8437845" cy="12961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436096" y="3573016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2F5897"/>
                </a:solidFill>
              </a:rPr>
              <a:t>(</a:t>
            </a:r>
            <a:r>
              <a:rPr lang="en-US" dirty="0" err="1" smtClean="0">
                <a:solidFill>
                  <a:srgbClr val="2F5897"/>
                </a:solidFill>
              </a:rPr>
              <a:t>Fomel</a:t>
            </a:r>
            <a:r>
              <a:rPr lang="en-US" dirty="0" smtClean="0">
                <a:solidFill>
                  <a:srgbClr val="2F5897"/>
                </a:solidFill>
              </a:rPr>
              <a:t> </a:t>
            </a:r>
            <a:r>
              <a:rPr lang="en-US" dirty="0">
                <a:solidFill>
                  <a:srgbClr val="2F5897"/>
                </a:solidFill>
              </a:rPr>
              <a:t>and </a:t>
            </a:r>
            <a:r>
              <a:rPr lang="en-US" dirty="0" err="1">
                <a:solidFill>
                  <a:srgbClr val="2F5897"/>
                </a:solidFill>
              </a:rPr>
              <a:t>Stovas</a:t>
            </a:r>
            <a:r>
              <a:rPr lang="en-US" dirty="0">
                <a:solidFill>
                  <a:srgbClr val="2F5897"/>
                </a:solidFill>
              </a:rPr>
              <a:t>, </a:t>
            </a:r>
            <a:r>
              <a:rPr lang="en-US" dirty="0" smtClean="0">
                <a:solidFill>
                  <a:srgbClr val="2F5897"/>
                </a:solidFill>
              </a:rPr>
              <a:t>2010)</a:t>
            </a:r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NTNU, Trondheim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0480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nb-NO" dirty="0" err="1" smtClean="0"/>
              <a:t>Effective</a:t>
            </a:r>
            <a:r>
              <a:rPr lang="nb-NO" dirty="0" smtClean="0"/>
              <a:t> </a:t>
            </a:r>
            <a:r>
              <a:rPr lang="nb-NO" dirty="0" err="1" smtClean="0"/>
              <a:t>anisotropy</a:t>
            </a:r>
            <a:endParaRPr lang="nb-NO" dirty="0"/>
          </a:p>
        </p:txBody>
      </p:sp>
      <p:sp>
        <p:nvSpPr>
          <p:cNvPr id="4" name="TextBox 3"/>
          <p:cNvSpPr txBox="1"/>
          <p:nvPr/>
        </p:nvSpPr>
        <p:spPr>
          <a:xfrm>
            <a:off x="791580" y="1484784"/>
            <a:ext cx="756084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 smtClean="0">
                <a:solidFill>
                  <a:srgbClr val="2F5897"/>
                </a:solidFill>
              </a:rPr>
              <a:t>1 Homogeneous anisotropic media</a:t>
            </a:r>
          </a:p>
          <a:p>
            <a:endParaRPr lang="nb-NO" sz="3200" dirty="0" smtClean="0">
              <a:solidFill>
                <a:srgbClr val="2F5897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altLang="zh-CN" sz="2400" dirty="0" smtClean="0">
                <a:solidFill>
                  <a:srgbClr val="2F5897"/>
                </a:solidFill>
              </a:rPr>
              <a:t>Elliptical </a:t>
            </a:r>
            <a:r>
              <a:rPr lang="nb-NO" altLang="zh-CN" sz="2400" dirty="0">
                <a:solidFill>
                  <a:srgbClr val="2F5897"/>
                </a:solidFill>
              </a:rPr>
              <a:t>isotropic </a:t>
            </a:r>
            <a:r>
              <a:rPr lang="nb-NO" altLang="zh-CN" sz="2400" dirty="0" smtClean="0">
                <a:solidFill>
                  <a:srgbClr val="2F5897"/>
                </a:solidFill>
              </a:rPr>
              <a:t>model (</a:t>
            </a:r>
            <a:r>
              <a:rPr lang="nb-NO" altLang="zh-CN" sz="2400" dirty="0">
                <a:solidFill>
                  <a:srgbClr val="2F5897"/>
                </a:solidFill>
              </a:rPr>
              <a:t>EI)</a:t>
            </a:r>
          </a:p>
          <a:p>
            <a:endParaRPr lang="nb-NO" altLang="zh-CN" sz="3200" dirty="0" smtClean="0">
              <a:solidFill>
                <a:srgbClr val="2F5897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altLang="zh-CN" sz="2400" dirty="0" smtClean="0">
                <a:solidFill>
                  <a:srgbClr val="2F5897"/>
                </a:solidFill>
              </a:rPr>
              <a:t>Transversely </a:t>
            </a:r>
            <a:r>
              <a:rPr lang="nb-NO" altLang="zh-CN" sz="2400" dirty="0">
                <a:solidFill>
                  <a:srgbClr val="2F5897"/>
                </a:solidFill>
              </a:rPr>
              <a:t>isotropic model with  </a:t>
            </a:r>
          </a:p>
          <a:p>
            <a:r>
              <a:rPr lang="nb-NO" altLang="zh-CN" sz="2400" dirty="0">
                <a:solidFill>
                  <a:srgbClr val="2F5897"/>
                </a:solidFill>
              </a:rPr>
              <a:t>         vertical symmetry </a:t>
            </a:r>
            <a:r>
              <a:rPr lang="nb-NO" altLang="zh-CN" sz="2400" dirty="0" smtClean="0">
                <a:solidFill>
                  <a:srgbClr val="2F5897"/>
                </a:solidFill>
              </a:rPr>
              <a:t>axis (</a:t>
            </a:r>
            <a:r>
              <a:rPr lang="nb-NO" altLang="zh-CN" sz="2400" dirty="0">
                <a:solidFill>
                  <a:srgbClr val="2F5897"/>
                </a:solidFill>
              </a:rPr>
              <a:t>VTI)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sz="3200" dirty="0">
              <a:solidFill>
                <a:srgbClr val="2F5897"/>
              </a:solidFill>
            </a:endParaRPr>
          </a:p>
          <a:p>
            <a:r>
              <a:rPr lang="nb-NO" sz="3200" dirty="0" smtClean="0">
                <a:solidFill>
                  <a:srgbClr val="2F5897"/>
                </a:solidFill>
              </a:rPr>
              <a:t>2 Heterogeneous isotropic media</a:t>
            </a:r>
          </a:p>
          <a:p>
            <a:endParaRPr lang="nb-NO" sz="3200" dirty="0" smtClean="0">
              <a:solidFill>
                <a:srgbClr val="2F5897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altLang="zh-CN" sz="2400" dirty="0" smtClean="0">
                <a:solidFill>
                  <a:srgbClr val="2F5897"/>
                </a:solidFill>
              </a:rPr>
              <a:t> Two </a:t>
            </a:r>
            <a:r>
              <a:rPr lang="nb-NO" altLang="zh-CN" sz="2400" dirty="0">
                <a:solidFill>
                  <a:srgbClr val="2F5897"/>
                </a:solidFill>
              </a:rPr>
              <a:t>layered isotropic model (2LI)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sz="3200" dirty="0">
              <a:solidFill>
                <a:srgbClr val="2F589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NTNU, Trondheim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0159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1636" y="1792707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>
                <a:solidFill>
                  <a:srgbClr val="2F5897"/>
                </a:solidFill>
              </a:rPr>
              <a:t>EI </a:t>
            </a:r>
            <a:r>
              <a:rPr lang="nb-NO" sz="2400" dirty="0" err="1" smtClean="0">
                <a:solidFill>
                  <a:srgbClr val="2F5897"/>
                </a:solidFill>
              </a:rPr>
              <a:t>model</a:t>
            </a:r>
            <a:r>
              <a:rPr lang="nb-NO" sz="2400" dirty="0" smtClean="0">
                <a:solidFill>
                  <a:srgbClr val="2F5897"/>
                </a:solidFill>
              </a:rPr>
              <a:t>:</a:t>
            </a:r>
            <a:endParaRPr lang="nb-NO" sz="2400" dirty="0">
              <a:solidFill>
                <a:srgbClr val="2F5897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sp>
        <p:nvSpPr>
          <p:cNvPr id="7" name="TextBox 6"/>
          <p:cNvSpPr txBox="1"/>
          <p:nvPr/>
        </p:nvSpPr>
        <p:spPr>
          <a:xfrm>
            <a:off x="415612" y="3428999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>
                <a:solidFill>
                  <a:srgbClr val="2F5897"/>
                </a:solidFill>
              </a:rPr>
              <a:t>VTI </a:t>
            </a:r>
            <a:r>
              <a:rPr lang="nb-NO" sz="2400" dirty="0" err="1" smtClean="0">
                <a:solidFill>
                  <a:srgbClr val="2F5897"/>
                </a:solidFill>
              </a:rPr>
              <a:t>model</a:t>
            </a:r>
            <a:r>
              <a:rPr lang="nb-NO" sz="2400" dirty="0" smtClean="0">
                <a:solidFill>
                  <a:srgbClr val="2F5897"/>
                </a:solidFill>
              </a:rPr>
              <a:t>:</a:t>
            </a:r>
            <a:endParaRPr lang="nb-NO" sz="2400" dirty="0">
              <a:solidFill>
                <a:srgbClr val="2F5897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1683945"/>
              </p:ext>
            </p:extLst>
          </p:nvPr>
        </p:nvGraphicFramePr>
        <p:xfrm>
          <a:off x="631636" y="332656"/>
          <a:ext cx="7031037" cy="108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48" name="Formel" r:id="rId3" imgW="4635500" imgH="711200" progId="Equation.3">
                  <p:embed/>
                </p:oleObj>
              </mc:Choice>
              <mc:Fallback>
                <p:oleObj name="Formel" r:id="rId3" imgW="4635500" imgH="711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636" y="332656"/>
                        <a:ext cx="7031037" cy="1081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1923526"/>
              </p:ext>
            </p:extLst>
          </p:nvPr>
        </p:nvGraphicFramePr>
        <p:xfrm>
          <a:off x="387445" y="4486948"/>
          <a:ext cx="3744416" cy="6262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49" name="Formel" r:id="rId5" imgW="2743200" imgH="457200" progId="Equation.3">
                  <p:embed/>
                </p:oleObj>
              </mc:Choice>
              <mc:Fallback>
                <p:oleObj name="Formel" r:id="rId5" imgW="274320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445" y="4486948"/>
                        <a:ext cx="3744416" cy="6262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035263"/>
            <a:ext cx="4457700" cy="3381375"/>
          </a:xfrm>
          <a:prstGeom prst="rect">
            <a:avLst/>
          </a:prstGeom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0674957"/>
              </p:ext>
            </p:extLst>
          </p:nvPr>
        </p:nvGraphicFramePr>
        <p:xfrm>
          <a:off x="899592" y="2564904"/>
          <a:ext cx="662840" cy="29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50" name="Equation" r:id="rId8" imgW="406080" imgH="177480" progId="Equation.3">
                  <p:embed/>
                </p:oleObj>
              </mc:Choice>
              <mc:Fallback>
                <p:oleObj name="Equation" r:id="rId8" imgW="406080" imgH="17748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2564904"/>
                        <a:ext cx="662840" cy="290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NTNU, Trondheim</a:t>
            </a:r>
            <a:endParaRPr lang="nb-NO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5686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4092327" cy="59124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44008" y="548680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>
                <a:solidFill>
                  <a:srgbClr val="2F5897"/>
                </a:solidFill>
              </a:rPr>
              <a:t>2LI </a:t>
            </a:r>
            <a:r>
              <a:rPr lang="nb-NO" sz="2400" dirty="0" err="1" smtClean="0">
                <a:solidFill>
                  <a:srgbClr val="2F5897"/>
                </a:solidFill>
              </a:rPr>
              <a:t>model</a:t>
            </a:r>
            <a:r>
              <a:rPr lang="nb-NO" sz="2400" dirty="0" smtClean="0">
                <a:solidFill>
                  <a:srgbClr val="2F5897"/>
                </a:solidFill>
              </a:rPr>
              <a:t>:</a:t>
            </a:r>
            <a:endParaRPr lang="nb-NO" sz="2400" dirty="0">
              <a:solidFill>
                <a:srgbClr val="2F5897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5414704"/>
              </p:ext>
            </p:extLst>
          </p:nvPr>
        </p:nvGraphicFramePr>
        <p:xfrm>
          <a:off x="6319122" y="1340768"/>
          <a:ext cx="1776413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7" name="Formel" r:id="rId4" imgW="1295280" imgH="431640" progId="Equation.3">
                  <p:embed/>
                </p:oleObj>
              </mc:Choice>
              <mc:Fallback>
                <p:oleObj name="Formel" r:id="rId4" imgW="1295280" imgH="43164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9122" y="1340768"/>
                        <a:ext cx="1776413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5215349"/>
              </p:ext>
            </p:extLst>
          </p:nvPr>
        </p:nvGraphicFramePr>
        <p:xfrm>
          <a:off x="4860032" y="1268760"/>
          <a:ext cx="756084" cy="7344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8" name="Formel" r:id="rId6" imgW="444240" imgH="431640" progId="Equation.3">
                  <p:embed/>
                </p:oleObj>
              </mc:Choice>
              <mc:Fallback>
                <p:oleObj name="Formel" r:id="rId6" imgW="44424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860032" y="1268760"/>
                        <a:ext cx="756084" cy="7344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6651959"/>
              </p:ext>
            </p:extLst>
          </p:nvPr>
        </p:nvGraphicFramePr>
        <p:xfrm>
          <a:off x="5724128" y="2564904"/>
          <a:ext cx="1584325" cy="336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9" name="Formel" r:id="rId8" imgW="1218960" imgH="2590560" progId="Equation.3">
                  <p:embed/>
                </p:oleObj>
              </mc:Choice>
              <mc:Fallback>
                <p:oleObj name="Formel" r:id="rId8" imgW="1218960" imgH="259056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128" y="2564904"/>
                        <a:ext cx="1584325" cy="3367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NTNU, Trondheim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685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19256" cy="1052736"/>
          </a:xfrm>
        </p:spPr>
        <p:txBody>
          <a:bodyPr/>
          <a:lstStyle/>
          <a:p>
            <a:r>
              <a:rPr lang="en-US" altLang="zh-CN" sz="3600" dirty="0" smtClean="0"/>
              <a:t>Group velocity comparison</a:t>
            </a:r>
            <a:endParaRPr lang="zh-CN" altLang="en-US" sz="3600" dirty="0"/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3203848" y="1628800"/>
            <a:ext cx="5400600" cy="3204356"/>
          </a:xfrm>
          <a:prstGeom prst="rect">
            <a:avLst/>
          </a:prstGeom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924944"/>
            <a:ext cx="134302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1653673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Reflector</a:t>
            </a:r>
            <a:r>
              <a:rPr lang="zh-CN" altLang="en-US" dirty="0" smtClean="0"/>
              <a:t>：</a:t>
            </a:r>
            <a:endParaRPr lang="zh-CN" alt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6273189"/>
              </p:ext>
            </p:extLst>
          </p:nvPr>
        </p:nvGraphicFramePr>
        <p:xfrm>
          <a:off x="1084865" y="1700808"/>
          <a:ext cx="822840" cy="23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88" name="Equation" r:id="rId5" imgW="583693" imgH="164957" progId="Equation.3">
                  <p:embed/>
                </p:oleObj>
              </mc:Choice>
              <mc:Fallback>
                <p:oleObj name="Equation" r:id="rId5" imgW="583693" imgH="164957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4865" y="1700808"/>
                        <a:ext cx="822840" cy="2389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7518675"/>
              </p:ext>
            </p:extLst>
          </p:nvPr>
        </p:nvGraphicFramePr>
        <p:xfrm>
          <a:off x="1079612" y="1988840"/>
          <a:ext cx="936104" cy="3303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89" name="Equation" r:id="rId7" imgW="660400" imgH="228600" progId="Equation.3">
                  <p:embed/>
                </p:oleObj>
              </mc:Choice>
              <mc:Fallback>
                <p:oleObj name="Equation" r:id="rId7" imgW="66040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612" y="1988840"/>
                        <a:ext cx="936104" cy="33038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6070130"/>
              </p:ext>
            </p:extLst>
          </p:nvPr>
        </p:nvGraphicFramePr>
        <p:xfrm>
          <a:off x="1100580" y="2348880"/>
          <a:ext cx="988109" cy="288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90" name="Equation" r:id="rId9" imgW="761669" imgH="228501" progId="Equation.3">
                  <p:embed/>
                </p:oleObj>
              </mc:Choice>
              <mc:Fallback>
                <p:oleObj name="Equation" r:id="rId9" imgW="761669" imgH="228501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0580" y="2348880"/>
                        <a:ext cx="988109" cy="2880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23528" y="263691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EI</a:t>
            </a:r>
            <a:r>
              <a:rPr lang="zh-CN" altLang="en-US" dirty="0" smtClean="0"/>
              <a:t>：</a:t>
            </a:r>
            <a:endParaRPr lang="zh-CN" altLang="en-US" dirty="0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4728647"/>
              </p:ext>
            </p:extLst>
          </p:nvPr>
        </p:nvGraphicFramePr>
        <p:xfrm>
          <a:off x="985045" y="2705026"/>
          <a:ext cx="1216311" cy="3012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91" name="Equation" r:id="rId11" imgW="1015559" imgH="253890" progId="Equation.3">
                  <p:embed/>
                </p:oleObj>
              </mc:Choice>
              <mc:Fallback>
                <p:oleObj name="Equation" r:id="rId11" imgW="1015559" imgH="25389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5045" y="2705026"/>
                        <a:ext cx="1216311" cy="3012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9256080"/>
              </p:ext>
            </p:extLst>
          </p:nvPr>
        </p:nvGraphicFramePr>
        <p:xfrm>
          <a:off x="1031232" y="3100654"/>
          <a:ext cx="684482" cy="260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92" name="Equation" r:id="rId13" imgW="469696" imgH="177723" progId="Equation.3">
                  <p:embed/>
                </p:oleObj>
              </mc:Choice>
              <mc:Fallback>
                <p:oleObj name="Equation" r:id="rId13" imgW="469696" imgH="177723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1232" y="3100654"/>
                        <a:ext cx="684482" cy="2606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87116" y="3510731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VTI</a:t>
            </a:r>
            <a:r>
              <a:rPr lang="zh-CN" altLang="en-US" dirty="0" smtClean="0"/>
              <a:t>：</a:t>
            </a:r>
            <a:endParaRPr lang="zh-CN" altLang="en-US" dirty="0"/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4570624"/>
              </p:ext>
            </p:extLst>
          </p:nvPr>
        </p:nvGraphicFramePr>
        <p:xfrm>
          <a:off x="1007958" y="3565073"/>
          <a:ext cx="738335" cy="314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93" name="Equation" r:id="rId15" imgW="482391" imgH="203112" progId="Equation.3">
                  <p:embed/>
                </p:oleObj>
              </mc:Choice>
              <mc:Fallback>
                <p:oleObj name="Equation" r:id="rId15" imgW="482391" imgH="203112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7958" y="3565073"/>
                        <a:ext cx="738335" cy="3149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323528" y="436510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2LI</a:t>
            </a:r>
            <a:r>
              <a:rPr lang="zh-CN" altLang="en-US" dirty="0" smtClean="0"/>
              <a:t>：</a:t>
            </a:r>
            <a:endParaRPr lang="zh-CN" altLang="en-US" dirty="0"/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6316072"/>
              </p:ext>
            </p:extLst>
          </p:nvPr>
        </p:nvGraphicFramePr>
        <p:xfrm>
          <a:off x="935596" y="4365104"/>
          <a:ext cx="1103267" cy="332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94" name="Equation" r:id="rId17" imgW="748975" imgH="215806" progId="Equation.3">
                  <p:embed/>
                </p:oleObj>
              </mc:Choice>
              <mc:Fallback>
                <p:oleObj name="Equation" r:id="rId17" imgW="748975" imgH="215806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5596" y="4365104"/>
                        <a:ext cx="1103267" cy="3326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8335353"/>
              </p:ext>
            </p:extLst>
          </p:nvPr>
        </p:nvGraphicFramePr>
        <p:xfrm>
          <a:off x="909875" y="4833156"/>
          <a:ext cx="1275578" cy="332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95" name="Equation" r:id="rId19" imgW="875920" imgH="215806" progId="Equation.3">
                  <p:embed/>
                </p:oleObj>
              </mc:Choice>
              <mc:Fallback>
                <p:oleObj name="Equation" r:id="rId19" imgW="875920" imgH="215806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9875" y="4833156"/>
                        <a:ext cx="1275578" cy="3326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6542630"/>
              </p:ext>
            </p:extLst>
          </p:nvPr>
        </p:nvGraphicFramePr>
        <p:xfrm>
          <a:off x="935596" y="5301208"/>
          <a:ext cx="997968" cy="332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96" name="Equation" r:id="rId21" imgW="698500" imgH="228600" progId="Equation.3">
                  <p:embed/>
                </p:oleObj>
              </mc:Choice>
              <mc:Fallback>
                <p:oleObj name="Equation" r:id="rId21" imgW="698500" imgH="2286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5596" y="5301208"/>
                        <a:ext cx="997968" cy="3326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20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2648209"/>
              </p:ext>
            </p:extLst>
          </p:nvPr>
        </p:nvGraphicFramePr>
        <p:xfrm>
          <a:off x="973710" y="5589240"/>
          <a:ext cx="972816" cy="324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97" name="Equation" r:id="rId23" imgW="698500" imgH="228600" progId="Equation.3">
                  <p:embed/>
                </p:oleObj>
              </mc:Choice>
              <mc:Fallback>
                <p:oleObj name="Equation" r:id="rId23" imgW="698500" imgH="22860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3710" y="5589240"/>
                        <a:ext cx="972816" cy="3242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0664770"/>
              </p:ext>
            </p:extLst>
          </p:nvPr>
        </p:nvGraphicFramePr>
        <p:xfrm>
          <a:off x="1763688" y="6021288"/>
          <a:ext cx="785352" cy="288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98" name="Equation" r:id="rId25" imgW="596641" imgH="215806" progId="Equation.3">
                  <p:embed/>
                </p:oleObj>
              </mc:Choice>
              <mc:Fallback>
                <p:oleObj name="Equation" r:id="rId25" imgW="596641" imgH="215806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6021288"/>
                        <a:ext cx="785352" cy="2880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2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4179017"/>
              </p:ext>
            </p:extLst>
          </p:nvPr>
        </p:nvGraphicFramePr>
        <p:xfrm>
          <a:off x="2699792" y="6021288"/>
          <a:ext cx="775961" cy="284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99" name="Equation" r:id="rId27" imgW="596641" imgH="215806" progId="Equation.3">
                  <p:embed/>
                </p:oleObj>
              </mc:Choice>
              <mc:Fallback>
                <p:oleObj name="Equation" r:id="rId27" imgW="596641" imgH="215806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6021288"/>
                        <a:ext cx="775961" cy="2845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4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6625" name="Object 266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2972208"/>
              </p:ext>
            </p:extLst>
          </p:nvPr>
        </p:nvGraphicFramePr>
        <p:xfrm>
          <a:off x="935596" y="6021288"/>
          <a:ext cx="686380" cy="2513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00" name="Equation" r:id="rId29" imgW="533169" imgH="203112" progId="Equation.3">
                  <p:embed/>
                </p:oleObj>
              </mc:Choice>
              <mc:Fallback>
                <p:oleObj name="Equation" r:id="rId29" imgW="533169" imgH="203112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5596" y="6021288"/>
                        <a:ext cx="686380" cy="25135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323528" y="22907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ISO</a:t>
            </a:r>
            <a:r>
              <a:rPr lang="zh-CN" altLang="en-US" dirty="0" smtClean="0"/>
              <a:t>：</a:t>
            </a:r>
            <a:endParaRPr lang="zh-CN" altLang="en-US" dirty="0"/>
          </a:p>
        </p:txBody>
      </p:sp>
      <p:sp>
        <p:nvSpPr>
          <p:cNvPr id="33" name="Footer Placeholder 3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NTNU, Trondheim</a:t>
            </a:r>
            <a:endParaRPr lang="nb-NO"/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205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980728"/>
          </a:xfrm>
        </p:spPr>
        <p:txBody>
          <a:bodyPr/>
          <a:lstStyle/>
          <a:p>
            <a:r>
              <a:rPr lang="nb-NO" dirty="0" err="1" smtClean="0"/>
              <a:t>Outline</a:t>
            </a:r>
            <a:endParaRPr lang="nb-NO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412776"/>
            <a:ext cx="84969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>
                <a:solidFill>
                  <a:srgbClr val="2F5897"/>
                </a:solidFill>
                <a:cs typeface="Arial" panose="020B0604020202020204" pitchFamily="34" charset="0"/>
              </a:rPr>
              <a:t>1 The CRS operator for a </a:t>
            </a:r>
            <a:r>
              <a:rPr lang="nb-NO" sz="2400" dirty="0" err="1" smtClean="0">
                <a:solidFill>
                  <a:srgbClr val="2F5897"/>
                </a:solidFill>
                <a:cs typeface="Arial" panose="020B0604020202020204" pitchFamily="34" charset="0"/>
              </a:rPr>
              <a:t>circular</a:t>
            </a:r>
            <a:r>
              <a:rPr lang="nb-NO" sz="2400" dirty="0" smtClean="0">
                <a:solidFill>
                  <a:srgbClr val="2F5897"/>
                </a:solidFill>
                <a:cs typeface="Arial" panose="020B0604020202020204" pitchFamily="34" charset="0"/>
              </a:rPr>
              <a:t> </a:t>
            </a:r>
            <a:r>
              <a:rPr lang="nb-NO" sz="2400" dirty="0" err="1" smtClean="0">
                <a:solidFill>
                  <a:srgbClr val="2F5897"/>
                </a:solidFill>
                <a:cs typeface="Arial" panose="020B0604020202020204" pitchFamily="34" charset="0"/>
              </a:rPr>
              <a:t>reflector</a:t>
            </a:r>
            <a:r>
              <a:rPr lang="nb-NO" sz="2400" dirty="0" smtClean="0">
                <a:solidFill>
                  <a:srgbClr val="2F5897"/>
                </a:solidFill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2F5897"/>
                </a:solidFill>
                <a:cs typeface="Arial" panose="020B0604020202020204" pitchFamily="34" charset="0"/>
              </a:rPr>
              <a:t>in isotropic mediu</a:t>
            </a:r>
            <a:r>
              <a:rPr lang="en-US" sz="2400" dirty="0">
                <a:solidFill>
                  <a:srgbClr val="2F5897"/>
                </a:solidFill>
                <a:cs typeface="Arial" panose="020B0604020202020204" pitchFamily="34" charset="0"/>
              </a:rPr>
              <a:t>m</a:t>
            </a:r>
            <a:endParaRPr lang="nb-NO" sz="2400" dirty="0" smtClean="0">
              <a:solidFill>
                <a:srgbClr val="2F5897"/>
              </a:solidFill>
              <a:cs typeface="Arial" panose="020B0604020202020204" pitchFamily="34" charset="0"/>
            </a:endParaRPr>
          </a:p>
          <a:p>
            <a:endParaRPr lang="nb-NO" sz="2400" dirty="0">
              <a:solidFill>
                <a:srgbClr val="2F5897"/>
              </a:solidFill>
              <a:cs typeface="Arial" panose="020B0604020202020204" pitchFamily="34" charset="0"/>
            </a:endParaRPr>
          </a:p>
          <a:p>
            <a:r>
              <a:rPr lang="nb-NO" sz="2400" dirty="0" smtClean="0">
                <a:solidFill>
                  <a:srgbClr val="2F5897"/>
                </a:solidFill>
                <a:cs typeface="Arial" panose="020B0604020202020204" pitchFamily="34" charset="0"/>
              </a:rPr>
              <a:t>2 </a:t>
            </a:r>
            <a:r>
              <a:rPr lang="nb-NO" sz="2400" dirty="0" err="1" smtClean="0">
                <a:solidFill>
                  <a:srgbClr val="2F5897"/>
                </a:solidFill>
                <a:cs typeface="Arial" panose="020B0604020202020204" pitchFamily="34" charset="0"/>
              </a:rPr>
              <a:t>Extend</a:t>
            </a:r>
            <a:r>
              <a:rPr lang="nb-NO" sz="2400" dirty="0" smtClean="0">
                <a:solidFill>
                  <a:srgbClr val="2F5897"/>
                </a:solidFill>
                <a:cs typeface="Arial" panose="020B0604020202020204" pitchFamily="34" charset="0"/>
              </a:rPr>
              <a:t> for more </a:t>
            </a:r>
            <a:r>
              <a:rPr lang="nb-NO" sz="2400" dirty="0" err="1" smtClean="0">
                <a:solidFill>
                  <a:srgbClr val="2F5897"/>
                </a:solidFill>
                <a:cs typeface="Arial" panose="020B0604020202020204" pitchFamily="34" charset="0"/>
              </a:rPr>
              <a:t>complicated</a:t>
            </a:r>
            <a:r>
              <a:rPr lang="nb-NO" sz="2400" dirty="0" smtClean="0">
                <a:solidFill>
                  <a:srgbClr val="2F5897"/>
                </a:solidFill>
                <a:cs typeface="Arial" panose="020B0604020202020204" pitchFamily="34" charset="0"/>
              </a:rPr>
              <a:t> media</a:t>
            </a:r>
            <a:endParaRPr lang="nb-NO" sz="2400" dirty="0">
              <a:solidFill>
                <a:srgbClr val="2F5897"/>
              </a:solidFill>
              <a:cs typeface="Arial" panose="020B0604020202020204" pitchFamily="34" charset="0"/>
            </a:endParaRPr>
          </a:p>
          <a:p>
            <a:endParaRPr lang="nb-NO" sz="2400" dirty="0">
              <a:solidFill>
                <a:srgbClr val="2F5897"/>
              </a:solidFill>
              <a:cs typeface="Arial" panose="020B0604020202020204" pitchFamily="34" charset="0"/>
            </a:endParaRPr>
          </a:p>
          <a:p>
            <a:r>
              <a:rPr lang="nb-NO" sz="2400" dirty="0" smtClean="0">
                <a:solidFill>
                  <a:srgbClr val="2F5897"/>
                </a:solidFill>
                <a:cs typeface="Arial" panose="020B0604020202020204" pitchFamily="34" charset="0"/>
              </a:rPr>
              <a:t>3 </a:t>
            </a:r>
            <a:r>
              <a:rPr lang="nb-NO" sz="2400" dirty="0" err="1">
                <a:solidFill>
                  <a:srgbClr val="2F5897"/>
                </a:solidFill>
                <a:cs typeface="Arial" panose="020B0604020202020204" pitchFamily="34" charset="0"/>
              </a:rPr>
              <a:t>Numerical</a:t>
            </a:r>
            <a:r>
              <a:rPr lang="nb-NO" sz="2400" dirty="0">
                <a:solidFill>
                  <a:srgbClr val="2F5897"/>
                </a:solidFill>
                <a:cs typeface="Arial" panose="020B0604020202020204" pitchFamily="34" charset="0"/>
              </a:rPr>
              <a:t> </a:t>
            </a:r>
            <a:r>
              <a:rPr lang="nb-NO" sz="2400" dirty="0" err="1" smtClean="0">
                <a:solidFill>
                  <a:srgbClr val="2F5897"/>
                </a:solidFill>
                <a:cs typeface="Arial" panose="020B0604020202020204" pitchFamily="34" charset="0"/>
              </a:rPr>
              <a:t>examples</a:t>
            </a:r>
            <a:r>
              <a:rPr lang="nb-NO" sz="2400" dirty="0">
                <a:solidFill>
                  <a:srgbClr val="2F5897"/>
                </a:solidFill>
                <a:cs typeface="Arial" panose="020B0604020202020204" pitchFamily="34" charset="0"/>
              </a:rPr>
              <a:t> &amp; </a:t>
            </a:r>
            <a:r>
              <a:rPr lang="nb-NO" sz="2400" dirty="0" err="1">
                <a:solidFill>
                  <a:srgbClr val="2F5897"/>
                </a:solidFill>
                <a:cs typeface="Arial" panose="020B0604020202020204" pitchFamily="34" charset="0"/>
              </a:rPr>
              <a:t>sensitivity</a:t>
            </a:r>
            <a:r>
              <a:rPr lang="nb-NO" sz="2400" dirty="0">
                <a:solidFill>
                  <a:srgbClr val="2F5897"/>
                </a:solidFill>
                <a:cs typeface="Arial" panose="020B0604020202020204" pitchFamily="34" charset="0"/>
              </a:rPr>
              <a:t> </a:t>
            </a:r>
            <a:r>
              <a:rPr lang="nb-NO" sz="2400" dirty="0" err="1">
                <a:solidFill>
                  <a:srgbClr val="2F5897"/>
                </a:solidFill>
                <a:cs typeface="Arial" panose="020B0604020202020204" pitchFamily="34" charset="0"/>
              </a:rPr>
              <a:t>analysis</a:t>
            </a:r>
            <a:endParaRPr lang="en-US" sz="2400" dirty="0">
              <a:solidFill>
                <a:srgbClr val="2F5897"/>
              </a:solidFill>
              <a:cs typeface="Arial" panose="020B0604020202020204" pitchFamily="34" charset="0"/>
            </a:endParaRPr>
          </a:p>
          <a:p>
            <a:endParaRPr lang="nb-NO" sz="2400" dirty="0">
              <a:solidFill>
                <a:srgbClr val="2F5897"/>
              </a:solidFill>
              <a:cs typeface="Arial" panose="020B0604020202020204" pitchFamily="34" charset="0"/>
            </a:endParaRPr>
          </a:p>
          <a:p>
            <a:r>
              <a:rPr lang="nb-NO" sz="2400" dirty="0" smtClean="0">
                <a:solidFill>
                  <a:srgbClr val="2F5897"/>
                </a:solidFill>
                <a:cs typeface="Arial" panose="020B0604020202020204" pitchFamily="34" charset="0"/>
              </a:rPr>
              <a:t>4 </a:t>
            </a:r>
            <a:r>
              <a:rPr lang="en-US" sz="2400" dirty="0">
                <a:solidFill>
                  <a:srgbClr val="2F5897"/>
                </a:solidFill>
                <a:cs typeface="Arial" panose="020B0604020202020204" pitchFamily="34" charset="0"/>
              </a:rPr>
              <a:t>Curvature and anisotropy estimation </a:t>
            </a:r>
          </a:p>
          <a:p>
            <a:endParaRPr lang="en-US" sz="2400" dirty="0" smtClean="0">
              <a:solidFill>
                <a:srgbClr val="2F5897"/>
              </a:solidFill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rgbClr val="2F5897"/>
                </a:solidFill>
                <a:cs typeface="Arial" panose="020B0604020202020204" pitchFamily="34" charset="0"/>
              </a:rPr>
              <a:t>5 Conclusions</a:t>
            </a:r>
            <a:endParaRPr lang="en-US" sz="2400" dirty="0">
              <a:solidFill>
                <a:srgbClr val="2F5897"/>
              </a:solidFill>
              <a:cs typeface="Arial" panose="020B0604020202020204" pitchFamily="34" charset="0"/>
            </a:endParaRPr>
          </a:p>
        </p:txBody>
      </p:sp>
      <p:sp>
        <p:nvSpPr>
          <p:cNvPr id="5" name="4-Point Star 4"/>
          <p:cNvSpPr/>
          <p:nvPr/>
        </p:nvSpPr>
        <p:spPr>
          <a:xfrm>
            <a:off x="179512" y="3429000"/>
            <a:ext cx="288032" cy="144016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NTNU, Trondheim</a:t>
            </a: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4639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2696"/>
            <a:ext cx="8507288" cy="792088"/>
          </a:xfrm>
        </p:spPr>
        <p:txBody>
          <a:bodyPr/>
          <a:lstStyle/>
          <a:p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Numerical examples </a:t>
            </a:r>
            <a:r>
              <a:rPr lang="en-US" altLang="zh-C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–CRS attributes</a:t>
            </a:r>
            <a:r>
              <a:rPr lang="nb-NO" sz="4400" b="1" dirty="0">
                <a:effectLst/>
              </a:rPr>
              <a:t/>
            </a:r>
            <a:br>
              <a:rPr lang="nb-NO" sz="4400" b="1" dirty="0">
                <a:effectLst/>
              </a:rPr>
            </a:br>
            <a:endParaRPr lang="nb-NO" sz="4400" dirty="0"/>
          </a:p>
        </p:txBody>
      </p:sp>
      <p:pic>
        <p:nvPicPr>
          <p:cNvPr id="14" name="Picture 13"/>
          <p:cNvPicPr/>
          <p:nvPr/>
        </p:nvPicPr>
        <p:blipFill>
          <a:blip r:embed="rId2"/>
          <a:stretch>
            <a:fillRect/>
          </a:stretch>
        </p:blipFill>
        <p:spPr>
          <a:xfrm>
            <a:off x="323528" y="980728"/>
            <a:ext cx="3803898" cy="2350765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3"/>
          <a:stretch>
            <a:fillRect/>
          </a:stretch>
        </p:blipFill>
        <p:spPr>
          <a:xfrm>
            <a:off x="4599530" y="980728"/>
            <a:ext cx="3716885" cy="2350765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>
          <a:blip r:embed="rId4"/>
          <a:stretch>
            <a:fillRect/>
          </a:stretch>
        </p:blipFill>
        <p:spPr>
          <a:xfrm>
            <a:off x="395536" y="3933056"/>
            <a:ext cx="3781173" cy="22257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16016" y="4149080"/>
            <a:ext cx="34563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The plots of CRS attributes </a:t>
            </a:r>
            <a:r>
              <a:rPr lang="en-GB" i="1" dirty="0" smtClean="0"/>
              <a:t>versus m0. </a:t>
            </a:r>
            <a:r>
              <a:rPr lang="en-GB" i="1" dirty="0"/>
              <a:t>The ISO, EI, VTI and 2LI cases are shown by blue, red, yellow and green colours, respectively.</a:t>
            </a:r>
            <a:endParaRPr lang="nb-NO" b="1" dirty="0"/>
          </a:p>
          <a:p>
            <a:endParaRPr lang="nb-NO" dirty="0"/>
          </a:p>
        </p:txBody>
      </p:sp>
      <p:pic>
        <p:nvPicPr>
          <p:cNvPr id="18" name="Picture 1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514" y="1917030"/>
            <a:ext cx="710844" cy="1007914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NTNU, Trondheim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0699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2696"/>
            <a:ext cx="8507288" cy="792088"/>
          </a:xfrm>
        </p:spPr>
        <p:txBody>
          <a:bodyPr/>
          <a:lstStyle/>
          <a:p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Numerical examples </a:t>
            </a:r>
            <a:r>
              <a:rPr lang="en-US" altLang="zh-C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–model parameters</a:t>
            </a:r>
            <a:r>
              <a:rPr lang="nb-NO" sz="4400" b="1" dirty="0">
                <a:effectLst/>
              </a:rPr>
              <a:t/>
            </a:r>
            <a:br>
              <a:rPr lang="nb-NO" sz="4400" b="1" dirty="0">
                <a:effectLst/>
              </a:rPr>
            </a:br>
            <a:endParaRPr lang="nb-NO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4716016" y="4149080"/>
            <a:ext cx="34563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The plots of </a:t>
            </a:r>
            <a:r>
              <a:rPr lang="en-GB" i="1" dirty="0" smtClean="0"/>
              <a:t>model parameters versus m0. </a:t>
            </a:r>
            <a:r>
              <a:rPr lang="en-GB" i="1" dirty="0"/>
              <a:t>The ISO, EI, VTI and 2LI cases are shown by blue, red, yellow and green colours, respectively.</a:t>
            </a:r>
            <a:endParaRPr lang="nb-NO" b="1" dirty="0"/>
          </a:p>
          <a:p>
            <a:endParaRPr lang="nb-NO" dirty="0"/>
          </a:p>
        </p:txBody>
      </p:sp>
      <p:pic>
        <p:nvPicPr>
          <p:cNvPr id="18" name="Picture 1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148" y="1772816"/>
            <a:ext cx="782852" cy="1079922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251520" y="908720"/>
            <a:ext cx="3960440" cy="2446585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4"/>
          <a:stretch>
            <a:fillRect/>
          </a:stretch>
        </p:blipFill>
        <p:spPr>
          <a:xfrm>
            <a:off x="4355976" y="908721"/>
            <a:ext cx="4032448" cy="2418010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5"/>
          <a:stretch>
            <a:fillRect/>
          </a:stretch>
        </p:blipFill>
        <p:spPr>
          <a:xfrm>
            <a:off x="179513" y="3573016"/>
            <a:ext cx="4032448" cy="2520279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NTNU, Trondheim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6693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91264" cy="908720"/>
          </a:xfrm>
        </p:spPr>
        <p:txBody>
          <a:bodyPr/>
          <a:lstStyle/>
          <a:p>
            <a:r>
              <a:rPr lang="en-US" altLang="zh-CN" sz="4000" dirty="0" smtClean="0"/>
              <a:t>Reconstructed reflector</a:t>
            </a:r>
            <a:endParaRPr lang="zh-CN" altLang="en-US" sz="4000" dirty="0"/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2123728" y="1958269"/>
            <a:ext cx="5112568" cy="4552728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3619584"/>
              </p:ext>
            </p:extLst>
          </p:nvPr>
        </p:nvGraphicFramePr>
        <p:xfrm>
          <a:off x="3560797" y="1196752"/>
          <a:ext cx="2022406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94" name="Equation" r:id="rId4" imgW="1205977" imgH="253890" progId="Equation.3">
                  <p:embed/>
                </p:oleObj>
              </mc:Choice>
              <mc:Fallback>
                <p:oleObj name="Equation" r:id="rId4" imgW="1205977" imgH="25389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0797" y="1196752"/>
                        <a:ext cx="2022406" cy="4320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9736561"/>
              </p:ext>
            </p:extLst>
          </p:nvPr>
        </p:nvGraphicFramePr>
        <p:xfrm>
          <a:off x="3563888" y="1742245"/>
          <a:ext cx="1513497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95" name="Equation" r:id="rId6" imgW="901309" imgH="253890" progId="Equation.3">
                  <p:embed/>
                </p:oleObj>
              </mc:Choice>
              <mc:Fallback>
                <p:oleObj name="Equation" r:id="rId6" imgW="901309" imgH="25389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8" y="1742245"/>
                        <a:ext cx="1513497" cy="4320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24585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821" y="3861048"/>
            <a:ext cx="74295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NTNU, Trondheim</a:t>
            </a:r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5348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92696"/>
          </a:xfrm>
        </p:spPr>
        <p:txBody>
          <a:bodyPr/>
          <a:lstStyle/>
          <a:p>
            <a:r>
              <a:rPr lang="nb-NO" dirty="0" err="1" smtClean="0"/>
              <a:t>Linearization</a:t>
            </a:r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0934909"/>
              </p:ext>
            </p:extLst>
          </p:nvPr>
        </p:nvGraphicFramePr>
        <p:xfrm>
          <a:off x="827584" y="2708920"/>
          <a:ext cx="3090700" cy="1440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7" name="Formel" r:id="rId3" imgW="1663560" imgH="774360" progId="Equation.3">
                  <p:embed/>
                </p:oleObj>
              </mc:Choice>
              <mc:Fallback>
                <p:oleObj name="Formel" r:id="rId3" imgW="1663560" imgH="77436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2708920"/>
                        <a:ext cx="3090700" cy="14401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7518400"/>
              </p:ext>
            </p:extLst>
          </p:nvPr>
        </p:nvGraphicFramePr>
        <p:xfrm>
          <a:off x="4860032" y="2617961"/>
          <a:ext cx="2915911" cy="16220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8" name="Formel" r:id="rId5" imgW="1346040" imgH="749160" progId="Equation.3">
                  <p:embed/>
                </p:oleObj>
              </mc:Choice>
              <mc:Fallback>
                <p:oleObj name="Formel" r:id="rId5" imgW="1346040" imgH="74916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2617961"/>
                        <a:ext cx="2915911" cy="16220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sp>
        <p:nvSpPr>
          <p:cNvPr id="3" name="TextBox 2"/>
          <p:cNvSpPr txBox="1"/>
          <p:nvPr/>
        </p:nvSpPr>
        <p:spPr>
          <a:xfrm>
            <a:off x="1259632" y="188547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rgbClr val="2F5897"/>
                </a:solidFill>
              </a:rPr>
              <a:t>CRS </a:t>
            </a:r>
            <a:r>
              <a:rPr lang="nb-NO" dirty="0" err="1" smtClean="0">
                <a:solidFill>
                  <a:srgbClr val="2F5897"/>
                </a:solidFill>
              </a:rPr>
              <a:t>attributes</a:t>
            </a:r>
            <a:endParaRPr lang="nb-NO" dirty="0">
              <a:solidFill>
                <a:srgbClr val="2F5897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92080" y="185320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rgbClr val="2F5897"/>
                </a:solidFill>
              </a:rPr>
              <a:t>Model parameters</a:t>
            </a:r>
            <a:endParaRPr lang="nb-NO" dirty="0">
              <a:solidFill>
                <a:srgbClr val="2F5897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NTNU, Trondheim</a:t>
            </a:r>
            <a:endParaRPr lang="nb-NO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009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4325863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489" y="63624"/>
            <a:ext cx="4529568" cy="307734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02283" y="4170275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2F5897"/>
                </a:solidFill>
              </a:rPr>
              <a:t>Seismic data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3923928" y="4702415"/>
            <a:ext cx="1008112" cy="2616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5580112" y="4177121"/>
            <a:ext cx="32403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2F5897"/>
                </a:solidFill>
              </a:rPr>
              <a:t>Reflector &amp; model  </a:t>
            </a:r>
          </a:p>
          <a:p>
            <a:endParaRPr lang="zh-CN" altLang="en-US" sz="2800" dirty="0">
              <a:solidFill>
                <a:srgbClr val="2F5897"/>
              </a:solidFill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2093002"/>
              </p:ext>
            </p:extLst>
          </p:nvPr>
        </p:nvGraphicFramePr>
        <p:xfrm>
          <a:off x="1303609" y="4781900"/>
          <a:ext cx="1072147" cy="4398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8" name="Equation" r:id="rId5" imgW="495000" imgH="203040" progId="Equation.3">
                  <p:embed/>
                </p:oleObj>
              </mc:Choice>
              <mc:Fallback>
                <p:oleObj name="Equation" r:id="rId5" imgW="49500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03609" y="4781900"/>
                        <a:ext cx="1072147" cy="4398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1393040"/>
              </p:ext>
            </p:extLst>
          </p:nvPr>
        </p:nvGraphicFramePr>
        <p:xfrm>
          <a:off x="6656388" y="4694238"/>
          <a:ext cx="933450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9" name="Formel" r:id="rId7" imgW="431640" imgH="431640" progId="Equation.3">
                  <p:embed/>
                </p:oleObj>
              </mc:Choice>
              <mc:Fallback>
                <p:oleObj name="Formel" r:id="rId7" imgW="431640" imgH="43164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6388" y="4694238"/>
                        <a:ext cx="933450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NTNU, Trondheim</a:t>
            </a:r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dirty="0" smtClean="0"/>
              <a:t>2</a:t>
            </a:r>
            <a:endParaRPr lang="nb-NO" dirty="0"/>
          </a:p>
        </p:txBody>
      </p:sp>
      <p:sp>
        <p:nvSpPr>
          <p:cNvPr id="14" name="TextBox 13"/>
          <p:cNvSpPr txBox="1"/>
          <p:nvPr/>
        </p:nvSpPr>
        <p:spPr>
          <a:xfrm>
            <a:off x="270120" y="5328210"/>
            <a:ext cx="4104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Curvature, Anisotropy &amp; Heterogeneity</a:t>
            </a:r>
            <a:endParaRPr lang="en-US" altLang="zh-CN" sz="1600" dirty="0" smtClean="0"/>
          </a:p>
        </p:txBody>
      </p:sp>
    </p:spTree>
    <p:extLst>
      <p:ext uri="{BB962C8B-B14F-4D97-AF65-F5344CB8AC3E}">
        <p14:creationId xmlns:p14="http://schemas.microsoft.com/office/powerpoint/2010/main" val="259258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nb-NO" dirty="0" err="1" smtClean="0"/>
              <a:t>Sensitivity</a:t>
            </a:r>
            <a:r>
              <a:rPr lang="nb-NO" dirty="0" smtClean="0"/>
              <a:t> </a:t>
            </a:r>
            <a:r>
              <a:rPr lang="nb-NO" dirty="0" err="1" smtClean="0"/>
              <a:t>analysis</a:t>
            </a:r>
            <a:endParaRPr lang="nb-NO" dirty="0"/>
          </a:p>
        </p:txBody>
      </p:sp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827584" y="1124744"/>
            <a:ext cx="3390900" cy="2181225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4"/>
          <a:stretch>
            <a:fillRect/>
          </a:stretch>
        </p:blipFill>
        <p:spPr>
          <a:xfrm>
            <a:off x="5292080" y="1223415"/>
            <a:ext cx="3390900" cy="2066925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5"/>
          <a:stretch>
            <a:fillRect/>
          </a:stretch>
        </p:blipFill>
        <p:spPr>
          <a:xfrm>
            <a:off x="799875" y="3933056"/>
            <a:ext cx="3371850" cy="2028825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7088848"/>
              </p:ext>
            </p:extLst>
          </p:nvPr>
        </p:nvGraphicFramePr>
        <p:xfrm>
          <a:off x="107504" y="1268760"/>
          <a:ext cx="584448" cy="438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20" name="Formel" r:id="rId6" imgW="304560" imgH="228600" progId="Equation.3">
                  <p:embed/>
                </p:oleObj>
              </mc:Choice>
              <mc:Fallback>
                <p:oleObj name="Formel" r:id="rId6" imgW="30456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7504" y="1268760"/>
                        <a:ext cx="584448" cy="4383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9385282"/>
              </p:ext>
            </p:extLst>
          </p:nvPr>
        </p:nvGraphicFramePr>
        <p:xfrm>
          <a:off x="4645025" y="1341438"/>
          <a:ext cx="43815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21" name="Formel" r:id="rId8" imgW="228600" imgH="228600" progId="Equation.3">
                  <p:embed/>
                </p:oleObj>
              </mc:Choice>
              <mc:Fallback>
                <p:oleObj name="Formel" r:id="rId8" imgW="22860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5025" y="1341438"/>
                        <a:ext cx="438150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8461193"/>
              </p:ext>
            </p:extLst>
          </p:nvPr>
        </p:nvGraphicFramePr>
        <p:xfrm>
          <a:off x="58738" y="4100513"/>
          <a:ext cx="682625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22" name="Formel" r:id="rId10" imgW="355320" imgH="203040" progId="Equation.3">
                  <p:embed/>
                </p:oleObj>
              </mc:Choice>
              <mc:Fallback>
                <p:oleObj name="Formel" r:id="rId10" imgW="355320" imgH="2030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38" y="4100513"/>
                        <a:ext cx="682625" cy="38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2573293"/>
              </p:ext>
            </p:extLst>
          </p:nvPr>
        </p:nvGraphicFramePr>
        <p:xfrm>
          <a:off x="6228184" y="4548057"/>
          <a:ext cx="986780" cy="7988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23" name="Formel" r:id="rId12" imgW="533160" imgH="431640" progId="Equation.3">
                  <p:embed/>
                </p:oleObj>
              </mc:Choice>
              <mc:Fallback>
                <p:oleObj name="Formel" r:id="rId12" imgW="53316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228184" y="4548057"/>
                        <a:ext cx="986780" cy="7988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NTNU, Trondheim</a:t>
            </a:r>
            <a:endParaRPr lang="nb-NO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753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nb-NO" dirty="0" err="1" smtClean="0"/>
              <a:t>Sensitivity</a:t>
            </a:r>
            <a:r>
              <a:rPr lang="nb-NO" dirty="0" smtClean="0"/>
              <a:t> </a:t>
            </a:r>
            <a:r>
              <a:rPr lang="nb-NO" dirty="0" err="1" smtClean="0"/>
              <a:t>analysis</a:t>
            </a:r>
            <a:endParaRPr lang="nb-NO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6524047"/>
              </p:ext>
            </p:extLst>
          </p:nvPr>
        </p:nvGraphicFramePr>
        <p:xfrm>
          <a:off x="254000" y="1328738"/>
          <a:ext cx="292100" cy="31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38" name="Formel" r:id="rId3" imgW="152280" imgH="164880" progId="Equation.3">
                  <p:embed/>
                </p:oleObj>
              </mc:Choice>
              <mc:Fallback>
                <p:oleObj name="Formel" r:id="rId3" imgW="152280" imgH="1648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4000" y="1328738"/>
                        <a:ext cx="292100" cy="315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2702437"/>
              </p:ext>
            </p:extLst>
          </p:nvPr>
        </p:nvGraphicFramePr>
        <p:xfrm>
          <a:off x="4718050" y="1389063"/>
          <a:ext cx="292100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39" name="Formel" r:id="rId5" imgW="152280" imgH="177480" progId="Equation.3">
                  <p:embed/>
                </p:oleObj>
              </mc:Choice>
              <mc:Fallback>
                <p:oleObj name="Formel" r:id="rId5" imgW="1522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8050" y="1389063"/>
                        <a:ext cx="292100" cy="341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9604932"/>
              </p:ext>
            </p:extLst>
          </p:nvPr>
        </p:nvGraphicFramePr>
        <p:xfrm>
          <a:off x="241300" y="4076700"/>
          <a:ext cx="31750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40" name="Formel" r:id="rId7" imgW="164880" imgH="228600" progId="Equation.3">
                  <p:embed/>
                </p:oleObj>
              </mc:Choice>
              <mc:Fallback>
                <p:oleObj name="Formel" r:id="rId7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300" y="4076700"/>
                        <a:ext cx="317500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1618684"/>
              </p:ext>
            </p:extLst>
          </p:nvPr>
        </p:nvGraphicFramePr>
        <p:xfrm>
          <a:off x="6228184" y="4548057"/>
          <a:ext cx="986780" cy="7988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41" name="Formel" r:id="rId9" imgW="533160" imgH="431640" progId="Equation.3">
                  <p:embed/>
                </p:oleObj>
              </mc:Choice>
              <mc:Fallback>
                <p:oleObj name="Formel" r:id="rId9" imgW="53316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228184" y="4548057"/>
                        <a:ext cx="986780" cy="7988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/>
          <p:cNvPicPr/>
          <p:nvPr/>
        </p:nvPicPr>
        <p:blipFill>
          <a:blip r:embed="rId11"/>
          <a:stretch>
            <a:fillRect/>
          </a:stretch>
        </p:blipFill>
        <p:spPr>
          <a:xfrm>
            <a:off x="799875" y="1124744"/>
            <a:ext cx="3381375" cy="2000250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12"/>
          <a:stretch>
            <a:fillRect/>
          </a:stretch>
        </p:blipFill>
        <p:spPr>
          <a:xfrm>
            <a:off x="5004048" y="1048544"/>
            <a:ext cx="3352800" cy="2152650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13"/>
          <a:stretch>
            <a:fillRect/>
          </a:stretch>
        </p:blipFill>
        <p:spPr>
          <a:xfrm>
            <a:off x="797052" y="4149080"/>
            <a:ext cx="3371850" cy="206692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NTNU, Trondheim</a:t>
            </a:r>
            <a:endParaRPr lang="nb-NO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5871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980728"/>
          </a:xfrm>
        </p:spPr>
        <p:txBody>
          <a:bodyPr/>
          <a:lstStyle/>
          <a:p>
            <a:r>
              <a:rPr lang="nb-NO" dirty="0" err="1" smtClean="0"/>
              <a:t>Outline</a:t>
            </a:r>
            <a:endParaRPr lang="nb-NO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412776"/>
            <a:ext cx="84969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>
                <a:solidFill>
                  <a:srgbClr val="2F5897"/>
                </a:solidFill>
                <a:cs typeface="Arial" panose="020B0604020202020204" pitchFamily="34" charset="0"/>
              </a:rPr>
              <a:t>1 The CRS operator for a </a:t>
            </a:r>
            <a:r>
              <a:rPr lang="nb-NO" sz="2400" dirty="0" err="1" smtClean="0">
                <a:solidFill>
                  <a:srgbClr val="2F5897"/>
                </a:solidFill>
                <a:cs typeface="Arial" panose="020B0604020202020204" pitchFamily="34" charset="0"/>
              </a:rPr>
              <a:t>circular</a:t>
            </a:r>
            <a:r>
              <a:rPr lang="nb-NO" sz="2400" dirty="0" smtClean="0">
                <a:solidFill>
                  <a:srgbClr val="2F5897"/>
                </a:solidFill>
                <a:cs typeface="Arial" panose="020B0604020202020204" pitchFamily="34" charset="0"/>
              </a:rPr>
              <a:t> </a:t>
            </a:r>
            <a:r>
              <a:rPr lang="nb-NO" sz="2400" dirty="0" err="1" smtClean="0">
                <a:solidFill>
                  <a:srgbClr val="2F5897"/>
                </a:solidFill>
                <a:cs typeface="Arial" panose="020B0604020202020204" pitchFamily="34" charset="0"/>
              </a:rPr>
              <a:t>reflector</a:t>
            </a:r>
            <a:r>
              <a:rPr lang="nb-NO" sz="2400" dirty="0" smtClean="0">
                <a:solidFill>
                  <a:srgbClr val="2F5897"/>
                </a:solidFill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2F5897"/>
                </a:solidFill>
                <a:cs typeface="Arial" panose="020B0604020202020204" pitchFamily="34" charset="0"/>
              </a:rPr>
              <a:t>in isotropic mediu</a:t>
            </a:r>
            <a:r>
              <a:rPr lang="en-US" sz="2400" dirty="0">
                <a:solidFill>
                  <a:srgbClr val="2F5897"/>
                </a:solidFill>
                <a:cs typeface="Arial" panose="020B0604020202020204" pitchFamily="34" charset="0"/>
              </a:rPr>
              <a:t>m</a:t>
            </a:r>
            <a:endParaRPr lang="nb-NO" sz="2400" dirty="0" smtClean="0">
              <a:solidFill>
                <a:srgbClr val="2F5897"/>
              </a:solidFill>
              <a:cs typeface="Arial" panose="020B0604020202020204" pitchFamily="34" charset="0"/>
            </a:endParaRPr>
          </a:p>
          <a:p>
            <a:endParaRPr lang="nb-NO" sz="2400" dirty="0">
              <a:solidFill>
                <a:srgbClr val="2F5897"/>
              </a:solidFill>
              <a:cs typeface="Arial" panose="020B0604020202020204" pitchFamily="34" charset="0"/>
            </a:endParaRPr>
          </a:p>
          <a:p>
            <a:r>
              <a:rPr lang="nb-NO" sz="2400" dirty="0" smtClean="0">
                <a:solidFill>
                  <a:srgbClr val="2F5897"/>
                </a:solidFill>
                <a:cs typeface="Arial" panose="020B0604020202020204" pitchFamily="34" charset="0"/>
              </a:rPr>
              <a:t>2 </a:t>
            </a:r>
            <a:r>
              <a:rPr lang="nb-NO" sz="2400" dirty="0" err="1" smtClean="0">
                <a:solidFill>
                  <a:srgbClr val="2F5897"/>
                </a:solidFill>
                <a:cs typeface="Arial" panose="020B0604020202020204" pitchFamily="34" charset="0"/>
              </a:rPr>
              <a:t>Extend</a:t>
            </a:r>
            <a:r>
              <a:rPr lang="nb-NO" sz="2400" dirty="0" smtClean="0">
                <a:solidFill>
                  <a:srgbClr val="2F5897"/>
                </a:solidFill>
                <a:cs typeface="Arial" panose="020B0604020202020204" pitchFamily="34" charset="0"/>
              </a:rPr>
              <a:t> for more </a:t>
            </a:r>
            <a:r>
              <a:rPr lang="nb-NO" sz="2400" dirty="0" err="1" smtClean="0">
                <a:solidFill>
                  <a:srgbClr val="2F5897"/>
                </a:solidFill>
                <a:cs typeface="Arial" panose="020B0604020202020204" pitchFamily="34" charset="0"/>
              </a:rPr>
              <a:t>complicated</a:t>
            </a:r>
            <a:r>
              <a:rPr lang="nb-NO" sz="2400" dirty="0" smtClean="0">
                <a:solidFill>
                  <a:srgbClr val="2F5897"/>
                </a:solidFill>
                <a:cs typeface="Arial" panose="020B0604020202020204" pitchFamily="34" charset="0"/>
              </a:rPr>
              <a:t> media</a:t>
            </a:r>
            <a:endParaRPr lang="nb-NO" sz="2400" dirty="0">
              <a:solidFill>
                <a:srgbClr val="2F5897"/>
              </a:solidFill>
              <a:cs typeface="Arial" panose="020B0604020202020204" pitchFamily="34" charset="0"/>
            </a:endParaRPr>
          </a:p>
          <a:p>
            <a:endParaRPr lang="nb-NO" sz="2400" dirty="0">
              <a:solidFill>
                <a:srgbClr val="2F5897"/>
              </a:solidFill>
              <a:cs typeface="Arial" panose="020B0604020202020204" pitchFamily="34" charset="0"/>
            </a:endParaRPr>
          </a:p>
          <a:p>
            <a:r>
              <a:rPr lang="nb-NO" sz="2400" dirty="0" smtClean="0">
                <a:solidFill>
                  <a:srgbClr val="2F5897"/>
                </a:solidFill>
                <a:cs typeface="Arial" panose="020B0604020202020204" pitchFamily="34" charset="0"/>
              </a:rPr>
              <a:t>3 </a:t>
            </a:r>
            <a:r>
              <a:rPr lang="nb-NO" sz="2400" dirty="0" err="1">
                <a:solidFill>
                  <a:srgbClr val="2F5897"/>
                </a:solidFill>
                <a:cs typeface="Arial" panose="020B0604020202020204" pitchFamily="34" charset="0"/>
              </a:rPr>
              <a:t>Numerical</a:t>
            </a:r>
            <a:r>
              <a:rPr lang="nb-NO" sz="2400" dirty="0">
                <a:solidFill>
                  <a:srgbClr val="2F5897"/>
                </a:solidFill>
                <a:cs typeface="Arial" panose="020B0604020202020204" pitchFamily="34" charset="0"/>
              </a:rPr>
              <a:t> </a:t>
            </a:r>
            <a:r>
              <a:rPr lang="nb-NO" sz="2400" dirty="0" err="1" smtClean="0">
                <a:solidFill>
                  <a:srgbClr val="2F5897"/>
                </a:solidFill>
                <a:cs typeface="Arial" panose="020B0604020202020204" pitchFamily="34" charset="0"/>
              </a:rPr>
              <a:t>examples</a:t>
            </a:r>
            <a:r>
              <a:rPr lang="nb-NO" sz="2400" dirty="0" smtClean="0">
                <a:solidFill>
                  <a:srgbClr val="2F5897"/>
                </a:solidFill>
                <a:cs typeface="Arial" panose="020B0604020202020204" pitchFamily="34" charset="0"/>
              </a:rPr>
              <a:t> &amp; </a:t>
            </a:r>
            <a:r>
              <a:rPr lang="nb-NO" sz="2400" dirty="0" err="1" smtClean="0">
                <a:solidFill>
                  <a:srgbClr val="2F5897"/>
                </a:solidFill>
                <a:cs typeface="Arial" panose="020B0604020202020204" pitchFamily="34" charset="0"/>
              </a:rPr>
              <a:t>sensitivity</a:t>
            </a:r>
            <a:r>
              <a:rPr lang="nb-NO" sz="2400" dirty="0" smtClean="0">
                <a:solidFill>
                  <a:srgbClr val="2F5897"/>
                </a:solidFill>
                <a:cs typeface="Arial" panose="020B0604020202020204" pitchFamily="34" charset="0"/>
              </a:rPr>
              <a:t> </a:t>
            </a:r>
            <a:r>
              <a:rPr lang="nb-NO" sz="2400" dirty="0" err="1" smtClean="0">
                <a:solidFill>
                  <a:srgbClr val="2F5897"/>
                </a:solidFill>
                <a:cs typeface="Arial" panose="020B0604020202020204" pitchFamily="34" charset="0"/>
              </a:rPr>
              <a:t>analysis</a:t>
            </a:r>
            <a:endParaRPr lang="en-US" sz="2400" dirty="0">
              <a:solidFill>
                <a:srgbClr val="2F5897"/>
              </a:solidFill>
              <a:cs typeface="Arial" panose="020B0604020202020204" pitchFamily="34" charset="0"/>
            </a:endParaRPr>
          </a:p>
          <a:p>
            <a:endParaRPr lang="nb-NO" sz="2400" dirty="0">
              <a:solidFill>
                <a:srgbClr val="2F5897"/>
              </a:solidFill>
              <a:cs typeface="Arial" panose="020B0604020202020204" pitchFamily="34" charset="0"/>
            </a:endParaRPr>
          </a:p>
          <a:p>
            <a:r>
              <a:rPr lang="nb-NO" sz="2400" dirty="0" smtClean="0">
                <a:solidFill>
                  <a:srgbClr val="2F5897"/>
                </a:solidFill>
                <a:cs typeface="Arial" panose="020B0604020202020204" pitchFamily="34" charset="0"/>
              </a:rPr>
              <a:t>4 </a:t>
            </a:r>
            <a:r>
              <a:rPr lang="en-US" sz="2400" dirty="0">
                <a:solidFill>
                  <a:srgbClr val="2F5897"/>
                </a:solidFill>
                <a:cs typeface="Arial" panose="020B0604020202020204" pitchFamily="34" charset="0"/>
              </a:rPr>
              <a:t>Curvature and anisotropy estimation </a:t>
            </a:r>
          </a:p>
          <a:p>
            <a:endParaRPr lang="en-US" sz="2400" dirty="0" smtClean="0">
              <a:solidFill>
                <a:srgbClr val="2F5897"/>
              </a:solidFill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rgbClr val="2F5897"/>
                </a:solidFill>
                <a:cs typeface="Arial" panose="020B0604020202020204" pitchFamily="34" charset="0"/>
              </a:rPr>
              <a:t>5 Conclusions</a:t>
            </a:r>
            <a:endParaRPr lang="en-US" sz="2400" dirty="0">
              <a:solidFill>
                <a:srgbClr val="2F5897"/>
              </a:solidFill>
              <a:cs typeface="Arial" panose="020B0604020202020204" pitchFamily="34" charset="0"/>
            </a:endParaRPr>
          </a:p>
        </p:txBody>
      </p:sp>
      <p:sp>
        <p:nvSpPr>
          <p:cNvPr id="5" name="4-Point Star 4"/>
          <p:cNvSpPr/>
          <p:nvPr/>
        </p:nvSpPr>
        <p:spPr>
          <a:xfrm>
            <a:off x="179767" y="4149080"/>
            <a:ext cx="288032" cy="144016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NTNU, Trondheim</a:t>
            </a: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655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8579296" cy="1196752"/>
          </a:xfrm>
        </p:spPr>
        <p:txBody>
          <a:bodyPr/>
          <a:lstStyle/>
          <a:p>
            <a:r>
              <a:rPr lang="en-US" altLang="zh-CN" sz="4800" dirty="0" smtClean="0"/>
              <a:t>Estimation</a:t>
            </a:r>
            <a:endParaRPr lang="zh-CN" altLang="en-US" sz="4800" dirty="0"/>
          </a:p>
        </p:txBody>
      </p:sp>
      <p:pic>
        <p:nvPicPr>
          <p:cNvPr id="11" name="Picture 10"/>
          <p:cNvPicPr/>
          <p:nvPr/>
        </p:nvPicPr>
        <p:blipFill>
          <a:blip r:embed="rId3"/>
          <a:stretch>
            <a:fillRect/>
          </a:stretch>
        </p:blipFill>
        <p:spPr>
          <a:xfrm>
            <a:off x="4716016" y="1268760"/>
            <a:ext cx="3291840" cy="1988820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405764"/>
            <a:ext cx="556260" cy="5029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3568" y="414908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rgbClr val="2F5897"/>
                </a:solidFill>
              </a:rPr>
              <a:t>For EI </a:t>
            </a:r>
            <a:r>
              <a:rPr lang="nb-NO" dirty="0" err="1" smtClean="0">
                <a:solidFill>
                  <a:srgbClr val="2F5897"/>
                </a:solidFill>
              </a:rPr>
              <a:t>model</a:t>
            </a:r>
            <a:endParaRPr lang="nb-NO" dirty="0">
              <a:solidFill>
                <a:srgbClr val="2F5897"/>
              </a:solidFill>
            </a:endParaRPr>
          </a:p>
        </p:txBody>
      </p:sp>
      <p:sp>
        <p:nvSpPr>
          <p:cNvPr id="7" name="Rectangle 6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sp>
        <p:nvSpPr>
          <p:cNvPr id="14" name="Rectangle 6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sp>
        <p:nvSpPr>
          <p:cNvPr id="16" name="Rectangle 7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sp>
        <p:nvSpPr>
          <p:cNvPr id="18" name="Right Arrow 17"/>
          <p:cNvSpPr/>
          <p:nvPr/>
        </p:nvSpPr>
        <p:spPr>
          <a:xfrm>
            <a:off x="2015716" y="5877272"/>
            <a:ext cx="97210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283968" y="2263170"/>
            <a:ext cx="576064" cy="3737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216046" y="1903130"/>
            <a:ext cx="648072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1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7788572"/>
              </p:ext>
            </p:extLst>
          </p:nvPr>
        </p:nvGraphicFramePr>
        <p:xfrm>
          <a:off x="329171" y="1268760"/>
          <a:ext cx="1508274" cy="3631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48" name="Equation" r:id="rId5" imgW="1079032" imgH="253890" progId="Equation.3">
                  <p:embed/>
                </p:oleObj>
              </mc:Choice>
              <mc:Fallback>
                <p:oleObj name="Equation" r:id="rId5" imgW="1079032" imgH="253890" progId="Equation.3">
                  <p:embed/>
                  <p:pic>
                    <p:nvPicPr>
                      <p:cNvPr id="0" name="Object 1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171" y="1268760"/>
                        <a:ext cx="1508274" cy="3631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0448880"/>
              </p:ext>
            </p:extLst>
          </p:nvPr>
        </p:nvGraphicFramePr>
        <p:xfrm>
          <a:off x="271037" y="1722325"/>
          <a:ext cx="1744679" cy="3727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49" name="Equation" r:id="rId7" imgW="1205977" imgH="253890" progId="Equation.3">
                  <p:embed/>
                </p:oleObj>
              </mc:Choice>
              <mc:Fallback>
                <p:oleObj name="Equation" r:id="rId7" imgW="1205977" imgH="253890" progId="Equation.3">
                  <p:embed/>
                  <p:pic>
                    <p:nvPicPr>
                      <p:cNvPr id="0" name="Object 1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037" y="1722325"/>
                        <a:ext cx="1744679" cy="3727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1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5398388"/>
              </p:ext>
            </p:extLst>
          </p:nvPr>
        </p:nvGraphicFramePr>
        <p:xfrm>
          <a:off x="251520" y="2163224"/>
          <a:ext cx="1430906" cy="3085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50" name="Equation" r:id="rId9" imgW="1091726" imgH="241195" progId="Equation.3">
                  <p:embed/>
                </p:oleObj>
              </mc:Choice>
              <mc:Fallback>
                <p:oleObj name="Equation" r:id="rId9" imgW="1091726" imgH="241195" progId="Equation.3">
                  <p:embed/>
                  <p:pic>
                    <p:nvPicPr>
                      <p:cNvPr id="0" name="Object 1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2163224"/>
                        <a:ext cx="1430906" cy="30854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5776822"/>
              </p:ext>
            </p:extLst>
          </p:nvPr>
        </p:nvGraphicFramePr>
        <p:xfrm>
          <a:off x="172024" y="2636912"/>
          <a:ext cx="1843692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51" name="Equation" r:id="rId11" imgW="1206500" imgH="241300" progId="Equation.3">
                  <p:embed/>
                </p:oleObj>
              </mc:Choice>
              <mc:Fallback>
                <p:oleObj name="Equation" r:id="rId11" imgW="1206500" imgH="241300" progId="Equation.3">
                  <p:embed/>
                  <p:pic>
                    <p:nvPicPr>
                      <p:cNvPr id="0" name="Object 1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024" y="2636912"/>
                        <a:ext cx="1843692" cy="3600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1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7834466"/>
              </p:ext>
            </p:extLst>
          </p:nvPr>
        </p:nvGraphicFramePr>
        <p:xfrm>
          <a:off x="2953348" y="3829561"/>
          <a:ext cx="3813367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52" name="Equation" r:id="rId13" imgW="3403600" imgH="444500" progId="Equation.3">
                  <p:embed/>
                </p:oleObj>
              </mc:Choice>
              <mc:Fallback>
                <p:oleObj name="Equation" r:id="rId13" imgW="3403600" imgH="444500" progId="Equation.3">
                  <p:embed/>
                  <p:pic>
                    <p:nvPicPr>
                      <p:cNvPr id="0" name="Object 1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3348" y="3829561"/>
                        <a:ext cx="3813367" cy="5040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13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4367215"/>
              </p:ext>
            </p:extLst>
          </p:nvPr>
        </p:nvGraphicFramePr>
        <p:xfrm>
          <a:off x="2915815" y="4495914"/>
          <a:ext cx="2573569" cy="4452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53" name="Equation" r:id="rId15" imgW="2298700" imgH="393700" progId="Equation.3">
                  <p:embed/>
                </p:oleObj>
              </mc:Choice>
              <mc:Fallback>
                <p:oleObj name="Equation" r:id="rId15" imgW="2298700" imgH="393700" progId="Equation.3">
                  <p:embed/>
                  <p:pic>
                    <p:nvPicPr>
                      <p:cNvPr id="0" name="Object 1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5" y="4495914"/>
                        <a:ext cx="2573569" cy="4452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13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1964815"/>
              </p:ext>
            </p:extLst>
          </p:nvPr>
        </p:nvGraphicFramePr>
        <p:xfrm>
          <a:off x="3140967" y="5652640"/>
          <a:ext cx="2608605" cy="5126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54" name="Equation" r:id="rId17" imgW="2286000" imgH="444500" progId="Equation.3">
                  <p:embed/>
                </p:oleObj>
              </mc:Choice>
              <mc:Fallback>
                <p:oleObj name="Equation" r:id="rId17" imgW="2286000" imgH="444500" progId="Equation.3">
                  <p:embed/>
                  <p:pic>
                    <p:nvPicPr>
                      <p:cNvPr id="0" name="Object 1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0967" y="5652640"/>
                        <a:ext cx="2608605" cy="5126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NTNU, Trondheim</a:t>
            </a:r>
            <a:endParaRPr lang="nb-NO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2712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8579296" cy="1196752"/>
          </a:xfrm>
        </p:spPr>
        <p:txBody>
          <a:bodyPr/>
          <a:lstStyle/>
          <a:p>
            <a:r>
              <a:rPr lang="en-US" altLang="zh-CN" sz="4800" dirty="0" smtClean="0"/>
              <a:t>Estimation</a:t>
            </a:r>
            <a:endParaRPr lang="zh-CN" altLang="en-US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436510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rgbClr val="2F5897"/>
                </a:solidFill>
              </a:rPr>
              <a:t>For VTI </a:t>
            </a:r>
            <a:r>
              <a:rPr lang="nb-NO" dirty="0" err="1" smtClean="0">
                <a:solidFill>
                  <a:srgbClr val="2F5897"/>
                </a:solidFill>
              </a:rPr>
              <a:t>model</a:t>
            </a:r>
            <a:endParaRPr lang="nb-NO" dirty="0">
              <a:solidFill>
                <a:srgbClr val="2F5897"/>
              </a:solidFill>
            </a:endParaRPr>
          </a:p>
        </p:txBody>
      </p:sp>
      <p:sp>
        <p:nvSpPr>
          <p:cNvPr id="7" name="Rectangle 6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sp>
        <p:nvSpPr>
          <p:cNvPr id="14" name="Rectangle 6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sp>
        <p:nvSpPr>
          <p:cNvPr id="16" name="Rectangle 7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7807002"/>
              </p:ext>
            </p:extLst>
          </p:nvPr>
        </p:nvGraphicFramePr>
        <p:xfrm>
          <a:off x="4391980" y="6071329"/>
          <a:ext cx="1011237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47" name="Formel" r:id="rId3" imgW="698400" imgH="253800" progId="Equation.3">
                  <p:embed/>
                </p:oleObj>
              </mc:Choice>
              <mc:Fallback>
                <p:oleObj name="Formel" r:id="rId3" imgW="6984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1980" y="6071329"/>
                        <a:ext cx="1011237" cy="3698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ight Arrow 17"/>
          <p:cNvSpPr/>
          <p:nvPr/>
        </p:nvSpPr>
        <p:spPr>
          <a:xfrm>
            <a:off x="3216207" y="6237312"/>
            <a:ext cx="97210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pic>
        <p:nvPicPr>
          <p:cNvPr id="23" name="Picture 22"/>
          <p:cNvPicPr/>
          <p:nvPr/>
        </p:nvPicPr>
        <p:blipFill>
          <a:blip r:embed="rId5"/>
          <a:stretch>
            <a:fillRect/>
          </a:stretch>
        </p:blipFill>
        <p:spPr>
          <a:xfrm>
            <a:off x="410421" y="1340768"/>
            <a:ext cx="3291840" cy="1988820"/>
          </a:xfrm>
          <a:prstGeom prst="rect">
            <a:avLst/>
          </a:prstGeom>
        </p:spPr>
      </p:pic>
      <p:pic>
        <p:nvPicPr>
          <p:cNvPr id="24" name="Picture 23"/>
          <p:cNvPicPr/>
          <p:nvPr/>
        </p:nvPicPr>
        <p:blipFill>
          <a:blip r:embed="rId6"/>
          <a:stretch>
            <a:fillRect/>
          </a:stretch>
        </p:blipFill>
        <p:spPr>
          <a:xfrm>
            <a:off x="4427984" y="1386488"/>
            <a:ext cx="3307080" cy="1943100"/>
          </a:xfrm>
          <a:prstGeom prst="rect">
            <a:avLst/>
          </a:prstGeom>
        </p:spPr>
      </p:pic>
      <p:cxnSp>
        <p:nvCxnSpPr>
          <p:cNvPr id="26" name="Straight Arrow Connector 25"/>
          <p:cNvCxnSpPr/>
          <p:nvPr/>
        </p:nvCxnSpPr>
        <p:spPr>
          <a:xfrm>
            <a:off x="179512" y="2335178"/>
            <a:ext cx="432048" cy="3737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1619672" y="1052736"/>
            <a:ext cx="1008112" cy="5760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139952" y="2420888"/>
            <a:ext cx="504056" cy="5040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4" idx="0"/>
          </p:cNvCxnSpPr>
          <p:nvPr/>
        </p:nvCxnSpPr>
        <p:spPr>
          <a:xfrm>
            <a:off x="6081524" y="1386488"/>
            <a:ext cx="1010756" cy="3863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9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4517847"/>
              </p:ext>
            </p:extLst>
          </p:nvPr>
        </p:nvGraphicFramePr>
        <p:xfrm>
          <a:off x="2383954" y="3717032"/>
          <a:ext cx="3863826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48" name="Equation" r:id="rId7" imgW="3390900" imgH="444500" progId="Equation.3">
                  <p:embed/>
                </p:oleObj>
              </mc:Choice>
              <mc:Fallback>
                <p:oleObj name="Equation" r:id="rId7" imgW="3390900" imgH="444500" progId="Equation.3">
                  <p:embed/>
                  <p:pic>
                    <p:nvPicPr>
                      <p:cNvPr id="0" name="Object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3954" y="3717032"/>
                        <a:ext cx="3863826" cy="5040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9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3779383"/>
              </p:ext>
            </p:extLst>
          </p:nvPr>
        </p:nvGraphicFramePr>
        <p:xfrm>
          <a:off x="2339752" y="4353122"/>
          <a:ext cx="3792667" cy="4448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49" name="Equation" r:id="rId9" imgW="3568700" imgH="431800" progId="Equation.3">
                  <p:embed/>
                </p:oleObj>
              </mc:Choice>
              <mc:Fallback>
                <p:oleObj name="Equation" r:id="rId9" imgW="3568700" imgH="431800" progId="Equation.3">
                  <p:embed/>
                  <p:pic>
                    <p:nvPicPr>
                      <p:cNvPr id="0" name="Object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4353122"/>
                        <a:ext cx="3792667" cy="4448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9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3978739"/>
              </p:ext>
            </p:extLst>
          </p:nvPr>
        </p:nvGraphicFramePr>
        <p:xfrm>
          <a:off x="2359993" y="4869160"/>
          <a:ext cx="3038095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50" name="Equation" r:id="rId11" imgW="2806700" imgH="469900" progId="Equation.3">
                  <p:embed/>
                </p:oleObj>
              </mc:Choice>
              <mc:Fallback>
                <p:oleObj name="Equation" r:id="rId11" imgW="2806700" imgH="469900" progId="Equation.3">
                  <p:embed/>
                  <p:pic>
                    <p:nvPicPr>
                      <p:cNvPr id="0" name="Object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9993" y="4869160"/>
                        <a:ext cx="3038095" cy="5040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10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9429815"/>
              </p:ext>
            </p:extLst>
          </p:nvPr>
        </p:nvGraphicFramePr>
        <p:xfrm>
          <a:off x="2335796" y="5517232"/>
          <a:ext cx="3316324" cy="3319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51" name="Equation" r:id="rId13" imgW="3124200" imgH="317500" progId="Equation.3">
                  <p:embed/>
                </p:oleObj>
              </mc:Choice>
              <mc:Fallback>
                <p:oleObj name="Equation" r:id="rId13" imgW="3124200" imgH="317500" progId="Equation.3">
                  <p:embed/>
                  <p:pic>
                    <p:nvPicPr>
                      <p:cNvPr id="0" name="Object 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5796" y="5517232"/>
                        <a:ext cx="3316324" cy="3319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771748" y="6376243"/>
            <a:ext cx="1784028" cy="365125"/>
          </a:xfrm>
        </p:spPr>
        <p:txBody>
          <a:bodyPr/>
          <a:lstStyle/>
          <a:p>
            <a:r>
              <a:rPr lang="nb-NO" dirty="0" smtClean="0"/>
              <a:t>NTNU, Trondheim</a:t>
            </a:r>
            <a:endParaRPr lang="nb-NO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5860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en-US" altLang="zh-CN" dirty="0" smtClean="0"/>
              <a:t>Estimation test </a:t>
            </a:r>
            <a:endParaRPr lang="zh-CN" alt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4210138"/>
              </p:ext>
            </p:extLst>
          </p:nvPr>
        </p:nvGraphicFramePr>
        <p:xfrm>
          <a:off x="1838197" y="1504852"/>
          <a:ext cx="1221636" cy="411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49" name="Equation" r:id="rId3" imgW="685800" imgH="228600" progId="Equation.3">
                  <p:embed/>
                </p:oleObj>
              </mc:Choice>
              <mc:Fallback>
                <p:oleObj name="Equation" r:id="rId3" imgW="685800" imgH="2286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8197" y="1504852"/>
                        <a:ext cx="1221636" cy="4119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1755753"/>
              </p:ext>
            </p:extLst>
          </p:nvPr>
        </p:nvGraphicFramePr>
        <p:xfrm>
          <a:off x="617527" y="1556792"/>
          <a:ext cx="1048257" cy="3593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50" name="Equation" r:id="rId5" imgW="672840" imgH="228600" progId="Equation.3">
                  <p:embed/>
                </p:oleObj>
              </mc:Choice>
              <mc:Fallback>
                <p:oleObj name="Equation" r:id="rId5" imgW="67284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527" y="1556792"/>
                        <a:ext cx="1048257" cy="3593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5873153"/>
              </p:ext>
            </p:extLst>
          </p:nvPr>
        </p:nvGraphicFramePr>
        <p:xfrm>
          <a:off x="611559" y="2420888"/>
          <a:ext cx="1342765" cy="288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51" name="Equation" r:id="rId7" imgW="1028254" imgH="215806" progId="Equation.3">
                  <p:embed/>
                </p:oleObj>
              </mc:Choice>
              <mc:Fallback>
                <p:oleObj name="Equation" r:id="rId7" imgW="1028254" imgH="215806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59" y="2420888"/>
                        <a:ext cx="1342765" cy="2880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8780569"/>
              </p:ext>
            </p:extLst>
          </p:nvPr>
        </p:nvGraphicFramePr>
        <p:xfrm>
          <a:off x="611559" y="2852936"/>
          <a:ext cx="1342765" cy="288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52" name="Equation" r:id="rId9" imgW="1028254" imgH="215806" progId="Equation.3">
                  <p:embed/>
                </p:oleObj>
              </mc:Choice>
              <mc:Fallback>
                <p:oleObj name="Equation" r:id="rId9" imgW="1028254" imgH="215806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59" y="2852936"/>
                        <a:ext cx="1342765" cy="2880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06809"/>
              </p:ext>
            </p:extLst>
          </p:nvPr>
        </p:nvGraphicFramePr>
        <p:xfrm>
          <a:off x="611560" y="3501008"/>
          <a:ext cx="1296144" cy="311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53" name="Equation" r:id="rId11" imgW="977900" imgH="241300" progId="Equation.3">
                  <p:embed/>
                </p:oleObj>
              </mc:Choice>
              <mc:Fallback>
                <p:oleObj name="Equation" r:id="rId11" imgW="977900" imgH="2413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3501008"/>
                        <a:ext cx="1296144" cy="3119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9896569"/>
              </p:ext>
            </p:extLst>
          </p:nvPr>
        </p:nvGraphicFramePr>
        <p:xfrm>
          <a:off x="611560" y="4005064"/>
          <a:ext cx="1435553" cy="332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54" name="Equation" r:id="rId13" imgW="1016000" imgH="241300" progId="Equation.3">
                  <p:embed/>
                </p:oleObj>
              </mc:Choice>
              <mc:Fallback>
                <p:oleObj name="Equation" r:id="rId13" imgW="1016000" imgH="2413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4005064"/>
                        <a:ext cx="1435553" cy="3326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ight Brace 14"/>
          <p:cNvSpPr/>
          <p:nvPr/>
        </p:nvSpPr>
        <p:spPr>
          <a:xfrm>
            <a:off x="2195736" y="2564904"/>
            <a:ext cx="432048" cy="1656184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Notched Right Arrow 15"/>
          <p:cNvSpPr/>
          <p:nvPr/>
        </p:nvSpPr>
        <p:spPr>
          <a:xfrm>
            <a:off x="2915816" y="3140968"/>
            <a:ext cx="720080" cy="50405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7951658"/>
              </p:ext>
            </p:extLst>
          </p:nvPr>
        </p:nvGraphicFramePr>
        <p:xfrm>
          <a:off x="4572000" y="2441587"/>
          <a:ext cx="1226439" cy="2466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55" name="Equation" r:id="rId15" imgW="863225" imgH="177723" progId="Equation.3">
                  <p:embed/>
                </p:oleObj>
              </mc:Choice>
              <mc:Fallback>
                <p:oleObj name="Equation" r:id="rId15" imgW="863225" imgH="177723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441587"/>
                        <a:ext cx="1226439" cy="24663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5068330"/>
              </p:ext>
            </p:extLst>
          </p:nvPr>
        </p:nvGraphicFramePr>
        <p:xfrm>
          <a:off x="4572372" y="3007868"/>
          <a:ext cx="1223764" cy="31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56" name="Equation" r:id="rId17" imgW="914400" imgH="228600" progId="Equation.3">
                  <p:embed/>
                </p:oleObj>
              </mc:Choice>
              <mc:Fallback>
                <p:oleObj name="Equation" r:id="rId17" imgW="914400" imgH="2286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372" y="3007868"/>
                        <a:ext cx="1223764" cy="3135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8572024"/>
              </p:ext>
            </p:extLst>
          </p:nvPr>
        </p:nvGraphicFramePr>
        <p:xfrm>
          <a:off x="4572000" y="3717032"/>
          <a:ext cx="864096" cy="2435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57" name="Equation" r:id="rId19" imgW="634449" imgH="177646" progId="Equation.3">
                  <p:embed/>
                </p:oleObj>
              </mc:Choice>
              <mc:Fallback>
                <p:oleObj name="Equation" r:id="rId19" imgW="634449" imgH="177646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717032"/>
                        <a:ext cx="864096" cy="2435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6333546"/>
              </p:ext>
            </p:extLst>
          </p:nvPr>
        </p:nvGraphicFramePr>
        <p:xfrm>
          <a:off x="4576564" y="4249266"/>
          <a:ext cx="896354" cy="288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58" name="Equation" r:id="rId21" imgW="634725" imgH="203112" progId="Equation.3">
                  <p:embed/>
                </p:oleObj>
              </mc:Choice>
              <mc:Fallback>
                <p:oleObj name="Equation" r:id="rId21" imgW="634725" imgH="203112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6564" y="4249266"/>
                        <a:ext cx="896354" cy="2880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NTNU, Trondheim</a:t>
            </a:r>
            <a:endParaRPr lang="nb-NO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t>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5628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4325863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489" y="63624"/>
            <a:ext cx="4529568" cy="307734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02283" y="4170275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2F5897"/>
                </a:solidFill>
              </a:rPr>
              <a:t>Seismic data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4001319" y="4293097"/>
            <a:ext cx="1008112" cy="2616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5580112" y="4177121"/>
            <a:ext cx="32403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2F5897"/>
                </a:solidFill>
              </a:rPr>
              <a:t>Reflector &amp; model  </a:t>
            </a:r>
          </a:p>
          <a:p>
            <a:endParaRPr lang="zh-CN" altLang="en-US" sz="2800" dirty="0">
              <a:solidFill>
                <a:srgbClr val="2F5897"/>
              </a:solidFill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1646114"/>
              </p:ext>
            </p:extLst>
          </p:nvPr>
        </p:nvGraphicFramePr>
        <p:xfrm>
          <a:off x="971600" y="4911300"/>
          <a:ext cx="1072147" cy="4398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98" name="Equation" r:id="rId5" imgW="495000" imgH="203040" progId="Equation.3">
                  <p:embed/>
                </p:oleObj>
              </mc:Choice>
              <mc:Fallback>
                <p:oleObj name="Equation" r:id="rId5" imgW="49500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71600" y="4911300"/>
                        <a:ext cx="1072147" cy="4398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0294619"/>
              </p:ext>
            </p:extLst>
          </p:nvPr>
        </p:nvGraphicFramePr>
        <p:xfrm>
          <a:off x="6588224" y="4693495"/>
          <a:ext cx="1071563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99" name="Equation" r:id="rId7" imgW="495000" imgH="431640" progId="Equation.3">
                  <p:embed/>
                </p:oleObj>
              </mc:Choice>
              <mc:Fallback>
                <p:oleObj name="Equation" r:id="rId7" imgW="4950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224" y="4693495"/>
                        <a:ext cx="1071563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NTNU, Trondheim</a:t>
            </a:r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t>26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2094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748735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Step 1.                ---data </a:t>
            </a:r>
            <a:endParaRPr lang="zh-CN" altLang="en-US" sz="2000" dirty="0"/>
          </a:p>
        </p:txBody>
      </p:sp>
      <p:sp>
        <p:nvSpPr>
          <p:cNvPr id="5" name="Notched Right Arrow 4"/>
          <p:cNvSpPr/>
          <p:nvPr/>
        </p:nvSpPr>
        <p:spPr>
          <a:xfrm rot="5400000">
            <a:off x="359532" y="1358606"/>
            <a:ext cx="504056" cy="21602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531404" y="1879898"/>
            <a:ext cx="8145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Step 2.                        ---                                            ,CRS approximation </a:t>
            </a:r>
            <a:endParaRPr lang="zh-CN" altLang="en-US" sz="20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4634255"/>
              </p:ext>
            </p:extLst>
          </p:nvPr>
        </p:nvGraphicFramePr>
        <p:xfrm>
          <a:off x="1475656" y="1883401"/>
          <a:ext cx="1400386" cy="4001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63" name="Equation" r:id="rId3" imgW="799920" imgH="228600" progId="Equation.3">
                  <p:embed/>
                </p:oleObj>
              </mc:Choice>
              <mc:Fallback>
                <p:oleObj name="Equation" r:id="rId3" imgW="79992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75656" y="1883401"/>
                        <a:ext cx="1400386" cy="4001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5292869"/>
              </p:ext>
            </p:extLst>
          </p:nvPr>
        </p:nvGraphicFramePr>
        <p:xfrm>
          <a:off x="3238500" y="1684338"/>
          <a:ext cx="2667000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64" name="Formel" r:id="rId5" imgW="1523880" imgH="419040" progId="Equation.3">
                  <p:embed/>
                </p:oleObj>
              </mc:Choice>
              <mc:Fallback>
                <p:oleObj name="Formel" r:id="rId5" imgW="1523880" imgH="4190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0" y="1684338"/>
                        <a:ext cx="2667000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409048"/>
              </p:ext>
            </p:extLst>
          </p:nvPr>
        </p:nvGraphicFramePr>
        <p:xfrm>
          <a:off x="1483049" y="781502"/>
          <a:ext cx="913169" cy="317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65" name="Equation" r:id="rId7" imgW="583920" imgH="203040" progId="Equation.3">
                  <p:embed/>
                </p:oleObj>
              </mc:Choice>
              <mc:Fallback>
                <p:oleObj name="Equation" r:id="rId7" imgW="58392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83049" y="781502"/>
                        <a:ext cx="913169" cy="3176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Notched Right Arrow 9"/>
          <p:cNvSpPr/>
          <p:nvPr/>
        </p:nvSpPr>
        <p:spPr>
          <a:xfrm rot="5400000">
            <a:off x="421879" y="2636912"/>
            <a:ext cx="504056" cy="21602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565895" y="3228945"/>
            <a:ext cx="8145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Step 3.                              ---isotropic inversion from CRS approximation </a:t>
            </a:r>
            <a:endParaRPr lang="zh-CN" altLang="en-US" sz="2000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8744807"/>
              </p:ext>
            </p:extLst>
          </p:nvPr>
        </p:nvGraphicFramePr>
        <p:xfrm>
          <a:off x="1547664" y="3219420"/>
          <a:ext cx="1508125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66" name="Equation" r:id="rId9" imgW="1079032" imgH="253890" progId="Equation.3">
                  <p:embed/>
                </p:oleObj>
              </mc:Choice>
              <mc:Fallback>
                <p:oleObj name="Equation" r:id="rId9" imgW="1079032" imgH="25389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3219420"/>
                        <a:ext cx="1508125" cy="363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4609243"/>
              </p:ext>
            </p:extLst>
          </p:nvPr>
        </p:nvGraphicFramePr>
        <p:xfrm>
          <a:off x="1547664" y="3623003"/>
          <a:ext cx="1744662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67" name="Equation" r:id="rId11" imgW="1205977" imgH="253890" progId="Equation.3">
                  <p:embed/>
                </p:oleObj>
              </mc:Choice>
              <mc:Fallback>
                <p:oleObj name="Equation" r:id="rId11" imgW="1205977" imgH="25389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3623003"/>
                        <a:ext cx="1744662" cy="373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6366134"/>
              </p:ext>
            </p:extLst>
          </p:nvPr>
        </p:nvGraphicFramePr>
        <p:xfrm>
          <a:off x="1547664" y="4077072"/>
          <a:ext cx="1431925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68" name="Equation" r:id="rId13" imgW="1091726" imgH="241195" progId="Equation.3">
                  <p:embed/>
                </p:oleObj>
              </mc:Choice>
              <mc:Fallback>
                <p:oleObj name="Equation" r:id="rId13" imgW="1091726" imgH="241195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4077072"/>
                        <a:ext cx="1431925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2821475"/>
              </p:ext>
            </p:extLst>
          </p:nvPr>
        </p:nvGraphicFramePr>
        <p:xfrm>
          <a:off x="1547664" y="4437112"/>
          <a:ext cx="1844675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69" name="Equation" r:id="rId15" imgW="1206500" imgH="241300" progId="Equation.3">
                  <p:embed/>
                </p:oleObj>
              </mc:Choice>
              <mc:Fallback>
                <p:oleObj name="Equation" r:id="rId15" imgW="1206500" imgH="24130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4437112"/>
                        <a:ext cx="1844675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Notched Right Arrow 16"/>
          <p:cNvSpPr/>
          <p:nvPr/>
        </p:nvSpPr>
        <p:spPr>
          <a:xfrm rot="5400000">
            <a:off x="296714" y="4311947"/>
            <a:ext cx="754385" cy="21602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611560" y="5085184"/>
            <a:ext cx="8145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Step 4.                              ---analysis sensitivity </a:t>
            </a:r>
            <a:endParaRPr lang="zh-CN" altLang="en-US" sz="2000" dirty="0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5947421"/>
              </p:ext>
            </p:extLst>
          </p:nvPr>
        </p:nvGraphicFramePr>
        <p:xfrm>
          <a:off x="1619672" y="5084762"/>
          <a:ext cx="1443707" cy="528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70" name="Formel" r:id="rId17" imgW="698400" imgH="253800" progId="Equation.3">
                  <p:embed/>
                </p:oleObj>
              </mc:Choice>
              <mc:Fallback>
                <p:oleObj name="Formel" r:id="rId17" imgW="698400" imgH="2538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5084762"/>
                        <a:ext cx="1443707" cy="5280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NTNU, Trondheim</a:t>
            </a:r>
            <a:endParaRPr lang="nb-NO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t>27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9264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980728"/>
          </a:xfrm>
        </p:spPr>
        <p:txBody>
          <a:bodyPr/>
          <a:lstStyle/>
          <a:p>
            <a:r>
              <a:rPr lang="nb-NO" dirty="0" err="1" smtClean="0"/>
              <a:t>Outline</a:t>
            </a:r>
            <a:endParaRPr lang="nb-NO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412776"/>
            <a:ext cx="84969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>
                <a:solidFill>
                  <a:srgbClr val="2F5897"/>
                </a:solidFill>
                <a:cs typeface="Arial" panose="020B0604020202020204" pitchFamily="34" charset="0"/>
              </a:rPr>
              <a:t>1 The CRS operator for a </a:t>
            </a:r>
            <a:r>
              <a:rPr lang="nb-NO" sz="2400" dirty="0" err="1" smtClean="0">
                <a:solidFill>
                  <a:srgbClr val="2F5897"/>
                </a:solidFill>
                <a:cs typeface="Arial" panose="020B0604020202020204" pitchFamily="34" charset="0"/>
              </a:rPr>
              <a:t>circular</a:t>
            </a:r>
            <a:r>
              <a:rPr lang="nb-NO" sz="2400" dirty="0" smtClean="0">
                <a:solidFill>
                  <a:srgbClr val="2F5897"/>
                </a:solidFill>
                <a:cs typeface="Arial" panose="020B0604020202020204" pitchFamily="34" charset="0"/>
              </a:rPr>
              <a:t> </a:t>
            </a:r>
            <a:r>
              <a:rPr lang="nb-NO" sz="2400" dirty="0" err="1" smtClean="0">
                <a:solidFill>
                  <a:srgbClr val="2F5897"/>
                </a:solidFill>
                <a:cs typeface="Arial" panose="020B0604020202020204" pitchFamily="34" charset="0"/>
              </a:rPr>
              <a:t>reflector</a:t>
            </a:r>
            <a:r>
              <a:rPr lang="nb-NO" sz="2400" dirty="0" smtClean="0">
                <a:solidFill>
                  <a:srgbClr val="2F5897"/>
                </a:solidFill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2F5897"/>
                </a:solidFill>
                <a:cs typeface="Arial" panose="020B0604020202020204" pitchFamily="34" charset="0"/>
              </a:rPr>
              <a:t>in isotropic mediu</a:t>
            </a:r>
            <a:r>
              <a:rPr lang="en-US" sz="2400" dirty="0">
                <a:solidFill>
                  <a:srgbClr val="2F5897"/>
                </a:solidFill>
                <a:cs typeface="Arial" panose="020B0604020202020204" pitchFamily="34" charset="0"/>
              </a:rPr>
              <a:t>m</a:t>
            </a:r>
            <a:endParaRPr lang="nb-NO" sz="2400" dirty="0" smtClean="0">
              <a:solidFill>
                <a:srgbClr val="2F5897"/>
              </a:solidFill>
              <a:cs typeface="Arial" panose="020B0604020202020204" pitchFamily="34" charset="0"/>
            </a:endParaRPr>
          </a:p>
          <a:p>
            <a:endParaRPr lang="nb-NO" sz="2400" dirty="0">
              <a:solidFill>
                <a:srgbClr val="2F5897"/>
              </a:solidFill>
              <a:cs typeface="Arial" panose="020B0604020202020204" pitchFamily="34" charset="0"/>
            </a:endParaRPr>
          </a:p>
          <a:p>
            <a:r>
              <a:rPr lang="nb-NO" sz="2400" dirty="0" smtClean="0">
                <a:solidFill>
                  <a:srgbClr val="2F5897"/>
                </a:solidFill>
                <a:cs typeface="Arial" panose="020B0604020202020204" pitchFamily="34" charset="0"/>
              </a:rPr>
              <a:t>2 </a:t>
            </a:r>
            <a:r>
              <a:rPr lang="nb-NO" sz="2400" dirty="0" err="1" smtClean="0">
                <a:solidFill>
                  <a:srgbClr val="2F5897"/>
                </a:solidFill>
                <a:cs typeface="Arial" panose="020B0604020202020204" pitchFamily="34" charset="0"/>
              </a:rPr>
              <a:t>Extend</a:t>
            </a:r>
            <a:r>
              <a:rPr lang="nb-NO" sz="2400" dirty="0" smtClean="0">
                <a:solidFill>
                  <a:srgbClr val="2F5897"/>
                </a:solidFill>
                <a:cs typeface="Arial" panose="020B0604020202020204" pitchFamily="34" charset="0"/>
              </a:rPr>
              <a:t> for more </a:t>
            </a:r>
            <a:r>
              <a:rPr lang="nb-NO" sz="2400" dirty="0" err="1" smtClean="0">
                <a:solidFill>
                  <a:srgbClr val="2F5897"/>
                </a:solidFill>
                <a:cs typeface="Arial" panose="020B0604020202020204" pitchFamily="34" charset="0"/>
              </a:rPr>
              <a:t>complicated</a:t>
            </a:r>
            <a:r>
              <a:rPr lang="nb-NO" sz="2400" dirty="0" smtClean="0">
                <a:solidFill>
                  <a:srgbClr val="2F5897"/>
                </a:solidFill>
                <a:cs typeface="Arial" panose="020B0604020202020204" pitchFamily="34" charset="0"/>
              </a:rPr>
              <a:t> media</a:t>
            </a:r>
            <a:endParaRPr lang="nb-NO" sz="2400" dirty="0">
              <a:solidFill>
                <a:srgbClr val="2F5897"/>
              </a:solidFill>
              <a:cs typeface="Arial" panose="020B0604020202020204" pitchFamily="34" charset="0"/>
            </a:endParaRPr>
          </a:p>
          <a:p>
            <a:endParaRPr lang="nb-NO" sz="2400" dirty="0">
              <a:solidFill>
                <a:srgbClr val="2F5897"/>
              </a:solidFill>
              <a:cs typeface="Arial" panose="020B0604020202020204" pitchFamily="34" charset="0"/>
            </a:endParaRPr>
          </a:p>
          <a:p>
            <a:r>
              <a:rPr lang="nb-NO" sz="2400" dirty="0" smtClean="0">
                <a:solidFill>
                  <a:srgbClr val="2F5897"/>
                </a:solidFill>
                <a:cs typeface="Arial" panose="020B0604020202020204" pitchFamily="34" charset="0"/>
              </a:rPr>
              <a:t>3 </a:t>
            </a:r>
            <a:r>
              <a:rPr lang="nb-NO" sz="2400" dirty="0" err="1">
                <a:solidFill>
                  <a:srgbClr val="2F5897"/>
                </a:solidFill>
                <a:cs typeface="Arial" panose="020B0604020202020204" pitchFamily="34" charset="0"/>
              </a:rPr>
              <a:t>Numerical</a:t>
            </a:r>
            <a:r>
              <a:rPr lang="nb-NO" sz="2400" dirty="0">
                <a:solidFill>
                  <a:srgbClr val="2F5897"/>
                </a:solidFill>
                <a:cs typeface="Arial" panose="020B0604020202020204" pitchFamily="34" charset="0"/>
              </a:rPr>
              <a:t> </a:t>
            </a:r>
            <a:r>
              <a:rPr lang="nb-NO" sz="2400" dirty="0" err="1" smtClean="0">
                <a:solidFill>
                  <a:srgbClr val="2F5897"/>
                </a:solidFill>
                <a:cs typeface="Arial" panose="020B0604020202020204" pitchFamily="34" charset="0"/>
              </a:rPr>
              <a:t>examples</a:t>
            </a:r>
            <a:r>
              <a:rPr lang="nb-NO" sz="2400" dirty="0">
                <a:solidFill>
                  <a:srgbClr val="2F5897"/>
                </a:solidFill>
                <a:cs typeface="Arial" panose="020B0604020202020204" pitchFamily="34" charset="0"/>
              </a:rPr>
              <a:t> &amp; </a:t>
            </a:r>
            <a:r>
              <a:rPr lang="nb-NO" sz="2400" dirty="0" err="1">
                <a:solidFill>
                  <a:srgbClr val="2F5897"/>
                </a:solidFill>
                <a:cs typeface="Arial" panose="020B0604020202020204" pitchFamily="34" charset="0"/>
              </a:rPr>
              <a:t>sensitivity</a:t>
            </a:r>
            <a:r>
              <a:rPr lang="nb-NO" sz="2400" dirty="0">
                <a:solidFill>
                  <a:srgbClr val="2F5897"/>
                </a:solidFill>
                <a:cs typeface="Arial" panose="020B0604020202020204" pitchFamily="34" charset="0"/>
              </a:rPr>
              <a:t> </a:t>
            </a:r>
            <a:r>
              <a:rPr lang="nb-NO" sz="2400" dirty="0" err="1">
                <a:solidFill>
                  <a:srgbClr val="2F5897"/>
                </a:solidFill>
                <a:cs typeface="Arial" panose="020B0604020202020204" pitchFamily="34" charset="0"/>
              </a:rPr>
              <a:t>analysis</a:t>
            </a:r>
            <a:endParaRPr lang="en-US" sz="2400" dirty="0">
              <a:solidFill>
                <a:srgbClr val="2F5897"/>
              </a:solidFill>
              <a:cs typeface="Arial" panose="020B0604020202020204" pitchFamily="34" charset="0"/>
            </a:endParaRPr>
          </a:p>
          <a:p>
            <a:endParaRPr lang="nb-NO" sz="2400" dirty="0">
              <a:solidFill>
                <a:srgbClr val="2F5897"/>
              </a:solidFill>
              <a:cs typeface="Arial" panose="020B0604020202020204" pitchFamily="34" charset="0"/>
            </a:endParaRPr>
          </a:p>
          <a:p>
            <a:r>
              <a:rPr lang="nb-NO" sz="2400" dirty="0" smtClean="0">
                <a:solidFill>
                  <a:srgbClr val="2F5897"/>
                </a:solidFill>
                <a:cs typeface="Arial" panose="020B0604020202020204" pitchFamily="34" charset="0"/>
              </a:rPr>
              <a:t>4 </a:t>
            </a:r>
            <a:r>
              <a:rPr lang="en-US" sz="2400" dirty="0">
                <a:solidFill>
                  <a:srgbClr val="2F5897"/>
                </a:solidFill>
                <a:cs typeface="Arial" panose="020B0604020202020204" pitchFamily="34" charset="0"/>
              </a:rPr>
              <a:t>Curvature and anisotropy estimation </a:t>
            </a:r>
          </a:p>
          <a:p>
            <a:endParaRPr lang="en-US" sz="2400" dirty="0" smtClean="0">
              <a:solidFill>
                <a:srgbClr val="2F5897"/>
              </a:solidFill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rgbClr val="2F5897"/>
                </a:solidFill>
                <a:cs typeface="Arial" panose="020B0604020202020204" pitchFamily="34" charset="0"/>
              </a:rPr>
              <a:t>5 Conclusions</a:t>
            </a:r>
            <a:endParaRPr lang="en-US" sz="2400" dirty="0">
              <a:solidFill>
                <a:srgbClr val="2F5897"/>
              </a:solidFill>
              <a:cs typeface="Arial" panose="020B0604020202020204" pitchFamily="34" charset="0"/>
            </a:endParaRPr>
          </a:p>
        </p:txBody>
      </p:sp>
      <p:sp>
        <p:nvSpPr>
          <p:cNvPr id="3" name="4-Point Star 2"/>
          <p:cNvSpPr/>
          <p:nvPr/>
        </p:nvSpPr>
        <p:spPr>
          <a:xfrm>
            <a:off x="179512" y="4869160"/>
            <a:ext cx="288032" cy="144016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NTNU, Trondheim</a:t>
            </a: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t>28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4164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836712"/>
          </a:xfrm>
        </p:spPr>
        <p:txBody>
          <a:bodyPr/>
          <a:lstStyle/>
          <a:p>
            <a:r>
              <a:rPr lang="nb-NO" sz="4400" smtClean="0"/>
              <a:t>Conclusions</a:t>
            </a:r>
            <a:endParaRPr lang="nb-NO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484784"/>
            <a:ext cx="792088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lain"/>
            </a:pPr>
            <a:r>
              <a:rPr lang="nb-NO" sz="2800" dirty="0" smtClean="0">
                <a:solidFill>
                  <a:srgbClr val="2F5897"/>
                </a:solidFill>
              </a:rPr>
              <a:t>Investigate the effect of effective anisotropy (anisotropy &amp; heterogeneity) on CRS attributes and the estimated </a:t>
            </a:r>
            <a:r>
              <a:rPr lang="nb-NO" sz="2800" dirty="0" err="1" smtClean="0">
                <a:solidFill>
                  <a:srgbClr val="2F5897"/>
                </a:solidFill>
              </a:rPr>
              <a:t>model</a:t>
            </a:r>
            <a:r>
              <a:rPr lang="nb-NO" sz="2800" dirty="0" smtClean="0">
                <a:solidFill>
                  <a:srgbClr val="2F5897"/>
                </a:solidFill>
              </a:rPr>
              <a:t> parameters.</a:t>
            </a:r>
          </a:p>
          <a:p>
            <a:pPr marL="342900" indent="-342900">
              <a:buAutoNum type="arabicPlain"/>
            </a:pPr>
            <a:endParaRPr lang="nb-NO" sz="2800" dirty="0">
              <a:solidFill>
                <a:srgbClr val="2F5897"/>
              </a:solidFill>
            </a:endParaRPr>
          </a:p>
          <a:p>
            <a:pPr marL="342900" indent="-342900">
              <a:buAutoNum type="arabicPlain"/>
            </a:pPr>
            <a:r>
              <a:rPr lang="nb-NO" sz="2800" dirty="0" smtClean="0">
                <a:solidFill>
                  <a:srgbClr val="2F5897"/>
                </a:solidFill>
              </a:rPr>
              <a:t>Propose a method to </a:t>
            </a:r>
            <a:r>
              <a:rPr lang="en-US" altLang="zh-CN" sz="2800" dirty="0" smtClean="0">
                <a:solidFill>
                  <a:srgbClr val="2F5897"/>
                </a:solidFill>
              </a:rPr>
              <a:t>estimate the </a:t>
            </a:r>
            <a:r>
              <a:rPr lang="en-US" altLang="zh-CN" sz="2800" dirty="0" err="1" smtClean="0">
                <a:solidFill>
                  <a:srgbClr val="2F5897"/>
                </a:solidFill>
              </a:rPr>
              <a:t>strutural</a:t>
            </a:r>
            <a:r>
              <a:rPr lang="en-US" altLang="zh-CN" sz="2800" dirty="0" smtClean="0">
                <a:solidFill>
                  <a:srgbClr val="2F5897"/>
                </a:solidFill>
              </a:rPr>
              <a:t> </a:t>
            </a:r>
            <a:r>
              <a:rPr lang="nb-NO" sz="2800" dirty="0" smtClean="0">
                <a:solidFill>
                  <a:srgbClr val="2F5897"/>
                </a:solidFill>
              </a:rPr>
              <a:t>and anisotropy parameters by using CRS </a:t>
            </a:r>
            <a:r>
              <a:rPr lang="nb-NO" sz="2800" dirty="0" err="1" smtClean="0">
                <a:solidFill>
                  <a:srgbClr val="2F5897"/>
                </a:solidFill>
              </a:rPr>
              <a:t>approximation</a:t>
            </a:r>
            <a:r>
              <a:rPr lang="nb-NO" sz="2800" dirty="0" smtClean="0">
                <a:solidFill>
                  <a:srgbClr val="2F5897"/>
                </a:solidFill>
              </a:rPr>
              <a:t> from a circular reflector.</a:t>
            </a:r>
          </a:p>
          <a:p>
            <a:pPr marL="342900" indent="-342900">
              <a:buAutoNum type="arabicPlain"/>
            </a:pPr>
            <a:endParaRPr lang="nb-NO" dirty="0">
              <a:solidFill>
                <a:srgbClr val="2F589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NTNU, Trondheim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t>29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832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245" y="980728"/>
            <a:ext cx="8928992" cy="720080"/>
          </a:xfrm>
        </p:spPr>
        <p:txBody>
          <a:bodyPr/>
          <a:lstStyle/>
          <a:p>
            <a:r>
              <a:rPr lang="en-US" sz="2000" dirty="0">
                <a:effectLst/>
              </a:rPr>
              <a:t> </a:t>
            </a:r>
            <a:r>
              <a:rPr lang="da-DK" sz="3200" dirty="0">
                <a:effectLst/>
              </a:rPr>
              <a:t>Estimation of anisotropy parameters from CRS approximation</a:t>
            </a:r>
            <a:endParaRPr lang="nb-NO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577" y="1556792"/>
            <a:ext cx="868289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sz="2000" dirty="0" smtClean="0">
              <a:solidFill>
                <a:srgbClr val="2F58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2000" dirty="0" smtClean="0">
                <a:solidFill>
                  <a:srgbClr val="2F5897"/>
                </a:solidFill>
                <a:cs typeface="Arial" panose="020B0604020202020204" pitchFamily="34" charset="0"/>
              </a:rPr>
              <a:t>Objectives</a:t>
            </a:r>
            <a:r>
              <a:rPr lang="nb-NO" sz="2000" dirty="0" smtClean="0">
                <a:solidFill>
                  <a:srgbClr val="2F58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nb-NO" sz="2000" dirty="0">
                <a:solidFill>
                  <a:srgbClr val="2F58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000" dirty="0" smtClean="0">
                <a:solidFill>
                  <a:srgbClr val="2F58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r>
              <a:rPr lang="nb-NO" sz="2000" dirty="0">
                <a:solidFill>
                  <a:srgbClr val="2F58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000" dirty="0" smtClean="0">
                <a:solidFill>
                  <a:srgbClr val="2F58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nb-NO" sz="2000" dirty="0" smtClean="0">
                <a:solidFill>
                  <a:srgbClr val="2F5897"/>
                </a:solidFill>
                <a:cs typeface="Arial" panose="020B0604020202020204" pitchFamily="34" charset="0"/>
              </a:rPr>
              <a:t>1. </a:t>
            </a:r>
            <a:r>
              <a:rPr lang="en-US" sz="2000" dirty="0" smtClean="0">
                <a:solidFill>
                  <a:srgbClr val="2F5897"/>
                </a:solidFill>
                <a:cs typeface="Arial" panose="020B0604020202020204" pitchFamily="34" charset="0"/>
              </a:rPr>
              <a:t>Distinguish curvature and anisotropy from CRS approximation</a:t>
            </a:r>
          </a:p>
          <a:p>
            <a:endParaRPr lang="en-US" sz="2000" dirty="0">
              <a:solidFill>
                <a:srgbClr val="2F5897"/>
              </a:solidFill>
              <a:cs typeface="Arial" panose="020B0604020202020204" pitchFamily="34" charset="0"/>
            </a:endParaRPr>
          </a:p>
          <a:p>
            <a:endParaRPr lang="en-US" sz="2000" dirty="0" smtClean="0">
              <a:solidFill>
                <a:srgbClr val="2F5897"/>
              </a:solidFill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rgbClr val="2F5897"/>
                </a:solidFill>
                <a:cs typeface="Arial" panose="020B0604020202020204" pitchFamily="34" charset="0"/>
              </a:rPr>
              <a:t>        2. </a:t>
            </a:r>
            <a:r>
              <a:rPr lang="en-US" sz="2000" dirty="0" smtClean="0">
                <a:solidFill>
                  <a:srgbClr val="2F5897"/>
                </a:solidFill>
                <a:cs typeface="Arial" panose="020B0604020202020204" pitchFamily="34" charset="0"/>
              </a:rPr>
              <a:t>Investigate </a:t>
            </a:r>
            <a:r>
              <a:rPr lang="en-US" sz="2000" dirty="0" smtClean="0">
                <a:solidFill>
                  <a:srgbClr val="2F5897"/>
                </a:solidFill>
                <a:cs typeface="Arial" panose="020B0604020202020204" pitchFamily="34" charset="0"/>
              </a:rPr>
              <a:t>the</a:t>
            </a:r>
            <a:r>
              <a:rPr lang="nb-NO" sz="2000" dirty="0" smtClean="0">
                <a:solidFill>
                  <a:srgbClr val="2F5897"/>
                </a:solidFill>
                <a:cs typeface="Arial" panose="020B0604020202020204" pitchFamily="34" charset="0"/>
              </a:rPr>
              <a:t> </a:t>
            </a:r>
            <a:r>
              <a:rPr lang="nb-NO" sz="2000" dirty="0">
                <a:solidFill>
                  <a:srgbClr val="2F5897"/>
                </a:solidFill>
                <a:cs typeface="Arial" panose="020B0604020202020204" pitchFamily="34" charset="0"/>
              </a:rPr>
              <a:t>effect from anisotropy and inhomogeneity </a:t>
            </a:r>
            <a:r>
              <a:rPr lang="nb-NO" sz="2000" dirty="0" smtClean="0">
                <a:solidFill>
                  <a:srgbClr val="2F5897"/>
                </a:solidFill>
                <a:cs typeface="Arial" panose="020B0604020202020204" pitchFamily="34" charset="0"/>
              </a:rPr>
              <a:t>to CRS </a:t>
            </a:r>
          </a:p>
          <a:p>
            <a:r>
              <a:rPr lang="nb-NO" sz="2000" dirty="0">
                <a:solidFill>
                  <a:srgbClr val="2F5897"/>
                </a:solidFill>
                <a:cs typeface="Arial" panose="020B0604020202020204" pitchFamily="34" charset="0"/>
              </a:rPr>
              <a:t> </a:t>
            </a:r>
            <a:r>
              <a:rPr lang="nb-NO" sz="2000" dirty="0" smtClean="0">
                <a:solidFill>
                  <a:srgbClr val="2F5897"/>
                </a:solidFill>
                <a:cs typeface="Arial" panose="020B0604020202020204" pitchFamily="34" charset="0"/>
              </a:rPr>
              <a:t>           attributes and model parameters</a:t>
            </a:r>
            <a:endParaRPr lang="nb-NO" sz="2000" dirty="0">
              <a:solidFill>
                <a:srgbClr val="2F5897"/>
              </a:solidFill>
              <a:cs typeface="Arial" panose="020B0604020202020204" pitchFamily="34" charset="0"/>
            </a:endParaRPr>
          </a:p>
          <a:p>
            <a:r>
              <a:rPr lang="nb-NO" sz="2000" dirty="0" smtClean="0">
                <a:solidFill>
                  <a:srgbClr val="2F5897"/>
                </a:solidFill>
                <a:cs typeface="Arial" panose="020B0604020202020204" pitchFamily="34" charset="0"/>
              </a:rPr>
              <a:t>                </a:t>
            </a:r>
          </a:p>
          <a:p>
            <a:endParaRPr lang="nb-NO" sz="2000" dirty="0">
              <a:solidFill>
                <a:srgbClr val="2F5897"/>
              </a:solidFill>
              <a:cs typeface="Arial" panose="020B0604020202020204" pitchFamily="34" charset="0"/>
            </a:endParaRPr>
          </a:p>
          <a:p>
            <a:r>
              <a:rPr lang="nb-NO" sz="2000" dirty="0" smtClean="0">
                <a:solidFill>
                  <a:srgbClr val="2F5897"/>
                </a:solidFill>
                <a:cs typeface="Arial" panose="020B0604020202020204" pitchFamily="34" charset="0"/>
              </a:rPr>
              <a:t>        </a:t>
            </a:r>
            <a:r>
              <a:rPr lang="nb-NO" sz="2000" dirty="0" smtClean="0">
                <a:solidFill>
                  <a:srgbClr val="2F5897"/>
                </a:solidFill>
                <a:cs typeface="Arial" panose="020B0604020202020204" pitchFamily="34" charset="0"/>
              </a:rPr>
              <a:t>3.  </a:t>
            </a:r>
            <a:r>
              <a:rPr lang="en-US" sz="2000" dirty="0">
                <a:solidFill>
                  <a:srgbClr val="2F5897"/>
                </a:solidFill>
              </a:rPr>
              <a:t>Estimation of anisotropy and model parameters</a:t>
            </a:r>
            <a:endParaRPr lang="nb-NO" sz="2000" dirty="0" smtClean="0">
              <a:solidFill>
                <a:srgbClr val="2F5897"/>
              </a:solidFill>
              <a:cs typeface="Arial" panose="020B0604020202020204" pitchFamily="34" charset="0"/>
            </a:endParaRPr>
          </a:p>
          <a:p>
            <a:endParaRPr lang="nb-N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b-NO" sz="20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endParaRPr lang="nb-NO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b-NO" sz="20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b-NO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b-NO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NTNU, Trondheim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272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en-US" altLang="zh-CN" dirty="0" smtClean="0"/>
              <a:t>References 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4704"/>
            <a:ext cx="9036496" cy="5976664"/>
          </a:xfrm>
        </p:spPr>
        <p:txBody>
          <a:bodyPr>
            <a:normAutofit/>
          </a:bodyPr>
          <a:lstStyle/>
          <a:p>
            <a:r>
              <a:rPr lang="en-US" altLang="zh-CN" sz="1800" dirty="0" err="1">
                <a:solidFill>
                  <a:srgbClr val="2F5897"/>
                </a:solidFill>
              </a:rPr>
              <a:t>Alkhalifah</a:t>
            </a:r>
            <a:r>
              <a:rPr lang="en-US" altLang="zh-CN" sz="1800" dirty="0">
                <a:solidFill>
                  <a:srgbClr val="2F5897"/>
                </a:solidFill>
              </a:rPr>
              <a:t> T 1998 Acoustic approximations for processing in transversely isotropic media </a:t>
            </a:r>
            <a:r>
              <a:rPr lang="en-US" altLang="zh-CN" sz="1800" i="1" dirty="0">
                <a:solidFill>
                  <a:srgbClr val="2F5897"/>
                </a:solidFill>
              </a:rPr>
              <a:t>Geophysics</a:t>
            </a:r>
            <a:r>
              <a:rPr lang="en-US" altLang="zh-CN" sz="1800" dirty="0">
                <a:solidFill>
                  <a:srgbClr val="2F5897"/>
                </a:solidFill>
              </a:rPr>
              <a:t> </a:t>
            </a:r>
            <a:r>
              <a:rPr lang="en-US" altLang="zh-CN" sz="1800" b="1" dirty="0">
                <a:solidFill>
                  <a:srgbClr val="2F5897"/>
                </a:solidFill>
              </a:rPr>
              <a:t>63</a:t>
            </a:r>
            <a:r>
              <a:rPr lang="en-US" altLang="zh-CN" sz="1800" dirty="0">
                <a:solidFill>
                  <a:srgbClr val="2F5897"/>
                </a:solidFill>
              </a:rPr>
              <a:t> 623-631</a:t>
            </a:r>
            <a:endParaRPr lang="zh-CN" altLang="zh-CN" sz="1800" dirty="0">
              <a:solidFill>
                <a:srgbClr val="2F5897"/>
              </a:solidFill>
            </a:endParaRPr>
          </a:p>
          <a:p>
            <a:r>
              <a:rPr lang="en-US" altLang="zh-CN" sz="1800" dirty="0" err="1" smtClean="0">
                <a:solidFill>
                  <a:srgbClr val="2F5897"/>
                </a:solidFill>
              </a:rPr>
              <a:t>Fomel</a:t>
            </a:r>
            <a:r>
              <a:rPr lang="en-US" altLang="zh-CN" sz="1800" dirty="0" smtClean="0">
                <a:solidFill>
                  <a:srgbClr val="2F5897"/>
                </a:solidFill>
              </a:rPr>
              <a:t> </a:t>
            </a:r>
            <a:r>
              <a:rPr lang="en-US" altLang="zh-CN" sz="1800" dirty="0">
                <a:solidFill>
                  <a:srgbClr val="2F5897"/>
                </a:solidFill>
              </a:rPr>
              <a:t>S and </a:t>
            </a:r>
            <a:r>
              <a:rPr lang="en-US" altLang="zh-CN" sz="1800" dirty="0" err="1">
                <a:solidFill>
                  <a:srgbClr val="2F5897"/>
                </a:solidFill>
              </a:rPr>
              <a:t>Kazinnik</a:t>
            </a:r>
            <a:r>
              <a:rPr lang="en-US" altLang="zh-CN" sz="1800" dirty="0">
                <a:solidFill>
                  <a:srgbClr val="2F5897"/>
                </a:solidFill>
              </a:rPr>
              <a:t> R 2013 Non-hyperbolic common reflection surface </a:t>
            </a:r>
            <a:r>
              <a:rPr lang="en-US" altLang="zh-CN" sz="1800" i="1" dirty="0">
                <a:solidFill>
                  <a:srgbClr val="2F5897"/>
                </a:solidFill>
              </a:rPr>
              <a:t>Geophysical Prospecting</a:t>
            </a:r>
            <a:r>
              <a:rPr lang="en-US" altLang="zh-CN" sz="1800" dirty="0">
                <a:solidFill>
                  <a:srgbClr val="2F5897"/>
                </a:solidFill>
              </a:rPr>
              <a:t> </a:t>
            </a:r>
            <a:r>
              <a:rPr lang="en-US" altLang="zh-CN" sz="1800" b="1" dirty="0">
                <a:solidFill>
                  <a:srgbClr val="2F5897"/>
                </a:solidFill>
              </a:rPr>
              <a:t>61</a:t>
            </a:r>
            <a:r>
              <a:rPr lang="en-US" altLang="zh-CN" sz="1800" dirty="0">
                <a:solidFill>
                  <a:srgbClr val="2F5897"/>
                </a:solidFill>
              </a:rPr>
              <a:t> 21-27</a:t>
            </a:r>
            <a:endParaRPr lang="zh-CN" altLang="zh-CN" sz="1800" dirty="0">
              <a:solidFill>
                <a:srgbClr val="2F5897"/>
              </a:solidFill>
            </a:endParaRPr>
          </a:p>
          <a:p>
            <a:r>
              <a:rPr lang="en-US" altLang="zh-CN" sz="1800" dirty="0" err="1">
                <a:solidFill>
                  <a:srgbClr val="2F5897"/>
                </a:solidFill>
              </a:rPr>
              <a:t>Fomel</a:t>
            </a:r>
            <a:r>
              <a:rPr lang="en-US" altLang="zh-CN" sz="1800" dirty="0">
                <a:solidFill>
                  <a:srgbClr val="2F5897"/>
                </a:solidFill>
              </a:rPr>
              <a:t> S and </a:t>
            </a:r>
            <a:r>
              <a:rPr lang="en-US" altLang="zh-CN" sz="1800" dirty="0" err="1">
                <a:solidFill>
                  <a:srgbClr val="2F5897"/>
                </a:solidFill>
              </a:rPr>
              <a:t>Stovas</a:t>
            </a:r>
            <a:r>
              <a:rPr lang="en-US" altLang="zh-CN" sz="1800" dirty="0">
                <a:solidFill>
                  <a:srgbClr val="2F5897"/>
                </a:solidFill>
              </a:rPr>
              <a:t> A 2010 Generalized </a:t>
            </a:r>
            <a:r>
              <a:rPr lang="en-US" altLang="zh-CN" sz="1800" dirty="0" err="1">
                <a:solidFill>
                  <a:srgbClr val="2F5897"/>
                </a:solidFill>
              </a:rPr>
              <a:t>nonhyperbolic</a:t>
            </a:r>
            <a:r>
              <a:rPr lang="en-US" altLang="zh-CN" sz="1800" dirty="0">
                <a:solidFill>
                  <a:srgbClr val="2F5897"/>
                </a:solidFill>
              </a:rPr>
              <a:t> </a:t>
            </a:r>
            <a:r>
              <a:rPr lang="en-US" altLang="zh-CN" sz="1800" dirty="0" err="1">
                <a:solidFill>
                  <a:srgbClr val="2F5897"/>
                </a:solidFill>
              </a:rPr>
              <a:t>moveout</a:t>
            </a:r>
            <a:r>
              <a:rPr lang="en-US" altLang="zh-CN" sz="1800" dirty="0">
                <a:solidFill>
                  <a:srgbClr val="2F5897"/>
                </a:solidFill>
              </a:rPr>
              <a:t> approximation </a:t>
            </a:r>
            <a:r>
              <a:rPr lang="en-US" altLang="zh-CN" sz="1800" i="1" dirty="0">
                <a:solidFill>
                  <a:srgbClr val="2F5897"/>
                </a:solidFill>
              </a:rPr>
              <a:t>Geophysics</a:t>
            </a:r>
            <a:r>
              <a:rPr lang="en-US" altLang="zh-CN" sz="1800" dirty="0">
                <a:solidFill>
                  <a:srgbClr val="2F5897"/>
                </a:solidFill>
              </a:rPr>
              <a:t> </a:t>
            </a:r>
            <a:r>
              <a:rPr lang="en-US" altLang="zh-CN" sz="1800" b="1" dirty="0">
                <a:solidFill>
                  <a:srgbClr val="2F5897"/>
                </a:solidFill>
              </a:rPr>
              <a:t>75</a:t>
            </a:r>
            <a:r>
              <a:rPr lang="en-US" altLang="zh-CN" sz="1800" dirty="0">
                <a:solidFill>
                  <a:srgbClr val="2F5897"/>
                </a:solidFill>
              </a:rPr>
              <a:t> U9-U18</a:t>
            </a:r>
            <a:endParaRPr lang="zh-CN" altLang="zh-CN" sz="1800" dirty="0">
              <a:solidFill>
                <a:srgbClr val="2F5897"/>
              </a:solidFill>
            </a:endParaRPr>
          </a:p>
          <a:p>
            <a:r>
              <a:rPr lang="en-US" altLang="zh-CN" sz="1800" dirty="0" err="1" smtClean="0">
                <a:solidFill>
                  <a:srgbClr val="2F5897"/>
                </a:solidFill>
              </a:rPr>
              <a:t>Höcht</a:t>
            </a:r>
            <a:r>
              <a:rPr lang="en-US" altLang="zh-CN" sz="1800" dirty="0" smtClean="0">
                <a:solidFill>
                  <a:srgbClr val="2F5897"/>
                </a:solidFill>
              </a:rPr>
              <a:t> </a:t>
            </a:r>
            <a:r>
              <a:rPr lang="en-US" altLang="zh-CN" sz="1800" dirty="0">
                <a:solidFill>
                  <a:srgbClr val="2F5897"/>
                </a:solidFill>
              </a:rPr>
              <a:t>G, E de </a:t>
            </a:r>
            <a:r>
              <a:rPr lang="en-US" altLang="zh-CN" sz="1800" dirty="0" err="1">
                <a:solidFill>
                  <a:srgbClr val="2F5897"/>
                </a:solidFill>
              </a:rPr>
              <a:t>Bazelaire</a:t>
            </a:r>
            <a:r>
              <a:rPr lang="en-US" altLang="zh-CN" sz="1800" dirty="0">
                <a:solidFill>
                  <a:srgbClr val="2F5897"/>
                </a:solidFill>
              </a:rPr>
              <a:t>, P </a:t>
            </a:r>
            <a:r>
              <a:rPr lang="en-US" altLang="zh-CN" sz="1800" dirty="0" err="1">
                <a:solidFill>
                  <a:srgbClr val="2F5897"/>
                </a:solidFill>
              </a:rPr>
              <a:t>Majer</a:t>
            </a:r>
            <a:r>
              <a:rPr lang="en-US" altLang="zh-CN" sz="1800" dirty="0">
                <a:solidFill>
                  <a:srgbClr val="2F5897"/>
                </a:solidFill>
              </a:rPr>
              <a:t>, and P </a:t>
            </a:r>
            <a:r>
              <a:rPr lang="en-US" altLang="zh-CN" sz="1800" dirty="0" err="1">
                <a:solidFill>
                  <a:srgbClr val="2F5897"/>
                </a:solidFill>
              </a:rPr>
              <a:t>Hubral</a:t>
            </a:r>
            <a:r>
              <a:rPr lang="en-US" altLang="zh-CN" sz="1800" dirty="0">
                <a:solidFill>
                  <a:srgbClr val="2F5897"/>
                </a:solidFill>
              </a:rPr>
              <a:t>, 1999 </a:t>
            </a:r>
            <a:r>
              <a:rPr lang="en-US" altLang="zh-CN" sz="1800" dirty="0" err="1">
                <a:solidFill>
                  <a:srgbClr val="2F5897"/>
                </a:solidFill>
              </a:rPr>
              <a:t>Seismics</a:t>
            </a:r>
            <a:r>
              <a:rPr lang="en-US" altLang="zh-CN" sz="1800" dirty="0">
                <a:solidFill>
                  <a:srgbClr val="2F5897"/>
                </a:solidFill>
              </a:rPr>
              <a:t> and optics: Hyperbolae and curvatures </a:t>
            </a:r>
            <a:r>
              <a:rPr lang="en-US" altLang="zh-CN" sz="1800" i="1" dirty="0">
                <a:solidFill>
                  <a:srgbClr val="2F5897"/>
                </a:solidFill>
              </a:rPr>
              <a:t>Journal of Applied Geophysics</a:t>
            </a:r>
            <a:r>
              <a:rPr lang="en-US" altLang="zh-CN" sz="1800" dirty="0">
                <a:solidFill>
                  <a:srgbClr val="2F5897"/>
                </a:solidFill>
              </a:rPr>
              <a:t> </a:t>
            </a:r>
            <a:r>
              <a:rPr lang="en-US" altLang="zh-CN" sz="1800" b="1" dirty="0">
                <a:solidFill>
                  <a:srgbClr val="2F5897"/>
                </a:solidFill>
              </a:rPr>
              <a:t>42 </a:t>
            </a:r>
            <a:r>
              <a:rPr lang="en-US" altLang="zh-CN" sz="1800" dirty="0">
                <a:solidFill>
                  <a:srgbClr val="2F5897"/>
                </a:solidFill>
              </a:rPr>
              <a:t>261-281</a:t>
            </a:r>
            <a:endParaRPr lang="zh-CN" altLang="zh-CN" sz="1800" dirty="0">
              <a:solidFill>
                <a:srgbClr val="2F5897"/>
              </a:solidFill>
            </a:endParaRPr>
          </a:p>
          <a:p>
            <a:r>
              <a:rPr lang="en-US" altLang="zh-CN" sz="1800" dirty="0" err="1" smtClean="0">
                <a:solidFill>
                  <a:srgbClr val="2F5897"/>
                </a:solidFill>
              </a:rPr>
              <a:t>Jäger</a:t>
            </a:r>
            <a:r>
              <a:rPr lang="en-US" altLang="zh-CN" sz="1800" dirty="0" smtClean="0">
                <a:solidFill>
                  <a:srgbClr val="2F5897"/>
                </a:solidFill>
              </a:rPr>
              <a:t> </a:t>
            </a:r>
            <a:r>
              <a:rPr lang="en-US" altLang="zh-CN" sz="1800" dirty="0">
                <a:solidFill>
                  <a:srgbClr val="2F5897"/>
                </a:solidFill>
              </a:rPr>
              <a:t>R, Mann J, </a:t>
            </a:r>
            <a:r>
              <a:rPr lang="en-US" altLang="zh-CN" sz="1800" dirty="0" err="1">
                <a:solidFill>
                  <a:srgbClr val="2F5897"/>
                </a:solidFill>
              </a:rPr>
              <a:t>Höcht</a:t>
            </a:r>
            <a:r>
              <a:rPr lang="en-US" altLang="zh-CN" sz="1800" dirty="0">
                <a:solidFill>
                  <a:srgbClr val="2F5897"/>
                </a:solidFill>
              </a:rPr>
              <a:t> G and </a:t>
            </a:r>
            <a:r>
              <a:rPr lang="en-US" altLang="zh-CN" sz="1800" dirty="0" err="1">
                <a:solidFill>
                  <a:srgbClr val="2F5897"/>
                </a:solidFill>
              </a:rPr>
              <a:t>Hubral</a:t>
            </a:r>
            <a:r>
              <a:rPr lang="en-US" altLang="zh-CN" sz="1800" dirty="0">
                <a:solidFill>
                  <a:srgbClr val="2F5897"/>
                </a:solidFill>
              </a:rPr>
              <a:t> P 2001 Common-reflection-</a:t>
            </a:r>
            <a:r>
              <a:rPr lang="en-US" altLang="zh-CN" sz="1800" dirty="0" err="1">
                <a:solidFill>
                  <a:srgbClr val="2F5897"/>
                </a:solidFill>
              </a:rPr>
              <a:t>surfacestack</a:t>
            </a:r>
            <a:r>
              <a:rPr lang="en-US" altLang="zh-CN" sz="1800" dirty="0">
                <a:solidFill>
                  <a:srgbClr val="2F5897"/>
                </a:solidFill>
              </a:rPr>
              <a:t>: Image and attributes </a:t>
            </a:r>
            <a:r>
              <a:rPr lang="en-US" altLang="zh-CN" sz="1800" i="1" dirty="0">
                <a:solidFill>
                  <a:srgbClr val="2F5897"/>
                </a:solidFill>
              </a:rPr>
              <a:t>Geophysics</a:t>
            </a:r>
            <a:r>
              <a:rPr lang="en-US" altLang="zh-CN" sz="1800" dirty="0">
                <a:solidFill>
                  <a:srgbClr val="2F5897"/>
                </a:solidFill>
              </a:rPr>
              <a:t> </a:t>
            </a:r>
            <a:r>
              <a:rPr lang="en-US" altLang="zh-CN" sz="1800" b="1" dirty="0">
                <a:solidFill>
                  <a:srgbClr val="2F5897"/>
                </a:solidFill>
              </a:rPr>
              <a:t>66</a:t>
            </a:r>
            <a:r>
              <a:rPr lang="en-US" altLang="zh-CN" sz="1800" dirty="0">
                <a:solidFill>
                  <a:srgbClr val="2F5897"/>
                </a:solidFill>
              </a:rPr>
              <a:t> 97-109</a:t>
            </a:r>
            <a:endParaRPr lang="zh-CN" altLang="zh-CN" sz="1800" dirty="0">
              <a:solidFill>
                <a:srgbClr val="2F5897"/>
              </a:solidFill>
            </a:endParaRPr>
          </a:p>
          <a:p>
            <a:r>
              <a:rPr lang="en-US" altLang="zh-CN" sz="1800" dirty="0" err="1">
                <a:solidFill>
                  <a:srgbClr val="2F5897"/>
                </a:solidFill>
              </a:rPr>
              <a:t>Landa</a:t>
            </a:r>
            <a:r>
              <a:rPr lang="en-US" altLang="zh-CN" sz="1800" dirty="0">
                <a:solidFill>
                  <a:srgbClr val="2F5897"/>
                </a:solidFill>
              </a:rPr>
              <a:t> E, </a:t>
            </a:r>
            <a:r>
              <a:rPr lang="en-US" altLang="zh-CN" sz="1800" dirty="0" err="1">
                <a:solidFill>
                  <a:srgbClr val="2F5897"/>
                </a:solidFill>
              </a:rPr>
              <a:t>Keydar</a:t>
            </a:r>
            <a:r>
              <a:rPr lang="en-US" altLang="zh-CN" sz="1800" dirty="0">
                <a:solidFill>
                  <a:srgbClr val="2F5897"/>
                </a:solidFill>
              </a:rPr>
              <a:t> S and Moser T J 2010 </a:t>
            </a:r>
            <a:r>
              <a:rPr lang="en-US" altLang="zh-CN" sz="1800" dirty="0" err="1">
                <a:solidFill>
                  <a:srgbClr val="2F5897"/>
                </a:solidFill>
              </a:rPr>
              <a:t>Multifocusing</a:t>
            </a:r>
            <a:r>
              <a:rPr lang="en-US" altLang="zh-CN" sz="1800" dirty="0">
                <a:solidFill>
                  <a:srgbClr val="2F5897"/>
                </a:solidFill>
              </a:rPr>
              <a:t> revisited: Inhomogeneous media and curved interfaces </a:t>
            </a:r>
            <a:r>
              <a:rPr lang="en-US" altLang="zh-CN" sz="1800" i="1" dirty="0">
                <a:solidFill>
                  <a:srgbClr val="2F5897"/>
                </a:solidFill>
              </a:rPr>
              <a:t>Geophysical Prospecting</a:t>
            </a:r>
            <a:r>
              <a:rPr lang="en-US" altLang="zh-CN" sz="1800" dirty="0">
                <a:solidFill>
                  <a:srgbClr val="2F5897"/>
                </a:solidFill>
              </a:rPr>
              <a:t> </a:t>
            </a:r>
            <a:r>
              <a:rPr lang="en-US" altLang="zh-CN" sz="1800" b="1" dirty="0">
                <a:solidFill>
                  <a:srgbClr val="2F5897"/>
                </a:solidFill>
              </a:rPr>
              <a:t>58</a:t>
            </a:r>
            <a:r>
              <a:rPr lang="en-US" altLang="zh-CN" sz="1800" dirty="0">
                <a:solidFill>
                  <a:srgbClr val="2F5897"/>
                </a:solidFill>
              </a:rPr>
              <a:t> 925-938</a:t>
            </a:r>
            <a:endParaRPr lang="zh-CN" altLang="zh-CN" sz="1800" dirty="0">
              <a:solidFill>
                <a:srgbClr val="2F5897"/>
              </a:solidFill>
            </a:endParaRPr>
          </a:p>
          <a:p>
            <a:r>
              <a:rPr lang="en-US" altLang="zh-CN" sz="1800" dirty="0" err="1" smtClean="0">
                <a:solidFill>
                  <a:srgbClr val="2F5897"/>
                </a:solidFill>
              </a:rPr>
              <a:t>Vanelle</a:t>
            </a:r>
            <a:r>
              <a:rPr lang="en-US" altLang="zh-CN" sz="1800" dirty="0" smtClean="0">
                <a:solidFill>
                  <a:srgbClr val="2F5897"/>
                </a:solidFill>
              </a:rPr>
              <a:t> </a:t>
            </a:r>
            <a:r>
              <a:rPr lang="en-US" altLang="zh-CN" sz="1800" dirty="0">
                <a:solidFill>
                  <a:srgbClr val="2F5897"/>
                </a:solidFill>
              </a:rPr>
              <a:t>C, </a:t>
            </a:r>
            <a:r>
              <a:rPr lang="en-US" altLang="zh-CN" sz="1800" dirty="0" err="1">
                <a:solidFill>
                  <a:srgbClr val="2F5897"/>
                </a:solidFill>
              </a:rPr>
              <a:t>Bobsin</a:t>
            </a:r>
            <a:r>
              <a:rPr lang="en-US" altLang="zh-CN" sz="1800" dirty="0">
                <a:solidFill>
                  <a:srgbClr val="2F5897"/>
                </a:solidFill>
              </a:rPr>
              <a:t> M, </a:t>
            </a:r>
            <a:r>
              <a:rPr lang="en-US" altLang="zh-CN" sz="1800" dirty="0" err="1">
                <a:solidFill>
                  <a:srgbClr val="2F5897"/>
                </a:solidFill>
              </a:rPr>
              <a:t>Schemmert</a:t>
            </a:r>
            <a:r>
              <a:rPr lang="en-US" altLang="zh-CN" sz="1800" dirty="0">
                <a:solidFill>
                  <a:srgbClr val="2F5897"/>
                </a:solidFill>
              </a:rPr>
              <a:t> P, </a:t>
            </a:r>
            <a:r>
              <a:rPr lang="en-US" altLang="zh-CN" sz="1800" dirty="0" err="1">
                <a:solidFill>
                  <a:srgbClr val="2F5897"/>
                </a:solidFill>
              </a:rPr>
              <a:t>Kashtan</a:t>
            </a:r>
            <a:r>
              <a:rPr lang="en-US" altLang="zh-CN" sz="1800" dirty="0">
                <a:solidFill>
                  <a:srgbClr val="2F5897"/>
                </a:solidFill>
              </a:rPr>
              <a:t> B and </a:t>
            </a:r>
            <a:r>
              <a:rPr lang="en-US" altLang="zh-CN" sz="1800" dirty="0" err="1">
                <a:solidFill>
                  <a:srgbClr val="2F5897"/>
                </a:solidFill>
              </a:rPr>
              <a:t>Gajewski</a:t>
            </a:r>
            <a:r>
              <a:rPr lang="en-US" altLang="zh-CN" sz="1800" dirty="0">
                <a:solidFill>
                  <a:srgbClr val="2F5897"/>
                </a:solidFill>
              </a:rPr>
              <a:t> D 2012 i-CRS: A new </a:t>
            </a:r>
            <a:r>
              <a:rPr lang="en-US" altLang="zh-CN" sz="1800" dirty="0" err="1">
                <a:solidFill>
                  <a:srgbClr val="2F5897"/>
                </a:solidFill>
              </a:rPr>
              <a:t>multiparameter</a:t>
            </a:r>
            <a:r>
              <a:rPr lang="en-US" altLang="zh-CN" sz="1800" dirty="0">
                <a:solidFill>
                  <a:srgbClr val="2F5897"/>
                </a:solidFill>
              </a:rPr>
              <a:t> stacking operator for an/isotropic media 82nd Annual International Meeting </a:t>
            </a:r>
            <a:r>
              <a:rPr lang="en-US" altLang="zh-CN" sz="1800" i="1" dirty="0">
                <a:solidFill>
                  <a:srgbClr val="2F5897"/>
                </a:solidFill>
              </a:rPr>
              <a:t>SEG Expanded </a:t>
            </a:r>
            <a:r>
              <a:rPr lang="en-US" altLang="zh-CN" sz="1800" i="1" dirty="0" smtClean="0">
                <a:solidFill>
                  <a:srgbClr val="2F5897"/>
                </a:solidFill>
              </a:rPr>
              <a:t>Abstracts</a:t>
            </a:r>
            <a:endParaRPr lang="zh-CN" altLang="zh-CN" sz="1800" dirty="0">
              <a:solidFill>
                <a:srgbClr val="2F589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NTNU, Trondheim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t>30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1265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96752"/>
          </a:xfrm>
        </p:spPr>
        <p:txBody>
          <a:bodyPr/>
          <a:lstStyle/>
          <a:p>
            <a:r>
              <a:rPr lang="en-US" altLang="zh-CN" dirty="0" smtClean="0"/>
              <a:t>End 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39752" y="2420887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 smtClean="0">
                <a:solidFill>
                  <a:srgbClr val="2F5897"/>
                </a:solidFill>
              </a:rPr>
              <a:t>Thanks for attention!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NTNU, Trondheim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t>31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4313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980728"/>
          </a:xfrm>
        </p:spPr>
        <p:txBody>
          <a:bodyPr/>
          <a:lstStyle/>
          <a:p>
            <a:r>
              <a:rPr lang="nb-NO" dirty="0" err="1" smtClean="0"/>
              <a:t>Outline</a:t>
            </a:r>
            <a:endParaRPr lang="nb-NO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412776"/>
            <a:ext cx="84969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>
                <a:solidFill>
                  <a:srgbClr val="2F5897"/>
                </a:solidFill>
                <a:cs typeface="Arial" panose="020B0604020202020204" pitchFamily="34" charset="0"/>
              </a:rPr>
              <a:t>1 The CRS operator for a </a:t>
            </a:r>
            <a:r>
              <a:rPr lang="nb-NO" sz="2400" dirty="0" err="1" smtClean="0">
                <a:solidFill>
                  <a:srgbClr val="2F5897"/>
                </a:solidFill>
                <a:cs typeface="Arial" panose="020B0604020202020204" pitchFamily="34" charset="0"/>
              </a:rPr>
              <a:t>circular</a:t>
            </a:r>
            <a:r>
              <a:rPr lang="nb-NO" sz="2400" dirty="0" smtClean="0">
                <a:solidFill>
                  <a:srgbClr val="2F5897"/>
                </a:solidFill>
                <a:cs typeface="Arial" panose="020B0604020202020204" pitchFamily="34" charset="0"/>
              </a:rPr>
              <a:t> </a:t>
            </a:r>
            <a:r>
              <a:rPr lang="nb-NO" sz="2400" dirty="0" err="1" smtClean="0">
                <a:solidFill>
                  <a:srgbClr val="2F5897"/>
                </a:solidFill>
                <a:cs typeface="Arial" panose="020B0604020202020204" pitchFamily="34" charset="0"/>
              </a:rPr>
              <a:t>reflector</a:t>
            </a:r>
            <a:r>
              <a:rPr lang="nb-NO" sz="2400" dirty="0" smtClean="0">
                <a:solidFill>
                  <a:srgbClr val="2F5897"/>
                </a:solidFill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2F5897"/>
                </a:solidFill>
                <a:cs typeface="Arial" panose="020B0604020202020204" pitchFamily="34" charset="0"/>
              </a:rPr>
              <a:t>in isotropic mediu</a:t>
            </a:r>
            <a:r>
              <a:rPr lang="en-US" sz="2400" dirty="0">
                <a:solidFill>
                  <a:srgbClr val="2F5897"/>
                </a:solidFill>
                <a:cs typeface="Arial" panose="020B0604020202020204" pitchFamily="34" charset="0"/>
              </a:rPr>
              <a:t>m</a:t>
            </a:r>
            <a:endParaRPr lang="nb-NO" sz="2400" dirty="0" smtClean="0">
              <a:solidFill>
                <a:srgbClr val="2F5897"/>
              </a:solidFill>
              <a:cs typeface="Arial" panose="020B0604020202020204" pitchFamily="34" charset="0"/>
            </a:endParaRPr>
          </a:p>
          <a:p>
            <a:endParaRPr lang="nb-NO" sz="2400" dirty="0">
              <a:solidFill>
                <a:srgbClr val="2F5897"/>
              </a:solidFill>
              <a:cs typeface="Arial" panose="020B0604020202020204" pitchFamily="34" charset="0"/>
            </a:endParaRPr>
          </a:p>
          <a:p>
            <a:r>
              <a:rPr lang="nb-NO" sz="2400" dirty="0" smtClean="0">
                <a:solidFill>
                  <a:srgbClr val="2F5897"/>
                </a:solidFill>
                <a:cs typeface="Arial" panose="020B0604020202020204" pitchFamily="34" charset="0"/>
              </a:rPr>
              <a:t>2 </a:t>
            </a:r>
            <a:r>
              <a:rPr lang="nb-NO" sz="2400" dirty="0" err="1" smtClean="0">
                <a:solidFill>
                  <a:srgbClr val="2F5897"/>
                </a:solidFill>
                <a:cs typeface="Arial" panose="020B0604020202020204" pitchFamily="34" charset="0"/>
              </a:rPr>
              <a:t>Extend</a:t>
            </a:r>
            <a:r>
              <a:rPr lang="nb-NO" sz="2400" dirty="0" smtClean="0">
                <a:solidFill>
                  <a:srgbClr val="2F5897"/>
                </a:solidFill>
                <a:cs typeface="Arial" panose="020B0604020202020204" pitchFamily="34" charset="0"/>
              </a:rPr>
              <a:t> for more </a:t>
            </a:r>
            <a:r>
              <a:rPr lang="nb-NO" sz="2400" dirty="0" err="1" smtClean="0">
                <a:solidFill>
                  <a:srgbClr val="2F5897"/>
                </a:solidFill>
                <a:cs typeface="Arial" panose="020B0604020202020204" pitchFamily="34" charset="0"/>
              </a:rPr>
              <a:t>complicated</a:t>
            </a:r>
            <a:r>
              <a:rPr lang="nb-NO" sz="2400" dirty="0" smtClean="0">
                <a:solidFill>
                  <a:srgbClr val="2F5897"/>
                </a:solidFill>
                <a:cs typeface="Arial" panose="020B0604020202020204" pitchFamily="34" charset="0"/>
              </a:rPr>
              <a:t> media</a:t>
            </a:r>
            <a:endParaRPr lang="nb-NO" sz="2400" dirty="0">
              <a:solidFill>
                <a:srgbClr val="2F5897"/>
              </a:solidFill>
              <a:cs typeface="Arial" panose="020B0604020202020204" pitchFamily="34" charset="0"/>
            </a:endParaRPr>
          </a:p>
          <a:p>
            <a:endParaRPr lang="nb-NO" sz="2400" dirty="0">
              <a:solidFill>
                <a:srgbClr val="2F5897"/>
              </a:solidFill>
              <a:cs typeface="Arial" panose="020B0604020202020204" pitchFamily="34" charset="0"/>
            </a:endParaRPr>
          </a:p>
          <a:p>
            <a:r>
              <a:rPr lang="nb-NO" sz="2400" dirty="0" smtClean="0">
                <a:solidFill>
                  <a:srgbClr val="2F5897"/>
                </a:solidFill>
                <a:cs typeface="Arial" panose="020B0604020202020204" pitchFamily="34" charset="0"/>
              </a:rPr>
              <a:t>3 </a:t>
            </a:r>
            <a:r>
              <a:rPr lang="nb-NO" sz="2400" dirty="0" err="1">
                <a:solidFill>
                  <a:srgbClr val="2F5897"/>
                </a:solidFill>
                <a:cs typeface="Arial" panose="020B0604020202020204" pitchFamily="34" charset="0"/>
              </a:rPr>
              <a:t>Numerical</a:t>
            </a:r>
            <a:r>
              <a:rPr lang="nb-NO" sz="2400" dirty="0">
                <a:solidFill>
                  <a:srgbClr val="2F5897"/>
                </a:solidFill>
                <a:cs typeface="Arial" panose="020B0604020202020204" pitchFamily="34" charset="0"/>
              </a:rPr>
              <a:t> </a:t>
            </a:r>
            <a:r>
              <a:rPr lang="nb-NO" sz="2400" dirty="0" err="1" smtClean="0">
                <a:solidFill>
                  <a:srgbClr val="2F5897"/>
                </a:solidFill>
                <a:cs typeface="Arial" panose="020B0604020202020204" pitchFamily="34" charset="0"/>
              </a:rPr>
              <a:t>examples</a:t>
            </a:r>
            <a:r>
              <a:rPr lang="nb-NO" sz="2400" dirty="0">
                <a:solidFill>
                  <a:srgbClr val="2F5897"/>
                </a:solidFill>
                <a:cs typeface="Arial" panose="020B0604020202020204" pitchFamily="34" charset="0"/>
              </a:rPr>
              <a:t> &amp; </a:t>
            </a:r>
            <a:r>
              <a:rPr lang="nb-NO" sz="2400" dirty="0" err="1">
                <a:solidFill>
                  <a:srgbClr val="2F5897"/>
                </a:solidFill>
                <a:cs typeface="Arial" panose="020B0604020202020204" pitchFamily="34" charset="0"/>
              </a:rPr>
              <a:t>sensitivity</a:t>
            </a:r>
            <a:r>
              <a:rPr lang="nb-NO" sz="2400" dirty="0">
                <a:solidFill>
                  <a:srgbClr val="2F5897"/>
                </a:solidFill>
                <a:cs typeface="Arial" panose="020B0604020202020204" pitchFamily="34" charset="0"/>
              </a:rPr>
              <a:t> </a:t>
            </a:r>
            <a:r>
              <a:rPr lang="nb-NO" sz="2400" dirty="0" err="1">
                <a:solidFill>
                  <a:srgbClr val="2F5897"/>
                </a:solidFill>
                <a:cs typeface="Arial" panose="020B0604020202020204" pitchFamily="34" charset="0"/>
              </a:rPr>
              <a:t>analysis</a:t>
            </a:r>
            <a:endParaRPr lang="en-US" sz="2400" dirty="0">
              <a:solidFill>
                <a:srgbClr val="2F5897"/>
              </a:solidFill>
              <a:cs typeface="Arial" panose="020B0604020202020204" pitchFamily="34" charset="0"/>
            </a:endParaRPr>
          </a:p>
          <a:p>
            <a:endParaRPr lang="nb-NO" sz="2400" dirty="0">
              <a:solidFill>
                <a:srgbClr val="2F5897"/>
              </a:solidFill>
              <a:cs typeface="Arial" panose="020B0604020202020204" pitchFamily="34" charset="0"/>
            </a:endParaRPr>
          </a:p>
          <a:p>
            <a:r>
              <a:rPr lang="nb-NO" sz="2400" dirty="0" smtClean="0">
                <a:solidFill>
                  <a:srgbClr val="2F5897"/>
                </a:solidFill>
                <a:cs typeface="Arial" panose="020B0604020202020204" pitchFamily="34" charset="0"/>
              </a:rPr>
              <a:t>4 </a:t>
            </a:r>
            <a:r>
              <a:rPr lang="en-US" sz="2400" dirty="0">
                <a:solidFill>
                  <a:srgbClr val="2F5897"/>
                </a:solidFill>
                <a:cs typeface="Arial" panose="020B0604020202020204" pitchFamily="34" charset="0"/>
              </a:rPr>
              <a:t>Curvature and anisotropy estimation </a:t>
            </a:r>
          </a:p>
          <a:p>
            <a:endParaRPr lang="en-US" sz="2400" dirty="0" smtClean="0">
              <a:solidFill>
                <a:srgbClr val="2F5897"/>
              </a:solidFill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rgbClr val="2F5897"/>
                </a:solidFill>
                <a:cs typeface="Arial" panose="020B0604020202020204" pitchFamily="34" charset="0"/>
              </a:rPr>
              <a:t>5 Conclusions</a:t>
            </a:r>
            <a:endParaRPr lang="en-US" sz="2400" dirty="0">
              <a:solidFill>
                <a:srgbClr val="2F5897"/>
              </a:solidFill>
              <a:cs typeface="Arial" panose="020B0604020202020204" pitchFamily="34" charset="0"/>
            </a:endParaRPr>
          </a:p>
        </p:txBody>
      </p:sp>
      <p:sp>
        <p:nvSpPr>
          <p:cNvPr id="5" name="4-Point Star 4"/>
          <p:cNvSpPr/>
          <p:nvPr/>
        </p:nvSpPr>
        <p:spPr>
          <a:xfrm>
            <a:off x="179767" y="1556792"/>
            <a:ext cx="288032" cy="144016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NTNU, Trondheim</a:t>
            </a: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8775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836712"/>
          </a:xfrm>
        </p:spPr>
        <p:txBody>
          <a:bodyPr/>
          <a:lstStyle/>
          <a:p>
            <a:r>
              <a:rPr lang="nb-NO" sz="4800" dirty="0" smtClean="0"/>
              <a:t>CRS </a:t>
            </a:r>
            <a:r>
              <a:rPr lang="nb-NO" sz="4800" dirty="0" err="1" smtClean="0"/>
              <a:t>approximation</a:t>
            </a:r>
            <a:endParaRPr lang="nb-NO" sz="4800" dirty="0"/>
          </a:p>
        </p:txBody>
      </p:sp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24" y="908720"/>
            <a:ext cx="3384376" cy="2592288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61311"/>
              </p:ext>
            </p:extLst>
          </p:nvPr>
        </p:nvGraphicFramePr>
        <p:xfrm>
          <a:off x="5940152" y="969347"/>
          <a:ext cx="1214438" cy="124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1" name="Formel" r:id="rId5" imgW="787320" imgH="812520" progId="Equation.3">
                  <p:embed/>
                </p:oleObj>
              </mc:Choice>
              <mc:Fallback>
                <p:oleObj name="Formel" r:id="rId5" imgW="787320" imgH="81252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969347"/>
                        <a:ext cx="1214438" cy="12477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309269"/>
              </p:ext>
            </p:extLst>
          </p:nvPr>
        </p:nvGraphicFramePr>
        <p:xfrm>
          <a:off x="4427984" y="2420888"/>
          <a:ext cx="398780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2" name="Formel" r:id="rId7" imgW="2641320" imgH="419040" progId="Equation.3">
                  <p:embed/>
                </p:oleObj>
              </mc:Choice>
              <mc:Fallback>
                <p:oleObj name="Formel" r:id="rId7" imgW="2641320" imgH="4190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984" y="2420888"/>
                        <a:ext cx="3987800" cy="6286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1115694"/>
              </p:ext>
            </p:extLst>
          </p:nvPr>
        </p:nvGraphicFramePr>
        <p:xfrm>
          <a:off x="3347864" y="3355535"/>
          <a:ext cx="5564778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3" name="Formel" r:id="rId9" imgW="2628900" imgH="241300" progId="Equation.3">
                  <p:embed/>
                </p:oleObj>
              </mc:Choice>
              <mc:Fallback>
                <p:oleObj name="Formel" r:id="rId9" imgW="2628900" imgH="2413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3355535"/>
                        <a:ext cx="5564778" cy="5040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861048"/>
            <a:ext cx="3744416" cy="2552700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1875643"/>
              </p:ext>
            </p:extLst>
          </p:nvPr>
        </p:nvGraphicFramePr>
        <p:xfrm>
          <a:off x="4716016" y="4149080"/>
          <a:ext cx="3843338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4" name="Formel" r:id="rId12" imgW="1815840" imgH="228600" progId="Equation.3">
                  <p:embed/>
                </p:oleObj>
              </mc:Choice>
              <mc:Fallback>
                <p:oleObj name="Formel" r:id="rId12" imgW="1815840" imgH="2286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4149080"/>
                        <a:ext cx="3843338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NTNU, Trondheim</a:t>
            </a:r>
            <a:endParaRPr lang="nb-NO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4597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640960" cy="836712"/>
          </a:xfrm>
        </p:spPr>
        <p:txBody>
          <a:bodyPr/>
          <a:lstStyle/>
          <a:p>
            <a:r>
              <a:rPr lang="nb-NO" sz="4400" dirty="0" err="1" smtClean="0"/>
              <a:t>Inversion</a:t>
            </a:r>
            <a:r>
              <a:rPr lang="nb-NO" sz="4400" dirty="0" smtClean="0"/>
              <a:t> </a:t>
            </a:r>
            <a:r>
              <a:rPr lang="nb-NO" sz="4400" dirty="0" err="1" smtClean="0"/>
              <a:t>of</a:t>
            </a:r>
            <a:r>
              <a:rPr lang="nb-NO" sz="4400" dirty="0" smtClean="0"/>
              <a:t> CRS </a:t>
            </a:r>
            <a:r>
              <a:rPr lang="nb-NO" sz="4400" dirty="0" err="1" smtClean="0"/>
              <a:t>attributes</a:t>
            </a:r>
            <a:endParaRPr lang="nb-NO" sz="4400" dirty="0"/>
          </a:p>
        </p:txBody>
      </p:sp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62008"/>
            <a:ext cx="4176464" cy="3563136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8796044"/>
              </p:ext>
            </p:extLst>
          </p:nvPr>
        </p:nvGraphicFramePr>
        <p:xfrm>
          <a:off x="4788024" y="1268760"/>
          <a:ext cx="3798887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43" name="Formel" r:id="rId5" imgW="2946240" imgH="888840" progId="Equation.3">
                  <p:embed/>
                </p:oleObj>
              </mc:Choice>
              <mc:Fallback>
                <p:oleObj name="Formel" r:id="rId5" imgW="2946240" imgH="888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024" y="1268760"/>
                        <a:ext cx="3798887" cy="11207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own Arrow 7"/>
          <p:cNvSpPr/>
          <p:nvPr/>
        </p:nvSpPr>
        <p:spPr>
          <a:xfrm>
            <a:off x="6156176" y="2618406"/>
            <a:ext cx="432048" cy="72008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2F5897"/>
              </a:solidFill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sp>
        <p:nvSpPr>
          <p:cNvPr id="11" name="Down Arrow 10"/>
          <p:cNvSpPr/>
          <p:nvPr/>
        </p:nvSpPr>
        <p:spPr>
          <a:xfrm>
            <a:off x="6204978" y="4293096"/>
            <a:ext cx="367736" cy="576064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sp>
        <p:nvSpPr>
          <p:cNvPr id="3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8459215"/>
              </p:ext>
            </p:extLst>
          </p:nvPr>
        </p:nvGraphicFramePr>
        <p:xfrm>
          <a:off x="5829126" y="5013176"/>
          <a:ext cx="1119439" cy="4630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44" name="Formel" r:id="rId7" imgW="609480" imgH="253800" progId="Equation.3">
                  <p:embed/>
                </p:oleObj>
              </mc:Choice>
              <mc:Fallback>
                <p:oleObj name="Formel" r:id="rId7" imgW="609480" imgH="25380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9126" y="5013176"/>
                        <a:ext cx="1119439" cy="4630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6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9521998"/>
              </p:ext>
            </p:extLst>
          </p:nvPr>
        </p:nvGraphicFramePr>
        <p:xfrm>
          <a:off x="5385999" y="3501008"/>
          <a:ext cx="1972401" cy="468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45" name="Formel" r:id="rId9" imgW="1079280" imgH="253800" progId="Equation.3">
                  <p:embed/>
                </p:oleObj>
              </mc:Choice>
              <mc:Fallback>
                <p:oleObj name="Formel" r:id="rId9" imgW="1079280" imgH="253800" progId="Equation.3">
                  <p:embed/>
                  <p:pic>
                    <p:nvPicPr>
                      <p:cNvPr id="0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5999" y="3501008"/>
                        <a:ext cx="1972401" cy="4682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NTNU, Trondheim</a:t>
            </a:r>
            <a:endParaRPr lang="nb-NO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479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980728"/>
          </a:xfrm>
        </p:spPr>
        <p:txBody>
          <a:bodyPr/>
          <a:lstStyle/>
          <a:p>
            <a:r>
              <a:rPr lang="nb-NO" dirty="0" err="1" smtClean="0"/>
              <a:t>Outline</a:t>
            </a:r>
            <a:endParaRPr lang="nb-NO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412776"/>
            <a:ext cx="84969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>
                <a:solidFill>
                  <a:srgbClr val="2F5897"/>
                </a:solidFill>
                <a:cs typeface="Arial" panose="020B0604020202020204" pitchFamily="34" charset="0"/>
              </a:rPr>
              <a:t>1 The CRS operator for a </a:t>
            </a:r>
            <a:r>
              <a:rPr lang="nb-NO" sz="2400" dirty="0" err="1" smtClean="0">
                <a:solidFill>
                  <a:srgbClr val="2F5897"/>
                </a:solidFill>
                <a:cs typeface="Arial" panose="020B0604020202020204" pitchFamily="34" charset="0"/>
              </a:rPr>
              <a:t>circular</a:t>
            </a:r>
            <a:r>
              <a:rPr lang="nb-NO" sz="2400" dirty="0" smtClean="0">
                <a:solidFill>
                  <a:srgbClr val="2F5897"/>
                </a:solidFill>
                <a:cs typeface="Arial" panose="020B0604020202020204" pitchFamily="34" charset="0"/>
              </a:rPr>
              <a:t> </a:t>
            </a:r>
            <a:r>
              <a:rPr lang="nb-NO" sz="2400" dirty="0" err="1" smtClean="0">
                <a:solidFill>
                  <a:srgbClr val="2F5897"/>
                </a:solidFill>
                <a:cs typeface="Arial" panose="020B0604020202020204" pitchFamily="34" charset="0"/>
              </a:rPr>
              <a:t>reflector</a:t>
            </a:r>
            <a:r>
              <a:rPr lang="nb-NO" sz="2400" dirty="0" smtClean="0">
                <a:solidFill>
                  <a:srgbClr val="2F5897"/>
                </a:solidFill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2F5897"/>
                </a:solidFill>
                <a:cs typeface="Arial" panose="020B0604020202020204" pitchFamily="34" charset="0"/>
              </a:rPr>
              <a:t>in isotropic mediu</a:t>
            </a:r>
            <a:r>
              <a:rPr lang="en-US" sz="2400" dirty="0">
                <a:solidFill>
                  <a:srgbClr val="2F5897"/>
                </a:solidFill>
                <a:cs typeface="Arial" panose="020B0604020202020204" pitchFamily="34" charset="0"/>
              </a:rPr>
              <a:t>m</a:t>
            </a:r>
            <a:endParaRPr lang="nb-NO" sz="2400" dirty="0" smtClean="0">
              <a:solidFill>
                <a:srgbClr val="2F5897"/>
              </a:solidFill>
              <a:cs typeface="Arial" panose="020B0604020202020204" pitchFamily="34" charset="0"/>
            </a:endParaRPr>
          </a:p>
          <a:p>
            <a:endParaRPr lang="nb-NO" sz="2400" dirty="0">
              <a:solidFill>
                <a:srgbClr val="2F5897"/>
              </a:solidFill>
              <a:cs typeface="Arial" panose="020B0604020202020204" pitchFamily="34" charset="0"/>
            </a:endParaRPr>
          </a:p>
          <a:p>
            <a:r>
              <a:rPr lang="nb-NO" sz="2400" dirty="0" smtClean="0">
                <a:solidFill>
                  <a:srgbClr val="2F5897"/>
                </a:solidFill>
                <a:cs typeface="Arial" panose="020B0604020202020204" pitchFamily="34" charset="0"/>
              </a:rPr>
              <a:t>2 </a:t>
            </a:r>
            <a:r>
              <a:rPr lang="nb-NO" sz="2400" dirty="0" err="1" smtClean="0">
                <a:solidFill>
                  <a:srgbClr val="2F5897"/>
                </a:solidFill>
                <a:cs typeface="Arial" panose="020B0604020202020204" pitchFamily="34" charset="0"/>
              </a:rPr>
              <a:t>Extend</a:t>
            </a:r>
            <a:r>
              <a:rPr lang="nb-NO" sz="2400" dirty="0" smtClean="0">
                <a:solidFill>
                  <a:srgbClr val="2F5897"/>
                </a:solidFill>
                <a:cs typeface="Arial" panose="020B0604020202020204" pitchFamily="34" charset="0"/>
              </a:rPr>
              <a:t> for more </a:t>
            </a:r>
            <a:r>
              <a:rPr lang="nb-NO" sz="2400" dirty="0" err="1" smtClean="0">
                <a:solidFill>
                  <a:srgbClr val="2F5897"/>
                </a:solidFill>
                <a:cs typeface="Arial" panose="020B0604020202020204" pitchFamily="34" charset="0"/>
              </a:rPr>
              <a:t>complicated</a:t>
            </a:r>
            <a:r>
              <a:rPr lang="nb-NO" sz="2400" dirty="0" smtClean="0">
                <a:solidFill>
                  <a:srgbClr val="2F5897"/>
                </a:solidFill>
                <a:cs typeface="Arial" panose="020B0604020202020204" pitchFamily="34" charset="0"/>
              </a:rPr>
              <a:t> media</a:t>
            </a:r>
            <a:endParaRPr lang="nb-NO" sz="2400" dirty="0">
              <a:solidFill>
                <a:srgbClr val="2F5897"/>
              </a:solidFill>
              <a:cs typeface="Arial" panose="020B0604020202020204" pitchFamily="34" charset="0"/>
            </a:endParaRPr>
          </a:p>
          <a:p>
            <a:endParaRPr lang="nb-NO" sz="2400" dirty="0">
              <a:solidFill>
                <a:srgbClr val="2F5897"/>
              </a:solidFill>
              <a:cs typeface="Arial" panose="020B0604020202020204" pitchFamily="34" charset="0"/>
            </a:endParaRPr>
          </a:p>
          <a:p>
            <a:r>
              <a:rPr lang="nb-NO" sz="2400" dirty="0" smtClean="0">
                <a:solidFill>
                  <a:srgbClr val="2F5897"/>
                </a:solidFill>
                <a:cs typeface="Arial" panose="020B0604020202020204" pitchFamily="34" charset="0"/>
              </a:rPr>
              <a:t>3 </a:t>
            </a:r>
            <a:r>
              <a:rPr lang="nb-NO" sz="2400" dirty="0" err="1">
                <a:solidFill>
                  <a:srgbClr val="2F5897"/>
                </a:solidFill>
                <a:cs typeface="Arial" panose="020B0604020202020204" pitchFamily="34" charset="0"/>
              </a:rPr>
              <a:t>Numerical</a:t>
            </a:r>
            <a:r>
              <a:rPr lang="nb-NO" sz="2400" dirty="0">
                <a:solidFill>
                  <a:srgbClr val="2F5897"/>
                </a:solidFill>
                <a:cs typeface="Arial" panose="020B0604020202020204" pitchFamily="34" charset="0"/>
              </a:rPr>
              <a:t> </a:t>
            </a:r>
            <a:r>
              <a:rPr lang="nb-NO" sz="2400" dirty="0" err="1" smtClean="0">
                <a:solidFill>
                  <a:srgbClr val="2F5897"/>
                </a:solidFill>
                <a:cs typeface="Arial" panose="020B0604020202020204" pitchFamily="34" charset="0"/>
              </a:rPr>
              <a:t>examples</a:t>
            </a:r>
            <a:r>
              <a:rPr lang="nb-NO" sz="2400" dirty="0">
                <a:solidFill>
                  <a:srgbClr val="2F5897"/>
                </a:solidFill>
                <a:cs typeface="Arial" panose="020B0604020202020204" pitchFamily="34" charset="0"/>
              </a:rPr>
              <a:t> &amp; </a:t>
            </a:r>
            <a:r>
              <a:rPr lang="nb-NO" sz="2400" dirty="0" err="1">
                <a:solidFill>
                  <a:srgbClr val="2F5897"/>
                </a:solidFill>
                <a:cs typeface="Arial" panose="020B0604020202020204" pitchFamily="34" charset="0"/>
              </a:rPr>
              <a:t>sensitivity</a:t>
            </a:r>
            <a:r>
              <a:rPr lang="nb-NO" sz="2400" dirty="0">
                <a:solidFill>
                  <a:srgbClr val="2F5897"/>
                </a:solidFill>
                <a:cs typeface="Arial" panose="020B0604020202020204" pitchFamily="34" charset="0"/>
              </a:rPr>
              <a:t> </a:t>
            </a:r>
            <a:r>
              <a:rPr lang="nb-NO" sz="2400" dirty="0" err="1">
                <a:solidFill>
                  <a:srgbClr val="2F5897"/>
                </a:solidFill>
                <a:cs typeface="Arial" panose="020B0604020202020204" pitchFamily="34" charset="0"/>
              </a:rPr>
              <a:t>analysis</a:t>
            </a:r>
            <a:endParaRPr lang="en-US" sz="2400" dirty="0">
              <a:solidFill>
                <a:srgbClr val="2F5897"/>
              </a:solidFill>
              <a:cs typeface="Arial" panose="020B0604020202020204" pitchFamily="34" charset="0"/>
            </a:endParaRPr>
          </a:p>
          <a:p>
            <a:endParaRPr lang="nb-NO" sz="2400" dirty="0">
              <a:solidFill>
                <a:srgbClr val="2F5897"/>
              </a:solidFill>
              <a:cs typeface="Arial" panose="020B0604020202020204" pitchFamily="34" charset="0"/>
            </a:endParaRPr>
          </a:p>
          <a:p>
            <a:r>
              <a:rPr lang="nb-NO" sz="2400" dirty="0" smtClean="0">
                <a:solidFill>
                  <a:srgbClr val="2F5897"/>
                </a:solidFill>
                <a:cs typeface="Arial" panose="020B0604020202020204" pitchFamily="34" charset="0"/>
              </a:rPr>
              <a:t>4 </a:t>
            </a:r>
            <a:r>
              <a:rPr lang="en-US" sz="2400" dirty="0">
                <a:solidFill>
                  <a:srgbClr val="2F5897"/>
                </a:solidFill>
                <a:cs typeface="Arial" panose="020B0604020202020204" pitchFamily="34" charset="0"/>
              </a:rPr>
              <a:t>Curvature and anisotropy estimation </a:t>
            </a:r>
          </a:p>
          <a:p>
            <a:endParaRPr lang="en-US" sz="2400" dirty="0" smtClean="0">
              <a:solidFill>
                <a:srgbClr val="2F5897"/>
              </a:solidFill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rgbClr val="2F5897"/>
                </a:solidFill>
                <a:cs typeface="Arial" panose="020B0604020202020204" pitchFamily="34" charset="0"/>
              </a:rPr>
              <a:t>5 Conclusions</a:t>
            </a:r>
            <a:endParaRPr lang="en-US" sz="2400" dirty="0">
              <a:solidFill>
                <a:srgbClr val="2F5897"/>
              </a:solidFill>
              <a:cs typeface="Arial" panose="020B0604020202020204" pitchFamily="34" charset="0"/>
            </a:endParaRPr>
          </a:p>
        </p:txBody>
      </p:sp>
      <p:sp>
        <p:nvSpPr>
          <p:cNvPr id="5" name="4-Point Star 4"/>
          <p:cNvSpPr/>
          <p:nvPr/>
        </p:nvSpPr>
        <p:spPr>
          <a:xfrm>
            <a:off x="179512" y="2708920"/>
            <a:ext cx="288032" cy="144016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NTNU, Trondheim</a:t>
            </a: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0113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19256" cy="692696"/>
          </a:xfrm>
        </p:spPr>
        <p:txBody>
          <a:bodyPr/>
          <a:lstStyle/>
          <a:p>
            <a:r>
              <a:rPr lang="nb-NO" sz="4400" dirty="0" err="1" smtClean="0"/>
              <a:t>Extension</a:t>
            </a:r>
            <a:r>
              <a:rPr lang="nb-NO" sz="4400" dirty="0" smtClean="0"/>
              <a:t> for </a:t>
            </a:r>
            <a:r>
              <a:rPr lang="nb-NO" sz="4400" dirty="0" err="1" smtClean="0"/>
              <a:t>anisotropic</a:t>
            </a:r>
            <a:r>
              <a:rPr lang="nb-NO" sz="4400" dirty="0" smtClean="0"/>
              <a:t> media</a:t>
            </a:r>
            <a:endParaRPr lang="nb-NO" sz="44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2505813"/>
              </p:ext>
            </p:extLst>
          </p:nvPr>
        </p:nvGraphicFramePr>
        <p:xfrm>
          <a:off x="4760913" y="3673475"/>
          <a:ext cx="3313112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30" name="Formel" r:id="rId3" imgW="1892160" imgH="215640" progId="Equation.3">
                  <p:embed/>
                </p:oleObj>
              </mc:Choice>
              <mc:Fallback>
                <p:oleObj name="Formel" r:id="rId3" imgW="189216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60913" y="3673475"/>
                        <a:ext cx="3313112" cy="377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3191662"/>
              </p:ext>
            </p:extLst>
          </p:nvPr>
        </p:nvGraphicFramePr>
        <p:xfrm>
          <a:off x="3746500" y="5148263"/>
          <a:ext cx="5256213" cy="66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31" name="Formel" r:id="rId5" imgW="3377880" imgH="431640" progId="Equation.3">
                  <p:embed/>
                </p:oleObj>
              </mc:Choice>
              <mc:Fallback>
                <p:oleObj name="Formel" r:id="rId5" imgW="33778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6500" y="5148263"/>
                        <a:ext cx="5256213" cy="6651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834930" y="953473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2F5897"/>
                </a:solidFill>
              </a:rPr>
              <a:t>For </a:t>
            </a:r>
            <a:r>
              <a:rPr lang="en-US" altLang="zh-CN" dirty="0" smtClean="0">
                <a:solidFill>
                  <a:srgbClr val="2F5897"/>
                </a:solidFill>
              </a:rPr>
              <a:t>geometrical relation</a:t>
            </a:r>
            <a:endParaRPr lang="zh-CN" altLang="en-US" dirty="0">
              <a:solidFill>
                <a:srgbClr val="2F5897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06355" y="295428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2F5897"/>
                </a:solidFill>
              </a:rPr>
              <a:t>For </a:t>
            </a:r>
            <a:r>
              <a:rPr lang="en-US" altLang="zh-CN" dirty="0" smtClean="0">
                <a:solidFill>
                  <a:srgbClr val="2F5897"/>
                </a:solidFill>
              </a:rPr>
              <a:t>group velocity</a:t>
            </a:r>
            <a:endParaRPr lang="zh-CN" altLang="en-US" dirty="0">
              <a:solidFill>
                <a:srgbClr val="2F5897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06355" y="450912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2F5897"/>
                </a:solidFill>
              </a:rPr>
              <a:t>For </a:t>
            </a:r>
            <a:r>
              <a:rPr lang="en-US" altLang="zh-CN" dirty="0" err="1" smtClean="0">
                <a:solidFill>
                  <a:srgbClr val="2F5897"/>
                </a:solidFill>
              </a:rPr>
              <a:t>traveltime</a:t>
            </a:r>
            <a:endParaRPr lang="zh-CN" altLang="en-US" dirty="0">
              <a:solidFill>
                <a:srgbClr val="2F5897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1161398"/>
              </p:ext>
            </p:extLst>
          </p:nvPr>
        </p:nvGraphicFramePr>
        <p:xfrm>
          <a:off x="4932040" y="1700808"/>
          <a:ext cx="2333625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32" name="Equation" r:id="rId7" imgW="1511280" imgH="393480" progId="Equation.3">
                  <p:embed/>
                </p:oleObj>
              </mc:Choice>
              <mc:Fallback>
                <p:oleObj name="Equation" r:id="rId7" imgW="1511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0" y="1700808"/>
                        <a:ext cx="2333625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6" y="764704"/>
            <a:ext cx="4457700" cy="3381375"/>
          </a:xfrm>
          <a:prstGeom prst="rect">
            <a:avLst/>
          </a:prstGeom>
        </p:spPr>
      </p:pic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NTNU, Trondheim</a:t>
            </a:r>
            <a:endParaRPr lang="nb-NO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5616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4"/>
          <a:stretch>
            <a:fillRect/>
          </a:stretch>
        </p:blipFill>
        <p:spPr>
          <a:xfrm>
            <a:off x="4542587" y="790575"/>
            <a:ext cx="4352925" cy="2657475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3271829"/>
              </p:ext>
            </p:extLst>
          </p:nvPr>
        </p:nvGraphicFramePr>
        <p:xfrm>
          <a:off x="2051720" y="3501008"/>
          <a:ext cx="761227" cy="288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5" name="Formel" r:id="rId5" imgW="469800" imgH="177480" progId="Equation.3">
                  <p:embed/>
                </p:oleObj>
              </mc:Choice>
              <mc:Fallback>
                <p:oleObj name="Formel" r:id="rId5" imgW="469800" imgH="177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51720" y="3501008"/>
                        <a:ext cx="761227" cy="2880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2036377"/>
              </p:ext>
            </p:extLst>
          </p:nvPr>
        </p:nvGraphicFramePr>
        <p:xfrm>
          <a:off x="6838278" y="3501008"/>
          <a:ext cx="782637" cy="28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6" name="Formel" r:id="rId7" imgW="482400" imgH="177480" progId="Equation.3">
                  <p:embed/>
                </p:oleObj>
              </mc:Choice>
              <mc:Fallback>
                <p:oleObj name="Formel" r:id="rId7" imgW="482400" imgH="177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8278" y="3501008"/>
                        <a:ext cx="782637" cy="287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5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201094"/>
              </p:ext>
            </p:extLst>
          </p:nvPr>
        </p:nvGraphicFramePr>
        <p:xfrm>
          <a:off x="1768473" y="4293096"/>
          <a:ext cx="5137150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7" name="Formel" r:id="rId9" imgW="3302000" imgH="419100" progId="Equation.3">
                  <p:embed/>
                </p:oleObj>
              </mc:Choice>
              <mc:Fallback>
                <p:oleObj name="Formel" r:id="rId9" imgW="3302000" imgH="4191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8473" y="4293096"/>
                        <a:ext cx="5137150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/>
          <p:cNvCxnSpPr/>
          <p:nvPr/>
        </p:nvCxnSpPr>
        <p:spPr>
          <a:xfrm flipH="1" flipV="1">
            <a:off x="6444208" y="4941168"/>
            <a:ext cx="1152128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NTNU, Trondheim</a:t>
            </a:r>
            <a:endParaRPr lang="nb-NO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t>9</a:t>
            </a:fld>
            <a:endParaRPr lang="nb-NO"/>
          </a:p>
        </p:txBody>
      </p:sp>
      <p:pic>
        <p:nvPicPr>
          <p:cNvPr id="13" name="Picture 12"/>
          <p:cNvPicPr/>
          <p:nvPr/>
        </p:nvPicPr>
        <p:blipFill>
          <a:blip r:embed="rId11"/>
          <a:stretch>
            <a:fillRect/>
          </a:stretch>
        </p:blipFill>
        <p:spPr>
          <a:xfrm>
            <a:off x="154677" y="790575"/>
            <a:ext cx="4352925" cy="263842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707904" y="26064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rgbClr val="2F5897"/>
                </a:solidFill>
              </a:rPr>
              <a:t>EI mediu</a:t>
            </a:r>
            <a:r>
              <a:rPr lang="nb-NO" dirty="0">
                <a:solidFill>
                  <a:srgbClr val="2F5897"/>
                </a:solidFill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209453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748</TotalTime>
  <Words>762</Words>
  <Application>Microsoft Office PowerPoint</Application>
  <PresentationFormat>On-screen Show (4:3)</PresentationFormat>
  <Paragraphs>212</Paragraphs>
  <Slides>31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Executive</vt:lpstr>
      <vt:lpstr>Equation</vt:lpstr>
      <vt:lpstr>Formel</vt:lpstr>
      <vt:lpstr>ROSE meeting</vt:lpstr>
      <vt:lpstr>PowerPoint Presentation</vt:lpstr>
      <vt:lpstr> Estimation of anisotropy parameters from CRS approximation</vt:lpstr>
      <vt:lpstr>Outline</vt:lpstr>
      <vt:lpstr>CRS approximation</vt:lpstr>
      <vt:lpstr>Inversion of CRS attributes</vt:lpstr>
      <vt:lpstr>Outline</vt:lpstr>
      <vt:lpstr>Extension for anisotropic media</vt:lpstr>
      <vt:lpstr>PowerPoint Presentation</vt:lpstr>
      <vt:lpstr>GMA group velocity</vt:lpstr>
      <vt:lpstr>Effective anisotropy</vt:lpstr>
      <vt:lpstr>PowerPoint Presentation</vt:lpstr>
      <vt:lpstr>PowerPoint Presentation</vt:lpstr>
      <vt:lpstr>Group velocity comparison</vt:lpstr>
      <vt:lpstr>Outline</vt:lpstr>
      <vt:lpstr>Numerical examples –CRS attributes </vt:lpstr>
      <vt:lpstr>Numerical examples –model parameters </vt:lpstr>
      <vt:lpstr>Reconstructed reflector</vt:lpstr>
      <vt:lpstr>Linearization </vt:lpstr>
      <vt:lpstr>Sensitivity analysis</vt:lpstr>
      <vt:lpstr>Sensitivity analysis</vt:lpstr>
      <vt:lpstr>Outline</vt:lpstr>
      <vt:lpstr>Estimation</vt:lpstr>
      <vt:lpstr>Estimation</vt:lpstr>
      <vt:lpstr>Estimation test </vt:lpstr>
      <vt:lpstr>PowerPoint Presentation</vt:lpstr>
      <vt:lpstr>PowerPoint Presentation</vt:lpstr>
      <vt:lpstr>Outline</vt:lpstr>
      <vt:lpstr>Conclusions</vt:lpstr>
      <vt:lpstr>References </vt:lpstr>
      <vt:lpstr>End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Geoseminar</dc:title>
  <dc:creator>Shibo Xu</dc:creator>
  <cp:lastModifiedBy>Shibo Xu</cp:lastModifiedBy>
  <cp:revision>122</cp:revision>
  <dcterms:created xsi:type="dcterms:W3CDTF">2015-01-21T17:45:54Z</dcterms:created>
  <dcterms:modified xsi:type="dcterms:W3CDTF">2015-04-27T10:50:43Z</dcterms:modified>
</cp:coreProperties>
</file>