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62" r:id="rId4"/>
    <p:sldId id="263" r:id="rId5"/>
    <p:sldId id="266" r:id="rId6"/>
    <p:sldId id="264" r:id="rId7"/>
    <p:sldId id="259" r:id="rId8"/>
    <p:sldId id="257" r:id="rId9"/>
    <p:sldId id="267" r:id="rId10"/>
    <p:sldId id="260" r:id="rId11"/>
    <p:sldId id="273" r:id="rId12"/>
    <p:sldId id="261" r:id="rId13"/>
    <p:sldId id="265" r:id="rId14"/>
    <p:sldId id="268" r:id="rId15"/>
    <p:sldId id="271" r:id="rId16"/>
    <p:sldId id="272" r:id="rId17"/>
    <p:sldId id="270" r:id="rId18"/>
    <p:sldId id="269" r:id="rId1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4" Type="http://schemas.openxmlformats.org/officeDocument/2006/relationships/image" Target="../media/image5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46.wmf"/><Relationship Id="rId4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594ED-F771-4192-A1DF-19F67149359E}" type="datetimeFigureOut">
              <a:rPr lang="nb-NO" smtClean="0"/>
              <a:t>20.04.2017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4FD73-8AB2-4695-BC3C-0ABC3F6C66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146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594ED-F771-4192-A1DF-19F67149359E}" type="datetimeFigureOut">
              <a:rPr lang="nb-NO" smtClean="0"/>
              <a:t>20.04.2017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4FD73-8AB2-4695-BC3C-0ABC3F6C66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9280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594ED-F771-4192-A1DF-19F67149359E}" type="datetimeFigureOut">
              <a:rPr lang="nb-NO" smtClean="0"/>
              <a:t>20.04.2017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4FD73-8AB2-4695-BC3C-0ABC3F6C66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72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594ED-F771-4192-A1DF-19F67149359E}" type="datetimeFigureOut">
              <a:rPr lang="nb-NO" smtClean="0"/>
              <a:t>20.04.2017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4FD73-8AB2-4695-BC3C-0ABC3F6C66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6723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594ED-F771-4192-A1DF-19F67149359E}" type="datetimeFigureOut">
              <a:rPr lang="nb-NO" smtClean="0"/>
              <a:t>20.04.2017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4FD73-8AB2-4695-BC3C-0ABC3F6C66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0353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594ED-F771-4192-A1DF-19F67149359E}" type="datetimeFigureOut">
              <a:rPr lang="nb-NO" smtClean="0"/>
              <a:t>20.04.2017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4FD73-8AB2-4695-BC3C-0ABC3F6C66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795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594ED-F771-4192-A1DF-19F67149359E}" type="datetimeFigureOut">
              <a:rPr lang="nb-NO" smtClean="0"/>
              <a:t>20.04.2017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4FD73-8AB2-4695-BC3C-0ABC3F6C66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622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594ED-F771-4192-A1DF-19F67149359E}" type="datetimeFigureOut">
              <a:rPr lang="nb-NO" smtClean="0"/>
              <a:t>20.04.2017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4FD73-8AB2-4695-BC3C-0ABC3F6C66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8130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594ED-F771-4192-A1DF-19F67149359E}" type="datetimeFigureOut">
              <a:rPr lang="nb-NO" smtClean="0"/>
              <a:t>20.04.2017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4FD73-8AB2-4695-BC3C-0ABC3F6C66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4055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594ED-F771-4192-A1DF-19F67149359E}" type="datetimeFigureOut">
              <a:rPr lang="nb-NO" smtClean="0"/>
              <a:t>20.04.2017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4FD73-8AB2-4695-BC3C-0ABC3F6C66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6339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594ED-F771-4192-A1DF-19F67149359E}" type="datetimeFigureOut">
              <a:rPr lang="nb-NO" smtClean="0"/>
              <a:t>20.04.2017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4FD73-8AB2-4695-BC3C-0ABC3F6C66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5339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594ED-F771-4192-A1DF-19F67149359E}" type="datetimeFigureOut">
              <a:rPr lang="nb-NO" smtClean="0"/>
              <a:t>20.04.2017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4FD73-8AB2-4695-BC3C-0ABC3F6C66E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944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7.png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19.bin"/><Relationship Id="rId3" Type="http://schemas.openxmlformats.org/officeDocument/2006/relationships/image" Target="../media/image37.png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34.w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36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33.wmf"/><Relationship Id="rId4" Type="http://schemas.openxmlformats.org/officeDocument/2006/relationships/image" Target="../media/image38.png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3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3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4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oleObject" Target="../embeddings/oleObject26.bin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46.wmf"/><Relationship Id="rId5" Type="http://schemas.openxmlformats.org/officeDocument/2006/relationships/image" Target="../media/image47.png"/><Relationship Id="rId10" Type="http://schemas.openxmlformats.org/officeDocument/2006/relationships/oleObject" Target="../embeddings/oleObject29.bin"/><Relationship Id="rId4" Type="http://schemas.openxmlformats.org/officeDocument/2006/relationships/image" Target="../media/image43.wmf"/><Relationship Id="rId9" Type="http://schemas.openxmlformats.org/officeDocument/2006/relationships/image" Target="../media/image45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oleObject" Target="../embeddings/oleObject30.bin"/><Relationship Id="rId7" Type="http://schemas.openxmlformats.org/officeDocument/2006/relationships/image" Target="../media/image5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9.wmf"/><Relationship Id="rId11" Type="http://schemas.openxmlformats.org/officeDocument/2006/relationships/image" Target="../media/image51.wmf"/><Relationship Id="rId5" Type="http://schemas.openxmlformats.org/officeDocument/2006/relationships/oleObject" Target="../embeddings/oleObject31.bin"/><Relationship Id="rId10" Type="http://schemas.openxmlformats.org/officeDocument/2006/relationships/oleObject" Target="../embeddings/oleObject33.bin"/><Relationship Id="rId4" Type="http://schemas.openxmlformats.org/officeDocument/2006/relationships/image" Target="../media/image48.wmf"/><Relationship Id="rId9" Type="http://schemas.openxmlformats.org/officeDocument/2006/relationships/image" Target="../media/image5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56.png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5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54.wmf"/><Relationship Id="rId4" Type="http://schemas.openxmlformats.org/officeDocument/2006/relationships/image" Target="../media/image57.png"/><Relationship Id="rId9" Type="http://schemas.openxmlformats.org/officeDocument/2006/relationships/oleObject" Target="../embeddings/oleObject3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20.png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81319" y="5629278"/>
            <a:ext cx="3633401" cy="85510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Rectangle 16"/>
          <p:cNvSpPr/>
          <p:nvPr/>
        </p:nvSpPr>
        <p:spPr>
          <a:xfrm>
            <a:off x="183957" y="4767569"/>
            <a:ext cx="3633401" cy="855107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Waves in solid/fluid </a:t>
            </a:r>
            <a:r>
              <a:rPr lang="nb-NO" dirty="0" err="1" smtClean="0"/>
              <a:t>layered</a:t>
            </a:r>
            <a:r>
              <a:rPr lang="nb-NO" dirty="0" smtClean="0"/>
              <a:t> system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nb-NO" dirty="0" smtClean="0"/>
          </a:p>
          <a:p>
            <a:endParaRPr lang="nb-NO" dirty="0"/>
          </a:p>
          <a:p>
            <a:r>
              <a:rPr lang="nb-NO" dirty="0" smtClean="0"/>
              <a:t>Alexey Stovas, NTNU</a:t>
            </a:r>
          </a:p>
          <a:p>
            <a:r>
              <a:rPr lang="nb-NO" dirty="0" smtClean="0"/>
              <a:t>Yuriy Roganov, </a:t>
            </a:r>
            <a:r>
              <a:rPr lang="nb-NO" dirty="0" err="1" smtClean="0"/>
              <a:t>Tesseral</a:t>
            </a:r>
            <a:endParaRPr lang="nb-NO" dirty="0" smtClean="0"/>
          </a:p>
          <a:p>
            <a:endParaRPr lang="nb-NO" dirty="0" smtClean="0"/>
          </a:p>
        </p:txBody>
      </p:sp>
      <p:pic>
        <p:nvPicPr>
          <p:cNvPr id="4" name="Picture 8" descr="Rose_Stock_by_BreAnn+(2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4100" y="2846388"/>
            <a:ext cx="2054225" cy="261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0121105" y="5743575"/>
            <a:ext cx="12099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altLang="nb-NO" b="1" dirty="0">
                <a:solidFill>
                  <a:srgbClr val="FF3300"/>
                </a:solidFill>
              </a:rPr>
              <a:t>ROSE </a:t>
            </a:r>
            <a:r>
              <a:rPr lang="nb-NO" altLang="nb-NO" b="1" dirty="0" smtClean="0">
                <a:solidFill>
                  <a:srgbClr val="FF3300"/>
                </a:solidFill>
              </a:rPr>
              <a:t>2017</a:t>
            </a:r>
            <a:endParaRPr lang="en-US" altLang="nb-NO" b="1" dirty="0">
              <a:solidFill>
                <a:srgbClr val="FF33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882" y="5777187"/>
            <a:ext cx="798508" cy="55928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9" y="4875552"/>
            <a:ext cx="919861" cy="670924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1522211" y="4018331"/>
            <a:ext cx="1478434" cy="2733675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144" y="5724779"/>
            <a:ext cx="724984" cy="724984"/>
          </a:xfrm>
          <a:prstGeom prst="rect">
            <a:avLst/>
          </a:prstGeom>
        </p:spPr>
      </p:pic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2983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Group </a:t>
            </a:r>
            <a:r>
              <a:rPr lang="nb-NO" dirty="0" err="1" smtClean="0"/>
              <a:t>domain</a:t>
            </a:r>
            <a:endParaRPr lang="nb-N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840" y="1813682"/>
            <a:ext cx="5216018" cy="42249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9157" y="4865317"/>
            <a:ext cx="2042337" cy="85961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05667" y="589904"/>
            <a:ext cx="3175724" cy="28390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5712" y="3675133"/>
            <a:ext cx="3175724" cy="2693014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452144"/>
              </p:ext>
            </p:extLst>
          </p:nvPr>
        </p:nvGraphicFramePr>
        <p:xfrm>
          <a:off x="4257675" y="2097088"/>
          <a:ext cx="226060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7" imgW="1130040" imgH="660240" progId="Equation.DSMT4">
                  <p:embed/>
                </p:oleObj>
              </mc:Choice>
              <mc:Fallback>
                <p:oleObj name="Equation" r:id="rId7" imgW="113004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57675" y="2097088"/>
                        <a:ext cx="2260600" cy="1320800"/>
                      </a:xfrm>
                      <a:prstGeom prst="rect">
                        <a:avLst/>
                      </a:prstGeom>
                      <a:ln w="38100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42084" y="212947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26220" y="5445209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nb-N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59642" y="585246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nb-N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37498" y="251664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nb-N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94016" y="551522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nb-N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73029" y="586765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nb-N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55134" y="5045675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nb-N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06863" y="5867410"/>
            <a:ext cx="36420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nb-NO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nb-N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81098" y="2697623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nb-N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041684" y="16262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nb-N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079784" y="6245825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nb-N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381098" y="6240923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nb-N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52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Horizontal</a:t>
            </a:r>
            <a:r>
              <a:rPr lang="nb-NO" dirty="0" smtClean="0"/>
              <a:t> </a:t>
            </a:r>
            <a:r>
              <a:rPr lang="nb-NO" dirty="0" err="1" smtClean="0"/>
              <a:t>velocity</a:t>
            </a:r>
            <a:r>
              <a:rPr lang="nb-NO" dirty="0" smtClean="0"/>
              <a:t> </a:t>
            </a:r>
            <a:r>
              <a:rPr lang="nb-NO" dirty="0" err="1" smtClean="0"/>
              <a:t>dispersion</a:t>
            </a:r>
            <a:endParaRPr lang="nb-NO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0376" y="1351757"/>
            <a:ext cx="3810868" cy="22179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8476" y="4079995"/>
            <a:ext cx="3810868" cy="22179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780666" y="1321356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H=1m</a:t>
            </a:r>
            <a:endParaRPr lang="nb-NO" i="1" dirty="0"/>
          </a:p>
        </p:txBody>
      </p:sp>
      <p:sp>
        <p:nvSpPr>
          <p:cNvPr id="6" name="TextBox 5"/>
          <p:cNvSpPr txBox="1"/>
          <p:nvPr/>
        </p:nvSpPr>
        <p:spPr>
          <a:xfrm>
            <a:off x="8780666" y="3895329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H=10m</a:t>
            </a:r>
            <a:endParaRPr lang="nb-NO" i="1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180152"/>
              </p:ext>
            </p:extLst>
          </p:nvPr>
        </p:nvGraphicFramePr>
        <p:xfrm>
          <a:off x="1016000" y="1914525"/>
          <a:ext cx="5080000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7" name="Equation" r:id="rId5" imgW="2539800" imgH="1981080" progId="Equation.DSMT4">
                  <p:embed/>
                </p:oleObj>
              </mc:Choice>
              <mc:Fallback>
                <p:oleObj name="Equation" r:id="rId5" imgW="2539800" imgH="1981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16000" y="1914525"/>
                        <a:ext cx="5080000" cy="396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5035964"/>
              </p:ext>
            </p:extLst>
          </p:nvPr>
        </p:nvGraphicFramePr>
        <p:xfrm>
          <a:off x="8355013" y="2057400"/>
          <a:ext cx="4000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8" name="Equation" r:id="rId7" imgW="266400" imgH="241200" progId="Equation.DSMT4">
                  <p:embed/>
                </p:oleObj>
              </mc:Choice>
              <mc:Fallback>
                <p:oleObj name="Equation" r:id="rId7" imgW="2664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355013" y="2057400"/>
                        <a:ext cx="400050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7754094"/>
              </p:ext>
            </p:extLst>
          </p:nvPr>
        </p:nvGraphicFramePr>
        <p:xfrm>
          <a:off x="8364538" y="4545013"/>
          <a:ext cx="4000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9" name="Equation" r:id="rId9" imgW="266400" imgH="241200" progId="Equation.DSMT4">
                  <p:embed/>
                </p:oleObj>
              </mc:Choice>
              <mc:Fallback>
                <p:oleObj name="Equation" r:id="rId9" imgW="2664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364538" y="4545013"/>
                        <a:ext cx="400050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092967"/>
              </p:ext>
            </p:extLst>
          </p:nvPr>
        </p:nvGraphicFramePr>
        <p:xfrm>
          <a:off x="10594975" y="3048000"/>
          <a:ext cx="4000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0" name="Equation" r:id="rId11" imgW="266400" imgH="241200" progId="Equation.DSMT4">
                  <p:embed/>
                </p:oleObj>
              </mc:Choice>
              <mc:Fallback>
                <p:oleObj name="Equation" r:id="rId11" imgW="2664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594975" y="3048000"/>
                        <a:ext cx="400050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4189881"/>
              </p:ext>
            </p:extLst>
          </p:nvPr>
        </p:nvGraphicFramePr>
        <p:xfrm>
          <a:off x="10604500" y="5772150"/>
          <a:ext cx="4000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1" name="Equation" r:id="rId13" imgW="266400" imgH="241200" progId="Equation.DSMT4">
                  <p:embed/>
                </p:oleObj>
              </mc:Choice>
              <mc:Fallback>
                <p:oleObj name="Equation" r:id="rId13" imgW="2664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0604500" y="5772150"/>
                        <a:ext cx="400050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2195114"/>
              </p:ext>
            </p:extLst>
          </p:nvPr>
        </p:nvGraphicFramePr>
        <p:xfrm>
          <a:off x="10575985" y="5265580"/>
          <a:ext cx="419040" cy="36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2" name="Equation" r:id="rId15" imgW="279360" imgH="241200" progId="Equation.DSMT4">
                  <p:embed/>
                </p:oleObj>
              </mc:Choice>
              <mc:Fallback>
                <p:oleObj name="Equation" r:id="rId15" imgW="279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0575985" y="5265580"/>
                        <a:ext cx="419040" cy="36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0864868"/>
              </p:ext>
            </p:extLst>
          </p:nvPr>
        </p:nvGraphicFramePr>
        <p:xfrm>
          <a:off x="10575985" y="2541453"/>
          <a:ext cx="419040" cy="36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3" name="Equation" r:id="rId17" imgW="279360" imgH="241200" progId="Equation.DSMT4">
                  <p:embed/>
                </p:oleObj>
              </mc:Choice>
              <mc:Fallback>
                <p:oleObj name="Equation" r:id="rId17" imgW="279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0575985" y="2541453"/>
                        <a:ext cx="419040" cy="36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8742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 </a:t>
            </a:r>
            <a:r>
              <a:rPr lang="nb-NO" dirty="0" err="1" smtClean="0"/>
              <a:t>wave</a:t>
            </a:r>
            <a:r>
              <a:rPr lang="nb-NO" dirty="0" smtClean="0"/>
              <a:t> </a:t>
            </a:r>
            <a:r>
              <a:rPr lang="nb-NO" dirty="0" err="1" smtClean="0"/>
              <a:t>vertical</a:t>
            </a:r>
            <a:r>
              <a:rPr lang="nb-NO" dirty="0" smtClean="0"/>
              <a:t> </a:t>
            </a:r>
            <a:r>
              <a:rPr lang="nb-NO" dirty="0" err="1" smtClean="0"/>
              <a:t>velocity</a:t>
            </a:r>
            <a:endParaRPr lang="nb-NO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081884"/>
              </p:ext>
            </p:extLst>
          </p:nvPr>
        </p:nvGraphicFramePr>
        <p:xfrm>
          <a:off x="404813" y="1633538"/>
          <a:ext cx="10621962" cy="2620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" name="Equation" r:id="rId3" imgW="6172200" imgH="1523880" progId="Equation.DSMT4">
                  <p:embed/>
                </p:oleObj>
              </mc:Choice>
              <mc:Fallback>
                <p:oleObj name="Equation" r:id="rId3" imgW="6172200" imgH="1523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4813" y="1633538"/>
                        <a:ext cx="10621962" cy="2620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449356"/>
              </p:ext>
            </p:extLst>
          </p:nvPr>
        </p:nvGraphicFramePr>
        <p:xfrm>
          <a:off x="3649663" y="5521325"/>
          <a:ext cx="430530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" name="Equation" r:id="rId5" imgW="2501640" imgH="507960" progId="Equation.DSMT4">
                  <p:embed/>
                </p:oleObj>
              </mc:Choice>
              <mc:Fallback>
                <p:oleObj name="Equation" r:id="rId5" imgW="250164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49663" y="5521325"/>
                        <a:ext cx="4305300" cy="873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6168654"/>
              </p:ext>
            </p:extLst>
          </p:nvPr>
        </p:nvGraphicFramePr>
        <p:xfrm>
          <a:off x="6046573" y="4458987"/>
          <a:ext cx="76517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" name="Equation" r:id="rId7" imgW="444240" imgH="203040" progId="Equation.DSMT4">
                  <p:embed/>
                </p:oleObj>
              </mc:Choice>
              <mc:Fallback>
                <p:oleObj name="Equation" r:id="rId7" imgW="444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46573" y="4458987"/>
                        <a:ext cx="765175" cy="349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own Arrow 5"/>
          <p:cNvSpPr/>
          <p:nvPr/>
        </p:nvSpPr>
        <p:spPr>
          <a:xfrm>
            <a:off x="5156886" y="3995351"/>
            <a:ext cx="889687" cy="16228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TextBox 6"/>
          <p:cNvSpPr txBox="1"/>
          <p:nvPr/>
        </p:nvSpPr>
        <p:spPr>
          <a:xfrm>
            <a:off x="7619999" y="4390767"/>
            <a:ext cx="1072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Backus</a:t>
            </a:r>
            <a:endParaRPr lang="nb-NO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077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Analysis (</a:t>
            </a:r>
            <a:r>
              <a:rPr lang="nb-NO" dirty="0" err="1" smtClean="0"/>
              <a:t>large</a:t>
            </a:r>
            <a:r>
              <a:rPr lang="nb-NO" dirty="0" smtClean="0"/>
              <a:t> p and </a:t>
            </a:r>
            <a:r>
              <a:rPr lang="nb-NO" dirty="0" err="1" smtClean="0"/>
              <a:t>large</a:t>
            </a:r>
            <a:r>
              <a:rPr lang="nb-NO" dirty="0" smtClean="0"/>
              <a:t> </a:t>
            </a:r>
            <a:r>
              <a:rPr lang="nb-NO" dirty="0" err="1" smtClean="0"/>
              <a:t>frequency</a:t>
            </a:r>
            <a:r>
              <a:rPr lang="nb-NO" dirty="0" smtClean="0"/>
              <a:t>*)</a:t>
            </a:r>
            <a:endParaRPr lang="nb-NO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7309480"/>
              </p:ext>
            </p:extLst>
          </p:nvPr>
        </p:nvGraphicFramePr>
        <p:xfrm>
          <a:off x="2712180" y="1690688"/>
          <a:ext cx="4392612" cy="474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Equation" r:id="rId3" imgW="2552400" imgH="2755800" progId="Equation.DSMT4">
                  <p:embed/>
                </p:oleObj>
              </mc:Choice>
              <mc:Fallback>
                <p:oleObj name="Equation" r:id="rId3" imgW="2552400" imgH="275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12180" y="1690688"/>
                        <a:ext cx="4392612" cy="4740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3954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Analysis </a:t>
            </a:r>
            <a:r>
              <a:rPr lang="nb-NO" dirty="0" smtClean="0"/>
              <a:t>(zero </a:t>
            </a:r>
            <a:r>
              <a:rPr lang="nb-NO" dirty="0" err="1" smtClean="0"/>
              <a:t>frequency</a:t>
            </a:r>
            <a:r>
              <a:rPr lang="nb-NO" dirty="0"/>
              <a:t>)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49785"/>
              </p:ext>
            </p:extLst>
          </p:nvPr>
        </p:nvGraphicFramePr>
        <p:xfrm>
          <a:off x="428154" y="2059245"/>
          <a:ext cx="6667500" cy="2535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4" name="Equation" r:id="rId3" imgW="3873240" imgH="1473120" progId="Equation.DSMT4">
                  <p:embed/>
                </p:oleObj>
              </mc:Choice>
              <mc:Fallback>
                <p:oleObj name="Equation" r:id="rId3" imgW="3873240" imgH="1473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8154" y="2059245"/>
                        <a:ext cx="6667500" cy="2535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441371" y="6232854"/>
            <a:ext cx="7558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err="1" smtClean="0"/>
              <a:t>Generally</a:t>
            </a:r>
            <a:r>
              <a:rPr lang="nb-NO" i="1" dirty="0" smtClean="0"/>
              <a:t>, it is different from </a:t>
            </a:r>
            <a:r>
              <a:rPr lang="nb-NO" i="1" dirty="0" err="1" smtClean="0"/>
              <a:t>Backus</a:t>
            </a:r>
            <a:r>
              <a:rPr lang="nb-NO" i="1" dirty="0" smtClean="0"/>
              <a:t>, </a:t>
            </a:r>
            <a:r>
              <a:rPr lang="nb-NO" i="1" dirty="0" err="1" smtClean="0"/>
              <a:t>however</a:t>
            </a:r>
            <a:r>
              <a:rPr lang="nb-NO" i="1" dirty="0" smtClean="0"/>
              <a:t>, </a:t>
            </a:r>
            <a:r>
              <a:rPr lang="nb-NO" i="1" dirty="0" err="1" smtClean="0"/>
              <a:t>gives</a:t>
            </a:r>
            <a:r>
              <a:rPr lang="nb-NO" i="1" dirty="0" smtClean="0"/>
              <a:t> </a:t>
            </a:r>
            <a:r>
              <a:rPr lang="nb-NO" i="1" dirty="0" err="1" smtClean="0"/>
              <a:t>similar</a:t>
            </a:r>
            <a:r>
              <a:rPr lang="nb-NO" i="1" dirty="0" smtClean="0"/>
              <a:t> </a:t>
            </a:r>
            <a:r>
              <a:rPr lang="nb-NO" i="1" dirty="0" err="1" smtClean="0"/>
              <a:t>results</a:t>
            </a:r>
            <a:r>
              <a:rPr lang="nb-NO" i="1" dirty="0" smtClean="0"/>
              <a:t> for </a:t>
            </a:r>
            <a:r>
              <a:rPr lang="nb-NO" i="1" dirty="0" err="1" smtClean="0"/>
              <a:t>small</a:t>
            </a:r>
            <a:r>
              <a:rPr lang="nb-NO" i="1" dirty="0" smtClean="0"/>
              <a:t> </a:t>
            </a:r>
            <a:r>
              <a:rPr lang="nb-NO" i="1" dirty="0" smtClean="0">
                <a:latin typeface="Symbol" panose="05050102010706020507" pitchFamily="18" charset="2"/>
              </a:rPr>
              <a:t>f</a:t>
            </a:r>
            <a:r>
              <a:rPr lang="nb-NO" i="1" dirty="0" smtClean="0"/>
              <a:t>.</a:t>
            </a:r>
            <a:endParaRPr lang="nb-NO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03696" y="1644092"/>
            <a:ext cx="4597043" cy="3769576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6560829"/>
              </p:ext>
            </p:extLst>
          </p:nvPr>
        </p:nvGraphicFramePr>
        <p:xfrm>
          <a:off x="7568600" y="4594482"/>
          <a:ext cx="757145" cy="25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5" name="Equation" r:id="rId6" imgW="609480" imgH="203040" progId="Equation.DSMT4">
                  <p:embed/>
                </p:oleObj>
              </mc:Choice>
              <mc:Fallback>
                <p:oleObj name="Equation" r:id="rId6" imgW="6094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68600" y="4594482"/>
                        <a:ext cx="757145" cy="25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9856606"/>
              </p:ext>
            </p:extLst>
          </p:nvPr>
        </p:nvGraphicFramePr>
        <p:xfrm>
          <a:off x="7562119" y="4097722"/>
          <a:ext cx="661987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6" name="Equation" r:id="rId8" imgW="533160" imgH="203040" progId="Equation.DSMT4">
                  <p:embed/>
                </p:oleObj>
              </mc:Choice>
              <mc:Fallback>
                <p:oleObj name="Equation" r:id="rId8" imgW="5331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562119" y="4097722"/>
                        <a:ext cx="661987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0728852"/>
              </p:ext>
            </p:extLst>
          </p:nvPr>
        </p:nvGraphicFramePr>
        <p:xfrm>
          <a:off x="7571095" y="3618555"/>
          <a:ext cx="568325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7" name="Equation" r:id="rId10" imgW="457200" imgH="203040" progId="Equation.DSMT4">
                  <p:embed/>
                </p:oleObj>
              </mc:Choice>
              <mc:Fallback>
                <p:oleObj name="Equation" r:id="rId10" imgW="457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571095" y="3618555"/>
                        <a:ext cx="568325" cy="252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5691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Analysis: zero </a:t>
            </a:r>
            <a:r>
              <a:rPr lang="nb-NO" i="1" dirty="0" smtClean="0">
                <a:latin typeface="Symbol" panose="05050102010706020507" pitchFamily="18" charset="2"/>
              </a:rPr>
              <a:t>f </a:t>
            </a:r>
            <a:r>
              <a:rPr lang="nb-NO" dirty="0" smtClean="0"/>
              <a:t>limit (</a:t>
            </a:r>
            <a:r>
              <a:rPr lang="nb-NO" dirty="0" err="1" smtClean="0"/>
              <a:t>inherited</a:t>
            </a:r>
            <a:r>
              <a:rPr lang="nb-NO" dirty="0" smtClean="0"/>
              <a:t> </a:t>
            </a:r>
            <a:r>
              <a:rPr lang="nb-NO" dirty="0" smtClean="0"/>
              <a:t>slip)</a:t>
            </a:r>
            <a:endParaRPr lang="nb-NO" dirty="0">
              <a:latin typeface="+mn-lt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2303612"/>
              </p:ext>
            </p:extLst>
          </p:nvPr>
        </p:nvGraphicFramePr>
        <p:xfrm>
          <a:off x="273436" y="1426261"/>
          <a:ext cx="10012362" cy="166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7" name="Equation" r:id="rId3" imgW="5816520" imgH="965160" progId="Equation.DSMT4">
                  <p:embed/>
                </p:oleObj>
              </mc:Choice>
              <mc:Fallback>
                <p:oleObj name="Equation" r:id="rId3" imgW="581652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3436" y="1426261"/>
                        <a:ext cx="10012362" cy="166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2256084"/>
              </p:ext>
            </p:extLst>
          </p:nvPr>
        </p:nvGraphicFramePr>
        <p:xfrm>
          <a:off x="189213" y="3114845"/>
          <a:ext cx="6799263" cy="370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8" name="Equation" r:id="rId5" imgW="4711680" imgH="2565360" progId="Equation.DSMT4">
                  <p:embed/>
                </p:oleObj>
              </mc:Choice>
              <mc:Fallback>
                <p:oleObj name="Equation" r:id="rId5" imgW="4711680" imgH="2565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9213" y="3114845"/>
                        <a:ext cx="6799263" cy="3702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35072" y="3202118"/>
            <a:ext cx="4203357" cy="3446753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2395855"/>
              </p:ext>
            </p:extLst>
          </p:nvPr>
        </p:nvGraphicFramePr>
        <p:xfrm>
          <a:off x="9980204" y="4925494"/>
          <a:ext cx="611188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9" name="Equation" r:id="rId8" imgW="355320" imgH="380880" progId="Equation.DSMT4">
                  <p:embed/>
                </p:oleObj>
              </mc:Choice>
              <mc:Fallback>
                <p:oleObj name="Equation" r:id="rId8" imgW="35532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980204" y="4925494"/>
                        <a:ext cx="611188" cy="655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448722"/>
              </p:ext>
            </p:extLst>
          </p:nvPr>
        </p:nvGraphicFramePr>
        <p:xfrm>
          <a:off x="8981089" y="3474050"/>
          <a:ext cx="185578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0" name="Equation" r:id="rId10" imgW="1079280" imgH="304560" progId="Equation.DSMT4">
                  <p:embed/>
                </p:oleObj>
              </mc:Choice>
              <mc:Fallback>
                <p:oleObj name="Equation" r:id="rId10" imgW="10792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981089" y="3474050"/>
                        <a:ext cx="1855787" cy="523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7527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977" y="3431514"/>
            <a:ext cx="5151827" cy="31529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Stop bands for </a:t>
            </a:r>
            <a:r>
              <a:rPr lang="nb-NO" dirty="0" err="1" smtClean="0"/>
              <a:t>vertically</a:t>
            </a:r>
            <a:r>
              <a:rPr lang="nb-NO" dirty="0" smtClean="0"/>
              <a:t> </a:t>
            </a:r>
            <a:r>
              <a:rPr lang="nb-NO" dirty="0" err="1" smtClean="0"/>
              <a:t>propagated</a:t>
            </a:r>
            <a:r>
              <a:rPr lang="nb-NO" dirty="0" smtClean="0"/>
              <a:t> P </a:t>
            </a:r>
            <a:r>
              <a:rPr lang="nb-NO" dirty="0" err="1" smtClean="0"/>
              <a:t>wave</a:t>
            </a:r>
            <a:endParaRPr lang="nb-NO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407888"/>
            <a:ext cx="4914900" cy="4236643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64180"/>
              </p:ext>
            </p:extLst>
          </p:nvPr>
        </p:nvGraphicFramePr>
        <p:xfrm>
          <a:off x="9882931" y="2772915"/>
          <a:ext cx="568325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6" name="Equation" r:id="rId5" imgW="457200" imgH="203040" progId="Equation.DSMT4">
                  <p:embed/>
                </p:oleObj>
              </mc:Choice>
              <mc:Fallback>
                <p:oleObj name="Equation" r:id="rId5" imgW="457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882931" y="2772915"/>
                        <a:ext cx="568325" cy="252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912703"/>
              </p:ext>
            </p:extLst>
          </p:nvPr>
        </p:nvGraphicFramePr>
        <p:xfrm>
          <a:off x="9232478" y="3305308"/>
          <a:ext cx="584200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7" name="Equation" r:id="rId7" imgW="469800" imgH="203040" progId="Equation.DSMT4">
                  <p:embed/>
                </p:oleObj>
              </mc:Choice>
              <mc:Fallback>
                <p:oleObj name="Equation" r:id="rId7" imgW="469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232478" y="3305308"/>
                        <a:ext cx="584200" cy="252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009456"/>
              </p:ext>
            </p:extLst>
          </p:nvPr>
        </p:nvGraphicFramePr>
        <p:xfrm>
          <a:off x="8565728" y="3781168"/>
          <a:ext cx="58420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8" name="Equation" r:id="rId9" imgW="469800" imgH="203040" progId="Equation.DSMT4">
                  <p:embed/>
                </p:oleObj>
              </mc:Choice>
              <mc:Fallback>
                <p:oleObj name="Equation" r:id="rId9" imgW="469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565728" y="3781168"/>
                        <a:ext cx="584200" cy="252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098792"/>
              </p:ext>
            </p:extLst>
          </p:nvPr>
        </p:nvGraphicFramePr>
        <p:xfrm>
          <a:off x="428368" y="2150615"/>
          <a:ext cx="5048250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9" name="Equation" r:id="rId11" imgW="2933640" imgH="507960" progId="Equation.DSMT4">
                  <p:embed/>
                </p:oleObj>
              </mc:Choice>
              <mc:Fallback>
                <p:oleObj name="Equation" r:id="rId11" imgW="293364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28368" y="2150615"/>
                        <a:ext cx="5048250" cy="874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04234" y="5695043"/>
            <a:ext cx="609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i="1" dirty="0" smtClean="0"/>
              <a:t>Pass</a:t>
            </a:r>
            <a:endParaRPr lang="nb-NO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866034" y="5692156"/>
            <a:ext cx="609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i="1" dirty="0" smtClean="0"/>
              <a:t>Pass</a:t>
            </a:r>
            <a:endParaRPr lang="nb-NO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64723" y="5948630"/>
            <a:ext cx="613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i="1" dirty="0" smtClean="0"/>
              <a:t>Stop</a:t>
            </a:r>
            <a:endParaRPr lang="nb-NO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4358654" y="5948630"/>
            <a:ext cx="613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i="1" dirty="0" smtClean="0"/>
              <a:t>Stop</a:t>
            </a:r>
            <a:endParaRPr lang="nb-NO" b="1" i="1" dirty="0"/>
          </a:p>
        </p:txBody>
      </p:sp>
    </p:spTree>
    <p:extLst>
      <p:ext uri="{BB962C8B-B14F-4D97-AF65-F5344CB8AC3E}">
        <p14:creationId xmlns:p14="http://schemas.microsoft.com/office/powerpoint/2010/main" val="4159440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Fluid </a:t>
            </a:r>
            <a:r>
              <a:rPr lang="nb-NO" dirty="0" err="1" smtClean="0"/>
              <a:t>substitution</a:t>
            </a:r>
            <a:r>
              <a:rPr lang="nb-NO" dirty="0" smtClean="0"/>
              <a:t> (Utsira sand, f=30Hz)</a:t>
            </a:r>
            <a:endParaRPr lang="nb-NO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109" y="1416837"/>
            <a:ext cx="2772070" cy="224537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5251" y="1343439"/>
            <a:ext cx="2773334" cy="2246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110" y="3790889"/>
            <a:ext cx="2773333" cy="2246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85251" y="3790889"/>
            <a:ext cx="2773333" cy="2246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90800" y="1544489"/>
            <a:ext cx="535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i="1" dirty="0" smtClean="0"/>
              <a:t>CO</a:t>
            </a:r>
            <a:r>
              <a:rPr lang="nb-NO" sz="1200" b="1" i="1" dirty="0" smtClean="0"/>
              <a:t>2</a:t>
            </a:r>
            <a:endParaRPr lang="nb-NO" sz="12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2590800" y="3790889"/>
            <a:ext cx="535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i="1" dirty="0" smtClean="0"/>
              <a:t>CO</a:t>
            </a:r>
            <a:r>
              <a:rPr lang="nb-NO" sz="1200" b="1" i="1" dirty="0" smtClean="0"/>
              <a:t>2</a:t>
            </a:r>
            <a:endParaRPr lang="nb-NO" sz="12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428735" y="3790889"/>
            <a:ext cx="781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i="1" dirty="0" smtClean="0"/>
              <a:t>Water</a:t>
            </a:r>
            <a:endParaRPr lang="nb-NO" sz="1200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5314055" y="1544489"/>
            <a:ext cx="781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i="1" dirty="0" smtClean="0"/>
              <a:t>Water</a:t>
            </a:r>
            <a:endParaRPr lang="nb-NO" sz="1200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6235234" y="2270931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d=1cm</a:t>
            </a:r>
            <a:endParaRPr lang="nb-NO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6352652" y="4544757"/>
            <a:ext cx="814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d=5cm</a:t>
            </a:r>
            <a:endParaRPr lang="nb-NO" i="1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70009" y="3662214"/>
            <a:ext cx="2983791" cy="250041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289565" y="2018270"/>
            <a:ext cx="48532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nb-NO" dirty="0" smtClean="0"/>
              <a:t>Vp</a:t>
            </a:r>
            <a:r>
              <a:rPr lang="nb-NO" sz="1400" dirty="0" smtClean="0"/>
              <a:t>0</a:t>
            </a:r>
            <a:r>
              <a:rPr lang="nb-NO" dirty="0" smtClean="0"/>
              <a:t>&amp;eps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weakly</a:t>
            </a:r>
            <a:r>
              <a:rPr lang="nb-NO" dirty="0" smtClean="0"/>
              <a:t> dependent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frequency</a:t>
            </a:r>
            <a:r>
              <a:rPr lang="nb-NO" dirty="0" smtClean="0"/>
              <a:t>;</a:t>
            </a:r>
          </a:p>
          <a:p>
            <a:pPr marL="342900" indent="-342900">
              <a:buAutoNum type="arabicPeriod"/>
            </a:pPr>
            <a:r>
              <a:rPr lang="nb-NO" dirty="0" err="1" smtClean="0"/>
              <a:t>Anisotropic</a:t>
            </a:r>
            <a:r>
              <a:rPr lang="nb-NO" dirty="0" smtClean="0"/>
              <a:t> parameter </a:t>
            </a:r>
            <a:r>
              <a:rPr lang="nb-NO" b="1" i="1" dirty="0" smtClean="0">
                <a:latin typeface="Symbol" panose="05050102010706020507" pitchFamily="18" charset="2"/>
              </a:rPr>
              <a:t>d</a:t>
            </a:r>
            <a:r>
              <a:rPr lang="nb-NO" dirty="0" smtClean="0"/>
              <a:t>  is </a:t>
            </a:r>
            <a:r>
              <a:rPr lang="nb-NO" dirty="0" err="1" smtClean="0"/>
              <a:t>strong</a:t>
            </a:r>
            <a:r>
              <a:rPr lang="nb-NO" dirty="0" smtClean="0"/>
              <a:t> negative </a:t>
            </a:r>
            <a:endParaRPr lang="nb-NO" dirty="0" smtClean="0"/>
          </a:p>
          <a:p>
            <a:r>
              <a:rPr lang="nb-NO" dirty="0"/>
              <a:t> </a:t>
            </a:r>
            <a:r>
              <a:rPr lang="nb-NO" dirty="0" smtClean="0"/>
              <a:t>      </a:t>
            </a:r>
            <a:r>
              <a:rPr lang="nb-NO" dirty="0" smtClean="0"/>
              <a:t>and </a:t>
            </a:r>
            <a:r>
              <a:rPr lang="nb-NO" dirty="0" err="1" smtClean="0"/>
              <a:t>frequency</a:t>
            </a:r>
            <a:r>
              <a:rPr lang="nb-NO" dirty="0" smtClean="0"/>
              <a:t> </a:t>
            </a:r>
            <a:r>
              <a:rPr lang="nb-NO" dirty="0" smtClean="0"/>
              <a:t>dependent</a:t>
            </a:r>
            <a:r>
              <a:rPr lang="nb-NO" dirty="0" smtClean="0"/>
              <a:t>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22512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Conclusions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199" y="1825625"/>
            <a:ext cx="10601325" cy="4351338"/>
          </a:xfrm>
        </p:spPr>
        <p:txBody>
          <a:bodyPr>
            <a:normAutofit fontScale="92500" lnSpcReduction="10000"/>
          </a:bodyPr>
          <a:lstStyle/>
          <a:p>
            <a:r>
              <a:rPr lang="nb-NO" dirty="0" smtClean="0"/>
              <a:t>The </a:t>
            </a:r>
            <a:r>
              <a:rPr lang="nb-NO" dirty="0" err="1" smtClean="0"/>
              <a:t>frequency</a:t>
            </a:r>
            <a:r>
              <a:rPr lang="nb-NO" dirty="0" smtClean="0"/>
              <a:t>-dependent </a:t>
            </a:r>
            <a:r>
              <a:rPr lang="nb-NO" dirty="0" err="1" smtClean="0"/>
              <a:t>slowness</a:t>
            </a:r>
            <a:r>
              <a:rPr lang="nb-NO" dirty="0" smtClean="0"/>
              <a:t> </a:t>
            </a:r>
            <a:r>
              <a:rPr lang="nb-NO" dirty="0" err="1" smtClean="0"/>
              <a:t>surface</a:t>
            </a:r>
            <a:r>
              <a:rPr lang="nb-NO" dirty="0" smtClean="0"/>
              <a:t> is </a:t>
            </a:r>
            <a:r>
              <a:rPr lang="nb-NO" dirty="0" err="1" smtClean="0"/>
              <a:t>defined</a:t>
            </a:r>
            <a:r>
              <a:rPr lang="nb-NO" dirty="0" smtClean="0"/>
              <a:t> for </a:t>
            </a:r>
            <a:r>
              <a:rPr lang="nb-NO" dirty="0" err="1" smtClean="0"/>
              <a:t>waves</a:t>
            </a:r>
            <a:r>
              <a:rPr lang="nb-NO" dirty="0" smtClean="0"/>
              <a:t> </a:t>
            </a:r>
            <a:r>
              <a:rPr lang="nb-NO" dirty="0" err="1" smtClean="0"/>
              <a:t>propagating</a:t>
            </a:r>
            <a:r>
              <a:rPr lang="nb-NO" dirty="0" smtClean="0"/>
              <a:t> in a solid-fluid system (</a:t>
            </a:r>
            <a:r>
              <a:rPr lang="nb-NO" dirty="0" err="1" smtClean="0"/>
              <a:t>periodical</a:t>
            </a:r>
            <a:r>
              <a:rPr lang="nb-NO" dirty="0" smtClean="0"/>
              <a:t>). It </a:t>
            </a:r>
            <a:r>
              <a:rPr lang="nb-NO" dirty="0" err="1" smtClean="0"/>
              <a:t>consists</a:t>
            </a:r>
            <a:r>
              <a:rPr lang="nb-NO" dirty="0" smtClean="0"/>
              <a:t> of </a:t>
            </a:r>
            <a:r>
              <a:rPr lang="nb-NO" dirty="0" err="1" smtClean="0"/>
              <a:t>three</a:t>
            </a:r>
            <a:r>
              <a:rPr lang="nb-NO" dirty="0" smtClean="0"/>
              <a:t> </a:t>
            </a:r>
            <a:r>
              <a:rPr lang="nb-NO" dirty="0" err="1" smtClean="0"/>
              <a:t>sheets</a:t>
            </a:r>
            <a:r>
              <a:rPr lang="nb-NO" dirty="0" smtClean="0"/>
              <a:t> </a:t>
            </a:r>
            <a:r>
              <a:rPr lang="nb-NO" dirty="0" err="1" smtClean="0"/>
              <a:t>corresponding</a:t>
            </a:r>
            <a:r>
              <a:rPr lang="nb-NO" dirty="0" smtClean="0"/>
              <a:t> to P- and </a:t>
            </a:r>
            <a:r>
              <a:rPr lang="nb-NO" dirty="0" err="1" smtClean="0"/>
              <a:t>two</a:t>
            </a:r>
            <a:r>
              <a:rPr lang="nb-NO" dirty="0" smtClean="0"/>
              <a:t> S-</a:t>
            </a:r>
            <a:r>
              <a:rPr lang="nb-NO" dirty="0" err="1" smtClean="0"/>
              <a:t>waves</a:t>
            </a:r>
            <a:r>
              <a:rPr lang="nb-NO" dirty="0" smtClean="0"/>
              <a:t>.</a:t>
            </a:r>
          </a:p>
          <a:p>
            <a:r>
              <a:rPr lang="nb-NO" dirty="0" err="1" smtClean="0"/>
              <a:t>Both</a:t>
            </a:r>
            <a:r>
              <a:rPr lang="nb-NO" dirty="0" smtClean="0"/>
              <a:t> </a:t>
            </a:r>
            <a:r>
              <a:rPr lang="nb-NO" dirty="0" smtClean="0"/>
              <a:t>S*-</a:t>
            </a:r>
            <a:r>
              <a:rPr lang="nb-NO" dirty="0" err="1" smtClean="0"/>
              <a:t>waves</a:t>
            </a:r>
            <a:r>
              <a:rPr lang="nb-NO" dirty="0" smtClean="0"/>
              <a:t> have </a:t>
            </a:r>
            <a:r>
              <a:rPr lang="nb-NO" dirty="0" err="1" smtClean="0"/>
              <a:t>triplications</a:t>
            </a:r>
            <a:r>
              <a:rPr lang="nb-NO" dirty="0" smtClean="0"/>
              <a:t>.</a:t>
            </a:r>
          </a:p>
          <a:p>
            <a:r>
              <a:rPr lang="nb-NO" dirty="0" smtClean="0"/>
              <a:t>The </a:t>
            </a:r>
            <a:r>
              <a:rPr lang="nb-NO" dirty="0" err="1" smtClean="0"/>
              <a:t>low</a:t>
            </a:r>
            <a:r>
              <a:rPr lang="nb-NO" dirty="0" smtClean="0"/>
              <a:t>- and </a:t>
            </a:r>
            <a:r>
              <a:rPr lang="nb-NO" dirty="0" err="1" smtClean="0"/>
              <a:t>high-frequency</a:t>
            </a:r>
            <a:r>
              <a:rPr lang="nb-NO" dirty="0" smtClean="0"/>
              <a:t> limits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defined</a:t>
            </a:r>
            <a:r>
              <a:rPr lang="nb-NO" dirty="0" smtClean="0"/>
              <a:t>.</a:t>
            </a:r>
          </a:p>
          <a:p>
            <a:r>
              <a:rPr lang="nb-NO" dirty="0" smtClean="0"/>
              <a:t>The </a:t>
            </a:r>
            <a:r>
              <a:rPr lang="nb-NO" dirty="0" err="1" smtClean="0"/>
              <a:t>frequency</a:t>
            </a:r>
            <a:r>
              <a:rPr lang="nb-NO" dirty="0" smtClean="0"/>
              <a:t> </a:t>
            </a:r>
            <a:r>
              <a:rPr lang="nb-NO" dirty="0" err="1" smtClean="0"/>
              <a:t>dispersion</a:t>
            </a:r>
            <a:r>
              <a:rPr lang="nb-NO" dirty="0" smtClean="0"/>
              <a:t> is </a:t>
            </a:r>
            <a:r>
              <a:rPr lang="nb-NO" dirty="0" err="1" smtClean="0"/>
              <a:t>computed</a:t>
            </a:r>
            <a:r>
              <a:rPr lang="nb-NO" dirty="0" smtClean="0"/>
              <a:t> for horizontally </a:t>
            </a:r>
            <a:r>
              <a:rPr lang="nb-NO" dirty="0" err="1" smtClean="0"/>
              <a:t>propagating</a:t>
            </a:r>
            <a:r>
              <a:rPr lang="nb-NO" dirty="0" smtClean="0"/>
              <a:t> S-</a:t>
            </a:r>
            <a:r>
              <a:rPr lang="nb-NO" dirty="0" err="1" smtClean="0"/>
              <a:t>waves</a:t>
            </a:r>
            <a:r>
              <a:rPr lang="nb-NO" dirty="0" smtClean="0"/>
              <a:t>.</a:t>
            </a:r>
          </a:p>
          <a:p>
            <a:r>
              <a:rPr lang="nb-NO" dirty="0" smtClean="0"/>
              <a:t>The stop-bands for P-</a:t>
            </a:r>
            <a:r>
              <a:rPr lang="nb-NO" dirty="0" err="1" smtClean="0"/>
              <a:t>wave</a:t>
            </a:r>
            <a:r>
              <a:rPr lang="nb-NO" dirty="0" smtClean="0"/>
              <a:t>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defined</a:t>
            </a:r>
            <a:r>
              <a:rPr lang="nb-NO" dirty="0" smtClean="0"/>
              <a:t>.</a:t>
            </a:r>
          </a:p>
          <a:p>
            <a:r>
              <a:rPr lang="nb-NO" dirty="0" err="1" smtClean="0"/>
              <a:t>When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fluid </a:t>
            </a:r>
            <a:r>
              <a:rPr lang="nb-NO" dirty="0" err="1" smtClean="0"/>
              <a:t>layer</a:t>
            </a:r>
            <a:r>
              <a:rPr lang="nb-NO" dirty="0" smtClean="0"/>
              <a:t> </a:t>
            </a:r>
            <a:r>
              <a:rPr lang="nb-NO" dirty="0" err="1" smtClean="0"/>
              <a:t>thickness</a:t>
            </a:r>
            <a:r>
              <a:rPr lang="nb-NO" dirty="0" smtClean="0"/>
              <a:t> </a:t>
            </a:r>
            <a:r>
              <a:rPr lang="nb-NO" dirty="0" err="1" smtClean="0"/>
              <a:t>tends</a:t>
            </a:r>
            <a:r>
              <a:rPr lang="nb-NO" dirty="0" smtClean="0"/>
              <a:t> to zero, </a:t>
            </a:r>
            <a:r>
              <a:rPr lang="nb-NO" dirty="0" err="1" smtClean="0"/>
              <a:t>we</a:t>
            </a:r>
            <a:r>
              <a:rPr lang="nb-NO" dirty="0" smtClean="0"/>
              <a:t> </a:t>
            </a:r>
            <a:r>
              <a:rPr lang="nb-NO" dirty="0" err="1" smtClean="0"/>
              <a:t>obtain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medium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inhereted</a:t>
            </a:r>
            <a:r>
              <a:rPr lang="nb-NO" dirty="0" smtClean="0"/>
              <a:t> slip.</a:t>
            </a:r>
          </a:p>
          <a:p>
            <a:r>
              <a:rPr lang="nb-NO" dirty="0" smtClean="0"/>
              <a:t>It is </a:t>
            </a:r>
            <a:r>
              <a:rPr lang="nb-NO" dirty="0" err="1" smtClean="0"/>
              <a:t>shown</a:t>
            </a:r>
            <a:r>
              <a:rPr lang="nb-NO" dirty="0" smtClean="0"/>
              <a:t> </a:t>
            </a:r>
            <a:r>
              <a:rPr lang="nb-NO" dirty="0" err="1" smtClean="0"/>
              <a:t>that</a:t>
            </a:r>
            <a:r>
              <a:rPr lang="nb-NO" dirty="0" smtClean="0"/>
              <a:t> S-</a:t>
            </a:r>
            <a:r>
              <a:rPr lang="nb-NO" dirty="0" err="1" smtClean="0"/>
              <a:t>waves</a:t>
            </a:r>
            <a:r>
              <a:rPr lang="nb-NO" dirty="0" smtClean="0"/>
              <a:t> </a:t>
            </a:r>
            <a:r>
              <a:rPr lang="nb-NO" dirty="0" err="1" smtClean="0"/>
              <a:t>are</a:t>
            </a:r>
            <a:r>
              <a:rPr lang="nb-NO" dirty="0" smtClean="0"/>
              <a:t> sensitive to fluid </a:t>
            </a:r>
            <a:r>
              <a:rPr lang="nb-NO" dirty="0" err="1" smtClean="0"/>
              <a:t>substitution</a:t>
            </a:r>
            <a:r>
              <a:rPr lang="nb-NO" dirty="0" smtClean="0"/>
              <a:t>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87169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Outline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Wave</a:t>
            </a:r>
            <a:r>
              <a:rPr lang="nb-NO" dirty="0" smtClean="0"/>
              <a:t> </a:t>
            </a:r>
            <a:r>
              <a:rPr lang="nb-NO" dirty="0" err="1" smtClean="0"/>
              <a:t>propagation</a:t>
            </a:r>
            <a:r>
              <a:rPr lang="nb-NO" dirty="0" smtClean="0"/>
              <a:t> in solid-fluid </a:t>
            </a:r>
            <a:r>
              <a:rPr lang="nb-NO" dirty="0" err="1" smtClean="0"/>
              <a:t>layers</a:t>
            </a:r>
            <a:endParaRPr lang="nb-NO" dirty="0" smtClean="0"/>
          </a:p>
          <a:p>
            <a:r>
              <a:rPr lang="nb-NO" dirty="0" err="1" smtClean="0"/>
              <a:t>Frequency</a:t>
            </a:r>
            <a:r>
              <a:rPr lang="nb-NO" dirty="0" smtClean="0"/>
              <a:t> dependent </a:t>
            </a:r>
            <a:r>
              <a:rPr lang="nb-NO" dirty="0" err="1" smtClean="0"/>
              <a:t>slowness</a:t>
            </a:r>
            <a:r>
              <a:rPr lang="nb-NO" dirty="0" smtClean="0"/>
              <a:t> </a:t>
            </a:r>
            <a:r>
              <a:rPr lang="nb-NO" dirty="0" err="1" smtClean="0"/>
              <a:t>surface</a:t>
            </a:r>
            <a:endParaRPr lang="nb-NO" dirty="0" smtClean="0"/>
          </a:p>
          <a:p>
            <a:r>
              <a:rPr lang="nb-NO" dirty="0" smtClean="0"/>
              <a:t>From </a:t>
            </a:r>
            <a:r>
              <a:rPr lang="nb-NO" dirty="0" err="1" smtClean="0"/>
              <a:t>phase</a:t>
            </a:r>
            <a:r>
              <a:rPr lang="nb-NO" dirty="0" smtClean="0"/>
              <a:t> to </a:t>
            </a:r>
            <a:r>
              <a:rPr lang="nb-NO" dirty="0" err="1" smtClean="0"/>
              <a:t>group</a:t>
            </a:r>
            <a:r>
              <a:rPr lang="nb-NO" dirty="0" smtClean="0"/>
              <a:t> </a:t>
            </a:r>
            <a:r>
              <a:rPr lang="nb-NO" dirty="0" err="1" smtClean="0"/>
              <a:t>domain</a:t>
            </a:r>
            <a:endParaRPr lang="nb-NO" dirty="0" smtClean="0"/>
          </a:p>
          <a:p>
            <a:r>
              <a:rPr lang="nb-NO" dirty="0" err="1" smtClean="0"/>
              <a:t>Caustics</a:t>
            </a:r>
            <a:endParaRPr lang="nb-NO" dirty="0" smtClean="0"/>
          </a:p>
          <a:p>
            <a:r>
              <a:rPr lang="nb-NO" dirty="0" err="1" smtClean="0"/>
              <a:t>Dispersion</a:t>
            </a:r>
            <a:endParaRPr lang="nb-NO" dirty="0" smtClean="0"/>
          </a:p>
          <a:p>
            <a:r>
              <a:rPr lang="nb-NO" dirty="0" smtClean="0"/>
              <a:t>Analysis</a:t>
            </a:r>
          </a:p>
          <a:p>
            <a:r>
              <a:rPr lang="nb-NO" dirty="0" err="1" smtClean="0"/>
              <a:t>Conclusions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30453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Solid-fluid </a:t>
            </a:r>
            <a:r>
              <a:rPr lang="nb-NO" dirty="0" err="1" smtClean="0"/>
              <a:t>layers</a:t>
            </a:r>
            <a:endParaRPr lang="nb-NO" b="1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261953"/>
              </p:ext>
            </p:extLst>
          </p:nvPr>
        </p:nvGraphicFramePr>
        <p:xfrm>
          <a:off x="1752599" y="2336799"/>
          <a:ext cx="7091329" cy="235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4" name="Equation" r:id="rId3" imgW="4813200" imgH="1600200" progId="Equation.DSMT4">
                  <p:embed/>
                </p:oleObj>
              </mc:Choice>
              <mc:Fallback>
                <p:oleObj name="Equation" r:id="rId3" imgW="4813200" imgH="1600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599" y="2336799"/>
                        <a:ext cx="7091329" cy="2359025"/>
                      </a:xfrm>
                      <a:prstGeom prst="rect">
                        <a:avLst/>
                      </a:prstGeom>
                      <a:ln w="38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853360"/>
              </p:ext>
            </p:extLst>
          </p:nvPr>
        </p:nvGraphicFramePr>
        <p:xfrm>
          <a:off x="1138238" y="1509713"/>
          <a:ext cx="7551737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5" name="Equation" r:id="rId5" imgW="5752800" imgH="495000" progId="Equation.DSMT4">
                  <p:embed/>
                </p:oleObj>
              </mc:Choice>
              <mc:Fallback>
                <p:oleObj name="Equation" r:id="rId5" imgW="575280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38238" y="1509713"/>
                        <a:ext cx="7551737" cy="650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2695563"/>
              </p:ext>
            </p:extLst>
          </p:nvPr>
        </p:nvGraphicFramePr>
        <p:xfrm>
          <a:off x="3824288" y="4857750"/>
          <a:ext cx="2938462" cy="1725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" name="Equation" r:id="rId7" imgW="1815840" imgH="1066680" progId="Equation.DSMT4">
                  <p:embed/>
                </p:oleObj>
              </mc:Choice>
              <mc:Fallback>
                <p:oleObj name="Equation" r:id="rId7" imgW="1815840" imgH="1066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24288" y="4857750"/>
                        <a:ext cx="2938462" cy="1725515"/>
                      </a:xfrm>
                      <a:prstGeom prst="rect">
                        <a:avLst/>
                      </a:prstGeom>
                      <a:ln w="38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9708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Solid-fluid </a:t>
            </a:r>
            <a:r>
              <a:rPr lang="nb-NO" dirty="0" err="1" smtClean="0"/>
              <a:t>layers</a:t>
            </a:r>
            <a:endParaRPr lang="nb-NO" b="1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524849"/>
              </p:ext>
            </p:extLst>
          </p:nvPr>
        </p:nvGraphicFramePr>
        <p:xfrm>
          <a:off x="1257300" y="1995488"/>
          <a:ext cx="7985125" cy="397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4" name="Equation" r:id="rId3" imgW="6083280" imgH="3022560" progId="Equation.DSMT4">
                  <p:embed/>
                </p:oleObj>
              </mc:Choice>
              <mc:Fallback>
                <p:oleObj name="Equation" r:id="rId3" imgW="6083280" imgH="3022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7300" y="1995488"/>
                        <a:ext cx="7985125" cy="3970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07741" y="1385885"/>
            <a:ext cx="6030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Let </a:t>
            </a:r>
            <a:r>
              <a:rPr lang="nb-NO" dirty="0" err="1" smtClean="0"/>
              <a:t>us</a:t>
            </a:r>
            <a:r>
              <a:rPr lang="nb-NO" dirty="0" smtClean="0"/>
              <a:t> </a:t>
            </a:r>
            <a:r>
              <a:rPr lang="nb-NO" dirty="0" err="1" smtClean="0"/>
              <a:t>consider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diagonal </a:t>
            </a:r>
            <a:r>
              <a:rPr lang="nb-NO" dirty="0" err="1" smtClean="0"/>
              <a:t>matrices</a:t>
            </a:r>
            <a:r>
              <a:rPr lang="nb-NO" dirty="0" smtClean="0"/>
              <a:t> and </a:t>
            </a:r>
            <a:r>
              <a:rPr lang="nb-NO" dirty="0" err="1" smtClean="0"/>
              <a:t>propagator</a:t>
            </a:r>
            <a:r>
              <a:rPr lang="nb-NO" dirty="0" smtClean="0"/>
              <a:t> </a:t>
            </a:r>
            <a:r>
              <a:rPr lang="nb-NO" dirty="0" err="1" smtClean="0"/>
              <a:t>matrices</a:t>
            </a:r>
            <a:endParaRPr lang="nb-NO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731887"/>
              </p:ext>
            </p:extLst>
          </p:nvPr>
        </p:nvGraphicFramePr>
        <p:xfrm>
          <a:off x="6504545" y="5487645"/>
          <a:ext cx="1833563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5" name="Equation" r:id="rId5" imgW="1396800" imgH="507960" progId="Equation.DSMT4">
                  <p:embed/>
                </p:oleObj>
              </mc:Choice>
              <mc:Fallback>
                <p:oleObj name="Equation" r:id="rId5" imgW="139680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04545" y="5487645"/>
                        <a:ext cx="1833563" cy="668337"/>
                      </a:xfrm>
                      <a:prstGeom prst="rect">
                        <a:avLst/>
                      </a:prstGeom>
                      <a:ln w="38100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345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Periodic</a:t>
            </a:r>
            <a:r>
              <a:rPr lang="nb-NO" dirty="0" smtClean="0"/>
              <a:t> fluid-solid system</a:t>
            </a:r>
            <a:endParaRPr lang="nb-NO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647568" y="2611395"/>
            <a:ext cx="3146854" cy="823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1669334" y="3416945"/>
            <a:ext cx="3146854" cy="823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1669338" y="4723227"/>
            <a:ext cx="3146854" cy="823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660006" y="5451016"/>
            <a:ext cx="3146854" cy="823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650675" y="2997064"/>
            <a:ext cx="3146854" cy="823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663110" y="5062246"/>
            <a:ext cx="3146854" cy="823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653787" y="4091859"/>
            <a:ext cx="3146854" cy="823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03842" y="2633167"/>
            <a:ext cx="12955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Fluid</a:t>
            </a:r>
            <a:endParaRPr lang="nb-NO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16277" y="4707670"/>
            <a:ext cx="12955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Fluid</a:t>
            </a:r>
            <a:endParaRPr lang="nb-NO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97621" y="3681307"/>
            <a:ext cx="12394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endParaRPr lang="nb-NO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647568" y="1959429"/>
            <a:ext cx="21766" cy="4273420"/>
          </a:xfrm>
          <a:prstGeom prst="straightConnector1">
            <a:avLst/>
          </a:prstGeom>
          <a:ln w="508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44817" y="5943597"/>
            <a:ext cx="324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lang="nb-NO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22774" y="2680998"/>
            <a:ext cx="4138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nb-NO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nb-NO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16550" y="3085330"/>
            <a:ext cx="4138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nb-NO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nb-NO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25879" y="3757122"/>
            <a:ext cx="4138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nb-NO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nb-NO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25882" y="4372950"/>
            <a:ext cx="4138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nb-NO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nb-NO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5886" y="4746174"/>
            <a:ext cx="4138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nb-NO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nb-NO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0569057"/>
              </p:ext>
            </p:extLst>
          </p:nvPr>
        </p:nvGraphicFramePr>
        <p:xfrm>
          <a:off x="7837488" y="2962752"/>
          <a:ext cx="2974614" cy="2099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6" name="Equation" r:id="rId3" imgW="1079280" imgH="761760" progId="Equation.DSMT4">
                  <p:embed/>
                </p:oleObj>
              </mc:Choice>
              <mc:Fallback>
                <p:oleObj name="Equation" r:id="rId3" imgW="107928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37488" y="2962752"/>
                        <a:ext cx="2974614" cy="20994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00" y="3718249"/>
            <a:ext cx="1441420" cy="646331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nb-NO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endParaRPr lang="nb-NO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86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Monodromy</a:t>
            </a:r>
            <a:r>
              <a:rPr lang="nb-NO" dirty="0" smtClean="0"/>
              <a:t> </a:t>
            </a:r>
            <a:r>
              <a:rPr lang="nb-NO" dirty="0" err="1" smtClean="0"/>
              <a:t>matrix</a:t>
            </a:r>
            <a:endParaRPr lang="nb-NO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918033"/>
              </p:ext>
            </p:extLst>
          </p:nvPr>
        </p:nvGraphicFramePr>
        <p:xfrm>
          <a:off x="719299" y="1725781"/>
          <a:ext cx="5740400" cy="451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7" name="Equation" r:id="rId3" imgW="3263760" imgH="2565360" progId="Equation.DSMT4">
                  <p:embed/>
                </p:oleObj>
              </mc:Choice>
              <mc:Fallback>
                <p:oleObj name="Equation" r:id="rId3" imgW="3263760" imgH="2565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9299" y="1725781"/>
                        <a:ext cx="5740400" cy="4516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8784281"/>
              </p:ext>
            </p:extLst>
          </p:nvPr>
        </p:nvGraphicFramePr>
        <p:xfrm>
          <a:off x="8273466" y="3070078"/>
          <a:ext cx="2822282" cy="597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8" name="Equation" r:id="rId5" imgW="901440" imgH="190440" progId="Equation.DSMT4">
                  <p:embed/>
                </p:oleObj>
              </mc:Choice>
              <mc:Fallback>
                <p:oleObj name="Equation" r:id="rId5" imgW="90144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73466" y="3070078"/>
                        <a:ext cx="2822282" cy="597776"/>
                      </a:xfrm>
                      <a:prstGeom prst="rect">
                        <a:avLst/>
                      </a:prstGeom>
                      <a:ln w="38100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ight Arrow 4"/>
          <p:cNvSpPr/>
          <p:nvPr/>
        </p:nvSpPr>
        <p:spPr>
          <a:xfrm>
            <a:off x="7184571" y="3070078"/>
            <a:ext cx="849086" cy="5977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TextBox 5"/>
          <p:cNvSpPr txBox="1"/>
          <p:nvPr/>
        </p:nvSpPr>
        <p:spPr>
          <a:xfrm>
            <a:off x="6195528" y="6074234"/>
            <a:ext cx="5502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err="1" smtClean="0"/>
              <a:t>Similar</a:t>
            </a:r>
            <a:r>
              <a:rPr lang="nb-NO" i="1" dirty="0" smtClean="0"/>
              <a:t> </a:t>
            </a:r>
            <a:r>
              <a:rPr lang="nb-NO" i="1" dirty="0" err="1" smtClean="0"/>
              <a:t>approach</a:t>
            </a:r>
            <a:r>
              <a:rPr lang="nb-NO" i="1" dirty="0" smtClean="0"/>
              <a:t> is </a:t>
            </a:r>
            <a:r>
              <a:rPr lang="nb-NO" i="1" dirty="0" err="1" smtClean="0"/>
              <a:t>proposed</a:t>
            </a:r>
            <a:r>
              <a:rPr lang="nb-NO" i="1" dirty="0" smtClean="0"/>
              <a:t> by </a:t>
            </a:r>
            <a:r>
              <a:rPr lang="nb-NO" i="1" dirty="0" err="1" smtClean="0"/>
              <a:t>Schoenberg</a:t>
            </a:r>
            <a:r>
              <a:rPr lang="nb-NO" i="1" dirty="0" smtClean="0"/>
              <a:t>, 1983; 1984</a:t>
            </a:r>
            <a:endParaRPr lang="nb-NO" i="1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8667425"/>
              </p:ext>
            </p:extLst>
          </p:nvPr>
        </p:nvGraphicFramePr>
        <p:xfrm>
          <a:off x="5846763" y="3849688"/>
          <a:ext cx="5938837" cy="203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9" name="Equation" r:id="rId7" imgW="3492360" imgH="1193760" progId="Equation.DSMT4">
                  <p:embed/>
                </p:oleObj>
              </mc:Choice>
              <mc:Fallback>
                <p:oleObj name="Equation" r:id="rId7" imgW="3492360" imgH="1193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46763" y="3849688"/>
                        <a:ext cx="5938837" cy="2038350"/>
                      </a:xfrm>
                      <a:prstGeom prst="rect">
                        <a:avLst/>
                      </a:prstGeom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988329"/>
              </p:ext>
            </p:extLst>
          </p:nvPr>
        </p:nvGraphicFramePr>
        <p:xfrm>
          <a:off x="8446787" y="2107317"/>
          <a:ext cx="21844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0" name="Equation" r:id="rId9" imgW="1091880" imgH="253800" progId="Equation.DSMT4">
                  <p:embed/>
                </p:oleObj>
              </mc:Choice>
              <mc:Fallback>
                <p:oleObj name="Equation" r:id="rId9" imgW="10918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446787" y="2107317"/>
                        <a:ext cx="21844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693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Frequency</a:t>
            </a:r>
            <a:r>
              <a:rPr lang="nb-NO" dirty="0" smtClean="0"/>
              <a:t> dependent </a:t>
            </a:r>
            <a:r>
              <a:rPr lang="nb-NO" dirty="0" err="1" smtClean="0"/>
              <a:t>slowness</a:t>
            </a:r>
            <a:r>
              <a:rPr lang="nb-NO" dirty="0" smtClean="0"/>
              <a:t> </a:t>
            </a:r>
            <a:r>
              <a:rPr lang="nb-NO" dirty="0" err="1" smtClean="0"/>
              <a:t>surface</a:t>
            </a:r>
            <a:endParaRPr lang="nb-NO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212551"/>
              </p:ext>
            </p:extLst>
          </p:nvPr>
        </p:nvGraphicFramePr>
        <p:xfrm>
          <a:off x="3244980" y="2557066"/>
          <a:ext cx="3556000" cy="233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Equation" r:id="rId3" imgW="1777680" imgH="1168200" progId="Equation.DSMT4">
                  <p:embed/>
                </p:oleObj>
              </mc:Choice>
              <mc:Fallback>
                <p:oleObj name="Equation" r:id="rId3" imgW="1777680" imgH="1168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44980" y="2557066"/>
                        <a:ext cx="3556000" cy="2336800"/>
                      </a:xfrm>
                      <a:prstGeom prst="rect">
                        <a:avLst/>
                      </a:prstGeom>
                      <a:ln w="38100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026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Slowness</a:t>
            </a:r>
            <a:r>
              <a:rPr lang="nb-NO" dirty="0" smtClean="0"/>
              <a:t> </a:t>
            </a:r>
            <a:r>
              <a:rPr lang="nb-NO" dirty="0" err="1" smtClean="0"/>
              <a:t>surface</a:t>
            </a:r>
            <a:endParaRPr lang="nb-N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715" y="2174738"/>
            <a:ext cx="4897436" cy="40942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48714" y="5758249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nb-N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9178" y="4040661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93520" y="576236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nb-N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40231" y="3991229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nb-N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26972" y="2294245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nb-N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19603" y="5762365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nb-N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58503" y="4254839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nb-N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63300" y="3356923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nb-N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08420" y="2755556"/>
            <a:ext cx="175080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i="1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nb-NO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=0.001</a:t>
            </a:r>
          </a:p>
          <a:p>
            <a:r>
              <a:rPr lang="nb-NO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= 10 </a:t>
            </a:r>
            <a:r>
              <a:rPr lang="nb-NO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Hz</a:t>
            </a:r>
            <a:endParaRPr lang="nb-NO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98568" y="326218"/>
            <a:ext cx="3175724" cy="265490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17228" y="3479983"/>
            <a:ext cx="3175724" cy="26549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9154927" y="612626"/>
            <a:ext cx="1955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= 100 </a:t>
            </a:r>
            <a:r>
              <a:rPr lang="nb-NO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Hz</a:t>
            </a:r>
            <a:endParaRPr lang="nb-NO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332207" y="4092945"/>
            <a:ext cx="21611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= 1000 </a:t>
            </a:r>
            <a:r>
              <a:rPr lang="nb-NO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Hz</a:t>
            </a:r>
            <a:endParaRPr lang="nb-NO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0463898"/>
              </p:ext>
            </p:extLst>
          </p:nvPr>
        </p:nvGraphicFramePr>
        <p:xfrm>
          <a:off x="5469117" y="787343"/>
          <a:ext cx="2794000" cy="226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6" name="Equation" r:id="rId6" imgW="1396800" imgH="1130040" progId="Equation.DSMT4">
                  <p:embed/>
                </p:oleObj>
              </mc:Choice>
              <mc:Fallback>
                <p:oleObj name="Equation" r:id="rId6" imgW="1396800" imgH="1130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69117" y="787343"/>
                        <a:ext cx="2794000" cy="226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641364"/>
              </p:ext>
            </p:extLst>
          </p:nvPr>
        </p:nvGraphicFramePr>
        <p:xfrm>
          <a:off x="6201152" y="3464487"/>
          <a:ext cx="1734082" cy="3172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7" name="Equation" r:id="rId8" imgW="1041120" imgH="1904760" progId="Equation.DSMT4">
                  <p:embed/>
                </p:oleObj>
              </mc:Choice>
              <mc:Fallback>
                <p:oleObj name="Equation" r:id="rId8" imgW="1041120" imgH="1904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201152" y="3464487"/>
                        <a:ext cx="1734082" cy="3172555"/>
                      </a:xfrm>
                      <a:prstGeom prst="rect">
                        <a:avLst/>
                      </a:prstGeom>
                      <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32855" y="5262465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i="1" dirty="0" smtClean="0"/>
              <a:t>P-</a:t>
            </a:r>
            <a:r>
              <a:rPr lang="nb-NO" b="1" i="1" dirty="0" err="1" smtClean="0"/>
              <a:t>wave</a:t>
            </a:r>
            <a:endParaRPr lang="nb-NO" b="1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1743471" y="4425812"/>
            <a:ext cx="1440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i="1" dirty="0" smtClean="0"/>
              <a:t>Fast S*-</a:t>
            </a:r>
            <a:r>
              <a:rPr lang="nb-NO" b="1" i="1" dirty="0" err="1" smtClean="0"/>
              <a:t>wave</a:t>
            </a:r>
            <a:endParaRPr lang="nb-NO" b="1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3624227" y="3850424"/>
            <a:ext cx="1502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i="1" dirty="0" err="1" smtClean="0"/>
              <a:t>Slow</a:t>
            </a:r>
            <a:r>
              <a:rPr lang="nb-NO" b="1" i="1" dirty="0" smtClean="0"/>
              <a:t> S*-</a:t>
            </a:r>
            <a:r>
              <a:rPr lang="nb-NO" b="1" i="1" dirty="0" err="1" smtClean="0"/>
              <a:t>wave</a:t>
            </a:r>
            <a:endParaRPr lang="nb-NO" b="1" i="1" dirty="0"/>
          </a:p>
        </p:txBody>
      </p:sp>
    </p:spTree>
    <p:extLst>
      <p:ext uri="{BB962C8B-B14F-4D97-AF65-F5344CB8AC3E}">
        <p14:creationId xmlns:p14="http://schemas.microsoft.com/office/powerpoint/2010/main" val="3238876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Group </a:t>
            </a:r>
            <a:r>
              <a:rPr lang="nb-NO" dirty="0" err="1" smtClean="0"/>
              <a:t>velocity</a:t>
            </a:r>
            <a:r>
              <a:rPr lang="nb-NO" dirty="0" smtClean="0"/>
              <a:t> </a:t>
            </a:r>
            <a:r>
              <a:rPr lang="nb-NO" dirty="0" err="1" smtClean="0"/>
              <a:t>surface</a:t>
            </a:r>
            <a:r>
              <a:rPr lang="nb-NO" dirty="0" smtClean="0"/>
              <a:t>: fluid </a:t>
            </a:r>
            <a:r>
              <a:rPr lang="nb-NO" dirty="0" err="1" smtClean="0"/>
              <a:t>effect</a:t>
            </a:r>
            <a:r>
              <a:rPr lang="nb-NO" dirty="0" smtClean="0"/>
              <a:t> at f=10Hz</a:t>
            </a:r>
            <a:endParaRPr lang="nb-NO" dirty="0"/>
          </a:p>
        </p:txBody>
      </p:sp>
      <p:sp>
        <p:nvSpPr>
          <p:cNvPr id="10" name="TextBox 9"/>
          <p:cNvSpPr txBox="1"/>
          <p:nvPr/>
        </p:nvSpPr>
        <p:spPr>
          <a:xfrm>
            <a:off x="800283" y="4746561"/>
            <a:ext cx="21194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4000" i="1" dirty="0" smtClean="0">
                <a:latin typeface="Symbol" panose="05050102010706020507" pitchFamily="18" charset="2"/>
              </a:rPr>
              <a:t>f </a:t>
            </a:r>
            <a:r>
              <a:rPr lang="nb-NO" sz="4000" i="1" dirty="0" smtClean="0"/>
              <a:t>= 0.001</a:t>
            </a:r>
            <a:endParaRPr lang="nb-NO" sz="4000" i="1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448185"/>
            <a:ext cx="3938876" cy="319048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4131" y="1448186"/>
            <a:ext cx="3938874" cy="319048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42840" y="1448186"/>
            <a:ext cx="3938874" cy="319048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4826784" y="4698936"/>
            <a:ext cx="16001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4000" i="1" dirty="0" smtClean="0">
                <a:latin typeface="Symbol" panose="05050102010706020507" pitchFamily="18" charset="2"/>
              </a:rPr>
              <a:t>f </a:t>
            </a:r>
            <a:r>
              <a:rPr lang="nb-NO" sz="4000" i="1" dirty="0" smtClean="0"/>
              <a:t>= 0.1</a:t>
            </a:r>
            <a:endParaRPr lang="nb-NO" sz="4000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8936435" y="4717986"/>
            <a:ext cx="16001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4000" i="1" dirty="0" smtClean="0">
                <a:latin typeface="Symbol" panose="05050102010706020507" pitchFamily="18" charset="2"/>
              </a:rPr>
              <a:t>f </a:t>
            </a:r>
            <a:r>
              <a:rPr lang="nb-NO" sz="4000" i="1" dirty="0" smtClean="0"/>
              <a:t>= 0.5</a:t>
            </a:r>
            <a:endParaRPr lang="nb-NO" sz="4000" i="1" dirty="0"/>
          </a:p>
        </p:txBody>
      </p:sp>
    </p:spTree>
    <p:extLst>
      <p:ext uri="{BB962C8B-B14F-4D97-AF65-F5344CB8AC3E}">
        <p14:creationId xmlns:p14="http://schemas.microsoft.com/office/powerpoint/2010/main" val="360449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49042</TotalTime>
  <Words>320</Words>
  <Application>Microsoft Office PowerPoint</Application>
  <PresentationFormat>Widescreen</PresentationFormat>
  <Paragraphs>96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Times New Roman</vt:lpstr>
      <vt:lpstr>Office Theme</vt:lpstr>
      <vt:lpstr>Equation</vt:lpstr>
      <vt:lpstr>Waves in solid/fluid layered system</vt:lpstr>
      <vt:lpstr>Outline</vt:lpstr>
      <vt:lpstr>Solid-fluid layers</vt:lpstr>
      <vt:lpstr>Solid-fluid layers</vt:lpstr>
      <vt:lpstr>Periodic fluid-solid system</vt:lpstr>
      <vt:lpstr>Monodromy matrix</vt:lpstr>
      <vt:lpstr>Frequency dependent slowness surface</vt:lpstr>
      <vt:lpstr>Slowness surface</vt:lpstr>
      <vt:lpstr>Group velocity surface: fluid effect at f=10Hz</vt:lpstr>
      <vt:lpstr>Group domain</vt:lpstr>
      <vt:lpstr>Horizontal velocity dispersion</vt:lpstr>
      <vt:lpstr>P wave vertical velocity</vt:lpstr>
      <vt:lpstr>Analysis (large p and large frequency*)</vt:lpstr>
      <vt:lpstr>Analysis (zero frequency)</vt:lpstr>
      <vt:lpstr>Analysis: zero f limit (inherited slip)</vt:lpstr>
      <vt:lpstr>Stop bands for vertically propagated P wave</vt:lpstr>
      <vt:lpstr>Fluid substitution (Utsira sand, f=30Hz)</vt:lpstr>
      <vt:lpstr>Conclusions</vt:lpstr>
    </vt:vector>
  </TitlesOfParts>
  <Company>IVT, NTNU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P-waves in solid/fluid layered system</dc:title>
  <dc:creator>Alexey Stovas</dc:creator>
  <cp:lastModifiedBy>Alexey Stovas</cp:lastModifiedBy>
  <cp:revision>96</cp:revision>
  <dcterms:created xsi:type="dcterms:W3CDTF">2016-12-27T11:35:20Z</dcterms:created>
  <dcterms:modified xsi:type="dcterms:W3CDTF">2017-04-21T08:08:24Z</dcterms:modified>
</cp:coreProperties>
</file>