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handoutMasterIdLst>
    <p:handoutMasterId r:id="rId34"/>
  </p:handoutMasterIdLst>
  <p:sldIdLst>
    <p:sldId id="257" r:id="rId3"/>
    <p:sldId id="737" r:id="rId4"/>
    <p:sldId id="740" r:id="rId5"/>
    <p:sldId id="743" r:id="rId6"/>
    <p:sldId id="745" r:id="rId7"/>
    <p:sldId id="744" r:id="rId8"/>
    <p:sldId id="761" r:id="rId9"/>
    <p:sldId id="759" r:id="rId10"/>
    <p:sldId id="746" r:id="rId11"/>
    <p:sldId id="748" r:id="rId12"/>
    <p:sldId id="736" r:id="rId13"/>
    <p:sldId id="750" r:id="rId14"/>
    <p:sldId id="756" r:id="rId15"/>
    <p:sldId id="757" r:id="rId16"/>
    <p:sldId id="721" r:id="rId17"/>
    <p:sldId id="762" r:id="rId18"/>
    <p:sldId id="764" r:id="rId19"/>
    <p:sldId id="763" r:id="rId20"/>
    <p:sldId id="723" r:id="rId21"/>
    <p:sldId id="728" r:id="rId22"/>
    <p:sldId id="731" r:id="rId23"/>
    <p:sldId id="732" r:id="rId24"/>
    <p:sldId id="770" r:id="rId25"/>
    <p:sldId id="734" r:id="rId26"/>
    <p:sldId id="735" r:id="rId27"/>
    <p:sldId id="760" r:id="rId28"/>
    <p:sldId id="733" r:id="rId29"/>
    <p:sldId id="769" r:id="rId30"/>
    <p:sldId id="767" r:id="rId31"/>
    <p:sldId id="768" r:id="rId32"/>
  </p:sldIdLst>
  <p:sldSz cx="9144000" cy="6858000" type="screen4x3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  <a:srgbClr val="007A37"/>
    <a:srgbClr val="FFFFFF"/>
    <a:srgbClr val="FDFDFD"/>
    <a:srgbClr val="C0C0C0"/>
    <a:srgbClr val="B2B2B2"/>
    <a:srgbClr val="9933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216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E59656-097A-40F2-AF1E-F59CFC8A5740}" type="datetimeFigureOut">
              <a:rPr lang="nb-NO" smtClean="0"/>
              <a:t>23.04.2018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1162B-B4FE-4FC5-BB70-4A2D8A8DCDA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238070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0475" cy="497047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8" y="1"/>
            <a:ext cx="2950475" cy="497047"/>
          </a:xfrm>
          <a:prstGeom prst="rect">
            <a:avLst/>
          </a:prstGeom>
        </p:spPr>
        <p:txBody>
          <a:bodyPr vert="horz" lIns="91416" tIns="45708" rIns="91416" bIns="45708" rtlCol="0"/>
          <a:lstStyle>
            <a:lvl1pPr algn="r">
              <a:defRPr sz="1200"/>
            </a:lvl1pPr>
          </a:lstStyle>
          <a:p>
            <a:fld id="{79594BCE-1F1F-4F13-91CB-9B48D4B9DAAA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6" tIns="45708" rIns="91416" bIns="457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21941"/>
            <a:ext cx="5447030" cy="4473416"/>
          </a:xfrm>
          <a:prstGeom prst="rect">
            <a:avLst/>
          </a:prstGeom>
        </p:spPr>
        <p:txBody>
          <a:bodyPr vert="horz" lIns="91416" tIns="45708" rIns="91416" bIns="4570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5"/>
            <a:ext cx="2950475" cy="497047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8" y="9442155"/>
            <a:ext cx="2950475" cy="497047"/>
          </a:xfrm>
          <a:prstGeom prst="rect">
            <a:avLst/>
          </a:prstGeom>
        </p:spPr>
        <p:txBody>
          <a:bodyPr vert="horz" lIns="91416" tIns="45708" rIns="91416" bIns="45708" rtlCol="0" anchor="b"/>
          <a:lstStyle>
            <a:lvl1pPr algn="r">
              <a:defRPr sz="1200"/>
            </a:lvl1pPr>
          </a:lstStyle>
          <a:p>
            <a:fld id="{9698BE28-7E7B-4D31-8110-C3561D62E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6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156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83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56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2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Blac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" t="5869" r="4056" b="7185"/>
          <a:stretch>
            <a:fillRect/>
          </a:stretch>
        </p:blipFill>
        <p:spPr bwMode="gray">
          <a:xfrm>
            <a:off x="7740650" y="188913"/>
            <a:ext cx="122396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ransBox"/>
          <p:cNvSpPr>
            <a:spLocks/>
          </p:cNvSpPr>
          <p:nvPr/>
        </p:nvSpPr>
        <p:spPr bwMode="auto">
          <a:xfrm rot="16200000" flipH="1">
            <a:off x="3186906" y="904081"/>
            <a:ext cx="2765425" cy="9148763"/>
          </a:xfrm>
          <a:custGeom>
            <a:avLst/>
            <a:gdLst>
              <a:gd name="T0" fmla="*/ 0 w 2764827"/>
              <a:gd name="T1" fmla="*/ 2147483647 h 6865848"/>
              <a:gd name="T2" fmla="*/ 968366 w 2764827"/>
              <a:gd name="T3" fmla="*/ 2492452 h 6865848"/>
              <a:gd name="T4" fmla="*/ 2779816 w 2764827"/>
              <a:gd name="T5" fmla="*/ 0 h 6865848"/>
              <a:gd name="T6" fmla="*/ 2778786 w 2764827"/>
              <a:gd name="T7" fmla="*/ 2147483647 h 6865848"/>
              <a:gd name="T8" fmla="*/ 0 w 2764827"/>
              <a:gd name="T9" fmla="*/ 2147483647 h 68658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64827" h="6865848">
                <a:moveTo>
                  <a:pt x="0" y="6865848"/>
                </a:moveTo>
                <a:lnTo>
                  <a:pt x="963146" y="1430"/>
                </a:lnTo>
                <a:lnTo>
                  <a:pt x="2764827" y="0"/>
                </a:lnTo>
                <a:cubicBezTo>
                  <a:pt x="2763851" y="2288032"/>
                  <a:pt x="2764779" y="4572255"/>
                  <a:pt x="2763803" y="6860287"/>
                </a:cubicBezTo>
                <a:lnTo>
                  <a:pt x="0" y="6865848"/>
                </a:lnTo>
                <a:close/>
              </a:path>
            </a:pathLst>
          </a:custGeom>
          <a:solidFill>
            <a:schemeClr val="tx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333333"/>
              </a:solidFill>
            </a:endParaRPr>
          </a:p>
        </p:txBody>
      </p:sp>
      <p:sp>
        <p:nvSpPr>
          <p:cNvPr id="6" name="WhiteBox"/>
          <p:cNvSpPr>
            <a:spLocks/>
          </p:cNvSpPr>
          <p:nvPr/>
        </p:nvSpPr>
        <p:spPr bwMode="gray">
          <a:xfrm>
            <a:off x="6818313" y="0"/>
            <a:ext cx="2325687" cy="6859588"/>
          </a:xfrm>
          <a:custGeom>
            <a:avLst/>
            <a:gdLst>
              <a:gd name="T0" fmla="*/ 0 w 2324772"/>
              <a:gd name="T1" fmla="*/ 6848532 h 6860287"/>
              <a:gd name="T2" fmla="*/ 730266 w 2324772"/>
              <a:gd name="T3" fmla="*/ 0 h 6860287"/>
              <a:gd name="T4" fmla="*/ 2347756 w 2324772"/>
              <a:gd name="T5" fmla="*/ 0 h 6860287"/>
              <a:gd name="T6" fmla="*/ 2346721 w 2324772"/>
              <a:gd name="T7" fmla="*/ 6850118 h 6860287"/>
              <a:gd name="T8" fmla="*/ 0 w 2324772"/>
              <a:gd name="T9" fmla="*/ 6848532 h 68602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24772" h="6860287">
                <a:moveTo>
                  <a:pt x="0" y="6858699"/>
                </a:moveTo>
                <a:lnTo>
                  <a:pt x="723116" y="0"/>
                </a:lnTo>
                <a:lnTo>
                  <a:pt x="2324772" y="0"/>
                </a:lnTo>
                <a:cubicBezTo>
                  <a:pt x="2323796" y="2288032"/>
                  <a:pt x="2324724" y="4572255"/>
                  <a:pt x="2323748" y="6860287"/>
                </a:cubicBezTo>
                <a:lnTo>
                  <a:pt x="0" y="6858699"/>
                </a:lnTo>
                <a:close/>
              </a:path>
            </a:pathLst>
          </a:custGeom>
          <a:solidFill>
            <a:srgbClr val="333333"/>
          </a:solidFill>
          <a:ln w="3175" cap="flat" cmpd="sng" algn="ctr">
            <a:solidFill>
              <a:srgbClr val="333333"/>
            </a:solidFill>
            <a:prstDash val="solid"/>
            <a:round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333333"/>
              </a:solidFill>
            </a:endParaRPr>
          </a:p>
        </p:txBody>
      </p:sp>
      <p:pic>
        <p:nvPicPr>
          <p:cNvPr id="7" name="LogoWhit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5966" r="4498" b="2028"/>
          <a:stretch>
            <a:fillRect/>
          </a:stretch>
        </p:blipFill>
        <p:spPr bwMode="ltGray">
          <a:xfrm>
            <a:off x="7740650" y="188913"/>
            <a:ext cx="1223963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5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250825" y="5051425"/>
            <a:ext cx="6510338" cy="1025525"/>
          </a:xfrm>
        </p:spPr>
        <p:txBody>
          <a:bodyPr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dirty="0" smtClean="0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250825" y="6175375"/>
            <a:ext cx="6510338" cy="561975"/>
          </a:xfrm>
        </p:spPr>
        <p:txBody>
          <a:bodyPr/>
          <a:lstStyle>
            <a:lvl1pPr marL="0" indent="0">
              <a:lnSpc>
                <a:spcPct val="95000"/>
              </a:lnSpc>
              <a:buFont typeface="Arial" charset="0"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dirty="0" smtClean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6872224" y="6548374"/>
            <a:ext cx="2019300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r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67659299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TxtClassification"/>
          <p:cNvSpPr>
            <a:spLocks noGrp="1"/>
          </p:cNvSpPr>
          <p:nvPr>
            <p:ph type="dt" sz="quarter" idx="12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3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75ABE822-CEE1-436E-B2A2-A8C3FF9C30EB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8523873"/>
      </p:ext>
    </p:extLst>
  </p:cSld>
  <p:clrMapOvr>
    <a:masterClrMapping/>
  </p:clrMapOvr>
  <p:hf hdr="0" ft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19" y="1566863"/>
            <a:ext cx="4244975" cy="432117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2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3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8DA8BEF0-2104-4150-A410-09EADA8F4E12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7072017"/>
      </p:ext>
    </p:extLst>
  </p:cSld>
  <p:clrMapOvr>
    <a:masterClrMapping/>
  </p:clrMapOvr>
  <p:hf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TxtClassification"/>
          <p:cNvSpPr>
            <a:spLocks noGrp="1"/>
          </p:cNvSpPr>
          <p:nvPr>
            <p:ph type="dt" sz="quarter" idx="12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6" name="TxtPageNumber"/>
          <p:cNvSpPr>
            <a:spLocks noGrp="1"/>
          </p:cNvSpPr>
          <p:nvPr>
            <p:ph type="sldNum" sz="quarter" idx="13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6ED6332D-C406-4915-BF2F-36528313FAE3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5178710"/>
      </p:ext>
    </p:extLst>
  </p:cSld>
  <p:clrMapOvr>
    <a:masterClrMapping/>
  </p:clrMapOvr>
  <p:hf hdr="0" ft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50825" y="2241550"/>
            <a:ext cx="8642350" cy="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68825" y="2420938"/>
            <a:ext cx="0" cy="3467100"/>
          </a:xfrm>
          <a:prstGeom prst="line">
            <a:avLst/>
          </a:prstGeom>
          <a:ln w="63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0824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0824" y="2420888"/>
            <a:ext cx="4267200" cy="3467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975" y="1566863"/>
            <a:ext cx="4266000" cy="6080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rgbClr val="6666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975" y="2420888"/>
            <a:ext cx="4266000" cy="34671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A72FB992-8823-44B7-87CF-4D4B2BC533E6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6173555"/>
      </p:ext>
    </p:extLst>
  </p:cSld>
  <p:clrMapOvr>
    <a:masterClrMapping/>
  </p:clrMapOvr>
  <p:hf hdr="0" ft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566863"/>
            <a:ext cx="9147600" cy="4321175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13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4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F74ECF02-9C8A-4787-BB35-72E9C52607FC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5965949"/>
      </p:ext>
    </p:extLst>
  </p:cSld>
  <p:clrMapOvr>
    <a:masterClrMapping/>
  </p:clrMapOvr>
  <p:hf hdr="0" ft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2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2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2"/>
            <a:ext cx="2804400" cy="4321176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21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9" name="TxtPageNumber"/>
          <p:cNvSpPr>
            <a:spLocks noGrp="1"/>
          </p:cNvSpPr>
          <p:nvPr>
            <p:ph type="sldNum" sz="quarter" idx="22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EBC11F4B-BD7C-4B7B-A712-50F514662B4F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26105213"/>
      </p:ext>
    </p:extLst>
  </p:cSld>
  <p:clrMapOvr>
    <a:masterClrMapping/>
  </p:clrMapOvr>
  <p:hf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2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7"/>
          </p:nvPr>
        </p:nvSpPr>
        <p:spPr>
          <a:xfrm>
            <a:off x="3165475" y="1566862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8"/>
          </p:nvPr>
        </p:nvSpPr>
        <p:spPr>
          <a:xfrm>
            <a:off x="6084888" y="1566862"/>
            <a:ext cx="2804400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20"/>
          </p:nvPr>
        </p:nvSpPr>
        <p:spPr>
          <a:xfrm>
            <a:off x="3165475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13"/>
          <p:cNvSpPr>
            <a:spLocks noGrp="1"/>
          </p:cNvSpPr>
          <p:nvPr>
            <p:ph sz="quarter" idx="21"/>
          </p:nvPr>
        </p:nvSpPr>
        <p:spPr>
          <a:xfrm>
            <a:off x="6084888" y="4521200"/>
            <a:ext cx="28044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TxtClassification"/>
          <p:cNvSpPr>
            <a:spLocks noGrp="1"/>
          </p:cNvSpPr>
          <p:nvPr>
            <p:ph type="dt" sz="quarter" idx="24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12" name="TxtPageNumber"/>
          <p:cNvSpPr>
            <a:spLocks noGrp="1"/>
          </p:cNvSpPr>
          <p:nvPr>
            <p:ph type="sldNum" sz="quarter" idx="25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29F9EEC8-EF2F-4925-910B-536EAE5166AD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5022063"/>
      </p:ext>
    </p:extLst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5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TxtClassification"/>
          <p:cNvSpPr>
            <a:spLocks noGrp="1"/>
          </p:cNvSpPr>
          <p:nvPr>
            <p:ph type="dt" sz="quarter" idx="12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5" name="TxtPageNumber"/>
          <p:cNvSpPr>
            <a:spLocks noGrp="1"/>
          </p:cNvSpPr>
          <p:nvPr>
            <p:ph type="sldNum" sz="quarter" idx="13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340F2B9E-02BF-4F88-9925-0324DDCCFED7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9988804"/>
      </p:ext>
    </p:extLst>
  </p:cSld>
  <p:clrMapOvr>
    <a:masterClrMapping/>
  </p:clrMapOvr>
  <p:hf hdr="0" ft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6138863"/>
            <a:ext cx="914717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13886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TxtClassification"/>
          <p:cNvSpPr>
            <a:spLocks noGrp="1"/>
          </p:cNvSpPr>
          <p:nvPr>
            <p:ph type="dt" sz="quarter" idx="11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7" name="TxtPageNumber"/>
          <p:cNvSpPr>
            <a:spLocks noGrp="1"/>
          </p:cNvSpPr>
          <p:nvPr>
            <p:ph type="sldNum" sz="quarter" idx="12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05A3D70D-B114-4FEE-8559-3B56457A73AF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9063977"/>
      </p:ext>
    </p:extLst>
  </p:cSld>
  <p:clrMapOvr>
    <a:masterClrMapping/>
  </p:clrMapOvr>
  <p:hf hdr="0" ft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1566864"/>
            <a:ext cx="9144000" cy="2844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a-DK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0825" y="4521200"/>
            <a:ext cx="8642350" cy="1366838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TxtClassification"/>
          <p:cNvSpPr>
            <a:spLocks noGrp="1"/>
          </p:cNvSpPr>
          <p:nvPr>
            <p:ph type="dt" sz="quarter" idx="16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8" name="TxtPageNumber"/>
          <p:cNvSpPr>
            <a:spLocks noGrp="1"/>
          </p:cNvSpPr>
          <p:nvPr>
            <p:ph type="sldNum" sz="quarter" idx="17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2DC02DCE-14D7-4D83-8D6B-3E9ABD495CE4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2951252"/>
      </p:ext>
    </p:extLst>
  </p:cSld>
  <p:clrMapOvr>
    <a:masterClrMapping/>
  </p:clrMapOvr>
  <p:hf hdr="0" ft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6"/>
          </p:nvPr>
        </p:nvSpPr>
        <p:spPr>
          <a:xfrm>
            <a:off x="250824" y="1566862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7"/>
          </p:nvPr>
        </p:nvSpPr>
        <p:spPr>
          <a:xfrm>
            <a:off x="4618842" y="1566862"/>
            <a:ext cx="4267201" cy="2846388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Content Placeholder 13"/>
          <p:cNvSpPr>
            <a:spLocks noGrp="1"/>
          </p:cNvSpPr>
          <p:nvPr>
            <p:ph sz="quarter" idx="19"/>
          </p:nvPr>
        </p:nvSpPr>
        <p:spPr>
          <a:xfrm>
            <a:off x="250825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20"/>
          </p:nvPr>
        </p:nvSpPr>
        <p:spPr>
          <a:xfrm>
            <a:off x="4618843" y="4521200"/>
            <a:ext cx="4267200" cy="1353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889000" indent="0">
              <a:buNone/>
              <a:defRPr sz="1400"/>
            </a:lvl3pPr>
            <a:lvl4pPr marL="1344612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23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24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F366199D-1344-4651-84DC-59BB47FA6D27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0903515"/>
      </p:ext>
    </p:extLst>
  </p:cSld>
  <p:clrMapOvr>
    <a:masterClrMapping/>
  </p:clrMapOvr>
  <p:hf hdr="0" ft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een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6"/>
          </p:nvPr>
        </p:nvSpPr>
        <p:spPr>
          <a:xfrm>
            <a:off x="250825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Content Placeholder 6"/>
          <p:cNvSpPr>
            <a:spLocks noGrp="1"/>
          </p:cNvSpPr>
          <p:nvPr>
            <p:ph sz="quarter" idx="17"/>
          </p:nvPr>
        </p:nvSpPr>
        <p:spPr>
          <a:xfrm>
            <a:off x="1708150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6"/>
          <p:cNvSpPr>
            <a:spLocks noGrp="1"/>
          </p:cNvSpPr>
          <p:nvPr>
            <p:ph sz="quarter" idx="18"/>
          </p:nvPr>
        </p:nvSpPr>
        <p:spPr>
          <a:xfrm>
            <a:off x="3165475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Content Placeholder 6"/>
          <p:cNvSpPr>
            <a:spLocks noGrp="1"/>
          </p:cNvSpPr>
          <p:nvPr>
            <p:ph sz="quarter" idx="19"/>
          </p:nvPr>
        </p:nvSpPr>
        <p:spPr>
          <a:xfrm>
            <a:off x="4622800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Content Placeholder 6"/>
          <p:cNvSpPr>
            <a:spLocks noGrp="1"/>
          </p:cNvSpPr>
          <p:nvPr>
            <p:ph sz="quarter" idx="20"/>
          </p:nvPr>
        </p:nvSpPr>
        <p:spPr>
          <a:xfrm>
            <a:off x="6080125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Content Placeholder 6"/>
          <p:cNvSpPr>
            <a:spLocks noGrp="1"/>
          </p:cNvSpPr>
          <p:nvPr>
            <p:ph sz="quarter" idx="21"/>
          </p:nvPr>
        </p:nvSpPr>
        <p:spPr>
          <a:xfrm>
            <a:off x="7537451" y="1566862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Content Placeholder 6"/>
          <p:cNvSpPr>
            <a:spLocks noGrp="1"/>
          </p:cNvSpPr>
          <p:nvPr>
            <p:ph sz="quarter" idx="22"/>
          </p:nvPr>
        </p:nvSpPr>
        <p:spPr>
          <a:xfrm>
            <a:off x="250825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Content Placeholder 6"/>
          <p:cNvSpPr>
            <a:spLocks noGrp="1"/>
          </p:cNvSpPr>
          <p:nvPr>
            <p:ph sz="quarter" idx="23"/>
          </p:nvPr>
        </p:nvSpPr>
        <p:spPr>
          <a:xfrm>
            <a:off x="1708150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Content Placeholder 6"/>
          <p:cNvSpPr>
            <a:spLocks noGrp="1"/>
          </p:cNvSpPr>
          <p:nvPr>
            <p:ph sz="quarter" idx="24"/>
          </p:nvPr>
        </p:nvSpPr>
        <p:spPr>
          <a:xfrm>
            <a:off x="3165475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Content Placeholder 6"/>
          <p:cNvSpPr>
            <a:spLocks noGrp="1"/>
          </p:cNvSpPr>
          <p:nvPr>
            <p:ph sz="quarter" idx="25"/>
          </p:nvPr>
        </p:nvSpPr>
        <p:spPr>
          <a:xfrm>
            <a:off x="4622800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6"/>
          <p:cNvSpPr>
            <a:spLocks noGrp="1"/>
          </p:cNvSpPr>
          <p:nvPr>
            <p:ph sz="quarter" idx="26"/>
          </p:nvPr>
        </p:nvSpPr>
        <p:spPr>
          <a:xfrm>
            <a:off x="6080125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3" name="Content Placeholder 6"/>
          <p:cNvSpPr>
            <a:spLocks noGrp="1"/>
          </p:cNvSpPr>
          <p:nvPr>
            <p:ph sz="quarter" idx="27"/>
          </p:nvPr>
        </p:nvSpPr>
        <p:spPr>
          <a:xfrm>
            <a:off x="7537451" y="3048000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4" name="Content Placeholder 6"/>
          <p:cNvSpPr>
            <a:spLocks noGrp="1"/>
          </p:cNvSpPr>
          <p:nvPr>
            <p:ph sz="quarter" idx="28"/>
          </p:nvPr>
        </p:nvSpPr>
        <p:spPr>
          <a:xfrm>
            <a:off x="250825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5" name="Content Placeholder 6"/>
          <p:cNvSpPr>
            <a:spLocks noGrp="1"/>
          </p:cNvSpPr>
          <p:nvPr>
            <p:ph sz="quarter" idx="29"/>
          </p:nvPr>
        </p:nvSpPr>
        <p:spPr>
          <a:xfrm>
            <a:off x="1708150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6" name="Content Placeholder 6"/>
          <p:cNvSpPr>
            <a:spLocks noGrp="1"/>
          </p:cNvSpPr>
          <p:nvPr>
            <p:ph sz="quarter" idx="30"/>
          </p:nvPr>
        </p:nvSpPr>
        <p:spPr>
          <a:xfrm>
            <a:off x="3165475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7" name="Content Placeholder 6"/>
          <p:cNvSpPr>
            <a:spLocks noGrp="1"/>
          </p:cNvSpPr>
          <p:nvPr>
            <p:ph sz="quarter" idx="31"/>
          </p:nvPr>
        </p:nvSpPr>
        <p:spPr>
          <a:xfrm>
            <a:off x="4622800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quarter" idx="32"/>
          </p:nvPr>
        </p:nvSpPr>
        <p:spPr>
          <a:xfrm>
            <a:off x="6080125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Content Placeholder 6"/>
          <p:cNvSpPr>
            <a:spLocks noGrp="1"/>
          </p:cNvSpPr>
          <p:nvPr>
            <p:ph sz="quarter" idx="33"/>
          </p:nvPr>
        </p:nvSpPr>
        <p:spPr>
          <a:xfrm>
            <a:off x="7537451" y="4517231"/>
            <a:ext cx="1349375" cy="1368426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TxtClassification"/>
          <p:cNvSpPr>
            <a:spLocks noGrp="1"/>
          </p:cNvSpPr>
          <p:nvPr>
            <p:ph type="dt" sz="quarter" idx="36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4" name="TxtPageNumber"/>
          <p:cNvSpPr>
            <a:spLocks noGrp="1"/>
          </p:cNvSpPr>
          <p:nvPr>
            <p:ph type="sldNum" sz="quarter" idx="37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14E0435F-87EE-40EF-93E2-9C6444EDBC77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4747735"/>
      </p:ext>
    </p:extLst>
  </p:cSld>
  <p:clrMapOvr>
    <a:masterClrMapping/>
  </p:clrMapOvr>
  <p:hf hdr="0" ft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-3069431" y="3069431"/>
            <a:ext cx="6858000" cy="7191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29263"/>
            <a:ext cx="687388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2212" y="246063"/>
            <a:ext cx="1342707" cy="63585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247649"/>
            <a:ext cx="5181600" cy="635698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 rot="5400000">
            <a:off x="-92075" y="4849813"/>
            <a:ext cx="720725" cy="1841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TxtClassification"/>
          <p:cNvSpPr>
            <a:spLocks noGrp="1"/>
          </p:cNvSpPr>
          <p:nvPr>
            <p:ph type="dt" sz="quarter" idx="12"/>
          </p:nvPr>
        </p:nvSpPr>
        <p:spPr bwMode="gray">
          <a:xfrm>
            <a:off x="560324" y="6542024"/>
            <a:ext cx="42687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 algn="l"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r>
              <a:rPr lang="nb-NO" smtClean="0"/>
              <a:t>Classification: Internal     2013-01-30</a:t>
            </a:r>
            <a:endParaRPr lang="nb-NO"/>
          </a:p>
        </p:txBody>
      </p:sp>
      <p:sp>
        <p:nvSpPr>
          <p:cNvPr id="10" name="TxtPageNumber"/>
          <p:cNvSpPr>
            <a:spLocks noGrp="1"/>
          </p:cNvSpPr>
          <p:nvPr>
            <p:ph type="sldNum" sz="quarter" idx="13"/>
          </p:nvPr>
        </p:nvSpPr>
        <p:spPr bwMode="gray">
          <a:xfrm>
            <a:off x="250825" y="6542024"/>
            <a:ext cx="306324" cy="18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square" lIns="0" tIns="0" rIns="0" bIns="0">
            <a:noAutofit/>
          </a:bodyPr>
          <a:lstStyle>
            <a:lvl1pPr>
              <a:lnSpc>
                <a:spcPct val="110000"/>
              </a:lnSpc>
              <a:spcBef>
                <a:spcPct val="50000"/>
              </a:spcBef>
              <a:spcAft>
                <a:spcPts val="0"/>
              </a:spcAft>
              <a:defRPr sz="800" b="0">
                <a:solidFill>
                  <a:srgbClr val="999999"/>
                </a:solidFill>
                <a:latin typeface="Arial"/>
              </a:defRPr>
            </a:lvl1pPr>
          </a:lstStyle>
          <a:p>
            <a:pPr fontAlgn="base"/>
            <a:fld id="{2EC7C973-8E6F-44AF-B76F-15363A859979}" type="slidenum">
              <a:rPr lang="nb-NO" smtClean="0"/>
              <a:pPr fontAlgn="base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0284514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40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7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3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1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83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81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50000">
              <a:schemeClr val="bg1"/>
            </a:gs>
            <a:gs pos="100000">
              <a:schemeClr val="bg1">
                <a:lumMod val="8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C40F9-D0C4-41D7-B26D-D130737F797E}" type="datetimeFigureOut">
              <a:rPr lang="en-US" smtClean="0"/>
              <a:t>4/23/2018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10E312-6E23-4158-A949-D1A19988D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2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gray">
          <a:xfrm>
            <a:off x="0" y="6138863"/>
            <a:ext cx="9144000" cy="71913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nb-NO">
              <a:solidFill>
                <a:srgbClr val="333333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2413" y="1565275"/>
            <a:ext cx="864076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2413" y="252413"/>
            <a:ext cx="8640762" cy="90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0000" rIns="90000" bIns="90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pic>
        <p:nvPicPr>
          <p:cNvPr id="1029" name="Picture 6" descr="statoil_horizontal_neg_rgb_H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6167438"/>
            <a:ext cx="1122362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ltGray">
          <a:xfrm>
            <a:off x="6119813" y="6540500"/>
            <a:ext cx="720725" cy="1841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rgbClr val="8F8F8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82563" indent="-182563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2pPr>
      <a:lvl3pPr marL="1089025" indent="-20002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3pPr>
      <a:lvl4pPr marL="1581150" indent="-236538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−"/>
        <a:defRPr>
          <a:solidFill>
            <a:schemeClr val="tx2"/>
          </a:solidFill>
          <a:latin typeface="+mn-lt"/>
          <a:cs typeface="+mn-cs"/>
        </a:defRPr>
      </a:lvl4pPr>
      <a:lvl5pPr marL="20097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5pPr>
      <a:lvl6pPr marL="24669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6pPr>
      <a:lvl7pPr marL="29241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7pPr>
      <a:lvl8pPr marL="33813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8pPr>
      <a:lvl9pPr marL="3838575" indent="-180975" algn="l" rtl="0" eaLnBrk="1" fontAlgn="base" hangingPunct="1">
        <a:lnSpc>
          <a:spcPct val="110000"/>
        </a:lnSpc>
        <a:spcBef>
          <a:spcPct val="0"/>
        </a:spcBef>
        <a:spcAft>
          <a:spcPct val="40000"/>
        </a:spcAft>
        <a:buClr>
          <a:schemeClr val="tx2"/>
        </a:buClr>
        <a:buFont typeface="Arial" charset="0"/>
        <a:buChar char="•"/>
        <a:defRPr>
          <a:solidFill>
            <a:schemeClr val="tx2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hyperlink" Target="https://www.google.no/url?sa=i&amp;rct=j&amp;q=&amp;esrc=s&amp;source=images&amp;cd=&amp;cad=rja&amp;uact=8&amp;ved=0ahUKEwiorJ7lmYrTAhXKCywKHTi7CVoQjRwIBw&amp;url=http://s512.photobucket.com/user/Sir_Bamse/library/Facebook/Meg%20selv?page%3D3&amp;psig=AFQjCNEu019GRLWXG0f7kslUTQEJuTc9nQ&amp;ust=1491374686983317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image" Target="../media/image44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21453" y="234188"/>
            <a:ext cx="7912947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Aft>
                <a:spcPct val="15000"/>
              </a:spcAft>
            </a:pPr>
            <a:r>
              <a:rPr lang="en-US" sz="2800" b="1" dirty="0" smtClean="0"/>
              <a:t>Gas leakage through shallow sediments – laboratory experiments compared to passive and active seismic data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6209559"/>
            <a:ext cx="8077200" cy="615553"/>
            <a:chOff x="457200" y="6209559"/>
            <a:chExt cx="8077200" cy="615553"/>
          </a:xfrm>
        </p:grpSpPr>
        <p:sp>
          <p:nvSpPr>
            <p:cNvPr id="18" name="Text Box 2"/>
            <p:cNvSpPr txBox="1">
              <a:spLocks noChangeArrowheads="1"/>
            </p:cNvSpPr>
            <p:nvPr/>
          </p:nvSpPr>
          <p:spPr bwMode="auto">
            <a:xfrm>
              <a:off x="4343400" y="6209559"/>
              <a:ext cx="4191000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Aft>
                  <a:spcPct val="15000"/>
                </a:spcAft>
              </a:pPr>
              <a:r>
                <a:rPr lang="nb-NO" sz="2000" b="1" i="1" dirty="0" smtClean="0"/>
                <a:t>M. Landrø, P. Ringrose, D. Wehner and N. Vedvik and K. Berteussen</a:t>
              </a:r>
              <a:endParaRPr lang="en-US" sz="2000" b="1" i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57200" y="6441077"/>
              <a:ext cx="14328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i="1" dirty="0" smtClean="0">
                  <a:solidFill>
                    <a:schemeClr val="bg1">
                      <a:lumMod val="50000"/>
                    </a:schemeClr>
                  </a:solidFill>
                </a:rPr>
                <a:t>ROSE meeting 2018</a:t>
              </a:r>
              <a:endParaRPr lang="en-US" sz="1200" b="1" i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12" t="15185" r="18230" b="6852"/>
            <a:stretch/>
          </p:blipFill>
          <p:spPr>
            <a:xfrm>
              <a:off x="1981200" y="6209559"/>
              <a:ext cx="627634" cy="534886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3" t="8889" r="7565" b="11111"/>
          <a:stretch/>
        </p:blipFill>
        <p:spPr>
          <a:xfrm>
            <a:off x="2971800" y="1528443"/>
            <a:ext cx="3032125" cy="44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1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33400" y="1600200"/>
            <a:ext cx="7848600" cy="4326899"/>
            <a:chOff x="533400" y="1600200"/>
            <a:chExt cx="7848600" cy="4326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r="6667"/>
            <a:stretch/>
          </p:blipFill>
          <p:spPr>
            <a:xfrm>
              <a:off x="533400" y="1676400"/>
              <a:ext cx="7848600" cy="4250699"/>
            </a:xfrm>
            <a:prstGeom prst="rect">
              <a:avLst/>
            </a:prstGeom>
          </p:spPr>
        </p:pic>
        <p:pic>
          <p:nvPicPr>
            <p:cNvPr id="3" name="Picture 2" descr="01P013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1600200"/>
              <a:ext cx="219521" cy="415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90079" y="228600"/>
            <a:ext cx="8420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/>
              <a:t>Line 804: 1988-1990 Time </a:t>
            </a:r>
            <a:r>
              <a:rPr lang="nb-NO" sz="2400" b="1" dirty="0" err="1" smtClean="0"/>
              <a:t>shift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of</a:t>
            </a:r>
            <a:r>
              <a:rPr lang="nb-NO" sz="2400" b="1" dirty="0" smtClean="0"/>
              <a:t> 3-4 ms </a:t>
            </a:r>
            <a:r>
              <a:rPr lang="nb-NO" sz="2400" b="1" dirty="0" err="1" smtClean="0"/>
              <a:t>gradually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decreasing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away</a:t>
            </a:r>
            <a:r>
              <a:rPr lang="nb-NO" sz="2400" b="1" dirty="0" smtClean="0"/>
              <a:t> from </a:t>
            </a:r>
            <a:r>
              <a:rPr lang="nb-NO" sz="2400" b="1" dirty="0" err="1" smtClean="0"/>
              <a:t>well</a:t>
            </a:r>
            <a:r>
              <a:rPr lang="nb-NO" sz="2400" b="1" dirty="0" smtClean="0"/>
              <a:t> </a:t>
            </a:r>
            <a:r>
              <a:rPr lang="nb-NO" sz="2400" b="1" dirty="0" err="1" smtClean="0"/>
              <a:t>position</a:t>
            </a:r>
            <a:r>
              <a:rPr lang="nb-NO" sz="2400" b="1" dirty="0" smtClean="0"/>
              <a:t> 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1307068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SE</a:t>
            </a:r>
            <a:endParaRPr lang="nb-NO" dirty="0"/>
          </a:p>
        </p:txBody>
      </p:sp>
      <p:sp>
        <p:nvSpPr>
          <p:cNvPr id="7" name="TextBox 6"/>
          <p:cNvSpPr txBox="1"/>
          <p:nvPr/>
        </p:nvSpPr>
        <p:spPr>
          <a:xfrm>
            <a:off x="7843070" y="1302714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NW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91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52912"/>
            <a:ext cx="4266334" cy="35563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35537" y="2819400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September 1989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8600"/>
            <a:ext cx="3289090" cy="34400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257800" y="82034"/>
            <a:ext cx="2209800" cy="2508766"/>
            <a:chOff x="5257800" y="82034"/>
            <a:chExt cx="2209800" cy="2508766"/>
          </a:xfrm>
        </p:grpSpPr>
        <p:pic>
          <p:nvPicPr>
            <p:cNvPr id="5" name="Picture 2" descr="Bilderesultat for neddrill trigon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381000"/>
              <a:ext cx="2209800" cy="2209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715000" y="82034"/>
              <a:ext cx="14447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Nedrill Trigon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62000" y="3904958"/>
            <a:ext cx="3048000" cy="2655332"/>
            <a:chOff x="762000" y="3904958"/>
            <a:chExt cx="3048000" cy="26553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4274290"/>
              <a:ext cx="3048000" cy="228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447800" y="3904958"/>
              <a:ext cx="14827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Safe Britannia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33569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" y="1371600"/>
            <a:ext cx="3657600" cy="5410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4038600" y="1371600"/>
            <a:ext cx="5029200" cy="5410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52400" y="242888"/>
            <a:ext cx="76200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800" dirty="0"/>
              <a:t>Passive Seismic Listening:</a:t>
            </a:r>
          </a:p>
          <a:p>
            <a:r>
              <a:rPr lang="en-US" altLang="en-US" sz="2000" b="0" dirty="0"/>
              <a:t>Acquisition geometry and example of seismic data from period 33</a:t>
            </a:r>
          </a:p>
        </p:txBody>
      </p:sp>
      <p:sp>
        <p:nvSpPr>
          <p:cNvPr id="34821" name="AutoShape 5"/>
          <p:cNvSpPr>
            <a:spLocks noChangeArrowheads="1"/>
          </p:cNvSpPr>
          <p:nvPr/>
        </p:nvSpPr>
        <p:spPr bwMode="auto">
          <a:xfrm>
            <a:off x="1600200" y="2590800"/>
            <a:ext cx="1295400" cy="914400"/>
          </a:xfrm>
          <a:custGeom>
            <a:avLst/>
            <a:gdLst>
              <a:gd name="T0" fmla="*/ 1133475 w 21600"/>
              <a:gd name="T1" fmla="*/ 457200 h 21600"/>
              <a:gd name="T2" fmla="*/ 647700 w 21600"/>
              <a:gd name="T3" fmla="*/ 914400 h 21600"/>
              <a:gd name="T4" fmla="*/ 161925 w 21600"/>
              <a:gd name="T5" fmla="*/ 457200 h 21600"/>
              <a:gd name="T6" fmla="*/ 64770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nb-NO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1371600" y="4038600"/>
            <a:ext cx="1600200" cy="762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000" b="0">
                <a:solidFill>
                  <a:srgbClr val="000000"/>
                </a:solidFill>
              </a:rPr>
              <a:t>Safe </a:t>
            </a:r>
          </a:p>
          <a:p>
            <a:pPr algn="ctr"/>
            <a:r>
              <a:rPr lang="en-US" altLang="en-US" sz="2000" b="0">
                <a:solidFill>
                  <a:srgbClr val="000000"/>
                </a:solidFill>
              </a:rPr>
              <a:t>Britania</a:t>
            </a: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828800" y="2716213"/>
            <a:ext cx="9017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0" dirty="0" err="1">
                <a:solidFill>
                  <a:srgbClr val="000000"/>
                </a:solidFill>
              </a:rPr>
              <a:t>Nedrill</a:t>
            </a:r>
            <a:endParaRPr lang="en-US" altLang="en-US" sz="2000" b="0" dirty="0">
              <a:solidFill>
                <a:srgbClr val="000000"/>
              </a:solidFill>
            </a:endParaRPr>
          </a:p>
          <a:p>
            <a:r>
              <a:rPr lang="en-US" altLang="en-US" sz="2000" b="0" dirty="0">
                <a:solidFill>
                  <a:srgbClr val="000000"/>
                </a:solidFill>
              </a:rPr>
              <a:t>Trigon</a:t>
            </a: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2057400" y="2111375"/>
            <a:ext cx="4159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dirty="0"/>
              <a:t>+</a:t>
            </a: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1111250" y="1600200"/>
            <a:ext cx="1416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/>
              <a:t>Well 2/4-14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806450" y="21336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01650" y="2590800"/>
            <a:ext cx="768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/>
              <a:t>North</a:t>
            </a: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 rot="-5400000">
            <a:off x="-340519" y="4302919"/>
            <a:ext cx="138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/>
              <a:t>Geophones</a:t>
            </a:r>
          </a:p>
        </p:txBody>
      </p:sp>
      <p:sp>
        <p:nvSpPr>
          <p:cNvPr id="34829" name="Oval 13"/>
          <p:cNvSpPr>
            <a:spLocks noChangeArrowheads="1"/>
          </p:cNvSpPr>
          <p:nvPr/>
        </p:nvSpPr>
        <p:spPr bwMode="auto">
          <a:xfrm>
            <a:off x="1219200" y="4191000"/>
            <a:ext cx="152400" cy="1524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34830" name="Oval 14"/>
          <p:cNvSpPr>
            <a:spLocks noChangeArrowheads="1"/>
          </p:cNvSpPr>
          <p:nvPr/>
        </p:nvSpPr>
        <p:spPr bwMode="auto">
          <a:xfrm>
            <a:off x="914400" y="4495800"/>
            <a:ext cx="152400" cy="1524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34831" name="Oval 15"/>
          <p:cNvSpPr>
            <a:spLocks noChangeArrowheads="1"/>
          </p:cNvSpPr>
          <p:nvPr/>
        </p:nvSpPr>
        <p:spPr bwMode="auto">
          <a:xfrm>
            <a:off x="1219200" y="4724400"/>
            <a:ext cx="152400" cy="152400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669925" y="4357688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dirty="0"/>
              <a:t>1</a:t>
            </a: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984250" y="463232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/>
              <a:t>2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908050" y="394652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/>
              <a:t>3</a:t>
            </a:r>
          </a:p>
        </p:txBody>
      </p:sp>
      <p:sp>
        <p:nvSpPr>
          <p:cNvPr id="34835" name="Rectangle 19"/>
          <p:cNvSpPr>
            <a:spLocks noChangeArrowheads="1"/>
          </p:cNvSpPr>
          <p:nvPr/>
        </p:nvSpPr>
        <p:spPr bwMode="auto">
          <a:xfrm>
            <a:off x="2133600" y="3429000"/>
            <a:ext cx="152400" cy="6858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nb-NO" altLang="nb-NO"/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1797050" y="1981200"/>
            <a:ext cx="3048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 flipH="1">
            <a:off x="304800" y="50292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4838" name="Text Box 22"/>
          <p:cNvSpPr txBox="1">
            <a:spLocks noChangeArrowheads="1"/>
          </p:cNvSpPr>
          <p:nvPr/>
        </p:nvSpPr>
        <p:spPr bwMode="auto">
          <a:xfrm>
            <a:off x="685800" y="5334000"/>
            <a:ext cx="2514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/>
              <a:t>Direction to the source for this seismic energy. </a:t>
            </a:r>
          </a:p>
        </p:txBody>
      </p:sp>
      <p:pic>
        <p:nvPicPr>
          <p:cNvPr id="34839" name="Picture 23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997075"/>
            <a:ext cx="23304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0" name="Text Box 24"/>
          <p:cNvSpPr txBox="1">
            <a:spLocks noChangeArrowheads="1"/>
          </p:cNvSpPr>
          <p:nvPr/>
        </p:nvSpPr>
        <p:spPr bwMode="auto">
          <a:xfrm rot="-5400000">
            <a:off x="7804150" y="4083050"/>
            <a:ext cx="207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 dirty="0"/>
              <a:t>Time (seconds)</a:t>
            </a:r>
          </a:p>
        </p:txBody>
      </p:sp>
      <p:pic>
        <p:nvPicPr>
          <p:cNvPr id="34841" name="Picture 25" descr="scan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954213"/>
            <a:ext cx="2230438" cy="482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2" name="Text Box 26"/>
          <p:cNvSpPr txBox="1">
            <a:spLocks noChangeArrowheads="1"/>
          </p:cNvSpPr>
          <p:nvPr/>
        </p:nvSpPr>
        <p:spPr bwMode="auto">
          <a:xfrm>
            <a:off x="4343400" y="1371600"/>
            <a:ext cx="3940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0"/>
              <a:t>Raw Data            Aligned Data</a:t>
            </a:r>
          </a:p>
        </p:txBody>
      </p:sp>
      <p:sp>
        <p:nvSpPr>
          <p:cNvPr id="34843" name="Text Box 27"/>
          <p:cNvSpPr txBox="1">
            <a:spLocks noChangeArrowheads="1"/>
          </p:cNvSpPr>
          <p:nvPr/>
        </p:nvSpPr>
        <p:spPr bwMode="auto">
          <a:xfrm>
            <a:off x="4159250" y="1843088"/>
            <a:ext cx="178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0"/>
              <a:t>1 2 3  1 2 3  1 2 3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auto">
          <a:xfrm>
            <a:off x="6521450" y="1828800"/>
            <a:ext cx="178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800" b="0"/>
              <a:t>1 2 3  1 2 3  1 2 3</a:t>
            </a:r>
          </a:p>
        </p:txBody>
      </p:sp>
      <p:sp>
        <p:nvSpPr>
          <p:cNvPr id="34845" name="Freeform 29"/>
          <p:cNvSpPr>
            <a:spLocks/>
          </p:cNvSpPr>
          <p:nvPr/>
        </p:nvSpPr>
        <p:spPr bwMode="auto">
          <a:xfrm>
            <a:off x="4338638" y="3700463"/>
            <a:ext cx="290512" cy="90487"/>
          </a:xfrm>
          <a:custGeom>
            <a:avLst/>
            <a:gdLst>
              <a:gd name="T0" fmla="*/ 0 w 183"/>
              <a:gd name="T1" fmla="*/ 0 h 57"/>
              <a:gd name="T2" fmla="*/ 147637 w 183"/>
              <a:gd name="T3" fmla="*/ 42862 h 57"/>
              <a:gd name="T4" fmla="*/ 290512 w 183"/>
              <a:gd name="T5" fmla="*/ 90487 h 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" h="57">
                <a:moveTo>
                  <a:pt x="0" y="0"/>
                </a:moveTo>
                <a:lnTo>
                  <a:pt x="93" y="27"/>
                </a:lnTo>
                <a:lnTo>
                  <a:pt x="183" y="57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4846" name="Freeform 30"/>
          <p:cNvSpPr>
            <a:spLocks/>
          </p:cNvSpPr>
          <p:nvPr/>
        </p:nvSpPr>
        <p:spPr bwMode="auto">
          <a:xfrm>
            <a:off x="5500688" y="3719513"/>
            <a:ext cx="290512" cy="90487"/>
          </a:xfrm>
          <a:custGeom>
            <a:avLst/>
            <a:gdLst>
              <a:gd name="T0" fmla="*/ 0 w 183"/>
              <a:gd name="T1" fmla="*/ 0 h 57"/>
              <a:gd name="T2" fmla="*/ 147637 w 183"/>
              <a:gd name="T3" fmla="*/ 42862 h 57"/>
              <a:gd name="T4" fmla="*/ 290512 w 183"/>
              <a:gd name="T5" fmla="*/ 90487 h 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" h="57">
                <a:moveTo>
                  <a:pt x="0" y="0"/>
                </a:moveTo>
                <a:lnTo>
                  <a:pt x="93" y="27"/>
                </a:lnTo>
                <a:lnTo>
                  <a:pt x="183" y="57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  <p:sp>
        <p:nvSpPr>
          <p:cNvPr id="34847" name="Freeform 31"/>
          <p:cNvSpPr>
            <a:spLocks/>
          </p:cNvSpPr>
          <p:nvPr/>
        </p:nvSpPr>
        <p:spPr bwMode="auto">
          <a:xfrm>
            <a:off x="4891088" y="5181600"/>
            <a:ext cx="290512" cy="90488"/>
          </a:xfrm>
          <a:custGeom>
            <a:avLst/>
            <a:gdLst>
              <a:gd name="T0" fmla="*/ 0 w 183"/>
              <a:gd name="T1" fmla="*/ 0 h 57"/>
              <a:gd name="T2" fmla="*/ 147637 w 183"/>
              <a:gd name="T3" fmla="*/ 42863 h 57"/>
              <a:gd name="T4" fmla="*/ 290512 w 183"/>
              <a:gd name="T5" fmla="*/ 90488 h 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3" h="57">
                <a:moveTo>
                  <a:pt x="0" y="0"/>
                </a:moveTo>
                <a:lnTo>
                  <a:pt x="93" y="27"/>
                </a:lnTo>
                <a:lnTo>
                  <a:pt x="183" y="57"/>
                </a:ln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754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38925" y="321910"/>
            <a:ext cx="9185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/>
              <a:t>Event</a:t>
            </a:r>
            <a:r>
              <a:rPr lang="nb-NO" sz="2400" b="1" dirty="0" smtClean="0"/>
              <a:t> location (September 1989) assuming source at 492 m and </a:t>
            </a:r>
            <a:r>
              <a:rPr lang="nb-NO" sz="2400" b="1" dirty="0" smtClean="0">
                <a:solidFill>
                  <a:srgbClr val="FF0000"/>
                </a:solidFill>
              </a:rPr>
              <a:t>250</a:t>
            </a:r>
            <a:r>
              <a:rPr lang="nb-NO" sz="2400" b="1" dirty="0" smtClean="0"/>
              <a:t> m </a:t>
            </a:r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62000" y="5257800"/>
            <a:ext cx="7162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If we assume shallower source depth (half for instance) the horizontal scale will change from +/- 500 m to +-250 m </a:t>
            </a:r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4266119" y="1478139"/>
            <a:ext cx="4725482" cy="2878286"/>
            <a:chOff x="4266119" y="1478139"/>
            <a:chExt cx="4725482" cy="2878286"/>
          </a:xfrm>
        </p:grpSpPr>
        <p:grpSp>
          <p:nvGrpSpPr>
            <p:cNvPr id="57" name="Group 56"/>
            <p:cNvGrpSpPr/>
            <p:nvPr/>
          </p:nvGrpSpPr>
          <p:grpSpPr>
            <a:xfrm>
              <a:off x="4266119" y="1478139"/>
              <a:ext cx="4725482" cy="2878286"/>
              <a:chOff x="4266119" y="1478139"/>
              <a:chExt cx="4725482" cy="2878286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4266119" y="1600200"/>
                <a:ext cx="4725482" cy="2756225"/>
                <a:chOff x="4266119" y="1600200"/>
                <a:chExt cx="4725482" cy="2756225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4266119" y="1600200"/>
                  <a:ext cx="4725482" cy="2756225"/>
                  <a:chOff x="4224492" y="1721920"/>
                  <a:chExt cx="5059882" cy="2851669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4224492" y="1721920"/>
                    <a:ext cx="5059882" cy="2851669"/>
                    <a:chOff x="4145994" y="2548257"/>
                    <a:chExt cx="5597438" cy="3121249"/>
                  </a:xfrm>
                </p:grpSpPr>
                <p:pic>
                  <p:nvPicPr>
                    <p:cNvPr id="3" name="Picture 2"/>
                    <p:cNvPicPr>
                      <a:picLocks noChangeAspect="1"/>
                    </p:cNvPicPr>
                    <p:nvPr/>
                  </p:nvPicPr>
                  <p:blipFill rotWithShape="1">
                    <a:blip r:embed="rId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00" r="6667"/>
                    <a:stretch/>
                  </p:blipFill>
                  <p:spPr>
                    <a:xfrm>
                      <a:off x="4145994" y="2638007"/>
                      <a:ext cx="5597438" cy="303149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4827728" y="2548258"/>
                      <a:ext cx="40267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nb-NO" dirty="0" smtClean="0"/>
                        <a:t>SE</a:t>
                      </a:r>
                      <a:endParaRPr lang="nb-NO" dirty="0"/>
                    </a:p>
                  </p:txBody>
                </p:sp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8933719" y="2548257"/>
                      <a:ext cx="53893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nb-NO" dirty="0" smtClean="0"/>
                        <a:t>NW</a:t>
                      </a:r>
                      <a:endParaRPr lang="nb-NO" dirty="0"/>
                    </a:p>
                  </p:txBody>
                </p:sp>
              </p:grp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7760877" y="2077623"/>
                    <a:ext cx="11913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nb-NO" dirty="0" smtClean="0"/>
                      <a:t>1990-1988</a:t>
                    </a:r>
                    <a:endParaRPr lang="en-US" dirty="0"/>
                  </a:p>
                </p:txBody>
              </p:sp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7115592" y="2697522"/>
                  <a:ext cx="58060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b-NO" sz="1200" b="1" dirty="0" smtClean="0">
                      <a:solidFill>
                        <a:srgbClr val="FF0000"/>
                      </a:solidFill>
                    </a:rPr>
                    <a:t>150 m</a:t>
                  </a:r>
                  <a:endParaRPr lang="en-US" sz="1200" b="1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41" name="Picture 40" descr="01P013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1375" y="1478139"/>
                <a:ext cx="219521" cy="41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16" name="Straight Arrow Connector 15"/>
            <p:cNvCxnSpPr/>
            <p:nvPr/>
          </p:nvCxnSpPr>
          <p:spPr>
            <a:xfrm>
              <a:off x="7117394" y="2760902"/>
              <a:ext cx="502606" cy="1"/>
            </a:xfrm>
            <a:prstGeom prst="straightConnector1">
              <a:avLst/>
            </a:prstGeom>
            <a:ln w="25400">
              <a:solidFill>
                <a:srgbClr val="FF0000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137100" y="762000"/>
            <a:ext cx="4011453" cy="4267749"/>
            <a:chOff x="137100" y="762000"/>
            <a:chExt cx="4011453" cy="4267749"/>
          </a:xfrm>
        </p:grpSpPr>
        <p:grpSp>
          <p:nvGrpSpPr>
            <p:cNvPr id="45" name="Group 44"/>
            <p:cNvGrpSpPr/>
            <p:nvPr/>
          </p:nvGrpSpPr>
          <p:grpSpPr>
            <a:xfrm>
              <a:off x="137100" y="762000"/>
              <a:ext cx="4011453" cy="4267749"/>
              <a:chOff x="126220" y="749234"/>
              <a:chExt cx="4011453" cy="4267749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995720" y="436169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/>
                  <a:t>0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62883" y="4322802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/>
                  <a:t>500</a:t>
                </a:r>
                <a:endParaRPr lang="en-US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39665" y="4356424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/>
                  <a:t>-500</a:t>
                </a:r>
                <a:endParaRPr lang="en-US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26220" y="245551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/>
                  <a:t>0</a:t>
                </a:r>
                <a:endParaRPr lang="en-US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3578962" y="4543418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>
                    <a:solidFill>
                      <a:srgbClr val="FF0000"/>
                    </a:solidFill>
                  </a:rPr>
                  <a:t>250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55744" y="4577040"/>
                <a:ext cx="6062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>
                    <a:solidFill>
                      <a:srgbClr val="FF0000"/>
                    </a:solidFill>
                  </a:rPr>
                  <a:t>-250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522670" y="4647651"/>
                <a:ext cx="1365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smtClean="0"/>
                  <a:t>Distance (m)</a:t>
                </a:r>
                <a:endParaRPr lang="en-US" dirty="0"/>
              </a:p>
            </p:txBody>
          </p:sp>
          <p:grpSp>
            <p:nvGrpSpPr>
              <p:cNvPr id="44" name="Group 43"/>
              <p:cNvGrpSpPr/>
              <p:nvPr/>
            </p:nvGrpSpPr>
            <p:grpSpPr>
              <a:xfrm>
                <a:off x="359322" y="749234"/>
                <a:ext cx="3778351" cy="3657600"/>
                <a:chOff x="304799" y="762000"/>
                <a:chExt cx="3778351" cy="3657600"/>
              </a:xfrm>
            </p:grpSpPr>
            <p:grpSp>
              <p:nvGrpSpPr>
                <p:cNvPr id="14" name="Group 13"/>
                <p:cNvGrpSpPr/>
                <p:nvPr/>
              </p:nvGrpSpPr>
              <p:grpSpPr>
                <a:xfrm>
                  <a:off x="304799" y="762000"/>
                  <a:ext cx="3778351" cy="3657600"/>
                  <a:chOff x="304799" y="762000"/>
                  <a:chExt cx="3778351" cy="3657600"/>
                </a:xfrm>
              </p:grpSpPr>
              <p:pic>
                <p:nvPicPr>
                  <p:cNvPr id="2" name="Picture 24" descr="scan0015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645" b="5921"/>
                  <a:stretch/>
                </p:blipFill>
                <p:spPr bwMode="auto">
                  <a:xfrm>
                    <a:off x="304799" y="762000"/>
                    <a:ext cx="3778351" cy="365760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cxnSp>
                <p:nvCxnSpPr>
                  <p:cNvPr id="5" name="Straight Connector 4"/>
                  <p:cNvCxnSpPr/>
                  <p:nvPr/>
                </p:nvCxnSpPr>
                <p:spPr>
                  <a:xfrm>
                    <a:off x="368098" y="990600"/>
                    <a:ext cx="3594302" cy="25146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8" name="Straight Arrow Connector 17"/>
                <p:cNvCxnSpPr/>
                <p:nvPr/>
              </p:nvCxnSpPr>
              <p:spPr>
                <a:xfrm flipH="1" flipV="1">
                  <a:off x="1273753" y="1637767"/>
                  <a:ext cx="755455" cy="511472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prstDash val="solid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41" descr="01P0136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31888" y="2035472"/>
                  <a:ext cx="219521" cy="4153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54" name="TextBox 53"/>
            <p:cNvSpPr txBox="1"/>
            <p:nvPr/>
          </p:nvSpPr>
          <p:spPr>
            <a:xfrm>
              <a:off x="1462845" y="1523837"/>
              <a:ext cx="5806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solidFill>
                    <a:srgbClr val="FF0000"/>
                  </a:solidFill>
                </a:rPr>
                <a:t>150 m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4528658" y="932465"/>
            <a:ext cx="4152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 smtClean="0"/>
              <a:t>Estimated timeshifts at approximately 200 m depth</a:t>
            </a:r>
            <a:endParaRPr lang="en-US" b="1" dirty="0"/>
          </a:p>
        </p:txBody>
      </p:sp>
      <p:sp>
        <p:nvSpPr>
          <p:cNvPr id="61" name="Freeform 60"/>
          <p:cNvSpPr/>
          <p:nvPr/>
        </p:nvSpPr>
        <p:spPr>
          <a:xfrm>
            <a:off x="1729047" y="1470241"/>
            <a:ext cx="5619404" cy="1264646"/>
          </a:xfrm>
          <a:custGeom>
            <a:avLst/>
            <a:gdLst>
              <a:gd name="connsiteX0" fmla="*/ 5619404 w 5619404"/>
              <a:gd name="connsiteY0" fmla="*/ 1264646 h 1264646"/>
              <a:gd name="connsiteX1" fmla="*/ 1720735 w 5619404"/>
              <a:gd name="connsiteY1" fmla="*/ 26050 h 1264646"/>
              <a:gd name="connsiteX2" fmla="*/ 0 w 5619404"/>
              <a:gd name="connsiteY2" fmla="*/ 391810 h 1264646"/>
              <a:gd name="connsiteX3" fmla="*/ 0 w 5619404"/>
              <a:gd name="connsiteY3" fmla="*/ 391810 h 1264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19404" h="1264646">
                <a:moveTo>
                  <a:pt x="5619404" y="1264646"/>
                </a:moveTo>
                <a:cubicBezTo>
                  <a:pt x="4138353" y="718084"/>
                  <a:pt x="2657302" y="171523"/>
                  <a:pt x="1720735" y="26050"/>
                </a:cubicBezTo>
                <a:cubicBezTo>
                  <a:pt x="784168" y="-119423"/>
                  <a:pt x="0" y="391810"/>
                  <a:pt x="0" y="391810"/>
                </a:cubicBezTo>
                <a:lnTo>
                  <a:pt x="0" y="391810"/>
                </a:lnTo>
              </a:path>
            </a:pathLst>
          </a:custGeom>
          <a:noFill/>
          <a:ln w="34925"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7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81000" y="1981200"/>
            <a:ext cx="8534400" cy="3124200"/>
            <a:chOff x="228600" y="914400"/>
            <a:chExt cx="8534400" cy="3124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7057" t="35725" r="34493" b="21237"/>
            <a:stretch/>
          </p:blipFill>
          <p:spPr>
            <a:xfrm>
              <a:off x="228600" y="1440872"/>
              <a:ext cx="4114800" cy="259080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0721" t="16064" r="19580" b="18072"/>
            <a:stretch/>
          </p:blipFill>
          <p:spPr>
            <a:xfrm>
              <a:off x="4572000" y="914400"/>
              <a:ext cx="4191000" cy="3124200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6324600" y="3581400"/>
              <a:ext cx="76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876800" y="2667000"/>
              <a:ext cx="76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6096000" y="2583872"/>
              <a:ext cx="76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7010400" y="2362200"/>
              <a:ext cx="76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867400" y="3048000"/>
              <a:ext cx="76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247900" y="2971800"/>
              <a:ext cx="76200" cy="3048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838200" y="231990"/>
            <a:ext cx="76871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b="1" dirty="0" smtClean="0"/>
              <a:t>Sand tank </a:t>
            </a:r>
            <a:r>
              <a:rPr lang="nb-NO" sz="2800" b="1" dirty="0" err="1" smtClean="0"/>
              <a:t>experiment</a:t>
            </a:r>
            <a:r>
              <a:rPr lang="nb-NO" sz="2800" b="1" dirty="0" smtClean="0"/>
              <a:t> and </a:t>
            </a:r>
            <a:r>
              <a:rPr lang="nb-NO" sz="2800" b="1" dirty="0" err="1" smtClean="0"/>
              <a:t>leakage</a:t>
            </a:r>
            <a:r>
              <a:rPr lang="nb-NO" sz="2800" b="1" dirty="0" smtClean="0"/>
              <a:t> at 2/4-14 </a:t>
            </a:r>
            <a:r>
              <a:rPr lang="nb-NO" sz="2800" b="1" dirty="0" err="1" smtClean="0"/>
              <a:t>well</a:t>
            </a:r>
            <a:r>
              <a:rPr lang="nb-NO" sz="2800" b="1" dirty="0" smtClean="0"/>
              <a:t> </a:t>
            </a:r>
            <a:endParaRPr lang="en-US" sz="2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400300" y="1326292"/>
            <a:ext cx="3949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Similar</a:t>
            </a:r>
            <a:r>
              <a:rPr lang="nb-NO" dirty="0" smtClean="0"/>
              <a:t> </a:t>
            </a:r>
            <a:r>
              <a:rPr lang="nb-NO" dirty="0" err="1" smtClean="0"/>
              <a:t>structures</a:t>
            </a:r>
            <a:r>
              <a:rPr lang="nb-NO" dirty="0" smtClean="0"/>
              <a:t> in </a:t>
            </a:r>
            <a:r>
              <a:rPr lang="nb-NO" dirty="0" err="1" smtClean="0"/>
              <a:t>laboratory</a:t>
            </a:r>
            <a:r>
              <a:rPr lang="nb-NO" dirty="0" smtClean="0"/>
              <a:t> and </a:t>
            </a:r>
            <a:r>
              <a:rPr lang="nb-NO" dirty="0" err="1" smtClean="0"/>
              <a:t>field</a:t>
            </a:r>
            <a:endParaRPr lang="de-DE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5816663"/>
            <a:ext cx="3343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How </a:t>
            </a:r>
            <a:r>
              <a:rPr lang="nb-NO" dirty="0" err="1" smtClean="0"/>
              <a:t>could</a:t>
            </a:r>
            <a:r>
              <a:rPr lang="nb-NO" dirty="0" smtClean="0"/>
              <a:t> </a:t>
            </a:r>
            <a:r>
              <a:rPr lang="nb-NO" dirty="0" err="1" smtClean="0"/>
              <a:t>we</a:t>
            </a:r>
            <a:r>
              <a:rPr lang="nb-NO" dirty="0" smtClean="0"/>
              <a:t> </a:t>
            </a:r>
            <a:r>
              <a:rPr lang="nb-NO" dirty="0" err="1" smtClean="0"/>
              <a:t>measure</a:t>
            </a:r>
            <a:r>
              <a:rPr lang="nb-NO" dirty="0" smtClean="0"/>
              <a:t> </a:t>
            </a:r>
            <a:r>
              <a:rPr lang="nb-NO" dirty="0" err="1" smtClean="0"/>
              <a:t>leakages</a:t>
            </a:r>
            <a:r>
              <a:rPr lang="nb-NO" dirty="0" smtClean="0"/>
              <a:t>?</a:t>
            </a:r>
            <a:endParaRPr lang="de-DE" dirty="0"/>
          </a:p>
        </p:txBody>
      </p:sp>
      <p:sp>
        <p:nvSpPr>
          <p:cNvPr id="3" name="Right Arrow 2"/>
          <p:cNvSpPr/>
          <p:nvPr/>
        </p:nvSpPr>
        <p:spPr>
          <a:xfrm>
            <a:off x="2628900" y="5934364"/>
            <a:ext cx="342900" cy="1339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4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4953000" cy="530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791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t="27031" r="22546" b="18465"/>
          <a:stretch>
            <a:fillRect/>
          </a:stretch>
        </p:blipFill>
        <p:spPr bwMode="auto">
          <a:xfrm>
            <a:off x="2916238" y="2565400"/>
            <a:ext cx="6121400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8496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800" b="1" dirty="0"/>
              <a:t>Noise log measured in May 1989 in the relief well</a:t>
            </a:r>
            <a:r>
              <a:rPr lang="nb-NO" altLang="en-US" dirty="0"/>
              <a:t> </a:t>
            </a:r>
            <a:endParaRPr lang="en-US" altLang="en-US" dirty="0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1023938" y="6256338"/>
            <a:ext cx="3003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i="1"/>
              <a:t>Source: C. Slungaard, 1991</a:t>
            </a:r>
            <a:endParaRPr lang="en-US" altLang="en-US" i="1"/>
          </a:p>
        </p:txBody>
      </p:sp>
      <p:sp>
        <p:nvSpPr>
          <p:cNvPr id="11269" name="Text Box 7"/>
          <p:cNvSpPr txBox="1">
            <a:spLocks noChangeArrowheads="1"/>
          </p:cNvSpPr>
          <p:nvPr/>
        </p:nvSpPr>
        <p:spPr bwMode="auto">
          <a:xfrm>
            <a:off x="2987675" y="1341438"/>
            <a:ext cx="57086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000" b="1"/>
              <a:t>- 20 m between the wells</a:t>
            </a:r>
          </a:p>
          <a:p>
            <a:pPr eaLnBrk="1" hangingPunct="1">
              <a:buFontTx/>
              <a:buChar char="-"/>
            </a:pPr>
            <a:r>
              <a:rPr lang="nb-NO" altLang="en-US" sz="2000" b="1"/>
              <a:t> Interpreted as hole in the drill pipe at 4100 m</a:t>
            </a:r>
          </a:p>
          <a:p>
            <a:pPr eaLnBrk="1" hangingPunct="1">
              <a:buFontTx/>
              <a:buChar char="-"/>
            </a:pPr>
            <a:r>
              <a:rPr lang="nb-NO" altLang="en-US" sz="2000" b="1"/>
              <a:t> No noise after kill operation =&gt; successful </a:t>
            </a:r>
            <a:endParaRPr lang="en-US" altLang="en-US" sz="2000" b="1"/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9" t="17796" r="32198" b="25323"/>
          <a:stretch>
            <a:fillRect/>
          </a:stretch>
        </p:blipFill>
        <p:spPr bwMode="auto">
          <a:xfrm>
            <a:off x="179388" y="1125538"/>
            <a:ext cx="2519362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1" name="Line 9"/>
          <p:cNvSpPr>
            <a:spLocks noChangeShapeType="1"/>
          </p:cNvSpPr>
          <p:nvPr/>
        </p:nvSpPr>
        <p:spPr bwMode="auto">
          <a:xfrm flipH="1" flipV="1">
            <a:off x="1908175" y="3500438"/>
            <a:ext cx="3311525" cy="360362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2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71600" y="-914400"/>
            <a:ext cx="6705600" cy="8657600"/>
            <a:chOff x="1371600" y="-914400"/>
            <a:chExt cx="6705600" cy="8657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-914400"/>
              <a:ext cx="5731201" cy="8657600"/>
            </a:xfrm>
            <a:prstGeom prst="rect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</p:pic>
        <p:cxnSp>
          <p:nvCxnSpPr>
            <p:cNvPr id="4" name="Straight Connector 3"/>
            <p:cNvCxnSpPr/>
            <p:nvPr/>
          </p:nvCxnSpPr>
          <p:spPr>
            <a:xfrm>
              <a:off x="1371600" y="2590800"/>
              <a:ext cx="670560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71600" y="2895600"/>
              <a:ext cx="3457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Point where flow exits well: 900 m 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3200400" y="2590800"/>
              <a:ext cx="457200" cy="381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810000" y="3733800"/>
            <a:ext cx="255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Hole in casing @ 1370 m 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6248400" y="3962400"/>
            <a:ext cx="685800" cy="14073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9574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8"/>
          <p:cNvSpPr txBox="1">
            <a:spLocks noChangeArrowheads="1"/>
          </p:cNvSpPr>
          <p:nvPr/>
        </p:nvSpPr>
        <p:spPr bwMode="auto">
          <a:xfrm>
            <a:off x="808038" y="373063"/>
            <a:ext cx="75993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nb-NO" altLang="en-US" sz="2800" b="1"/>
              <a:t>Noise logs recorded in the blowing well (14)</a:t>
            </a:r>
            <a:endParaRPr lang="en-US" altLang="en-US" sz="2800" b="1"/>
          </a:p>
        </p:txBody>
      </p:sp>
      <p:grpSp>
        <p:nvGrpSpPr>
          <p:cNvPr id="12291" name="Group 12"/>
          <p:cNvGrpSpPr>
            <a:grpSpLocks/>
          </p:cNvGrpSpPr>
          <p:nvPr/>
        </p:nvGrpSpPr>
        <p:grpSpPr bwMode="auto">
          <a:xfrm>
            <a:off x="250825" y="1052513"/>
            <a:ext cx="8642350" cy="5578475"/>
            <a:chOff x="158" y="663"/>
            <a:chExt cx="5444" cy="3514"/>
          </a:xfrm>
        </p:grpSpPr>
        <p:grpSp>
          <p:nvGrpSpPr>
            <p:cNvPr id="12293" name="Group 9"/>
            <p:cNvGrpSpPr>
              <a:grpSpLocks/>
            </p:cNvGrpSpPr>
            <p:nvPr/>
          </p:nvGrpSpPr>
          <p:grpSpPr bwMode="auto">
            <a:xfrm>
              <a:off x="158" y="663"/>
              <a:ext cx="5444" cy="3514"/>
              <a:chOff x="340" y="1298"/>
              <a:chExt cx="4853" cy="2879"/>
            </a:xfrm>
          </p:grpSpPr>
          <p:sp>
            <p:nvSpPr>
              <p:cNvPr id="12295" name="Rectangle 6"/>
              <p:cNvSpPr>
                <a:spLocks noChangeArrowheads="1"/>
              </p:cNvSpPr>
              <p:nvPr/>
            </p:nvSpPr>
            <p:spPr bwMode="auto">
              <a:xfrm>
                <a:off x="340" y="1298"/>
                <a:ext cx="4853" cy="28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pic>
            <p:nvPicPr>
              <p:cNvPr id="12296" name="Picture 4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12" t="25710" r="21480" b="18523"/>
              <a:stretch>
                <a:fillRect/>
              </a:stretch>
            </p:blipFill>
            <p:spPr bwMode="auto">
              <a:xfrm rot="60000">
                <a:off x="426" y="1388"/>
                <a:ext cx="4717" cy="27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2294" name="Text Box 10"/>
            <p:cNvSpPr txBox="1">
              <a:spLocks noChangeArrowheads="1"/>
            </p:cNvSpPr>
            <p:nvPr/>
          </p:nvSpPr>
          <p:spPr bwMode="auto">
            <a:xfrm>
              <a:off x="4105" y="2296"/>
              <a:ext cx="1102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nb-NO" altLang="en-US" dirty="0"/>
                <a:t>Hole at </a:t>
              </a:r>
              <a:r>
                <a:rPr lang="nb-NO" altLang="en-US" dirty="0" smtClean="0"/>
                <a:t>1370 </a:t>
              </a:r>
              <a:r>
                <a:rPr lang="nb-NO" altLang="en-US" dirty="0"/>
                <a:t>m</a:t>
              </a:r>
              <a:endParaRPr lang="en-US" altLang="en-US" dirty="0"/>
            </a:p>
          </p:txBody>
        </p:sp>
      </p:grpSp>
      <p:sp>
        <p:nvSpPr>
          <p:cNvPr id="12292" name="Line 11"/>
          <p:cNvSpPr>
            <a:spLocks noChangeShapeType="1"/>
          </p:cNvSpPr>
          <p:nvPr/>
        </p:nvSpPr>
        <p:spPr bwMode="auto">
          <a:xfrm flipH="1">
            <a:off x="6659563" y="4005263"/>
            <a:ext cx="504825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9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06582"/>
            <a:ext cx="5938837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Well13and12pla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4172" r="7158"/>
          <a:stretch>
            <a:fillRect/>
          </a:stretch>
        </p:blipFill>
        <p:spPr bwMode="auto">
          <a:xfrm>
            <a:off x="76200" y="3886200"/>
            <a:ext cx="593883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183362"/>
            <a:ext cx="8589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The 2008 </a:t>
            </a:r>
            <a:r>
              <a:rPr lang="en-US" sz="2800" b="1" dirty="0" err="1" smtClean="0"/>
              <a:t>Tordis</a:t>
            </a:r>
            <a:r>
              <a:rPr lang="en-US" sz="2800" b="1" dirty="0" smtClean="0"/>
              <a:t> event – very different from 1989 2/4-14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6172201" y="1524000"/>
            <a:ext cx="2895600" cy="230832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Overburden is very different: Clay-dominated sequence at </a:t>
            </a:r>
            <a:r>
              <a:rPr lang="en-US" dirty="0" err="1" smtClean="0"/>
              <a:t>Tordis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Source mechanism is different although same depth (900 m): Pump versus underground flow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1" t="27019" r="32198" b="50406"/>
          <a:stretch/>
        </p:blipFill>
        <p:spPr bwMode="auto">
          <a:xfrm>
            <a:off x="6324600" y="3963942"/>
            <a:ext cx="2438400" cy="278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reeform 3"/>
          <p:cNvSpPr/>
          <p:nvPr/>
        </p:nvSpPr>
        <p:spPr>
          <a:xfrm>
            <a:off x="7074131" y="5203745"/>
            <a:ext cx="448887" cy="1529564"/>
          </a:xfrm>
          <a:custGeom>
            <a:avLst/>
            <a:gdLst>
              <a:gd name="connsiteX0" fmla="*/ 41564 w 448887"/>
              <a:gd name="connsiteY0" fmla="*/ 1529564 h 1529564"/>
              <a:gd name="connsiteX1" fmla="*/ 16625 w 448887"/>
              <a:gd name="connsiteY1" fmla="*/ 1438124 h 1529564"/>
              <a:gd name="connsiteX2" fmla="*/ 0 w 448887"/>
              <a:gd name="connsiteY2" fmla="*/ 1371622 h 1529564"/>
              <a:gd name="connsiteX3" fmla="*/ 16625 w 448887"/>
              <a:gd name="connsiteY3" fmla="*/ 1030800 h 1529564"/>
              <a:gd name="connsiteX4" fmla="*/ 24938 w 448887"/>
              <a:gd name="connsiteY4" fmla="*/ 922735 h 1529564"/>
              <a:gd name="connsiteX5" fmla="*/ 33251 w 448887"/>
              <a:gd name="connsiteY5" fmla="*/ 781419 h 1529564"/>
              <a:gd name="connsiteX6" fmla="*/ 66502 w 448887"/>
              <a:gd name="connsiteY6" fmla="*/ 748168 h 1529564"/>
              <a:gd name="connsiteX7" fmla="*/ 99753 w 448887"/>
              <a:gd name="connsiteY7" fmla="*/ 698291 h 1529564"/>
              <a:gd name="connsiteX8" fmla="*/ 116378 w 448887"/>
              <a:gd name="connsiteY8" fmla="*/ 640102 h 1529564"/>
              <a:gd name="connsiteX9" fmla="*/ 124691 w 448887"/>
              <a:gd name="connsiteY9" fmla="*/ 473848 h 1529564"/>
              <a:gd name="connsiteX10" fmla="*/ 116378 w 448887"/>
              <a:gd name="connsiteY10" fmla="*/ 382408 h 1529564"/>
              <a:gd name="connsiteX11" fmla="*/ 141316 w 448887"/>
              <a:gd name="connsiteY11" fmla="*/ 365782 h 1529564"/>
              <a:gd name="connsiteX12" fmla="*/ 174567 w 448887"/>
              <a:gd name="connsiteY12" fmla="*/ 332531 h 1529564"/>
              <a:gd name="connsiteX13" fmla="*/ 216131 w 448887"/>
              <a:gd name="connsiteY13" fmla="*/ 315906 h 1529564"/>
              <a:gd name="connsiteX14" fmla="*/ 266007 w 448887"/>
              <a:gd name="connsiteY14" fmla="*/ 299280 h 1529564"/>
              <a:gd name="connsiteX15" fmla="*/ 315884 w 448887"/>
              <a:gd name="connsiteY15" fmla="*/ 274342 h 1529564"/>
              <a:gd name="connsiteX16" fmla="*/ 324196 w 448887"/>
              <a:gd name="connsiteY16" fmla="*/ 249404 h 1529564"/>
              <a:gd name="connsiteX17" fmla="*/ 340822 w 448887"/>
              <a:gd name="connsiteY17" fmla="*/ 232779 h 1529564"/>
              <a:gd name="connsiteX18" fmla="*/ 349134 w 448887"/>
              <a:gd name="connsiteY18" fmla="*/ 157964 h 1529564"/>
              <a:gd name="connsiteX19" fmla="*/ 357447 w 448887"/>
              <a:gd name="connsiteY19" fmla="*/ 49899 h 1529564"/>
              <a:gd name="connsiteX20" fmla="*/ 365760 w 448887"/>
              <a:gd name="connsiteY20" fmla="*/ 24960 h 1529564"/>
              <a:gd name="connsiteX21" fmla="*/ 415636 w 448887"/>
              <a:gd name="connsiteY21" fmla="*/ 8335 h 1529564"/>
              <a:gd name="connsiteX22" fmla="*/ 448887 w 448887"/>
              <a:gd name="connsiteY22" fmla="*/ 22 h 152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8887" h="1529564">
                <a:moveTo>
                  <a:pt x="41564" y="1529564"/>
                </a:moveTo>
                <a:cubicBezTo>
                  <a:pt x="12814" y="1457691"/>
                  <a:pt x="34015" y="1519278"/>
                  <a:pt x="16625" y="1438124"/>
                </a:cubicBezTo>
                <a:cubicBezTo>
                  <a:pt x="11837" y="1415782"/>
                  <a:pt x="0" y="1371622"/>
                  <a:pt x="0" y="1371622"/>
                </a:cubicBezTo>
                <a:cubicBezTo>
                  <a:pt x="4036" y="1282825"/>
                  <a:pt x="10869" y="1122898"/>
                  <a:pt x="16625" y="1030800"/>
                </a:cubicBezTo>
                <a:cubicBezTo>
                  <a:pt x="18879" y="994742"/>
                  <a:pt x="22535" y="958783"/>
                  <a:pt x="24938" y="922735"/>
                </a:cubicBezTo>
                <a:cubicBezTo>
                  <a:pt x="28077" y="875653"/>
                  <a:pt x="22321" y="827323"/>
                  <a:pt x="33251" y="781419"/>
                </a:cubicBezTo>
                <a:cubicBezTo>
                  <a:pt x="36882" y="766171"/>
                  <a:pt x="57807" y="761210"/>
                  <a:pt x="66502" y="748168"/>
                </a:cubicBezTo>
                <a:lnTo>
                  <a:pt x="99753" y="698291"/>
                </a:lnTo>
                <a:cubicBezTo>
                  <a:pt x="104561" y="683865"/>
                  <a:pt x="115219" y="654015"/>
                  <a:pt x="116378" y="640102"/>
                </a:cubicBezTo>
                <a:cubicBezTo>
                  <a:pt x="120986" y="584806"/>
                  <a:pt x="121920" y="529266"/>
                  <a:pt x="124691" y="473848"/>
                </a:cubicBezTo>
                <a:cubicBezTo>
                  <a:pt x="121920" y="443368"/>
                  <a:pt x="111724" y="412658"/>
                  <a:pt x="116378" y="382408"/>
                </a:cubicBezTo>
                <a:cubicBezTo>
                  <a:pt x="117897" y="372533"/>
                  <a:pt x="133731" y="372284"/>
                  <a:pt x="141316" y="365782"/>
                </a:cubicBezTo>
                <a:cubicBezTo>
                  <a:pt x="153217" y="355581"/>
                  <a:pt x="160013" y="338352"/>
                  <a:pt x="174567" y="332531"/>
                </a:cubicBezTo>
                <a:cubicBezTo>
                  <a:pt x="188422" y="326989"/>
                  <a:pt x="202108" y="321005"/>
                  <a:pt x="216131" y="315906"/>
                </a:cubicBezTo>
                <a:cubicBezTo>
                  <a:pt x="232601" y="309917"/>
                  <a:pt x="251425" y="309001"/>
                  <a:pt x="266007" y="299280"/>
                </a:cubicBezTo>
                <a:cubicBezTo>
                  <a:pt x="298236" y="277794"/>
                  <a:pt x="281467" y="285814"/>
                  <a:pt x="315884" y="274342"/>
                </a:cubicBezTo>
                <a:cubicBezTo>
                  <a:pt x="318655" y="266029"/>
                  <a:pt x="319688" y="256918"/>
                  <a:pt x="324196" y="249404"/>
                </a:cubicBezTo>
                <a:cubicBezTo>
                  <a:pt x="328228" y="242684"/>
                  <a:pt x="338760" y="240340"/>
                  <a:pt x="340822" y="232779"/>
                </a:cubicBezTo>
                <a:cubicBezTo>
                  <a:pt x="347424" y="208571"/>
                  <a:pt x="346862" y="182953"/>
                  <a:pt x="349134" y="157964"/>
                </a:cubicBezTo>
                <a:cubicBezTo>
                  <a:pt x="352405" y="121984"/>
                  <a:pt x="352966" y="85748"/>
                  <a:pt x="357447" y="49899"/>
                </a:cubicBezTo>
                <a:cubicBezTo>
                  <a:pt x="358534" y="41204"/>
                  <a:pt x="358630" y="30053"/>
                  <a:pt x="365760" y="24960"/>
                </a:cubicBezTo>
                <a:cubicBezTo>
                  <a:pt x="380020" y="14774"/>
                  <a:pt x="399011" y="13877"/>
                  <a:pt x="415636" y="8335"/>
                </a:cubicBezTo>
                <a:cubicBezTo>
                  <a:pt x="443204" y="-854"/>
                  <a:pt x="431811" y="22"/>
                  <a:pt x="448887" y="2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98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950913" y="228600"/>
            <a:ext cx="61420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2800" b="1" dirty="0" err="1"/>
              <a:t>Repeated</a:t>
            </a:r>
            <a:r>
              <a:rPr lang="nb-NO" sz="2800" b="1" dirty="0"/>
              <a:t> 2D lines </a:t>
            </a:r>
            <a:r>
              <a:rPr lang="nb-NO" sz="2800" b="1" dirty="0" err="1"/>
              <a:t>acquired</a:t>
            </a:r>
            <a:r>
              <a:rPr lang="nb-NO" sz="2800" b="1" dirty="0"/>
              <a:t> in 2009</a:t>
            </a:r>
            <a:endParaRPr lang="en-US" sz="2800" b="1" dirty="0"/>
          </a:p>
        </p:txBody>
      </p:sp>
      <p:grpSp>
        <p:nvGrpSpPr>
          <p:cNvPr id="8195" name="Group 7"/>
          <p:cNvGrpSpPr>
            <a:grpSpLocks/>
          </p:cNvGrpSpPr>
          <p:nvPr/>
        </p:nvGrpSpPr>
        <p:grpSpPr bwMode="auto">
          <a:xfrm>
            <a:off x="539750" y="836613"/>
            <a:ext cx="8208963" cy="5441950"/>
            <a:chOff x="385" y="682"/>
            <a:chExt cx="5171" cy="3428"/>
          </a:xfrm>
        </p:grpSpPr>
        <p:pic>
          <p:nvPicPr>
            <p:cNvPr id="81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8" t="31326" r="13441" b="691"/>
            <a:stretch>
              <a:fillRect/>
            </a:stretch>
          </p:blipFill>
          <p:spPr bwMode="auto">
            <a:xfrm>
              <a:off x="385" y="682"/>
              <a:ext cx="5171" cy="34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75B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199" name="Text Box 4"/>
            <p:cNvSpPr txBox="1">
              <a:spLocks noChangeArrowheads="1"/>
            </p:cNvSpPr>
            <p:nvPr/>
          </p:nvSpPr>
          <p:spPr bwMode="auto">
            <a:xfrm>
              <a:off x="2381" y="2115"/>
              <a:ext cx="442" cy="202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b-NO" sz="1400" b="1"/>
                <a:t>2/4-14</a:t>
              </a:r>
              <a:endParaRPr lang="en-US" sz="1400" b="1"/>
            </a:p>
          </p:txBody>
        </p:sp>
        <p:sp>
          <p:nvSpPr>
            <p:cNvPr id="8200" name="Text Box 5"/>
            <p:cNvSpPr txBox="1">
              <a:spLocks noChangeArrowheads="1"/>
            </p:cNvSpPr>
            <p:nvPr/>
          </p:nvSpPr>
          <p:spPr bwMode="auto">
            <a:xfrm>
              <a:off x="2290" y="2976"/>
              <a:ext cx="442" cy="202"/>
            </a:xfrm>
            <a:prstGeom prst="rect">
              <a:avLst/>
            </a:prstGeom>
            <a:solidFill>
              <a:srgbClr val="FFFFCC"/>
            </a:soli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nb-NO" sz="1400" b="1"/>
                <a:t>2/4-15</a:t>
              </a:r>
              <a:endParaRPr lang="en-US" sz="1400" b="1"/>
            </a:p>
          </p:txBody>
        </p:sp>
        <p:sp>
          <p:nvSpPr>
            <p:cNvPr id="8201" name="Line 6"/>
            <p:cNvSpPr>
              <a:spLocks noChangeShapeType="1"/>
            </p:cNvSpPr>
            <p:nvPr/>
          </p:nvSpPr>
          <p:spPr bwMode="auto">
            <a:xfrm>
              <a:off x="2699" y="2341"/>
              <a:ext cx="90" cy="18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95288" y="6308725"/>
            <a:ext cx="8105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sz="2400" b="1"/>
              <a:t>In this study we will use brute stacks from 602 and 804</a:t>
            </a:r>
            <a:endParaRPr lang="en-US" sz="2400" b="1"/>
          </a:p>
        </p:txBody>
      </p:sp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3" cstate="print">
            <a:lum bright="2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9" t="24632" r="28192" b="17923"/>
          <a:stretch>
            <a:fillRect/>
          </a:stretch>
        </p:blipFill>
        <p:spPr bwMode="auto">
          <a:xfrm>
            <a:off x="2071688" y="917575"/>
            <a:ext cx="2376487" cy="1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15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871"/>
            <a:ext cx="6205538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21659" y="3352800"/>
            <a:ext cx="5934075" cy="2119313"/>
            <a:chOff x="0" y="0"/>
            <a:chExt cx="8248994" cy="3291840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0" y="0"/>
              <a:ext cx="8248994" cy="3291840"/>
              <a:chOff x="0" y="0"/>
              <a:chExt cx="8248994" cy="3291840"/>
            </a:xfrm>
          </p:grpSpPr>
          <p:pic>
            <p:nvPicPr>
              <p:cNvPr id="6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40" t="55132" r="36232" b="20509"/>
              <a:stretch>
                <a:fillRect/>
              </a:stretch>
            </p:blipFill>
            <p:spPr bwMode="auto">
              <a:xfrm>
                <a:off x="0" y="0"/>
                <a:ext cx="4114800" cy="3291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075" t="56383" r="36275" b="19936"/>
              <a:stretch>
                <a:fillRect/>
              </a:stretch>
            </p:blipFill>
            <p:spPr bwMode="auto">
              <a:xfrm>
                <a:off x="4134196" y="0"/>
                <a:ext cx="4114798" cy="3291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" name="Straight Arrow Connector 3"/>
            <p:cNvCxnSpPr>
              <a:cxnSpLocks noChangeShapeType="1"/>
            </p:cNvCxnSpPr>
            <p:nvPr/>
          </p:nvCxnSpPr>
          <p:spPr bwMode="auto">
            <a:xfrm flipH="1" flipV="1">
              <a:off x="7086600" y="1981200"/>
              <a:ext cx="381000" cy="457200"/>
            </a:xfrm>
            <a:prstGeom prst="straightConnector1">
              <a:avLst/>
            </a:prstGeom>
            <a:noFill/>
            <a:ln w="15875" algn="ctr">
              <a:solidFill>
                <a:srgbClr val="FF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" name="TextBox 7"/>
          <p:cNvSpPr txBox="1"/>
          <p:nvPr/>
        </p:nvSpPr>
        <p:spPr>
          <a:xfrm>
            <a:off x="2590800" y="237609"/>
            <a:ext cx="3544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Sand tank experiment 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456583" y="5824295"/>
            <a:ext cx="32914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Grain size: 130 micrometer</a:t>
            </a:r>
          </a:p>
          <a:p>
            <a:r>
              <a:rPr lang="en-US" dirty="0" smtClean="0"/>
              <a:t>Thickness of sand: 0.25 m</a:t>
            </a:r>
          </a:p>
          <a:p>
            <a:r>
              <a:rPr lang="en-US" dirty="0" smtClean="0"/>
              <a:t>Air injected through 0.4 mm hole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38200" y="1524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47800"/>
            <a:ext cx="712966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2057400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V1 = 2000 m/s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2426732"/>
            <a:ext cx="1534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V2 = 2300 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950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ig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3" r="7759"/>
          <a:stretch>
            <a:fillRect/>
          </a:stretch>
        </p:blipFill>
        <p:spPr bwMode="auto">
          <a:xfrm>
            <a:off x="727342" y="2362200"/>
            <a:ext cx="77532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636921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-1" y="-1"/>
            <a:ext cx="1496290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5433655"/>
              </p:ext>
            </p:extLst>
          </p:nvPr>
        </p:nvGraphicFramePr>
        <p:xfrm>
          <a:off x="1143000" y="71668"/>
          <a:ext cx="1371600" cy="732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8" r:id="rId5" imgW="837836" imgH="444307" progId="Equation.3">
                  <p:embed/>
                </p:oleObj>
              </mc:Choice>
              <mc:Fallback>
                <p:oleObj r:id="rId5" imgW="837836" imgH="444307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71668"/>
                        <a:ext cx="1371600" cy="7325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3429000" y="416868"/>
            <a:ext cx="50196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the ratio between the formation </a:t>
            </a:r>
            <a:r>
              <a:rPr kumimoji="0" lang="en-US" altLang="en-US" sz="1200" b="0" i="1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kumimoji="0" lang="en-US" alt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-wave velocity and the apparent velocity measured by the geophone array</a:t>
            </a:r>
            <a:r>
              <a:rPr kumimoji="0" lang="en-US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4019113" y="71668"/>
            <a:ext cx="1094379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3445594"/>
              </p:ext>
            </p:extLst>
          </p:nvPr>
        </p:nvGraphicFramePr>
        <p:xfrm>
          <a:off x="4019114" y="71669"/>
          <a:ext cx="1059540" cy="416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29" r:id="rId7" imgW="583947" imgH="228501" progId="Equation.3">
                  <p:embed/>
                </p:oleObj>
              </mc:Choice>
              <mc:Fallback>
                <p:oleObj r:id="rId7" imgW="583947" imgH="22850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114" y="71669"/>
                        <a:ext cx="1059540" cy="4168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078654" y="5486400"/>
            <a:ext cx="224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 and c) far from well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00200" y="5410200"/>
            <a:ext cx="1672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) Close to well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80015" y="3012807"/>
            <a:ext cx="4244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Intermediate stage: v/</a:t>
            </a:r>
            <a:r>
              <a:rPr lang="en-US" dirty="0" err="1" smtClean="0"/>
              <a:t>va</a:t>
            </a:r>
            <a:r>
              <a:rPr lang="en-US" dirty="0" smtClean="0"/>
              <a:t> = 1800/7500=0.24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080015" y="2728819"/>
            <a:ext cx="3432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stage: v/</a:t>
            </a:r>
            <a:r>
              <a:rPr lang="en-US" dirty="0" err="1" smtClean="0"/>
              <a:t>va</a:t>
            </a:r>
            <a:r>
              <a:rPr lang="en-US" dirty="0" smtClean="0"/>
              <a:t> = 1800/2000=0.9</a:t>
            </a:r>
            <a:endParaRPr lang="en-US" dirty="0"/>
          </a:p>
        </p:txBody>
      </p:sp>
      <p:sp>
        <p:nvSpPr>
          <p:cNvPr id="16" name="Down Arrow 15"/>
          <p:cNvSpPr/>
          <p:nvPr/>
        </p:nvSpPr>
        <p:spPr>
          <a:xfrm>
            <a:off x="5950960" y="3445104"/>
            <a:ext cx="251238" cy="3688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79025" y="3902446"/>
            <a:ext cx="4719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R1 = 250 m =&gt; Z1 = 100 m &amp; R2 = 100 m =&gt;Z2 = 380 m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92243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8872B8-CA93-475B-BE91-059F313CF959}"/>
              </a:ext>
            </a:extLst>
          </p:cNvPr>
          <p:cNvGrpSpPr/>
          <p:nvPr/>
        </p:nvGrpSpPr>
        <p:grpSpPr>
          <a:xfrm>
            <a:off x="1011628" y="609600"/>
            <a:ext cx="7446570" cy="5677941"/>
            <a:chOff x="3371353" y="3363309"/>
            <a:chExt cx="3689405" cy="292319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3450694-B4B3-493B-B95C-CAE749EFAEFF}"/>
                </a:ext>
              </a:extLst>
            </p:cNvPr>
            <p:cNvSpPr/>
            <p:nvPr/>
          </p:nvSpPr>
          <p:spPr>
            <a:xfrm>
              <a:off x="3383280" y="4046220"/>
              <a:ext cx="3033330" cy="22402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" name="Freeform: Shape 7">
              <a:extLst>
                <a:ext uri="{FF2B5EF4-FFF2-40B4-BE49-F238E27FC236}">
                  <a16:creationId xmlns:a16="http://schemas.microsoft.com/office/drawing/2014/main" id="{A73F344F-707C-4DE7-82A3-F8AB3FE02E3F}"/>
                </a:ext>
              </a:extLst>
            </p:cNvPr>
            <p:cNvSpPr/>
            <p:nvPr/>
          </p:nvSpPr>
          <p:spPr>
            <a:xfrm>
              <a:off x="3371353" y="3554233"/>
              <a:ext cx="3673503" cy="492981"/>
            </a:xfrm>
            <a:custGeom>
              <a:avLst/>
              <a:gdLst>
                <a:gd name="connsiteX0" fmla="*/ 0 w 3673503"/>
                <a:gd name="connsiteY0" fmla="*/ 492981 h 492981"/>
                <a:gd name="connsiteX1" fmla="*/ 1439186 w 3673503"/>
                <a:gd name="connsiteY1" fmla="*/ 0 h 492981"/>
                <a:gd name="connsiteX2" fmla="*/ 3673503 w 3673503"/>
                <a:gd name="connsiteY2" fmla="*/ 23854 h 492981"/>
                <a:gd name="connsiteX3" fmla="*/ 3045350 w 3673503"/>
                <a:gd name="connsiteY3" fmla="*/ 492981 h 492981"/>
                <a:gd name="connsiteX4" fmla="*/ 3045350 w 3673503"/>
                <a:gd name="connsiteY4" fmla="*/ 492981 h 492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3503" h="492981">
                  <a:moveTo>
                    <a:pt x="0" y="492981"/>
                  </a:moveTo>
                  <a:lnTo>
                    <a:pt x="1439186" y="0"/>
                  </a:lnTo>
                  <a:lnTo>
                    <a:pt x="3673503" y="23854"/>
                  </a:lnTo>
                  <a:lnTo>
                    <a:pt x="3045350" y="492981"/>
                  </a:lnTo>
                  <a:lnTo>
                    <a:pt x="3045350" y="492981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Freeform: Shape 8">
              <a:extLst>
                <a:ext uri="{FF2B5EF4-FFF2-40B4-BE49-F238E27FC236}">
                  <a16:creationId xmlns:a16="http://schemas.microsoft.com/office/drawing/2014/main" id="{56AE6D95-EB44-424F-AE93-EA64D0BD4485}"/>
                </a:ext>
              </a:extLst>
            </p:cNvPr>
            <p:cNvSpPr/>
            <p:nvPr/>
          </p:nvSpPr>
          <p:spPr>
            <a:xfrm>
              <a:off x="6416703" y="3578087"/>
              <a:ext cx="644055" cy="2703443"/>
            </a:xfrm>
            <a:custGeom>
              <a:avLst/>
              <a:gdLst>
                <a:gd name="connsiteX0" fmla="*/ 0 w 644055"/>
                <a:gd name="connsiteY0" fmla="*/ 2703443 h 2703443"/>
                <a:gd name="connsiteX1" fmla="*/ 644055 w 644055"/>
                <a:gd name="connsiteY1" fmla="*/ 1566407 h 2703443"/>
                <a:gd name="connsiteX2" fmla="*/ 628153 w 644055"/>
                <a:gd name="connsiteY2" fmla="*/ 0 h 2703443"/>
                <a:gd name="connsiteX3" fmla="*/ 0 w 644055"/>
                <a:gd name="connsiteY3" fmla="*/ 469127 h 2703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4055" h="2703443">
                  <a:moveTo>
                    <a:pt x="0" y="2703443"/>
                  </a:moveTo>
                  <a:lnTo>
                    <a:pt x="644055" y="1566407"/>
                  </a:lnTo>
                  <a:lnTo>
                    <a:pt x="628153" y="0"/>
                  </a:lnTo>
                  <a:lnTo>
                    <a:pt x="0" y="469127"/>
                  </a:lnTo>
                </a:path>
              </a:pathLst>
            </a:cu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BB4FAE-9897-49F7-A567-F8C9B92A3264}"/>
                </a:ext>
              </a:extLst>
            </p:cNvPr>
            <p:cNvSpPr/>
            <p:nvPr/>
          </p:nvSpPr>
          <p:spPr>
            <a:xfrm>
              <a:off x="3383280" y="4572000"/>
              <a:ext cx="3033330" cy="12722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: Shape 19">
              <a:extLst>
                <a:ext uri="{FF2B5EF4-FFF2-40B4-BE49-F238E27FC236}">
                  <a16:creationId xmlns:a16="http://schemas.microsoft.com/office/drawing/2014/main" id="{59959891-90BA-47B9-98B4-3B58CF1835DF}"/>
                </a:ext>
              </a:extLst>
            </p:cNvPr>
            <p:cNvSpPr/>
            <p:nvPr/>
          </p:nvSpPr>
          <p:spPr>
            <a:xfrm>
              <a:off x="4394579" y="4343525"/>
              <a:ext cx="1446663" cy="233024"/>
            </a:xfrm>
            <a:custGeom>
              <a:avLst/>
              <a:gdLst>
                <a:gd name="connsiteX0" fmla="*/ 0 w 1446663"/>
                <a:gd name="connsiteY0" fmla="*/ 233024 h 233024"/>
                <a:gd name="connsiteX1" fmla="*/ 259308 w 1446663"/>
                <a:gd name="connsiteY1" fmla="*/ 91997 h 233024"/>
                <a:gd name="connsiteX2" fmla="*/ 564108 w 1446663"/>
                <a:gd name="connsiteY2" fmla="*/ 23758 h 233024"/>
                <a:gd name="connsiteX3" fmla="*/ 800669 w 1446663"/>
                <a:gd name="connsiteY3" fmla="*/ 14660 h 233024"/>
                <a:gd name="connsiteX4" fmla="*/ 1446663 w 1446663"/>
                <a:gd name="connsiteY4" fmla="*/ 214827 h 233024"/>
                <a:gd name="connsiteX5" fmla="*/ 1446663 w 1446663"/>
                <a:gd name="connsiteY5" fmla="*/ 214827 h 233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46663" h="233024">
                  <a:moveTo>
                    <a:pt x="0" y="233024"/>
                  </a:moveTo>
                  <a:cubicBezTo>
                    <a:pt x="82645" y="179949"/>
                    <a:pt x="165290" y="126875"/>
                    <a:pt x="259308" y="91997"/>
                  </a:cubicBezTo>
                  <a:cubicBezTo>
                    <a:pt x="353326" y="57119"/>
                    <a:pt x="473881" y="36647"/>
                    <a:pt x="564108" y="23758"/>
                  </a:cubicBezTo>
                  <a:cubicBezTo>
                    <a:pt x="654335" y="10868"/>
                    <a:pt x="653577" y="-17185"/>
                    <a:pt x="800669" y="14660"/>
                  </a:cubicBezTo>
                  <a:cubicBezTo>
                    <a:pt x="947761" y="46505"/>
                    <a:pt x="1446663" y="214827"/>
                    <a:pt x="1446663" y="214827"/>
                  </a:cubicBezTo>
                  <a:lnTo>
                    <a:pt x="1446663" y="214827"/>
                  </a:lnTo>
                </a:path>
              </a:pathLst>
            </a:custGeom>
            <a:solidFill>
              <a:srgbClr val="00B050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: Shape 18">
              <a:extLst>
                <a:ext uri="{FF2B5EF4-FFF2-40B4-BE49-F238E27FC236}">
                  <a16:creationId xmlns:a16="http://schemas.microsoft.com/office/drawing/2014/main" id="{63080CF2-4891-49B0-8B1B-505D35B9A179}"/>
                </a:ext>
              </a:extLst>
            </p:cNvPr>
            <p:cNvSpPr/>
            <p:nvPr/>
          </p:nvSpPr>
          <p:spPr>
            <a:xfrm>
              <a:off x="4320648" y="4567451"/>
              <a:ext cx="1347722" cy="130081"/>
            </a:xfrm>
            <a:custGeom>
              <a:avLst/>
              <a:gdLst>
                <a:gd name="connsiteX0" fmla="*/ 930195 w 1189503"/>
                <a:gd name="connsiteY0" fmla="*/ 0 h 130081"/>
                <a:gd name="connsiteX1" fmla="*/ 88583 w 1189503"/>
                <a:gd name="connsiteY1" fmla="*/ 9098 h 130081"/>
                <a:gd name="connsiteX2" fmla="*/ 38542 w 1189503"/>
                <a:gd name="connsiteY2" fmla="*/ 86436 h 130081"/>
                <a:gd name="connsiteX3" fmla="*/ 206864 w 1189503"/>
                <a:gd name="connsiteY3" fmla="*/ 127379 h 130081"/>
                <a:gd name="connsiteX4" fmla="*/ 1189503 w 1189503"/>
                <a:gd name="connsiteY4" fmla="*/ 122830 h 130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503" h="130081">
                  <a:moveTo>
                    <a:pt x="930195" y="0"/>
                  </a:moveTo>
                  <a:lnTo>
                    <a:pt x="88583" y="9098"/>
                  </a:lnTo>
                  <a:cubicBezTo>
                    <a:pt x="-60026" y="23504"/>
                    <a:pt x="18829" y="66723"/>
                    <a:pt x="38542" y="86436"/>
                  </a:cubicBezTo>
                  <a:cubicBezTo>
                    <a:pt x="58255" y="106149"/>
                    <a:pt x="15037" y="121313"/>
                    <a:pt x="206864" y="127379"/>
                  </a:cubicBezTo>
                  <a:cubicBezTo>
                    <a:pt x="398691" y="133445"/>
                    <a:pt x="794097" y="128137"/>
                    <a:pt x="1189503" y="122830"/>
                  </a:cubicBezTo>
                </a:path>
              </a:pathLst>
            </a:custGeom>
            <a:solidFill>
              <a:srgbClr val="00B050"/>
            </a:solidFill>
            <a:ln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CA0626-E2C1-43B9-961F-AA86D87609F4}"/>
                </a:ext>
              </a:extLst>
            </p:cNvPr>
            <p:cNvSpPr txBox="1"/>
            <p:nvPr/>
          </p:nvSpPr>
          <p:spPr>
            <a:xfrm>
              <a:off x="3464721" y="4691279"/>
              <a:ext cx="2098165" cy="61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/>
                <a:t>b) Pressure build-up stimulates a lateral migration event</a:t>
              </a:r>
            </a:p>
            <a:p>
              <a:pPr algn="r"/>
              <a:endParaRPr lang="en-GB" sz="1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C4F992-AF28-4AB1-94BF-EB22E88D3E12}"/>
                </a:ext>
              </a:extLst>
            </p:cNvPr>
            <p:cNvSpPr txBox="1"/>
            <p:nvPr/>
          </p:nvSpPr>
          <p:spPr>
            <a:xfrm>
              <a:off x="3958220" y="5505352"/>
              <a:ext cx="1722176" cy="61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400" dirty="0"/>
                <a:t>a) Vertical gas migration in near-well region</a:t>
              </a:r>
            </a:p>
            <a:p>
              <a:pPr algn="r"/>
              <a:endParaRPr lang="en-GB" sz="1400" dirty="0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7C8DB2-515F-4F5D-AA7F-0548770649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3722" y="4627728"/>
              <a:ext cx="582521" cy="0"/>
            </a:xfrm>
            <a:prstGeom prst="straightConnector1">
              <a:avLst/>
            </a:prstGeom>
            <a:ln w="127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DDF8147-4931-4E6C-9E62-0B86B0A482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79225" y="4451242"/>
              <a:ext cx="280165" cy="60994"/>
            </a:xfrm>
            <a:prstGeom prst="straightConnector1">
              <a:avLst/>
            </a:prstGeom>
            <a:ln w="127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D534CD2-752D-4998-8E5F-21A233AC09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9099" y="4381784"/>
              <a:ext cx="246987" cy="114857"/>
            </a:xfrm>
            <a:prstGeom prst="straightConnector1">
              <a:avLst/>
            </a:prstGeom>
            <a:ln w="12700">
              <a:solidFill>
                <a:srgbClr val="00206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83F1AE-090B-4005-8EF4-3FEEA6A52A1D}"/>
                </a:ext>
              </a:extLst>
            </p:cNvPr>
            <p:cNvGrpSpPr/>
            <p:nvPr/>
          </p:nvGrpSpPr>
          <p:grpSpPr>
            <a:xfrm>
              <a:off x="5731428" y="3363309"/>
              <a:ext cx="231472" cy="671767"/>
              <a:chOff x="4989095" y="397795"/>
              <a:chExt cx="2422357" cy="6195510"/>
            </a:xfrm>
          </p:grpSpPr>
          <p:sp>
            <p:nvSpPr>
              <p:cNvPr id="23" name="Freeform: Shape 41">
                <a:extLst>
                  <a:ext uri="{FF2B5EF4-FFF2-40B4-BE49-F238E27FC236}">
                    <a16:creationId xmlns:a16="http://schemas.microsoft.com/office/drawing/2014/main" id="{44FF27F4-A3CA-40BD-94EE-B33DFC38F1B2}"/>
                  </a:ext>
                </a:extLst>
              </p:cNvPr>
              <p:cNvSpPr/>
              <p:nvPr/>
            </p:nvSpPr>
            <p:spPr>
              <a:xfrm>
                <a:off x="4989095" y="401053"/>
                <a:ext cx="1315452" cy="6192252"/>
              </a:xfrm>
              <a:custGeom>
                <a:avLst/>
                <a:gdLst>
                  <a:gd name="connsiteX0" fmla="*/ 1315452 w 1315452"/>
                  <a:gd name="connsiteY0" fmla="*/ 6192252 h 6192252"/>
                  <a:gd name="connsiteX1" fmla="*/ 0 w 1315452"/>
                  <a:gd name="connsiteY1" fmla="*/ 6192252 h 6192252"/>
                  <a:gd name="connsiteX2" fmla="*/ 641684 w 1315452"/>
                  <a:gd name="connsiteY2" fmla="*/ 1347536 h 6192252"/>
                  <a:gd name="connsiteX3" fmla="*/ 882316 w 1315452"/>
                  <a:gd name="connsiteY3" fmla="*/ 1347536 h 6192252"/>
                  <a:gd name="connsiteX4" fmla="*/ 1138989 w 1315452"/>
                  <a:gd name="connsiteY4" fmla="*/ 0 h 6192252"/>
                  <a:gd name="connsiteX5" fmla="*/ 1235242 w 1315452"/>
                  <a:gd name="connsiteY5" fmla="*/ 0 h 619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5452" h="6192252">
                    <a:moveTo>
                      <a:pt x="1315452" y="6192252"/>
                    </a:moveTo>
                    <a:lnTo>
                      <a:pt x="0" y="6192252"/>
                    </a:lnTo>
                    <a:lnTo>
                      <a:pt x="641684" y="1347536"/>
                    </a:lnTo>
                    <a:lnTo>
                      <a:pt x="882316" y="1347536"/>
                    </a:lnTo>
                    <a:lnTo>
                      <a:pt x="1138989" y="0"/>
                    </a:lnTo>
                    <a:lnTo>
                      <a:pt x="1235242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Freeform: Shape 42">
                <a:extLst>
                  <a:ext uri="{FF2B5EF4-FFF2-40B4-BE49-F238E27FC236}">
                    <a16:creationId xmlns:a16="http://schemas.microsoft.com/office/drawing/2014/main" id="{0C115313-97AC-43D9-A62E-6C3C92FD3C5B}"/>
                  </a:ext>
                </a:extLst>
              </p:cNvPr>
              <p:cNvSpPr/>
              <p:nvPr/>
            </p:nvSpPr>
            <p:spPr>
              <a:xfrm flipH="1">
                <a:off x="6096000" y="397795"/>
                <a:ext cx="1315452" cy="6192252"/>
              </a:xfrm>
              <a:custGeom>
                <a:avLst/>
                <a:gdLst>
                  <a:gd name="connsiteX0" fmla="*/ 1315452 w 1315452"/>
                  <a:gd name="connsiteY0" fmla="*/ 6192252 h 6192252"/>
                  <a:gd name="connsiteX1" fmla="*/ 0 w 1315452"/>
                  <a:gd name="connsiteY1" fmla="*/ 6192252 h 6192252"/>
                  <a:gd name="connsiteX2" fmla="*/ 641684 w 1315452"/>
                  <a:gd name="connsiteY2" fmla="*/ 1347536 h 6192252"/>
                  <a:gd name="connsiteX3" fmla="*/ 882316 w 1315452"/>
                  <a:gd name="connsiteY3" fmla="*/ 1347536 h 6192252"/>
                  <a:gd name="connsiteX4" fmla="*/ 1138989 w 1315452"/>
                  <a:gd name="connsiteY4" fmla="*/ 0 h 6192252"/>
                  <a:gd name="connsiteX5" fmla="*/ 1235242 w 1315452"/>
                  <a:gd name="connsiteY5" fmla="*/ 0 h 6192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5452" h="6192252">
                    <a:moveTo>
                      <a:pt x="1315452" y="6192252"/>
                    </a:moveTo>
                    <a:lnTo>
                      <a:pt x="0" y="6192252"/>
                    </a:lnTo>
                    <a:lnTo>
                      <a:pt x="641684" y="1347536"/>
                    </a:lnTo>
                    <a:lnTo>
                      <a:pt x="882316" y="1347536"/>
                    </a:lnTo>
                    <a:lnTo>
                      <a:pt x="1138989" y="0"/>
                    </a:lnTo>
                    <a:lnTo>
                      <a:pt x="1235242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B398D0D-D4AD-4802-805A-F2D18FD8BB10}"/>
                  </a:ext>
                </a:extLst>
              </p:cNvPr>
              <p:cNvCxnSpPr>
                <a:cxnSpLocks/>
                <a:stCxn id="23" idx="2"/>
              </p:cNvCxnSpPr>
              <p:nvPr/>
            </p:nvCxnSpPr>
            <p:spPr>
              <a:xfrm>
                <a:off x="5630779" y="1748589"/>
                <a:ext cx="1179093" cy="59163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3C69B298-DAFC-4D1E-8CDA-1F5B9306D8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590675" y="1772653"/>
                <a:ext cx="1122947" cy="567574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565DB6F-AD3F-4455-A58B-8004F174B5D3}"/>
                  </a:ext>
                </a:extLst>
              </p:cNvPr>
              <p:cNvCxnSpPr/>
              <p:nvPr/>
            </p:nvCxnSpPr>
            <p:spPr>
              <a:xfrm>
                <a:off x="5454316" y="3048000"/>
                <a:ext cx="1556084" cy="55403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6EF28143-2D94-44AE-B2B6-FCCFCA13FE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09937" y="4203032"/>
                <a:ext cx="1854196" cy="70065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743C035-6BC8-470E-B577-0AE70AFF19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2075" y="5400675"/>
                <a:ext cx="2201277" cy="8483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76DA0E5-D50E-4A42-A363-683F1BB664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6216" y="3057525"/>
                <a:ext cx="1556084" cy="554038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FF88C7B-CA22-4A27-95BD-7C8920DEA9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52787" y="4212557"/>
                <a:ext cx="1854196" cy="700651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15BE8C07-A059-470F-BC6B-F734AB7425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67300" y="5410200"/>
                <a:ext cx="2201277" cy="848310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797FE3-34F1-49B2-9AA6-324F70C0054A}"/>
                </a:ext>
              </a:extLst>
            </p:cNvPr>
            <p:cNvSpPr/>
            <p:nvPr/>
          </p:nvSpPr>
          <p:spPr>
            <a:xfrm>
              <a:off x="5675582" y="4697532"/>
              <a:ext cx="186309" cy="1583998"/>
            </a:xfrm>
            <a:prstGeom prst="rect">
              <a:avLst/>
            </a:prstGeom>
            <a:pattFill prst="pct90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: Shape 20">
              <a:extLst>
                <a:ext uri="{FF2B5EF4-FFF2-40B4-BE49-F238E27FC236}">
                  <a16:creationId xmlns:a16="http://schemas.microsoft.com/office/drawing/2014/main" id="{8180C2C2-AE7A-4B67-8016-A6D8174E363F}"/>
                </a:ext>
              </a:extLst>
            </p:cNvPr>
            <p:cNvSpPr/>
            <p:nvPr/>
          </p:nvSpPr>
          <p:spPr>
            <a:xfrm>
              <a:off x="5141250" y="4552984"/>
              <a:ext cx="720849" cy="853519"/>
            </a:xfrm>
            <a:custGeom>
              <a:avLst/>
              <a:gdLst>
                <a:gd name="connsiteX0" fmla="*/ 636898 w 720849"/>
                <a:gd name="connsiteY0" fmla="*/ 851560 h 853519"/>
                <a:gd name="connsiteX1" fmla="*/ 559561 w 720849"/>
                <a:gd name="connsiteY1" fmla="*/ 546760 h 853519"/>
                <a:gd name="connsiteX2" fmla="*/ 527716 w 720849"/>
                <a:gd name="connsiteY2" fmla="*/ 146425 h 853519"/>
                <a:gd name="connsiteX3" fmla="*/ 236564 w 720849"/>
                <a:gd name="connsiteY3" fmla="*/ 114581 h 853519"/>
                <a:gd name="connsiteX4" fmla="*/ 3 w 720849"/>
                <a:gd name="connsiteY4" fmla="*/ 37243 h 853519"/>
                <a:gd name="connsiteX5" fmla="*/ 232015 w 720849"/>
                <a:gd name="connsiteY5" fmla="*/ 14497 h 853519"/>
                <a:gd name="connsiteX6" fmla="*/ 696039 w 720849"/>
                <a:gd name="connsiteY6" fmla="*/ 9948 h 853519"/>
                <a:gd name="connsiteX7" fmla="*/ 659645 w 720849"/>
                <a:gd name="connsiteY7" fmla="*/ 150975 h 853519"/>
                <a:gd name="connsiteX8" fmla="*/ 677842 w 720849"/>
                <a:gd name="connsiteY8" fmla="*/ 651393 h 853519"/>
                <a:gd name="connsiteX9" fmla="*/ 636898 w 720849"/>
                <a:gd name="connsiteY9" fmla="*/ 851560 h 853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20849" h="853519">
                  <a:moveTo>
                    <a:pt x="636898" y="851560"/>
                  </a:moveTo>
                  <a:cubicBezTo>
                    <a:pt x="617185" y="834121"/>
                    <a:pt x="577758" y="664282"/>
                    <a:pt x="559561" y="546760"/>
                  </a:cubicBezTo>
                  <a:cubicBezTo>
                    <a:pt x="541364" y="429238"/>
                    <a:pt x="581549" y="218455"/>
                    <a:pt x="527716" y="146425"/>
                  </a:cubicBezTo>
                  <a:cubicBezTo>
                    <a:pt x="473883" y="74395"/>
                    <a:pt x="324516" y="132778"/>
                    <a:pt x="236564" y="114581"/>
                  </a:cubicBezTo>
                  <a:cubicBezTo>
                    <a:pt x="148612" y="96384"/>
                    <a:pt x="761" y="53924"/>
                    <a:pt x="3" y="37243"/>
                  </a:cubicBezTo>
                  <a:cubicBezTo>
                    <a:pt x="-755" y="20562"/>
                    <a:pt x="116009" y="19046"/>
                    <a:pt x="232015" y="14497"/>
                  </a:cubicBezTo>
                  <a:cubicBezTo>
                    <a:pt x="348021" y="9948"/>
                    <a:pt x="624767" y="-12798"/>
                    <a:pt x="696039" y="9948"/>
                  </a:cubicBezTo>
                  <a:cubicBezTo>
                    <a:pt x="767311" y="32694"/>
                    <a:pt x="662678" y="44068"/>
                    <a:pt x="659645" y="150975"/>
                  </a:cubicBezTo>
                  <a:cubicBezTo>
                    <a:pt x="656612" y="257882"/>
                    <a:pt x="680875" y="535387"/>
                    <a:pt x="677842" y="651393"/>
                  </a:cubicBezTo>
                  <a:cubicBezTo>
                    <a:pt x="674809" y="767399"/>
                    <a:pt x="656611" y="868999"/>
                    <a:pt x="636898" y="85156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eform: Shape 13">
              <a:extLst>
                <a:ext uri="{FF2B5EF4-FFF2-40B4-BE49-F238E27FC236}">
                  <a16:creationId xmlns:a16="http://schemas.microsoft.com/office/drawing/2014/main" id="{662E74FD-E3B3-44DB-94FF-E3F107788139}"/>
                </a:ext>
              </a:extLst>
            </p:cNvPr>
            <p:cNvSpPr/>
            <p:nvPr/>
          </p:nvSpPr>
          <p:spPr>
            <a:xfrm>
              <a:off x="5754806" y="5508805"/>
              <a:ext cx="80463" cy="219958"/>
            </a:xfrm>
            <a:custGeom>
              <a:avLst/>
              <a:gdLst>
                <a:gd name="connsiteX0" fmla="*/ 72788 w 118281"/>
                <a:gd name="connsiteY0" fmla="*/ 123470 h 123808"/>
                <a:gd name="connsiteX1" fmla="*/ 0 w 118281"/>
                <a:gd name="connsiteY1" fmla="*/ 37034 h 123808"/>
                <a:gd name="connsiteX2" fmla="*/ 72788 w 118281"/>
                <a:gd name="connsiteY2" fmla="*/ 640 h 123808"/>
                <a:gd name="connsiteX3" fmla="*/ 118281 w 118281"/>
                <a:gd name="connsiteY3" fmla="*/ 64329 h 123808"/>
                <a:gd name="connsiteX4" fmla="*/ 72788 w 118281"/>
                <a:gd name="connsiteY4" fmla="*/ 123470 h 12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81" h="123808">
                  <a:moveTo>
                    <a:pt x="72788" y="123470"/>
                  </a:moveTo>
                  <a:cubicBezTo>
                    <a:pt x="53075" y="118921"/>
                    <a:pt x="0" y="57506"/>
                    <a:pt x="0" y="37034"/>
                  </a:cubicBezTo>
                  <a:cubicBezTo>
                    <a:pt x="0" y="16562"/>
                    <a:pt x="53075" y="-3909"/>
                    <a:pt x="72788" y="640"/>
                  </a:cubicBezTo>
                  <a:cubicBezTo>
                    <a:pt x="92501" y="5189"/>
                    <a:pt x="118281" y="43099"/>
                    <a:pt x="118281" y="64329"/>
                  </a:cubicBezTo>
                  <a:cubicBezTo>
                    <a:pt x="118281" y="85559"/>
                    <a:pt x="92501" y="128019"/>
                    <a:pt x="72788" y="12347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1E97963-846F-472D-9021-D2D5436157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10160" y="5566989"/>
              <a:ext cx="4550" cy="322260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: Shape 24">
              <a:extLst>
                <a:ext uri="{FF2B5EF4-FFF2-40B4-BE49-F238E27FC236}">
                  <a16:creationId xmlns:a16="http://schemas.microsoft.com/office/drawing/2014/main" id="{165C19B2-117C-4BBC-8794-833EA9AF1AA1}"/>
                </a:ext>
              </a:extLst>
            </p:cNvPr>
            <p:cNvSpPr/>
            <p:nvPr/>
          </p:nvSpPr>
          <p:spPr>
            <a:xfrm>
              <a:off x="5789550" y="5801845"/>
              <a:ext cx="45719" cy="145795"/>
            </a:xfrm>
            <a:custGeom>
              <a:avLst/>
              <a:gdLst>
                <a:gd name="connsiteX0" fmla="*/ 72788 w 118281"/>
                <a:gd name="connsiteY0" fmla="*/ 123470 h 123808"/>
                <a:gd name="connsiteX1" fmla="*/ 0 w 118281"/>
                <a:gd name="connsiteY1" fmla="*/ 37034 h 123808"/>
                <a:gd name="connsiteX2" fmla="*/ 72788 w 118281"/>
                <a:gd name="connsiteY2" fmla="*/ 640 h 123808"/>
                <a:gd name="connsiteX3" fmla="*/ 118281 w 118281"/>
                <a:gd name="connsiteY3" fmla="*/ 64329 h 123808"/>
                <a:gd name="connsiteX4" fmla="*/ 72788 w 118281"/>
                <a:gd name="connsiteY4" fmla="*/ 123470 h 12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281" h="123808">
                  <a:moveTo>
                    <a:pt x="72788" y="123470"/>
                  </a:moveTo>
                  <a:cubicBezTo>
                    <a:pt x="53075" y="118921"/>
                    <a:pt x="0" y="57506"/>
                    <a:pt x="0" y="37034"/>
                  </a:cubicBezTo>
                  <a:cubicBezTo>
                    <a:pt x="0" y="16562"/>
                    <a:pt x="53075" y="-3909"/>
                    <a:pt x="72788" y="640"/>
                  </a:cubicBezTo>
                  <a:cubicBezTo>
                    <a:pt x="92501" y="5189"/>
                    <a:pt x="118281" y="43099"/>
                    <a:pt x="118281" y="64329"/>
                  </a:cubicBezTo>
                  <a:cubicBezTo>
                    <a:pt x="118281" y="85559"/>
                    <a:pt x="92501" y="128019"/>
                    <a:pt x="72788" y="123470"/>
                  </a:cubicBezTo>
                  <a:close/>
                </a:path>
              </a:pathLst>
            </a:cu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E9397AB-A200-44C2-929E-F5ADB859E911}"/>
                </a:ext>
              </a:extLst>
            </p:cNvPr>
            <p:cNvCxnSpPr>
              <a:cxnSpLocks/>
              <a:stCxn id="24" idx="5"/>
            </p:cNvCxnSpPr>
            <p:nvPr/>
          </p:nvCxnSpPr>
          <p:spPr>
            <a:xfrm>
              <a:off x="5844864" y="3363309"/>
              <a:ext cx="20668" cy="291822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: Shape 1035">
              <a:extLst>
                <a:ext uri="{FF2B5EF4-FFF2-40B4-BE49-F238E27FC236}">
                  <a16:creationId xmlns:a16="http://schemas.microsoft.com/office/drawing/2014/main" id="{28DE93CE-80DA-484F-83B1-89FD72A2593F}"/>
                </a:ext>
              </a:extLst>
            </p:cNvPr>
            <p:cNvSpPr/>
            <p:nvPr/>
          </p:nvSpPr>
          <p:spPr>
            <a:xfrm>
              <a:off x="6410325" y="3938588"/>
              <a:ext cx="642938" cy="766762"/>
            </a:xfrm>
            <a:custGeom>
              <a:avLst/>
              <a:gdLst>
                <a:gd name="connsiteX0" fmla="*/ 0 w 647700"/>
                <a:gd name="connsiteY0" fmla="*/ 633412 h 766762"/>
                <a:gd name="connsiteX1" fmla="*/ 642938 w 647700"/>
                <a:gd name="connsiteY1" fmla="*/ 0 h 766762"/>
                <a:gd name="connsiteX2" fmla="*/ 647700 w 647700"/>
                <a:gd name="connsiteY2" fmla="*/ 38100 h 766762"/>
                <a:gd name="connsiteX3" fmla="*/ 0 w 647700"/>
                <a:gd name="connsiteY3" fmla="*/ 766762 h 766762"/>
                <a:gd name="connsiteX4" fmla="*/ 0 w 647700"/>
                <a:gd name="connsiteY4" fmla="*/ 766762 h 766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7700" h="766762">
                  <a:moveTo>
                    <a:pt x="0" y="633412"/>
                  </a:moveTo>
                  <a:lnTo>
                    <a:pt x="642938" y="0"/>
                  </a:lnTo>
                  <a:lnTo>
                    <a:pt x="647700" y="38100"/>
                  </a:lnTo>
                  <a:lnTo>
                    <a:pt x="0" y="766762"/>
                  </a:lnTo>
                  <a:lnTo>
                    <a:pt x="0" y="766762"/>
                  </a:lnTo>
                </a:path>
              </a:pathLst>
            </a:cu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9FF868-EE0B-4097-BC07-DA0E4F7D2E8D}"/>
                </a:ext>
              </a:extLst>
            </p:cNvPr>
            <p:cNvSpPr txBox="1"/>
            <p:nvPr/>
          </p:nvSpPr>
          <p:spPr>
            <a:xfrm>
              <a:off x="3802822" y="4129788"/>
              <a:ext cx="2386979" cy="617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c) Flow ceases with new margin of</a:t>
              </a:r>
              <a:br>
                <a:rPr lang="en-GB" sz="1400" dirty="0"/>
              </a:br>
              <a:r>
                <a:rPr lang="en-GB" sz="1400" dirty="0"/>
                <a:t>    gas accumulation </a:t>
              </a:r>
            </a:p>
            <a:p>
              <a:pPr algn="r"/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169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8194427" cy="51360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82" y="228600"/>
            <a:ext cx="87910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Magmaflow</a:t>
            </a:r>
            <a:r>
              <a:rPr lang="en-US" sz="2400" b="1" dirty="0" smtClean="0"/>
              <a:t> at Iceland: Bardarbunga-</a:t>
            </a:r>
            <a:r>
              <a:rPr lang="en-US" sz="2400" b="1" dirty="0" err="1" smtClean="0"/>
              <a:t>Holuhran</a:t>
            </a:r>
            <a:r>
              <a:rPr lang="en-US" sz="2400" b="1" dirty="0" smtClean="0"/>
              <a:t> dike intrusion - 2014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076857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36322"/>
            <a:ext cx="8610600" cy="39236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457200"/>
            <a:ext cx="7320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Seismic event location along the dike – 15 days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99893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74" y="3276600"/>
            <a:ext cx="7391400" cy="3359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74" y="640398"/>
            <a:ext cx="5409334" cy="2565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1143000"/>
            <a:ext cx="1905000" cy="19927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10" y="117178"/>
            <a:ext cx="7805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Similarities – but very different source mechanisms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88767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8600" y="685799"/>
            <a:ext cx="119463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158002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52800" y="399886"/>
            <a:ext cx="1608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Summary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452966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9862"/>
            <a:ext cx="7886700" cy="49108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Experiment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43" y="2879754"/>
            <a:ext cx="2288196" cy="17161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3883" y="2879754"/>
            <a:ext cx="2288197" cy="17161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59173" y="2879754"/>
            <a:ext cx="2288198" cy="17161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46139" y="2879754"/>
            <a:ext cx="2288196" cy="17161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858" y="2169502"/>
            <a:ext cx="136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before</a:t>
            </a:r>
            <a:r>
              <a:rPr lang="nb-NO" sz="1200" dirty="0"/>
              <a:t> air </a:t>
            </a:r>
            <a:r>
              <a:rPr lang="nb-NO" sz="1200" dirty="0" err="1"/>
              <a:t>injection</a:t>
            </a:r>
            <a:endParaRPr lang="nb-NO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333419" y="2169502"/>
            <a:ext cx="175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directly</a:t>
            </a:r>
            <a:r>
              <a:rPr lang="nb-NO" sz="1200" dirty="0"/>
              <a:t> </a:t>
            </a:r>
            <a:r>
              <a:rPr lang="nb-NO" sz="1200" dirty="0" err="1"/>
              <a:t>after</a:t>
            </a:r>
            <a:r>
              <a:rPr lang="nb-NO" sz="1200" dirty="0"/>
              <a:t> air </a:t>
            </a:r>
            <a:r>
              <a:rPr lang="nb-NO" sz="1200" dirty="0" err="1"/>
              <a:t>injection</a:t>
            </a:r>
            <a:endParaRPr lang="nb-NO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404376" y="2169502"/>
            <a:ext cx="1976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ca. 30 min. </a:t>
            </a:r>
            <a:r>
              <a:rPr lang="nb-NO" sz="1200" dirty="0" err="1"/>
              <a:t>after</a:t>
            </a:r>
            <a:r>
              <a:rPr lang="nb-NO" sz="1200" dirty="0"/>
              <a:t> air </a:t>
            </a:r>
            <a:r>
              <a:rPr lang="nb-NO" sz="1200" dirty="0" err="1"/>
              <a:t>injection</a:t>
            </a:r>
            <a:endParaRPr lang="nb-NO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6539667" y="2169502"/>
            <a:ext cx="19761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/>
              <a:t>ca. 60 min. </a:t>
            </a:r>
            <a:r>
              <a:rPr lang="nb-NO" sz="1200" dirty="0" err="1"/>
              <a:t>after</a:t>
            </a:r>
            <a:r>
              <a:rPr lang="nb-NO" sz="1200" dirty="0"/>
              <a:t> air </a:t>
            </a:r>
            <a:r>
              <a:rPr lang="nb-NO" sz="1200" dirty="0" err="1"/>
              <a:t>injection</a:t>
            </a:r>
            <a:endParaRPr lang="nb-NO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5226787" y="5126591"/>
            <a:ext cx="29405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50" dirty="0"/>
              <a:t>air </a:t>
            </a:r>
            <a:r>
              <a:rPr lang="nb-NO" sz="1050" dirty="0" err="1"/>
              <a:t>was</a:t>
            </a:r>
            <a:r>
              <a:rPr lang="nb-NO" sz="1050" dirty="0"/>
              <a:t> </a:t>
            </a:r>
            <a:r>
              <a:rPr lang="nb-NO" sz="1050" dirty="0" err="1"/>
              <a:t>released</a:t>
            </a:r>
            <a:r>
              <a:rPr lang="nb-NO" sz="1050" dirty="0"/>
              <a:t> due to </a:t>
            </a:r>
            <a:r>
              <a:rPr lang="nb-NO" sz="1050" dirty="0" err="1"/>
              <a:t>artificial</a:t>
            </a:r>
            <a:r>
              <a:rPr lang="nb-NO" sz="1050" dirty="0"/>
              <a:t> </a:t>
            </a:r>
            <a:r>
              <a:rPr lang="nb-NO" sz="1050" dirty="0" err="1"/>
              <a:t>earthquake</a:t>
            </a:r>
            <a:r>
              <a:rPr lang="nb-NO" sz="1050" dirty="0"/>
              <a:t> (</a:t>
            </a:r>
            <a:r>
              <a:rPr lang="nb-NO" sz="1050" dirty="0" err="1"/>
              <a:t>hitting</a:t>
            </a:r>
            <a:r>
              <a:rPr lang="nb-NO" sz="1050" dirty="0"/>
              <a:t> </a:t>
            </a:r>
            <a:r>
              <a:rPr lang="nb-NO" sz="1050" dirty="0" err="1"/>
              <a:t>the</a:t>
            </a:r>
            <a:r>
              <a:rPr lang="nb-NO" sz="1050" dirty="0"/>
              <a:t> </a:t>
            </a:r>
            <a:r>
              <a:rPr lang="nb-NO" sz="1050" dirty="0" err="1"/>
              <a:t>cylinder</a:t>
            </a:r>
            <a:r>
              <a:rPr lang="nb-NO" sz="1050" dirty="0"/>
              <a:t> </a:t>
            </a:r>
            <a:r>
              <a:rPr lang="nb-NO" sz="1050" dirty="0" err="1"/>
              <a:t>with</a:t>
            </a:r>
            <a:r>
              <a:rPr lang="nb-NO" sz="1050" dirty="0"/>
              <a:t> a hammer from </a:t>
            </a:r>
            <a:r>
              <a:rPr lang="nb-NO" sz="1050" dirty="0" err="1"/>
              <a:t>the</a:t>
            </a:r>
            <a:r>
              <a:rPr lang="nb-NO" sz="1050" dirty="0"/>
              <a:t> side)</a:t>
            </a:r>
          </a:p>
        </p:txBody>
      </p:sp>
      <p:sp>
        <p:nvSpPr>
          <p:cNvPr id="8" name="Right Arrow 7"/>
          <p:cNvSpPr/>
          <p:nvPr/>
        </p:nvSpPr>
        <p:spPr>
          <a:xfrm flipV="1">
            <a:off x="6277449" y="4964437"/>
            <a:ext cx="340854" cy="162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</p:spTree>
    <p:extLst>
      <p:ext uri="{BB962C8B-B14F-4D97-AF65-F5344CB8AC3E}">
        <p14:creationId xmlns:p14="http://schemas.microsoft.com/office/powerpoint/2010/main" val="164578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9862"/>
            <a:ext cx="7886700" cy="49108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First </a:t>
            </a:r>
            <a:r>
              <a:rPr lang="nb-NO" dirty="0" err="1" smtClean="0"/>
              <a:t>look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1" y="1562549"/>
            <a:ext cx="6104971" cy="427348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628900" y="1650626"/>
            <a:ext cx="1288608" cy="16943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868491" y="1672160"/>
            <a:ext cx="2377128" cy="1672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155514" y="1392872"/>
            <a:ext cx="11352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4.) 0.8 µs </a:t>
            </a:r>
            <a:r>
              <a:rPr lang="nb-NO" sz="900" b="1" dirty="0" err="1"/>
              <a:t>neg</a:t>
            </a:r>
            <a:r>
              <a:rPr lang="nb-NO" sz="900" b="1" dirty="0"/>
              <a:t>. </a:t>
            </a:r>
            <a:r>
              <a:rPr lang="nb-NO" sz="900" b="1" dirty="0" err="1"/>
              <a:t>delay</a:t>
            </a:r>
            <a:endParaRPr lang="nb-NO" sz="9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686571" y="1392873"/>
            <a:ext cx="11352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3.) 1.5 µs </a:t>
            </a:r>
            <a:r>
              <a:rPr lang="nb-NO" sz="900" b="1" dirty="0" err="1"/>
              <a:t>neg</a:t>
            </a:r>
            <a:r>
              <a:rPr lang="nb-NO" sz="900" b="1" dirty="0"/>
              <a:t>. </a:t>
            </a:r>
            <a:r>
              <a:rPr lang="nb-NO" sz="900" b="1" dirty="0" err="1"/>
              <a:t>delay</a:t>
            </a:r>
            <a:endParaRPr lang="nb-NO" sz="900" b="1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268415" y="1650627"/>
            <a:ext cx="360485" cy="17717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217057" y="1392874"/>
            <a:ext cx="10374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2.) </a:t>
            </a:r>
            <a:r>
              <a:rPr lang="nb-NO" sz="900" b="1" dirty="0" err="1"/>
              <a:t>event</a:t>
            </a:r>
            <a:r>
              <a:rPr lang="nb-NO" sz="900" b="1" dirty="0"/>
              <a:t> </a:t>
            </a:r>
            <a:r>
              <a:rPr lang="nb-NO" sz="900" b="1" dirty="0" err="1"/>
              <a:t>changed</a:t>
            </a:r>
            <a:endParaRPr lang="nb-NO" sz="9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367182" y="3728749"/>
                <a:ext cx="2366690" cy="1575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200" dirty="0"/>
                  <a:t>simple </a:t>
                </a:r>
                <a:r>
                  <a:rPr lang="nb-NO" sz="1200" dirty="0" err="1"/>
                  <a:t>depth</a:t>
                </a:r>
                <a:r>
                  <a:rPr lang="nb-NO" sz="1200" dirty="0"/>
                  <a:t> </a:t>
                </a:r>
                <a:r>
                  <a:rPr lang="nb-NO" sz="1200" dirty="0" err="1"/>
                  <a:t>estimation</a:t>
                </a:r>
                <a:r>
                  <a:rPr lang="nb-NO" sz="1200" dirty="0"/>
                  <a:t> </a:t>
                </a:r>
                <a:r>
                  <a:rPr lang="nb-NO" sz="1200" dirty="0" err="1"/>
                  <a:t>of</a:t>
                </a:r>
                <a:r>
                  <a:rPr lang="nb-NO" sz="1200" dirty="0"/>
                  <a:t> </a:t>
                </a:r>
                <a:r>
                  <a:rPr lang="nb-NO" sz="1200" dirty="0" err="1"/>
                  <a:t>events</a:t>
                </a:r>
                <a:r>
                  <a:rPr lang="nb-NO" sz="1200" dirty="0"/>
                  <a:t>:</a:t>
                </a:r>
              </a:p>
              <a:p>
                <a:endParaRPr lang="nb-NO" sz="120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nb-NO" sz="12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,    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≈1700</m:t>
                      </m:r>
                      <m:f>
                        <m:fPr>
                          <m:ctrlPr>
                            <a:rPr lang="nb-NO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nb-NO" sz="1200" dirty="0"/>
              </a:p>
              <a:p>
                <a:pPr>
                  <a:spcAft>
                    <a:spcPts val="450"/>
                  </a:spcAft>
                </a:pPr>
                <a:r>
                  <a:rPr lang="nb-NO" sz="1200" dirty="0"/>
                  <a:t>1.)  z = 8 cm	4.)  z = 30 cm</a:t>
                </a:r>
              </a:p>
              <a:p>
                <a:pPr>
                  <a:spcAft>
                    <a:spcPts val="450"/>
                  </a:spcAft>
                </a:pPr>
                <a:r>
                  <a:rPr lang="nb-NO" sz="1200" dirty="0"/>
                  <a:t>2.)  z = 21 cm	5.)  z = 40 cm</a:t>
                </a:r>
              </a:p>
              <a:p>
                <a:pPr>
                  <a:spcAft>
                    <a:spcPts val="450"/>
                  </a:spcAft>
                </a:pPr>
                <a:r>
                  <a:rPr lang="nb-NO" sz="1200" dirty="0"/>
                  <a:t>3.)  z = 26 cm 	6.)  z = </a:t>
                </a:r>
                <a:r>
                  <a:rPr lang="nb-NO" sz="1200"/>
                  <a:t>51 cm</a:t>
                </a:r>
                <a:endParaRPr lang="nb-NO" sz="1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7182" y="3728749"/>
                <a:ext cx="2366690" cy="1575944"/>
              </a:xfrm>
              <a:prstGeom prst="rect">
                <a:avLst/>
              </a:prstGeom>
              <a:blipFill>
                <a:blip r:embed="rId3"/>
                <a:stretch>
                  <a:fillRect t="-388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56514" y="1284501"/>
            <a:ext cx="2757116" cy="206783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 flipV="1">
            <a:off x="7435071" y="2823210"/>
            <a:ext cx="1401952" cy="195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502961" y="2358056"/>
            <a:ext cx="540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/>
              <a:t>23 cm (half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depth</a:t>
            </a:r>
            <a:r>
              <a:rPr lang="nb-NO" sz="900" dirty="0"/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5706" y="1392872"/>
            <a:ext cx="1132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1.) 0.9 µs pos. </a:t>
            </a:r>
            <a:r>
              <a:rPr lang="nb-NO" sz="900" b="1" dirty="0" err="1"/>
              <a:t>delay</a:t>
            </a:r>
            <a:endParaRPr lang="nb-NO" sz="9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68504" y="1646474"/>
            <a:ext cx="277667" cy="1472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314697" y="4286251"/>
            <a:ext cx="846263" cy="1434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36776" y="5704237"/>
            <a:ext cx="3337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5.)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01979" y="5704237"/>
            <a:ext cx="11352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6.) 1.5 µs </a:t>
            </a:r>
            <a:r>
              <a:rPr lang="nb-NO" sz="900" b="1" dirty="0" err="1"/>
              <a:t>neg</a:t>
            </a:r>
            <a:r>
              <a:rPr lang="nb-NO" sz="900" b="1" dirty="0"/>
              <a:t>. </a:t>
            </a:r>
            <a:r>
              <a:rPr lang="nb-NO" sz="900" b="1" dirty="0" err="1"/>
              <a:t>delay</a:t>
            </a:r>
            <a:endParaRPr lang="nb-NO" sz="900" b="1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3917509" y="3865452"/>
            <a:ext cx="1410630" cy="1838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5755411"/>
            <a:ext cx="2377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350 kHz </a:t>
            </a:r>
            <a:r>
              <a:rPr lang="nb-NO" sz="1050" dirty="0" err="1"/>
              <a:t>low</a:t>
            </a:r>
            <a:r>
              <a:rPr lang="nb-NO" sz="1050" dirty="0"/>
              <a:t>-pass filter, Amplitude in [V]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32493" y="2277265"/>
            <a:ext cx="1246042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Blue line before injection</a:t>
            </a:r>
          </a:p>
          <a:p>
            <a:r>
              <a:rPr lang="en-US" sz="825" dirty="0"/>
              <a:t>Red line: after injection</a:t>
            </a:r>
            <a:endParaRPr lang="nb-NO" sz="825" dirty="0"/>
          </a:p>
        </p:txBody>
      </p:sp>
    </p:spTree>
    <p:extLst>
      <p:ext uri="{BB962C8B-B14F-4D97-AF65-F5344CB8AC3E}">
        <p14:creationId xmlns:p14="http://schemas.microsoft.com/office/powerpoint/2010/main" val="878833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6122" y="76200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/>
              <a:t>Line 804 </a:t>
            </a:r>
            <a:r>
              <a:rPr lang="nb-NO" sz="2000" b="1" dirty="0" err="1" smtClean="0"/>
              <a:t>difference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between</a:t>
            </a:r>
            <a:r>
              <a:rPr lang="nb-NO" sz="2000" b="1" dirty="0" smtClean="0"/>
              <a:t> 2009 and 1990, </a:t>
            </a:r>
            <a:r>
              <a:rPr lang="nb-NO" sz="2000" b="1" dirty="0" err="1" smtClean="0"/>
              <a:t>difference</a:t>
            </a:r>
            <a:r>
              <a:rPr lang="nb-NO" sz="2000" b="1" dirty="0" smtClean="0"/>
              <a:t> is </a:t>
            </a:r>
            <a:r>
              <a:rPr lang="nb-NO" sz="2000" b="1" dirty="0" err="1" smtClean="0"/>
              <a:t>scaled</a:t>
            </a:r>
            <a:r>
              <a:rPr lang="nb-NO" sz="2000" b="1" dirty="0" smtClean="0"/>
              <a:t> by t^1.3</a:t>
            </a:r>
            <a:endParaRPr lang="en-US" sz="20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82296" y="685800"/>
            <a:ext cx="8750522" cy="5721403"/>
            <a:chOff x="76200" y="831797"/>
            <a:chExt cx="8750522" cy="5721403"/>
          </a:xfrm>
        </p:grpSpPr>
        <p:grpSp>
          <p:nvGrpSpPr>
            <p:cNvPr id="7" name="Group 6"/>
            <p:cNvGrpSpPr/>
            <p:nvPr/>
          </p:nvGrpSpPr>
          <p:grpSpPr>
            <a:xfrm>
              <a:off x="76200" y="838200"/>
              <a:ext cx="8750522" cy="5715000"/>
              <a:chOff x="76200" y="838200"/>
              <a:chExt cx="8750522" cy="5715000"/>
            </a:xfrm>
          </p:grpSpPr>
          <p:pic>
            <p:nvPicPr>
              <p:cNvPr id="24578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3" t="5578" r="5034" b="10076"/>
              <a:stretch/>
            </p:blipFill>
            <p:spPr bwMode="auto">
              <a:xfrm>
                <a:off x="76200" y="838200"/>
                <a:ext cx="8750522" cy="563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4343400" y="838200"/>
                <a:ext cx="0" cy="5715000"/>
              </a:xfrm>
              <a:prstGeom prst="line">
                <a:avLst/>
              </a:prstGeom>
              <a:ln w="25400">
                <a:solidFill>
                  <a:srgbClr val="093FB7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4134048" y="831797"/>
              <a:ext cx="418704" cy="369332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14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3681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39862"/>
            <a:ext cx="7886700" cy="491087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First </a:t>
            </a:r>
            <a:r>
              <a:rPr lang="nb-NO" dirty="0" err="1" smtClean="0"/>
              <a:t>look</a:t>
            </a:r>
            <a:endParaRPr lang="nb-N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1" y="1562549"/>
            <a:ext cx="6104971" cy="42734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65706" y="1392872"/>
            <a:ext cx="11320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1.) 3.5 µs pos. </a:t>
            </a:r>
            <a:r>
              <a:rPr lang="nb-NO" sz="900" b="1" dirty="0" err="1"/>
              <a:t>delay</a:t>
            </a:r>
            <a:endParaRPr lang="nb-NO" sz="900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68504" y="1646474"/>
            <a:ext cx="277667" cy="14720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3314697" y="4286251"/>
            <a:ext cx="846263" cy="1434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036777" y="5704237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5.) 1.5 µs </a:t>
            </a:r>
            <a:r>
              <a:rPr lang="nb-NO" sz="900" b="1" dirty="0" err="1"/>
              <a:t>neg</a:t>
            </a:r>
            <a:r>
              <a:rPr lang="nb-NO" sz="900" b="1" dirty="0"/>
              <a:t>. </a:t>
            </a:r>
            <a:r>
              <a:rPr lang="nb-NO" sz="900" b="1" dirty="0" err="1"/>
              <a:t>delay</a:t>
            </a:r>
            <a:endParaRPr lang="nb-NO" sz="900" b="1" dirty="0"/>
          </a:p>
          <a:p>
            <a:r>
              <a:rPr lang="nb-NO" sz="900" b="1" dirty="0"/>
              <a:t> 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917509" y="3865452"/>
            <a:ext cx="1410630" cy="18387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01979" y="5704237"/>
            <a:ext cx="11352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b="1" dirty="0"/>
              <a:t>6.) 1.5 µs </a:t>
            </a:r>
            <a:r>
              <a:rPr lang="nb-NO" sz="900" b="1" dirty="0" err="1"/>
              <a:t>neg</a:t>
            </a:r>
            <a:r>
              <a:rPr lang="nb-NO" sz="900" b="1" dirty="0"/>
              <a:t>. </a:t>
            </a:r>
            <a:r>
              <a:rPr lang="nb-NO" sz="900" b="1" dirty="0" err="1"/>
              <a:t>delay</a:t>
            </a:r>
            <a:endParaRPr lang="nb-NO" sz="900" b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28095" y="1143275"/>
            <a:ext cx="2288197" cy="171614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39294" y="3805938"/>
            <a:ext cx="2288198" cy="17161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96845" y="3081177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rec</a:t>
            </a:r>
            <a:r>
              <a:rPr lang="nb-NO" sz="1200" dirty="0"/>
              <a:t>-nr.: 100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46529" y="5770180"/>
            <a:ext cx="8933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/>
              <a:t>rec</a:t>
            </a:r>
            <a:r>
              <a:rPr lang="nb-NO" sz="1200" dirty="0"/>
              <a:t>-nr.: 425</a:t>
            </a:r>
          </a:p>
        </p:txBody>
      </p:sp>
      <p:sp>
        <p:nvSpPr>
          <p:cNvPr id="6" name="Down Arrow 5"/>
          <p:cNvSpPr/>
          <p:nvPr/>
        </p:nvSpPr>
        <p:spPr>
          <a:xfrm flipH="1">
            <a:off x="7270625" y="3172027"/>
            <a:ext cx="158564" cy="316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0"/>
          </a:p>
        </p:txBody>
      </p:sp>
      <p:sp>
        <p:nvSpPr>
          <p:cNvPr id="8" name="TextBox 7"/>
          <p:cNvSpPr txBox="1"/>
          <p:nvPr/>
        </p:nvSpPr>
        <p:spPr>
          <a:xfrm>
            <a:off x="6247451" y="3087895"/>
            <a:ext cx="10386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50" dirty="0" err="1"/>
              <a:t>artificial</a:t>
            </a:r>
            <a:r>
              <a:rPr lang="nb-NO" sz="1350" dirty="0"/>
              <a:t> </a:t>
            </a:r>
            <a:r>
              <a:rPr lang="nb-NO" sz="1350" dirty="0" err="1"/>
              <a:t>earthquake</a:t>
            </a:r>
            <a:endParaRPr lang="nb-NO" sz="135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5755411"/>
            <a:ext cx="237757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/>
              <a:t>350 kHz </a:t>
            </a:r>
            <a:r>
              <a:rPr lang="nb-NO" sz="1050" dirty="0" err="1"/>
              <a:t>low</a:t>
            </a:r>
            <a:r>
              <a:rPr lang="nb-NO" sz="1050" dirty="0"/>
              <a:t>-pass filter, Amplitude in [V]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14801" y="2277265"/>
            <a:ext cx="166373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25" dirty="0"/>
              <a:t>Red line: after injection</a:t>
            </a:r>
          </a:p>
          <a:p>
            <a:r>
              <a:rPr lang="en-US" sz="825" dirty="0"/>
              <a:t>Blue line: after artificial earthquake</a:t>
            </a:r>
            <a:endParaRPr lang="nb-NO" sz="825" dirty="0"/>
          </a:p>
        </p:txBody>
      </p:sp>
    </p:spTree>
    <p:extLst>
      <p:ext uri="{BB962C8B-B14F-4D97-AF65-F5344CB8AC3E}">
        <p14:creationId xmlns:p14="http://schemas.microsoft.com/office/powerpoint/2010/main" val="28489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137" y="85725"/>
            <a:ext cx="8787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err="1" smtClean="0">
                <a:latin typeface="Arial" pitchFamily="34" charset="0"/>
                <a:cs typeface="Arial" pitchFamily="34" charset="0"/>
              </a:rPr>
              <a:t>Smoothed</a:t>
            </a:r>
            <a:r>
              <a:rPr lang="nb-NO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3200" b="1" dirty="0" err="1" smtClean="0">
                <a:latin typeface="Arial" pitchFamily="34" charset="0"/>
                <a:cs typeface="Arial" pitchFamily="34" charset="0"/>
              </a:rPr>
              <a:t>timeshifts</a:t>
            </a:r>
            <a:r>
              <a:rPr lang="nb-NO" sz="3200" b="1" dirty="0" smtClean="0">
                <a:latin typeface="Arial" pitchFamily="34" charset="0"/>
                <a:cs typeface="Arial" pitchFamily="34" charset="0"/>
              </a:rPr>
              <a:t> – line 602 (</a:t>
            </a:r>
            <a:r>
              <a:rPr lang="nb-NO" sz="3200" b="1" dirty="0" err="1" smtClean="0">
                <a:latin typeface="Arial" pitchFamily="34" charset="0"/>
                <a:cs typeface="Arial" pitchFamily="34" charset="0"/>
              </a:rPr>
              <a:t>upper</a:t>
            </a:r>
            <a:r>
              <a:rPr lang="nb-NO" sz="3200" b="1" dirty="0" smtClean="0">
                <a:latin typeface="Arial" pitchFamily="34" charset="0"/>
                <a:cs typeface="Arial" pitchFamily="34" charset="0"/>
              </a:rPr>
              <a:t> sand)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3562" y="762000"/>
            <a:ext cx="8723916" cy="5062306"/>
            <a:chOff x="457200" y="1033694"/>
            <a:chExt cx="8511060" cy="49099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3" t="3260" r="6834" b="2781"/>
            <a:stretch/>
          </p:blipFill>
          <p:spPr>
            <a:xfrm>
              <a:off x="457200" y="1033694"/>
              <a:ext cx="8511060" cy="49099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43600" y="403098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 smtClean="0">
                  <a:latin typeface="Arial" pitchFamily="34" charset="0"/>
                  <a:cs typeface="Arial" pitchFamily="34" charset="0"/>
                </a:rPr>
                <a:t>1990</a:t>
              </a:r>
              <a:endParaRPr lang="en-US" sz="2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667000" y="3801570"/>
              <a:ext cx="8707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400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2009</a:t>
              </a:r>
              <a:endPara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657600" y="1337594"/>
              <a:ext cx="21824" cy="2320006"/>
            </a:xfrm>
            <a:prstGeom prst="line">
              <a:avLst/>
            </a:prstGeom>
            <a:ln w="3810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30712" y="1310514"/>
              <a:ext cx="10913" cy="1081509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810139" y="1287545"/>
              <a:ext cx="44114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latin typeface="Arial" pitchFamily="34" charset="0"/>
                  <a:cs typeface="Arial" pitchFamily="34" charset="0"/>
                </a:rPr>
                <a:t>14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58851" y="1298251"/>
              <a:ext cx="441146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39332" y="5824306"/>
            <a:ext cx="85081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 smtClean="0">
                <a:latin typeface="Arial" pitchFamily="34" charset="0"/>
                <a:cs typeface="Arial" pitchFamily="34" charset="0"/>
              </a:rPr>
              <a:t>Note: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Significant</a:t>
            </a:r>
            <a:r>
              <a:rPr lang="nb-NO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time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shift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increase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close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to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relief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well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nb-NO" sz="2400" b="1" dirty="0" err="1" smtClean="0">
                <a:latin typeface="Arial" pitchFamily="34" charset="0"/>
                <a:cs typeface="Arial" pitchFamily="34" charset="0"/>
              </a:rPr>
              <a:t>between</a:t>
            </a:r>
            <a:r>
              <a:rPr lang="nb-NO" sz="2400" b="1" dirty="0" smtClean="0">
                <a:latin typeface="Arial" pitchFamily="34" charset="0"/>
                <a:cs typeface="Arial" pitchFamily="34" charset="0"/>
              </a:rPr>
              <a:t> 1990 and 2009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27313" y="1300555"/>
            <a:ext cx="2454463" cy="2166795"/>
            <a:chOff x="827313" y="1300555"/>
            <a:chExt cx="2454463" cy="2166795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9" t="23350" r="13371" b="24730"/>
            <a:stretch/>
          </p:blipFill>
          <p:spPr bwMode="auto">
            <a:xfrm>
              <a:off x="827313" y="1330229"/>
              <a:ext cx="2454463" cy="18822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flipV="1">
              <a:off x="1981200" y="1905000"/>
              <a:ext cx="1066800" cy="1562350"/>
            </a:xfrm>
            <a:prstGeom prst="line">
              <a:avLst/>
            </a:prstGeom>
            <a:ln w="38100">
              <a:solidFill>
                <a:srgbClr val="040DBC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27313" y="1300555"/>
              <a:ext cx="697627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latin typeface="Arial" pitchFamily="34" charset="0"/>
                  <a:cs typeface="Arial" pitchFamily="34" charset="0"/>
                </a:rPr>
                <a:t>1991</a:t>
              </a:r>
              <a:endParaRPr lang="en-US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81200" y="2132841"/>
              <a:ext cx="35458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latin typeface="Arial" pitchFamily="34" charset="0"/>
                  <a:cs typeface="Arial" pitchFamily="34" charset="0"/>
                </a:rPr>
                <a:t>14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8800" y="2945590"/>
              <a:ext cx="354584" cy="276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b="1" dirty="0" smtClean="0">
                  <a:latin typeface="Arial" pitchFamily="34" charset="0"/>
                  <a:cs typeface="Arial" pitchFamily="34" charset="0"/>
                </a:rPr>
                <a:t>15</a:t>
              </a:r>
              <a:endParaRPr lang="en-US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13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1" y="228600"/>
            <a:ext cx="8057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Line 804; 1990: 2/4-14 well is drilled in the middle of a shallow tunnel valley;  30 m below seabed </a:t>
            </a:r>
            <a:endParaRPr lang="nb-NO" sz="28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9488" y="6141064"/>
            <a:ext cx="771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3 </a:t>
            </a:r>
            <a:r>
              <a:rPr lang="nb-NO" dirty="0" err="1" smtClean="0"/>
              <a:t>interpreted</a:t>
            </a:r>
            <a:r>
              <a:rPr lang="nb-NO" dirty="0" smtClean="0"/>
              <a:t> tunnel </a:t>
            </a:r>
            <a:r>
              <a:rPr lang="nb-NO" dirty="0" err="1" smtClean="0"/>
              <a:t>valleys</a:t>
            </a:r>
            <a:r>
              <a:rPr lang="nb-NO" dirty="0" smtClean="0"/>
              <a:t> </a:t>
            </a:r>
            <a:r>
              <a:rPr lang="nb-NO" dirty="0" err="1" smtClean="0"/>
              <a:t>shown</a:t>
            </a:r>
            <a:r>
              <a:rPr lang="nb-NO" dirty="0" smtClean="0"/>
              <a:t> by </a:t>
            </a:r>
            <a:r>
              <a:rPr lang="nb-NO" dirty="0" err="1" smtClean="0"/>
              <a:t>arrows</a:t>
            </a:r>
            <a:r>
              <a:rPr lang="nb-NO" dirty="0" smtClean="0"/>
              <a:t> </a:t>
            </a:r>
            <a:r>
              <a:rPr lang="nb-NO" dirty="0" err="1" smtClean="0"/>
              <a:t>marking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three</a:t>
            </a:r>
            <a:r>
              <a:rPr lang="nb-NO" dirty="0" smtClean="0"/>
              <a:t> </a:t>
            </a:r>
            <a:r>
              <a:rPr lang="nb-NO" dirty="0" err="1" smtClean="0"/>
              <a:t>depressions</a:t>
            </a:r>
            <a:r>
              <a:rPr lang="nb-NO" dirty="0" smtClean="0"/>
              <a:t> and </a:t>
            </a:r>
            <a:r>
              <a:rPr lang="nb-NO" dirty="0" err="1" smtClean="0"/>
              <a:t>subsequent</a:t>
            </a:r>
            <a:r>
              <a:rPr lang="nb-NO" dirty="0" smtClean="0"/>
              <a:t> </a:t>
            </a:r>
            <a:r>
              <a:rPr lang="nb-NO" dirty="0" err="1" smtClean="0"/>
              <a:t>erosion</a:t>
            </a:r>
            <a:r>
              <a:rPr lang="nb-NO" dirty="0" smtClean="0"/>
              <a:t> </a:t>
            </a:r>
            <a:r>
              <a:rPr lang="nb-NO" dirty="0" err="1" smtClean="0"/>
              <a:t>patterns</a:t>
            </a:r>
            <a:r>
              <a:rPr lang="nb-NO" dirty="0" smtClean="0"/>
              <a:t> </a:t>
            </a:r>
            <a:r>
              <a:rPr lang="nb-NO" dirty="0" err="1" smtClean="0"/>
              <a:t>below</a:t>
            </a:r>
            <a:endParaRPr lang="nb-NO" dirty="0"/>
          </a:p>
        </p:txBody>
      </p:sp>
      <p:grpSp>
        <p:nvGrpSpPr>
          <p:cNvPr id="18" name="Group 17"/>
          <p:cNvGrpSpPr/>
          <p:nvPr/>
        </p:nvGrpSpPr>
        <p:grpSpPr>
          <a:xfrm>
            <a:off x="228600" y="1261035"/>
            <a:ext cx="8605522" cy="4682565"/>
            <a:chOff x="228600" y="1261035"/>
            <a:chExt cx="8605522" cy="4682565"/>
          </a:xfrm>
        </p:grpSpPr>
        <p:grpSp>
          <p:nvGrpSpPr>
            <p:cNvPr id="13" name="Group 12"/>
            <p:cNvGrpSpPr/>
            <p:nvPr/>
          </p:nvGrpSpPr>
          <p:grpSpPr>
            <a:xfrm>
              <a:off x="228600" y="1261035"/>
              <a:ext cx="8605522" cy="4682565"/>
              <a:chOff x="228600" y="1261035"/>
              <a:chExt cx="8605522" cy="468256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28600" y="1261035"/>
                <a:ext cx="8605522" cy="4682565"/>
                <a:chOff x="228600" y="1261035"/>
                <a:chExt cx="8605522" cy="4682565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28600" y="1261035"/>
                  <a:ext cx="8605522" cy="4682565"/>
                  <a:chOff x="228600" y="1261035"/>
                  <a:chExt cx="8605522" cy="4682565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307" t="8204" r="4615" b="9744"/>
                  <a:stretch/>
                </p:blipFill>
                <p:spPr>
                  <a:xfrm>
                    <a:off x="228600" y="1676399"/>
                    <a:ext cx="8605522" cy="4267201"/>
                  </a:xfrm>
                  <a:prstGeom prst="rect">
                    <a:avLst/>
                  </a:prstGeom>
                </p:spPr>
              </p:pic>
              <p:pic>
                <p:nvPicPr>
                  <p:cNvPr id="4" name="Picture 3" descr="01P013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33800" y="1261035"/>
                    <a:ext cx="219521" cy="4153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3843560" y="1752600"/>
                    <a:ext cx="0" cy="4191000"/>
                  </a:xfrm>
                  <a:prstGeom prst="line">
                    <a:avLst/>
                  </a:prstGeom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" name="Freeform 7"/>
                <p:cNvSpPr/>
                <p:nvPr/>
              </p:nvSpPr>
              <p:spPr>
                <a:xfrm>
                  <a:off x="670560" y="3692434"/>
                  <a:ext cx="8011886" cy="670560"/>
                </a:xfrm>
                <a:custGeom>
                  <a:avLst/>
                  <a:gdLst>
                    <a:gd name="connsiteX0" fmla="*/ 0 w 8011886"/>
                    <a:gd name="connsiteY0" fmla="*/ 17417 h 670560"/>
                    <a:gd name="connsiteX1" fmla="*/ 104503 w 8011886"/>
                    <a:gd name="connsiteY1" fmla="*/ 17417 h 670560"/>
                    <a:gd name="connsiteX2" fmla="*/ 156754 w 8011886"/>
                    <a:gd name="connsiteY2" fmla="*/ 0 h 670560"/>
                    <a:gd name="connsiteX3" fmla="*/ 287383 w 8011886"/>
                    <a:gd name="connsiteY3" fmla="*/ 17417 h 670560"/>
                    <a:gd name="connsiteX4" fmla="*/ 339634 w 8011886"/>
                    <a:gd name="connsiteY4" fmla="*/ 34835 h 670560"/>
                    <a:gd name="connsiteX5" fmla="*/ 365760 w 8011886"/>
                    <a:gd name="connsiteY5" fmla="*/ 43543 h 670560"/>
                    <a:gd name="connsiteX6" fmla="*/ 409303 w 8011886"/>
                    <a:gd name="connsiteY6" fmla="*/ 34835 h 670560"/>
                    <a:gd name="connsiteX7" fmla="*/ 435429 w 8011886"/>
                    <a:gd name="connsiteY7" fmla="*/ 26126 h 670560"/>
                    <a:gd name="connsiteX8" fmla="*/ 627017 w 8011886"/>
                    <a:gd name="connsiteY8" fmla="*/ 34835 h 670560"/>
                    <a:gd name="connsiteX9" fmla="*/ 679269 w 8011886"/>
                    <a:gd name="connsiteY9" fmla="*/ 43543 h 670560"/>
                    <a:gd name="connsiteX10" fmla="*/ 714103 w 8011886"/>
                    <a:gd name="connsiteY10" fmla="*/ 52252 h 670560"/>
                    <a:gd name="connsiteX11" fmla="*/ 766354 w 8011886"/>
                    <a:gd name="connsiteY11" fmla="*/ 60960 h 670560"/>
                    <a:gd name="connsiteX12" fmla="*/ 862149 w 8011886"/>
                    <a:gd name="connsiteY12" fmla="*/ 87086 h 670560"/>
                    <a:gd name="connsiteX13" fmla="*/ 931817 w 8011886"/>
                    <a:gd name="connsiteY13" fmla="*/ 104503 h 670560"/>
                    <a:gd name="connsiteX14" fmla="*/ 1036320 w 8011886"/>
                    <a:gd name="connsiteY14" fmla="*/ 121920 h 670560"/>
                    <a:gd name="connsiteX15" fmla="*/ 1619794 w 8011886"/>
                    <a:gd name="connsiteY15" fmla="*/ 95795 h 670560"/>
                    <a:gd name="connsiteX16" fmla="*/ 1645920 w 8011886"/>
                    <a:gd name="connsiteY16" fmla="*/ 87086 h 670560"/>
                    <a:gd name="connsiteX17" fmla="*/ 1820091 w 8011886"/>
                    <a:gd name="connsiteY17" fmla="*/ 113212 h 670560"/>
                    <a:gd name="connsiteX18" fmla="*/ 1872343 w 8011886"/>
                    <a:gd name="connsiteY18" fmla="*/ 130629 h 670560"/>
                    <a:gd name="connsiteX19" fmla="*/ 1898469 w 8011886"/>
                    <a:gd name="connsiteY19" fmla="*/ 139337 h 670560"/>
                    <a:gd name="connsiteX20" fmla="*/ 1933303 w 8011886"/>
                    <a:gd name="connsiteY20" fmla="*/ 148046 h 670560"/>
                    <a:gd name="connsiteX21" fmla="*/ 1985554 w 8011886"/>
                    <a:gd name="connsiteY21" fmla="*/ 165463 h 670560"/>
                    <a:gd name="connsiteX22" fmla="*/ 2029097 w 8011886"/>
                    <a:gd name="connsiteY22" fmla="*/ 174172 h 670560"/>
                    <a:gd name="connsiteX23" fmla="*/ 2055223 w 8011886"/>
                    <a:gd name="connsiteY23" fmla="*/ 182880 h 670560"/>
                    <a:gd name="connsiteX24" fmla="*/ 2168434 w 8011886"/>
                    <a:gd name="connsiteY24" fmla="*/ 200297 h 670560"/>
                    <a:gd name="connsiteX25" fmla="*/ 2194560 w 8011886"/>
                    <a:gd name="connsiteY25" fmla="*/ 209006 h 670560"/>
                    <a:gd name="connsiteX26" fmla="*/ 2281646 w 8011886"/>
                    <a:gd name="connsiteY26" fmla="*/ 226423 h 670560"/>
                    <a:gd name="connsiteX27" fmla="*/ 2307771 w 8011886"/>
                    <a:gd name="connsiteY27" fmla="*/ 243840 h 670560"/>
                    <a:gd name="connsiteX28" fmla="*/ 2325189 w 8011886"/>
                    <a:gd name="connsiteY28" fmla="*/ 261257 h 670560"/>
                    <a:gd name="connsiteX29" fmla="*/ 2377440 w 8011886"/>
                    <a:gd name="connsiteY29" fmla="*/ 278675 h 670560"/>
                    <a:gd name="connsiteX30" fmla="*/ 2429691 w 8011886"/>
                    <a:gd name="connsiteY30" fmla="*/ 313509 h 670560"/>
                    <a:gd name="connsiteX31" fmla="*/ 2473234 w 8011886"/>
                    <a:gd name="connsiteY31" fmla="*/ 348343 h 670560"/>
                    <a:gd name="connsiteX32" fmla="*/ 2499360 w 8011886"/>
                    <a:gd name="connsiteY32" fmla="*/ 400595 h 670560"/>
                    <a:gd name="connsiteX33" fmla="*/ 2551611 w 8011886"/>
                    <a:gd name="connsiteY33" fmla="*/ 426720 h 670560"/>
                    <a:gd name="connsiteX34" fmla="*/ 2612571 w 8011886"/>
                    <a:gd name="connsiteY34" fmla="*/ 461555 h 670560"/>
                    <a:gd name="connsiteX35" fmla="*/ 2638697 w 8011886"/>
                    <a:gd name="connsiteY35" fmla="*/ 470263 h 670560"/>
                    <a:gd name="connsiteX36" fmla="*/ 2682240 w 8011886"/>
                    <a:gd name="connsiteY36" fmla="*/ 505097 h 670560"/>
                    <a:gd name="connsiteX37" fmla="*/ 2708366 w 8011886"/>
                    <a:gd name="connsiteY37" fmla="*/ 522515 h 670560"/>
                    <a:gd name="connsiteX38" fmla="*/ 2821577 w 8011886"/>
                    <a:gd name="connsiteY38" fmla="*/ 548640 h 670560"/>
                    <a:gd name="connsiteX39" fmla="*/ 3257006 w 8011886"/>
                    <a:gd name="connsiteY39" fmla="*/ 539932 h 670560"/>
                    <a:gd name="connsiteX40" fmla="*/ 3370217 w 8011886"/>
                    <a:gd name="connsiteY40" fmla="*/ 513806 h 670560"/>
                    <a:gd name="connsiteX41" fmla="*/ 3457303 w 8011886"/>
                    <a:gd name="connsiteY41" fmla="*/ 505097 h 670560"/>
                    <a:gd name="connsiteX42" fmla="*/ 3579223 w 8011886"/>
                    <a:gd name="connsiteY42" fmla="*/ 487680 h 670560"/>
                    <a:gd name="connsiteX43" fmla="*/ 3657600 w 8011886"/>
                    <a:gd name="connsiteY43" fmla="*/ 470263 h 670560"/>
                    <a:gd name="connsiteX44" fmla="*/ 3727269 w 8011886"/>
                    <a:gd name="connsiteY44" fmla="*/ 461555 h 670560"/>
                    <a:gd name="connsiteX45" fmla="*/ 3788229 w 8011886"/>
                    <a:gd name="connsiteY45" fmla="*/ 444137 h 670560"/>
                    <a:gd name="connsiteX46" fmla="*/ 3831771 w 8011886"/>
                    <a:gd name="connsiteY46" fmla="*/ 426720 h 670560"/>
                    <a:gd name="connsiteX47" fmla="*/ 3884023 w 8011886"/>
                    <a:gd name="connsiteY47" fmla="*/ 418012 h 670560"/>
                    <a:gd name="connsiteX48" fmla="*/ 3918857 w 8011886"/>
                    <a:gd name="connsiteY48" fmla="*/ 400595 h 670560"/>
                    <a:gd name="connsiteX49" fmla="*/ 3971109 w 8011886"/>
                    <a:gd name="connsiteY49" fmla="*/ 383177 h 670560"/>
                    <a:gd name="connsiteX50" fmla="*/ 4023360 w 8011886"/>
                    <a:gd name="connsiteY50" fmla="*/ 365760 h 670560"/>
                    <a:gd name="connsiteX51" fmla="*/ 4049486 w 8011886"/>
                    <a:gd name="connsiteY51" fmla="*/ 357052 h 670560"/>
                    <a:gd name="connsiteX52" fmla="*/ 4075611 w 8011886"/>
                    <a:gd name="connsiteY52" fmla="*/ 348343 h 670560"/>
                    <a:gd name="connsiteX53" fmla="*/ 4223657 w 8011886"/>
                    <a:gd name="connsiteY53" fmla="*/ 357052 h 670560"/>
                    <a:gd name="connsiteX54" fmla="*/ 4336869 w 8011886"/>
                    <a:gd name="connsiteY54" fmla="*/ 374469 h 670560"/>
                    <a:gd name="connsiteX55" fmla="*/ 4441371 w 8011886"/>
                    <a:gd name="connsiteY55" fmla="*/ 391886 h 670560"/>
                    <a:gd name="connsiteX56" fmla="*/ 4554583 w 8011886"/>
                    <a:gd name="connsiteY56" fmla="*/ 409303 h 670560"/>
                    <a:gd name="connsiteX57" fmla="*/ 4606834 w 8011886"/>
                    <a:gd name="connsiteY57" fmla="*/ 418012 h 670560"/>
                    <a:gd name="connsiteX58" fmla="*/ 4632960 w 8011886"/>
                    <a:gd name="connsiteY58" fmla="*/ 426720 h 670560"/>
                    <a:gd name="connsiteX59" fmla="*/ 4702629 w 8011886"/>
                    <a:gd name="connsiteY59" fmla="*/ 444137 h 670560"/>
                    <a:gd name="connsiteX60" fmla="*/ 4763589 w 8011886"/>
                    <a:gd name="connsiteY60" fmla="*/ 461555 h 670560"/>
                    <a:gd name="connsiteX61" fmla="*/ 4833257 w 8011886"/>
                    <a:gd name="connsiteY61" fmla="*/ 487680 h 670560"/>
                    <a:gd name="connsiteX62" fmla="*/ 4859383 w 8011886"/>
                    <a:gd name="connsiteY62" fmla="*/ 505097 h 670560"/>
                    <a:gd name="connsiteX63" fmla="*/ 4911634 w 8011886"/>
                    <a:gd name="connsiteY63" fmla="*/ 522515 h 670560"/>
                    <a:gd name="connsiteX64" fmla="*/ 4946469 w 8011886"/>
                    <a:gd name="connsiteY64" fmla="*/ 548640 h 670560"/>
                    <a:gd name="connsiteX65" fmla="*/ 5007429 w 8011886"/>
                    <a:gd name="connsiteY65" fmla="*/ 574766 h 670560"/>
                    <a:gd name="connsiteX66" fmla="*/ 5042263 w 8011886"/>
                    <a:gd name="connsiteY66" fmla="*/ 592183 h 670560"/>
                    <a:gd name="connsiteX67" fmla="*/ 5094514 w 8011886"/>
                    <a:gd name="connsiteY67" fmla="*/ 609600 h 670560"/>
                    <a:gd name="connsiteX68" fmla="*/ 5120640 w 8011886"/>
                    <a:gd name="connsiteY68" fmla="*/ 618309 h 670560"/>
                    <a:gd name="connsiteX69" fmla="*/ 5155474 w 8011886"/>
                    <a:gd name="connsiteY69" fmla="*/ 635726 h 670560"/>
                    <a:gd name="connsiteX70" fmla="*/ 5181600 w 8011886"/>
                    <a:gd name="connsiteY70" fmla="*/ 653143 h 670560"/>
                    <a:gd name="connsiteX71" fmla="*/ 5233851 w 8011886"/>
                    <a:gd name="connsiteY71" fmla="*/ 670560 h 670560"/>
                    <a:gd name="connsiteX72" fmla="*/ 5425440 w 8011886"/>
                    <a:gd name="connsiteY72" fmla="*/ 661852 h 670560"/>
                    <a:gd name="connsiteX73" fmla="*/ 5451566 w 8011886"/>
                    <a:gd name="connsiteY73" fmla="*/ 653143 h 670560"/>
                    <a:gd name="connsiteX74" fmla="*/ 5660571 w 8011886"/>
                    <a:gd name="connsiteY74" fmla="*/ 644435 h 670560"/>
                    <a:gd name="connsiteX75" fmla="*/ 5730240 w 8011886"/>
                    <a:gd name="connsiteY75" fmla="*/ 627017 h 670560"/>
                    <a:gd name="connsiteX76" fmla="*/ 5808617 w 8011886"/>
                    <a:gd name="connsiteY76" fmla="*/ 600892 h 670560"/>
                    <a:gd name="connsiteX77" fmla="*/ 5834743 w 8011886"/>
                    <a:gd name="connsiteY77" fmla="*/ 592183 h 670560"/>
                    <a:gd name="connsiteX78" fmla="*/ 5878286 w 8011886"/>
                    <a:gd name="connsiteY78" fmla="*/ 583475 h 670560"/>
                    <a:gd name="connsiteX79" fmla="*/ 5930537 w 8011886"/>
                    <a:gd name="connsiteY79" fmla="*/ 566057 h 670560"/>
                    <a:gd name="connsiteX80" fmla="*/ 5956663 w 8011886"/>
                    <a:gd name="connsiteY80" fmla="*/ 557349 h 670560"/>
                    <a:gd name="connsiteX81" fmla="*/ 6008914 w 8011886"/>
                    <a:gd name="connsiteY81" fmla="*/ 548640 h 670560"/>
                    <a:gd name="connsiteX82" fmla="*/ 6052457 w 8011886"/>
                    <a:gd name="connsiteY82" fmla="*/ 539932 h 670560"/>
                    <a:gd name="connsiteX83" fmla="*/ 6165669 w 8011886"/>
                    <a:gd name="connsiteY83" fmla="*/ 522515 h 670560"/>
                    <a:gd name="connsiteX84" fmla="*/ 6270171 w 8011886"/>
                    <a:gd name="connsiteY84" fmla="*/ 487680 h 670560"/>
                    <a:gd name="connsiteX85" fmla="*/ 6322423 w 8011886"/>
                    <a:gd name="connsiteY85" fmla="*/ 470263 h 670560"/>
                    <a:gd name="connsiteX86" fmla="*/ 6348549 w 8011886"/>
                    <a:gd name="connsiteY86" fmla="*/ 452846 h 670560"/>
                    <a:gd name="connsiteX87" fmla="*/ 6383383 w 8011886"/>
                    <a:gd name="connsiteY87" fmla="*/ 444137 h 670560"/>
                    <a:gd name="connsiteX88" fmla="*/ 6409509 w 8011886"/>
                    <a:gd name="connsiteY88" fmla="*/ 435429 h 670560"/>
                    <a:gd name="connsiteX89" fmla="*/ 6444343 w 8011886"/>
                    <a:gd name="connsiteY89" fmla="*/ 418012 h 670560"/>
                    <a:gd name="connsiteX90" fmla="*/ 6479177 w 8011886"/>
                    <a:gd name="connsiteY90" fmla="*/ 409303 h 670560"/>
                    <a:gd name="connsiteX91" fmla="*/ 6505303 w 8011886"/>
                    <a:gd name="connsiteY91" fmla="*/ 400595 h 670560"/>
                    <a:gd name="connsiteX92" fmla="*/ 6670766 w 8011886"/>
                    <a:gd name="connsiteY92" fmla="*/ 409303 h 670560"/>
                    <a:gd name="connsiteX93" fmla="*/ 6757851 w 8011886"/>
                    <a:gd name="connsiteY93" fmla="*/ 426720 h 670560"/>
                    <a:gd name="connsiteX94" fmla="*/ 6879771 w 8011886"/>
                    <a:gd name="connsiteY94" fmla="*/ 435429 h 670560"/>
                    <a:gd name="connsiteX95" fmla="*/ 6949440 w 8011886"/>
                    <a:gd name="connsiteY95" fmla="*/ 452846 h 670560"/>
                    <a:gd name="connsiteX96" fmla="*/ 7062651 w 8011886"/>
                    <a:gd name="connsiteY96" fmla="*/ 478972 h 670560"/>
                    <a:gd name="connsiteX97" fmla="*/ 7097486 w 8011886"/>
                    <a:gd name="connsiteY97" fmla="*/ 487680 h 670560"/>
                    <a:gd name="connsiteX98" fmla="*/ 7123611 w 8011886"/>
                    <a:gd name="connsiteY98" fmla="*/ 496389 h 670560"/>
                    <a:gd name="connsiteX99" fmla="*/ 7175863 w 8011886"/>
                    <a:gd name="connsiteY99" fmla="*/ 505097 h 670560"/>
                    <a:gd name="connsiteX100" fmla="*/ 7228114 w 8011886"/>
                    <a:gd name="connsiteY100" fmla="*/ 522515 h 670560"/>
                    <a:gd name="connsiteX101" fmla="*/ 7350034 w 8011886"/>
                    <a:gd name="connsiteY101" fmla="*/ 548640 h 670560"/>
                    <a:gd name="connsiteX102" fmla="*/ 7376160 w 8011886"/>
                    <a:gd name="connsiteY102" fmla="*/ 557349 h 670560"/>
                    <a:gd name="connsiteX103" fmla="*/ 7602583 w 8011886"/>
                    <a:gd name="connsiteY103" fmla="*/ 583475 h 670560"/>
                    <a:gd name="connsiteX104" fmla="*/ 7968343 w 8011886"/>
                    <a:gd name="connsiteY104" fmla="*/ 574766 h 670560"/>
                    <a:gd name="connsiteX105" fmla="*/ 7994469 w 8011886"/>
                    <a:gd name="connsiteY105" fmla="*/ 566057 h 670560"/>
                    <a:gd name="connsiteX106" fmla="*/ 8011886 w 8011886"/>
                    <a:gd name="connsiteY106" fmla="*/ 548640 h 670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</a:cxnLst>
                  <a:rect l="l" t="t" r="r" b="b"/>
                  <a:pathLst>
                    <a:path w="8011886" h="670560">
                      <a:moveTo>
                        <a:pt x="0" y="17417"/>
                      </a:moveTo>
                      <a:cubicBezTo>
                        <a:pt x="52544" y="27926"/>
                        <a:pt x="44320" y="31306"/>
                        <a:pt x="104503" y="17417"/>
                      </a:cubicBezTo>
                      <a:cubicBezTo>
                        <a:pt x="122392" y="13289"/>
                        <a:pt x="156754" y="0"/>
                        <a:pt x="156754" y="0"/>
                      </a:cubicBezTo>
                      <a:cubicBezTo>
                        <a:pt x="167050" y="1287"/>
                        <a:pt x="273191" y="14142"/>
                        <a:pt x="287383" y="17417"/>
                      </a:cubicBezTo>
                      <a:cubicBezTo>
                        <a:pt x="305272" y="21545"/>
                        <a:pt x="322217" y="29029"/>
                        <a:pt x="339634" y="34835"/>
                      </a:cubicBezTo>
                      <a:lnTo>
                        <a:pt x="365760" y="43543"/>
                      </a:lnTo>
                      <a:cubicBezTo>
                        <a:pt x="380274" y="40640"/>
                        <a:pt x="394943" y="38425"/>
                        <a:pt x="409303" y="34835"/>
                      </a:cubicBezTo>
                      <a:cubicBezTo>
                        <a:pt x="418209" y="32609"/>
                        <a:pt x="426249" y="26126"/>
                        <a:pt x="435429" y="26126"/>
                      </a:cubicBezTo>
                      <a:cubicBezTo>
                        <a:pt x="499358" y="26126"/>
                        <a:pt x="563154" y="31932"/>
                        <a:pt x="627017" y="34835"/>
                      </a:cubicBezTo>
                      <a:cubicBezTo>
                        <a:pt x="644434" y="37738"/>
                        <a:pt x="661954" y="40080"/>
                        <a:pt x="679269" y="43543"/>
                      </a:cubicBezTo>
                      <a:cubicBezTo>
                        <a:pt x="691005" y="45890"/>
                        <a:pt x="702367" y="49905"/>
                        <a:pt x="714103" y="52252"/>
                      </a:cubicBezTo>
                      <a:cubicBezTo>
                        <a:pt x="731417" y="55715"/>
                        <a:pt x="748937" y="58057"/>
                        <a:pt x="766354" y="60960"/>
                      </a:cubicBezTo>
                      <a:cubicBezTo>
                        <a:pt x="855548" y="90691"/>
                        <a:pt x="782141" y="68622"/>
                        <a:pt x="862149" y="87086"/>
                      </a:cubicBezTo>
                      <a:cubicBezTo>
                        <a:pt x="885473" y="92469"/>
                        <a:pt x="908064" y="101534"/>
                        <a:pt x="931817" y="104503"/>
                      </a:cubicBezTo>
                      <a:cubicBezTo>
                        <a:pt x="1013362" y="114697"/>
                        <a:pt x="978781" y="107536"/>
                        <a:pt x="1036320" y="121920"/>
                      </a:cubicBezTo>
                      <a:lnTo>
                        <a:pt x="1619794" y="95795"/>
                      </a:lnTo>
                      <a:cubicBezTo>
                        <a:pt x="1628503" y="92892"/>
                        <a:pt x="1636740" y="87086"/>
                        <a:pt x="1645920" y="87086"/>
                      </a:cubicBezTo>
                      <a:cubicBezTo>
                        <a:pt x="1704375" y="87086"/>
                        <a:pt x="1764381" y="94642"/>
                        <a:pt x="1820091" y="113212"/>
                      </a:cubicBezTo>
                      <a:lnTo>
                        <a:pt x="1872343" y="130629"/>
                      </a:lnTo>
                      <a:cubicBezTo>
                        <a:pt x="1881052" y="133532"/>
                        <a:pt x="1889563" y="137110"/>
                        <a:pt x="1898469" y="139337"/>
                      </a:cubicBezTo>
                      <a:cubicBezTo>
                        <a:pt x="1910080" y="142240"/>
                        <a:pt x="1921839" y="144607"/>
                        <a:pt x="1933303" y="148046"/>
                      </a:cubicBezTo>
                      <a:cubicBezTo>
                        <a:pt x="1950888" y="153322"/>
                        <a:pt x="1967551" y="161862"/>
                        <a:pt x="1985554" y="165463"/>
                      </a:cubicBezTo>
                      <a:cubicBezTo>
                        <a:pt x="2000068" y="168366"/>
                        <a:pt x="2014737" y="170582"/>
                        <a:pt x="2029097" y="174172"/>
                      </a:cubicBezTo>
                      <a:cubicBezTo>
                        <a:pt x="2038003" y="176398"/>
                        <a:pt x="2046317" y="180654"/>
                        <a:pt x="2055223" y="182880"/>
                      </a:cubicBezTo>
                      <a:cubicBezTo>
                        <a:pt x="2095126" y="192856"/>
                        <a:pt x="2126119" y="195008"/>
                        <a:pt x="2168434" y="200297"/>
                      </a:cubicBezTo>
                      <a:cubicBezTo>
                        <a:pt x="2177143" y="203200"/>
                        <a:pt x="2185559" y="207206"/>
                        <a:pt x="2194560" y="209006"/>
                      </a:cubicBezTo>
                      <a:cubicBezTo>
                        <a:pt x="2294637" y="229022"/>
                        <a:pt x="2222617" y="206748"/>
                        <a:pt x="2281646" y="226423"/>
                      </a:cubicBezTo>
                      <a:cubicBezTo>
                        <a:pt x="2290354" y="232229"/>
                        <a:pt x="2299598" y="237302"/>
                        <a:pt x="2307771" y="243840"/>
                      </a:cubicBezTo>
                      <a:cubicBezTo>
                        <a:pt x="2314182" y="248969"/>
                        <a:pt x="2317845" y="257585"/>
                        <a:pt x="2325189" y="261257"/>
                      </a:cubicBezTo>
                      <a:cubicBezTo>
                        <a:pt x="2341610" y="269468"/>
                        <a:pt x="2362164" y="268491"/>
                        <a:pt x="2377440" y="278675"/>
                      </a:cubicBezTo>
                      <a:lnTo>
                        <a:pt x="2429691" y="313509"/>
                      </a:lnTo>
                      <a:cubicBezTo>
                        <a:pt x="2448176" y="368962"/>
                        <a:pt x="2421683" y="313976"/>
                        <a:pt x="2473234" y="348343"/>
                      </a:cubicBezTo>
                      <a:cubicBezTo>
                        <a:pt x="2504695" y="369317"/>
                        <a:pt x="2479490" y="375758"/>
                        <a:pt x="2499360" y="400595"/>
                      </a:cubicBezTo>
                      <a:cubicBezTo>
                        <a:pt x="2513913" y="418786"/>
                        <a:pt x="2532405" y="418489"/>
                        <a:pt x="2551611" y="426720"/>
                      </a:cubicBezTo>
                      <a:cubicBezTo>
                        <a:pt x="2658493" y="472525"/>
                        <a:pt x="2525106" y="417822"/>
                        <a:pt x="2612571" y="461555"/>
                      </a:cubicBezTo>
                      <a:cubicBezTo>
                        <a:pt x="2620782" y="465660"/>
                        <a:pt x="2629988" y="467360"/>
                        <a:pt x="2638697" y="470263"/>
                      </a:cubicBezTo>
                      <a:cubicBezTo>
                        <a:pt x="2668058" y="514306"/>
                        <a:pt x="2640175" y="484064"/>
                        <a:pt x="2682240" y="505097"/>
                      </a:cubicBezTo>
                      <a:cubicBezTo>
                        <a:pt x="2691602" y="509778"/>
                        <a:pt x="2698802" y="518264"/>
                        <a:pt x="2708366" y="522515"/>
                      </a:cubicBezTo>
                      <a:cubicBezTo>
                        <a:pt x="2753665" y="542648"/>
                        <a:pt x="2771987" y="541556"/>
                        <a:pt x="2821577" y="548640"/>
                      </a:cubicBezTo>
                      <a:lnTo>
                        <a:pt x="3257006" y="539932"/>
                      </a:lnTo>
                      <a:cubicBezTo>
                        <a:pt x="3492985" y="531652"/>
                        <a:pt x="3158208" y="535008"/>
                        <a:pt x="3370217" y="513806"/>
                      </a:cubicBezTo>
                      <a:lnTo>
                        <a:pt x="3457303" y="505097"/>
                      </a:lnTo>
                      <a:cubicBezTo>
                        <a:pt x="3532043" y="486413"/>
                        <a:pt x="3451945" y="504650"/>
                        <a:pt x="3579223" y="487680"/>
                      </a:cubicBezTo>
                      <a:cubicBezTo>
                        <a:pt x="3676088" y="474765"/>
                        <a:pt x="3574780" y="484066"/>
                        <a:pt x="3657600" y="470263"/>
                      </a:cubicBezTo>
                      <a:cubicBezTo>
                        <a:pt x="3680685" y="466415"/>
                        <a:pt x="3704046" y="464458"/>
                        <a:pt x="3727269" y="461555"/>
                      </a:cubicBezTo>
                      <a:cubicBezTo>
                        <a:pt x="3754721" y="454692"/>
                        <a:pt x="3763241" y="453508"/>
                        <a:pt x="3788229" y="444137"/>
                      </a:cubicBezTo>
                      <a:cubicBezTo>
                        <a:pt x="3802866" y="438648"/>
                        <a:pt x="3816690" y="430833"/>
                        <a:pt x="3831771" y="426720"/>
                      </a:cubicBezTo>
                      <a:cubicBezTo>
                        <a:pt x="3848806" y="422074"/>
                        <a:pt x="3866606" y="420915"/>
                        <a:pt x="3884023" y="418012"/>
                      </a:cubicBezTo>
                      <a:cubicBezTo>
                        <a:pt x="3895634" y="412206"/>
                        <a:pt x="3906804" y="405416"/>
                        <a:pt x="3918857" y="400595"/>
                      </a:cubicBezTo>
                      <a:cubicBezTo>
                        <a:pt x="3935903" y="393776"/>
                        <a:pt x="3953692" y="388983"/>
                        <a:pt x="3971109" y="383177"/>
                      </a:cubicBezTo>
                      <a:lnTo>
                        <a:pt x="4023360" y="365760"/>
                      </a:lnTo>
                      <a:lnTo>
                        <a:pt x="4049486" y="357052"/>
                      </a:lnTo>
                      <a:lnTo>
                        <a:pt x="4075611" y="348343"/>
                      </a:lnTo>
                      <a:cubicBezTo>
                        <a:pt x="4124960" y="351246"/>
                        <a:pt x="4174380" y="353110"/>
                        <a:pt x="4223657" y="357052"/>
                      </a:cubicBezTo>
                      <a:cubicBezTo>
                        <a:pt x="4294321" y="362705"/>
                        <a:pt x="4279037" y="364263"/>
                        <a:pt x="4336869" y="374469"/>
                      </a:cubicBezTo>
                      <a:lnTo>
                        <a:pt x="4441371" y="391886"/>
                      </a:lnTo>
                      <a:cubicBezTo>
                        <a:pt x="4571765" y="413619"/>
                        <a:pt x="4408842" y="386881"/>
                        <a:pt x="4554583" y="409303"/>
                      </a:cubicBezTo>
                      <a:cubicBezTo>
                        <a:pt x="4572035" y="411988"/>
                        <a:pt x="4589597" y="414182"/>
                        <a:pt x="4606834" y="418012"/>
                      </a:cubicBezTo>
                      <a:cubicBezTo>
                        <a:pt x="4615795" y="420003"/>
                        <a:pt x="4624104" y="424305"/>
                        <a:pt x="4632960" y="426720"/>
                      </a:cubicBezTo>
                      <a:cubicBezTo>
                        <a:pt x="4656054" y="433018"/>
                        <a:pt x="4679920" y="436567"/>
                        <a:pt x="4702629" y="444137"/>
                      </a:cubicBezTo>
                      <a:cubicBezTo>
                        <a:pt x="4740109" y="456631"/>
                        <a:pt x="4719849" y="450620"/>
                        <a:pt x="4763589" y="461555"/>
                      </a:cubicBezTo>
                      <a:cubicBezTo>
                        <a:pt x="4824855" y="502400"/>
                        <a:pt x="4747170" y="455398"/>
                        <a:pt x="4833257" y="487680"/>
                      </a:cubicBezTo>
                      <a:cubicBezTo>
                        <a:pt x="4843057" y="491355"/>
                        <a:pt x="4849819" y="500846"/>
                        <a:pt x="4859383" y="505097"/>
                      </a:cubicBezTo>
                      <a:cubicBezTo>
                        <a:pt x="4876160" y="512554"/>
                        <a:pt x="4911634" y="522515"/>
                        <a:pt x="4911634" y="522515"/>
                      </a:cubicBezTo>
                      <a:cubicBezTo>
                        <a:pt x="4923246" y="531223"/>
                        <a:pt x="4934161" y="540948"/>
                        <a:pt x="4946469" y="548640"/>
                      </a:cubicBezTo>
                      <a:cubicBezTo>
                        <a:pt x="4988481" y="574897"/>
                        <a:pt x="4969718" y="558604"/>
                        <a:pt x="5007429" y="574766"/>
                      </a:cubicBezTo>
                      <a:cubicBezTo>
                        <a:pt x="5019361" y="579880"/>
                        <a:pt x="5030210" y="587362"/>
                        <a:pt x="5042263" y="592183"/>
                      </a:cubicBezTo>
                      <a:cubicBezTo>
                        <a:pt x="5059309" y="599001"/>
                        <a:pt x="5077097" y="603794"/>
                        <a:pt x="5094514" y="609600"/>
                      </a:cubicBezTo>
                      <a:cubicBezTo>
                        <a:pt x="5103223" y="612503"/>
                        <a:pt x="5112429" y="614204"/>
                        <a:pt x="5120640" y="618309"/>
                      </a:cubicBezTo>
                      <a:cubicBezTo>
                        <a:pt x="5132251" y="624115"/>
                        <a:pt x="5144203" y="629285"/>
                        <a:pt x="5155474" y="635726"/>
                      </a:cubicBezTo>
                      <a:cubicBezTo>
                        <a:pt x="5164561" y="640919"/>
                        <a:pt x="5172036" y="648892"/>
                        <a:pt x="5181600" y="653143"/>
                      </a:cubicBezTo>
                      <a:cubicBezTo>
                        <a:pt x="5198377" y="660599"/>
                        <a:pt x="5233851" y="670560"/>
                        <a:pt x="5233851" y="670560"/>
                      </a:cubicBezTo>
                      <a:cubicBezTo>
                        <a:pt x="5297714" y="667657"/>
                        <a:pt x="5361715" y="666950"/>
                        <a:pt x="5425440" y="661852"/>
                      </a:cubicBezTo>
                      <a:cubicBezTo>
                        <a:pt x="5434591" y="661120"/>
                        <a:pt x="5442411" y="653821"/>
                        <a:pt x="5451566" y="653143"/>
                      </a:cubicBezTo>
                      <a:cubicBezTo>
                        <a:pt x="5521104" y="647992"/>
                        <a:pt x="5590903" y="647338"/>
                        <a:pt x="5660571" y="644435"/>
                      </a:cubicBezTo>
                      <a:cubicBezTo>
                        <a:pt x="5683794" y="638629"/>
                        <a:pt x="5707531" y="634587"/>
                        <a:pt x="5730240" y="627017"/>
                      </a:cubicBezTo>
                      <a:lnTo>
                        <a:pt x="5808617" y="600892"/>
                      </a:lnTo>
                      <a:cubicBezTo>
                        <a:pt x="5817326" y="597989"/>
                        <a:pt x="5825741" y="593983"/>
                        <a:pt x="5834743" y="592183"/>
                      </a:cubicBezTo>
                      <a:cubicBezTo>
                        <a:pt x="5849257" y="589280"/>
                        <a:pt x="5864006" y="587370"/>
                        <a:pt x="5878286" y="583475"/>
                      </a:cubicBezTo>
                      <a:cubicBezTo>
                        <a:pt x="5895998" y="578644"/>
                        <a:pt x="5913120" y="571863"/>
                        <a:pt x="5930537" y="566057"/>
                      </a:cubicBezTo>
                      <a:cubicBezTo>
                        <a:pt x="5939246" y="563154"/>
                        <a:pt x="5947608" y="558858"/>
                        <a:pt x="5956663" y="557349"/>
                      </a:cubicBezTo>
                      <a:lnTo>
                        <a:pt x="6008914" y="548640"/>
                      </a:lnTo>
                      <a:cubicBezTo>
                        <a:pt x="6023477" y="545992"/>
                        <a:pt x="6037857" y="542365"/>
                        <a:pt x="6052457" y="539932"/>
                      </a:cubicBezTo>
                      <a:cubicBezTo>
                        <a:pt x="6090119" y="533655"/>
                        <a:pt x="6127932" y="528321"/>
                        <a:pt x="6165669" y="522515"/>
                      </a:cubicBezTo>
                      <a:cubicBezTo>
                        <a:pt x="6229347" y="490674"/>
                        <a:pt x="6174201" y="515100"/>
                        <a:pt x="6270171" y="487680"/>
                      </a:cubicBezTo>
                      <a:cubicBezTo>
                        <a:pt x="6287824" y="482636"/>
                        <a:pt x="6307147" y="480447"/>
                        <a:pt x="6322423" y="470263"/>
                      </a:cubicBezTo>
                      <a:cubicBezTo>
                        <a:pt x="6331132" y="464457"/>
                        <a:pt x="6338929" y="456969"/>
                        <a:pt x="6348549" y="452846"/>
                      </a:cubicBezTo>
                      <a:cubicBezTo>
                        <a:pt x="6359550" y="448131"/>
                        <a:pt x="6371875" y="447425"/>
                        <a:pt x="6383383" y="444137"/>
                      </a:cubicBezTo>
                      <a:cubicBezTo>
                        <a:pt x="6392209" y="441615"/>
                        <a:pt x="6401072" y="439045"/>
                        <a:pt x="6409509" y="435429"/>
                      </a:cubicBezTo>
                      <a:cubicBezTo>
                        <a:pt x="6421441" y="430315"/>
                        <a:pt x="6432188" y="422570"/>
                        <a:pt x="6444343" y="418012"/>
                      </a:cubicBezTo>
                      <a:cubicBezTo>
                        <a:pt x="6455550" y="413809"/>
                        <a:pt x="6467669" y="412591"/>
                        <a:pt x="6479177" y="409303"/>
                      </a:cubicBezTo>
                      <a:cubicBezTo>
                        <a:pt x="6488003" y="406781"/>
                        <a:pt x="6496594" y="403498"/>
                        <a:pt x="6505303" y="400595"/>
                      </a:cubicBezTo>
                      <a:cubicBezTo>
                        <a:pt x="6560457" y="403498"/>
                        <a:pt x="6615711" y="404899"/>
                        <a:pt x="6670766" y="409303"/>
                      </a:cubicBezTo>
                      <a:cubicBezTo>
                        <a:pt x="6898568" y="427527"/>
                        <a:pt x="6594895" y="408614"/>
                        <a:pt x="6757851" y="426720"/>
                      </a:cubicBezTo>
                      <a:cubicBezTo>
                        <a:pt x="6798345" y="431219"/>
                        <a:pt x="6839131" y="432526"/>
                        <a:pt x="6879771" y="435429"/>
                      </a:cubicBezTo>
                      <a:cubicBezTo>
                        <a:pt x="6986289" y="456731"/>
                        <a:pt x="6875799" y="432762"/>
                        <a:pt x="6949440" y="452846"/>
                      </a:cubicBezTo>
                      <a:cubicBezTo>
                        <a:pt x="7043302" y="478445"/>
                        <a:pt x="6989556" y="462729"/>
                        <a:pt x="7062651" y="478972"/>
                      </a:cubicBezTo>
                      <a:cubicBezTo>
                        <a:pt x="7074335" y="481568"/>
                        <a:pt x="7085978" y="484392"/>
                        <a:pt x="7097486" y="487680"/>
                      </a:cubicBezTo>
                      <a:cubicBezTo>
                        <a:pt x="7106312" y="490202"/>
                        <a:pt x="7114650" y="494398"/>
                        <a:pt x="7123611" y="496389"/>
                      </a:cubicBezTo>
                      <a:cubicBezTo>
                        <a:pt x="7140848" y="500219"/>
                        <a:pt x="7158446" y="502194"/>
                        <a:pt x="7175863" y="505097"/>
                      </a:cubicBezTo>
                      <a:cubicBezTo>
                        <a:pt x="7193280" y="510903"/>
                        <a:pt x="7210461" y="517471"/>
                        <a:pt x="7228114" y="522515"/>
                      </a:cubicBezTo>
                      <a:cubicBezTo>
                        <a:pt x="7288870" y="539874"/>
                        <a:pt x="7293381" y="539198"/>
                        <a:pt x="7350034" y="548640"/>
                      </a:cubicBezTo>
                      <a:cubicBezTo>
                        <a:pt x="7358743" y="551543"/>
                        <a:pt x="7367120" y="555754"/>
                        <a:pt x="7376160" y="557349"/>
                      </a:cubicBezTo>
                      <a:cubicBezTo>
                        <a:pt x="7476188" y="575001"/>
                        <a:pt x="7505274" y="575366"/>
                        <a:pt x="7602583" y="583475"/>
                      </a:cubicBezTo>
                      <a:cubicBezTo>
                        <a:pt x="7724503" y="580572"/>
                        <a:pt x="7846509" y="580181"/>
                        <a:pt x="7968343" y="574766"/>
                      </a:cubicBezTo>
                      <a:cubicBezTo>
                        <a:pt x="7977514" y="574358"/>
                        <a:pt x="7986597" y="570780"/>
                        <a:pt x="7994469" y="566057"/>
                      </a:cubicBezTo>
                      <a:cubicBezTo>
                        <a:pt x="8001509" y="561833"/>
                        <a:pt x="8006080" y="554446"/>
                        <a:pt x="8011886" y="548640"/>
                      </a:cubicBezTo>
                    </a:path>
                  </a:pathLst>
                </a:cu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b-NO"/>
                </a:p>
              </p:txBody>
            </p:sp>
          </p:grpSp>
          <p:sp>
            <p:nvSpPr>
              <p:cNvPr id="10" name="Down Arrow 9"/>
              <p:cNvSpPr/>
              <p:nvPr/>
            </p:nvSpPr>
            <p:spPr>
              <a:xfrm>
                <a:off x="3547840" y="3505199"/>
                <a:ext cx="338360" cy="6096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" name="Down Arrow 10"/>
              <p:cNvSpPr/>
              <p:nvPr/>
            </p:nvSpPr>
            <p:spPr>
              <a:xfrm>
                <a:off x="5831301" y="3498669"/>
                <a:ext cx="338360" cy="6096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2" name="Down Arrow 11"/>
              <p:cNvSpPr/>
              <p:nvPr/>
            </p:nvSpPr>
            <p:spPr>
              <a:xfrm>
                <a:off x="7860439" y="3543300"/>
                <a:ext cx="338360" cy="6096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5" name="Freeform 14"/>
            <p:cNvSpPr/>
            <p:nvPr/>
          </p:nvSpPr>
          <p:spPr>
            <a:xfrm>
              <a:off x="3169328" y="4128117"/>
              <a:ext cx="1332303" cy="748683"/>
            </a:xfrm>
            <a:custGeom>
              <a:avLst/>
              <a:gdLst>
                <a:gd name="connsiteX0" fmla="*/ 0 w 1332303"/>
                <a:gd name="connsiteY0" fmla="*/ 8877 h 1128655"/>
                <a:gd name="connsiteX1" fmla="*/ 79899 w 1332303"/>
                <a:gd name="connsiteY1" fmla="*/ 346229 h 1128655"/>
                <a:gd name="connsiteX2" fmla="*/ 97655 w 1332303"/>
                <a:gd name="connsiteY2" fmla="*/ 372862 h 1128655"/>
                <a:gd name="connsiteX3" fmla="*/ 106532 w 1332303"/>
                <a:gd name="connsiteY3" fmla="*/ 399495 h 1128655"/>
                <a:gd name="connsiteX4" fmla="*/ 115410 w 1332303"/>
                <a:gd name="connsiteY4" fmla="*/ 461638 h 1128655"/>
                <a:gd name="connsiteX5" fmla="*/ 133165 w 1332303"/>
                <a:gd name="connsiteY5" fmla="*/ 532660 h 1128655"/>
                <a:gd name="connsiteX6" fmla="*/ 142043 w 1332303"/>
                <a:gd name="connsiteY6" fmla="*/ 594803 h 1128655"/>
                <a:gd name="connsiteX7" fmla="*/ 150921 w 1332303"/>
                <a:gd name="connsiteY7" fmla="*/ 621436 h 1128655"/>
                <a:gd name="connsiteX8" fmla="*/ 159798 w 1332303"/>
                <a:gd name="connsiteY8" fmla="*/ 665825 h 1128655"/>
                <a:gd name="connsiteX9" fmla="*/ 168676 w 1332303"/>
                <a:gd name="connsiteY9" fmla="*/ 692458 h 1128655"/>
                <a:gd name="connsiteX10" fmla="*/ 177554 w 1332303"/>
                <a:gd name="connsiteY10" fmla="*/ 745724 h 1128655"/>
                <a:gd name="connsiteX11" fmla="*/ 186431 w 1332303"/>
                <a:gd name="connsiteY11" fmla="*/ 772357 h 1128655"/>
                <a:gd name="connsiteX12" fmla="*/ 204187 w 1332303"/>
                <a:gd name="connsiteY12" fmla="*/ 834500 h 1128655"/>
                <a:gd name="connsiteX13" fmla="*/ 257453 w 1332303"/>
                <a:gd name="connsiteY13" fmla="*/ 905522 h 1128655"/>
                <a:gd name="connsiteX14" fmla="*/ 301841 w 1332303"/>
                <a:gd name="connsiteY14" fmla="*/ 949910 h 1128655"/>
                <a:gd name="connsiteX15" fmla="*/ 346229 w 1332303"/>
                <a:gd name="connsiteY15" fmla="*/ 985421 h 1128655"/>
                <a:gd name="connsiteX16" fmla="*/ 363985 w 1332303"/>
                <a:gd name="connsiteY16" fmla="*/ 1003176 h 1128655"/>
                <a:gd name="connsiteX17" fmla="*/ 390618 w 1332303"/>
                <a:gd name="connsiteY17" fmla="*/ 1012054 h 1128655"/>
                <a:gd name="connsiteX18" fmla="*/ 426128 w 1332303"/>
                <a:gd name="connsiteY18" fmla="*/ 1029809 h 1128655"/>
                <a:gd name="connsiteX19" fmla="*/ 479394 w 1332303"/>
                <a:gd name="connsiteY19" fmla="*/ 1065320 h 1128655"/>
                <a:gd name="connsiteX20" fmla="*/ 577049 w 1332303"/>
                <a:gd name="connsiteY20" fmla="*/ 1083075 h 1128655"/>
                <a:gd name="connsiteX21" fmla="*/ 603682 w 1332303"/>
                <a:gd name="connsiteY21" fmla="*/ 1091953 h 1128655"/>
                <a:gd name="connsiteX22" fmla="*/ 745724 w 1332303"/>
                <a:gd name="connsiteY22" fmla="*/ 1109708 h 1128655"/>
                <a:gd name="connsiteX23" fmla="*/ 798990 w 1332303"/>
                <a:gd name="connsiteY23" fmla="*/ 1127464 h 1128655"/>
                <a:gd name="connsiteX24" fmla="*/ 852256 w 1332303"/>
                <a:gd name="connsiteY24" fmla="*/ 1109708 h 1128655"/>
                <a:gd name="connsiteX25" fmla="*/ 870012 w 1332303"/>
                <a:gd name="connsiteY25" fmla="*/ 1091953 h 1128655"/>
                <a:gd name="connsiteX26" fmla="*/ 923278 w 1332303"/>
                <a:gd name="connsiteY26" fmla="*/ 1074198 h 1128655"/>
                <a:gd name="connsiteX27" fmla="*/ 941033 w 1332303"/>
                <a:gd name="connsiteY27" fmla="*/ 1056442 h 1128655"/>
                <a:gd name="connsiteX28" fmla="*/ 985422 w 1332303"/>
                <a:gd name="connsiteY28" fmla="*/ 1029809 h 1128655"/>
                <a:gd name="connsiteX29" fmla="*/ 994299 w 1332303"/>
                <a:gd name="connsiteY29" fmla="*/ 1003176 h 1128655"/>
                <a:gd name="connsiteX30" fmla="*/ 1012055 w 1332303"/>
                <a:gd name="connsiteY30" fmla="*/ 985421 h 1128655"/>
                <a:gd name="connsiteX31" fmla="*/ 1029810 w 1332303"/>
                <a:gd name="connsiteY31" fmla="*/ 932155 h 1128655"/>
                <a:gd name="connsiteX32" fmla="*/ 1038688 w 1332303"/>
                <a:gd name="connsiteY32" fmla="*/ 905522 h 1128655"/>
                <a:gd name="connsiteX33" fmla="*/ 1056443 w 1332303"/>
                <a:gd name="connsiteY33" fmla="*/ 878889 h 1128655"/>
                <a:gd name="connsiteX34" fmla="*/ 1083076 w 1332303"/>
                <a:gd name="connsiteY34" fmla="*/ 834500 h 1128655"/>
                <a:gd name="connsiteX35" fmla="*/ 1109709 w 1332303"/>
                <a:gd name="connsiteY35" fmla="*/ 754601 h 1128655"/>
                <a:gd name="connsiteX36" fmla="*/ 1118587 w 1332303"/>
                <a:gd name="connsiteY36" fmla="*/ 727968 h 1128655"/>
                <a:gd name="connsiteX37" fmla="*/ 1136342 w 1332303"/>
                <a:gd name="connsiteY37" fmla="*/ 701335 h 1128655"/>
                <a:gd name="connsiteX38" fmla="*/ 1154097 w 1332303"/>
                <a:gd name="connsiteY38" fmla="*/ 639192 h 1128655"/>
                <a:gd name="connsiteX39" fmla="*/ 1162975 w 1332303"/>
                <a:gd name="connsiteY39" fmla="*/ 612559 h 1128655"/>
                <a:gd name="connsiteX40" fmla="*/ 1180730 w 1332303"/>
                <a:gd name="connsiteY40" fmla="*/ 514904 h 1128655"/>
                <a:gd name="connsiteX41" fmla="*/ 1189608 w 1332303"/>
                <a:gd name="connsiteY41" fmla="*/ 470516 h 1128655"/>
                <a:gd name="connsiteX42" fmla="*/ 1207363 w 1332303"/>
                <a:gd name="connsiteY42" fmla="*/ 417250 h 1128655"/>
                <a:gd name="connsiteX43" fmla="*/ 1216241 w 1332303"/>
                <a:gd name="connsiteY43" fmla="*/ 390617 h 1128655"/>
                <a:gd name="connsiteX44" fmla="*/ 1242874 w 1332303"/>
                <a:gd name="connsiteY44" fmla="*/ 301840 h 1128655"/>
                <a:gd name="connsiteX45" fmla="*/ 1260629 w 1332303"/>
                <a:gd name="connsiteY45" fmla="*/ 248574 h 1128655"/>
                <a:gd name="connsiteX46" fmla="*/ 1278385 w 1332303"/>
                <a:gd name="connsiteY46" fmla="*/ 186431 h 1128655"/>
                <a:gd name="connsiteX47" fmla="*/ 1296140 w 1332303"/>
                <a:gd name="connsiteY47" fmla="*/ 159798 h 1128655"/>
                <a:gd name="connsiteX48" fmla="*/ 1305018 w 1332303"/>
                <a:gd name="connsiteY48" fmla="*/ 124287 h 1128655"/>
                <a:gd name="connsiteX49" fmla="*/ 1331651 w 1332303"/>
                <a:gd name="connsiteY49" fmla="*/ 35510 h 1128655"/>
                <a:gd name="connsiteX50" fmla="*/ 1331651 w 1332303"/>
                <a:gd name="connsiteY50" fmla="*/ 0 h 1128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32303" h="1128655">
                  <a:moveTo>
                    <a:pt x="0" y="8877"/>
                  </a:moveTo>
                  <a:cubicBezTo>
                    <a:pt x="26633" y="121328"/>
                    <a:pt x="49954" y="234615"/>
                    <a:pt x="79899" y="346229"/>
                  </a:cubicBezTo>
                  <a:cubicBezTo>
                    <a:pt x="82664" y="356534"/>
                    <a:pt x="92883" y="363319"/>
                    <a:pt x="97655" y="372862"/>
                  </a:cubicBezTo>
                  <a:cubicBezTo>
                    <a:pt x="101840" y="381232"/>
                    <a:pt x="103573" y="390617"/>
                    <a:pt x="106532" y="399495"/>
                  </a:cubicBezTo>
                  <a:cubicBezTo>
                    <a:pt x="109491" y="420209"/>
                    <a:pt x="111306" y="441120"/>
                    <a:pt x="115410" y="461638"/>
                  </a:cubicBezTo>
                  <a:cubicBezTo>
                    <a:pt x="120196" y="485567"/>
                    <a:pt x="129714" y="508503"/>
                    <a:pt x="133165" y="532660"/>
                  </a:cubicBezTo>
                  <a:cubicBezTo>
                    <a:pt x="136124" y="553374"/>
                    <a:pt x="137939" y="574285"/>
                    <a:pt x="142043" y="594803"/>
                  </a:cubicBezTo>
                  <a:cubicBezTo>
                    <a:pt x="143878" y="603979"/>
                    <a:pt x="148651" y="612357"/>
                    <a:pt x="150921" y="621436"/>
                  </a:cubicBezTo>
                  <a:cubicBezTo>
                    <a:pt x="154581" y="636075"/>
                    <a:pt x="156138" y="651186"/>
                    <a:pt x="159798" y="665825"/>
                  </a:cubicBezTo>
                  <a:cubicBezTo>
                    <a:pt x="162068" y="674904"/>
                    <a:pt x="166646" y="683323"/>
                    <a:pt x="168676" y="692458"/>
                  </a:cubicBezTo>
                  <a:cubicBezTo>
                    <a:pt x="172581" y="710030"/>
                    <a:pt x="173649" y="728152"/>
                    <a:pt x="177554" y="745724"/>
                  </a:cubicBezTo>
                  <a:cubicBezTo>
                    <a:pt x="179584" y="754859"/>
                    <a:pt x="183860" y="763359"/>
                    <a:pt x="186431" y="772357"/>
                  </a:cubicBezTo>
                  <a:cubicBezTo>
                    <a:pt x="189135" y="781822"/>
                    <a:pt x="197927" y="823231"/>
                    <a:pt x="204187" y="834500"/>
                  </a:cubicBezTo>
                  <a:cubicBezTo>
                    <a:pt x="260502" y="935867"/>
                    <a:pt x="218269" y="856541"/>
                    <a:pt x="257453" y="905522"/>
                  </a:cubicBezTo>
                  <a:cubicBezTo>
                    <a:pt x="291273" y="947797"/>
                    <a:pt x="256184" y="919473"/>
                    <a:pt x="301841" y="949910"/>
                  </a:cubicBezTo>
                  <a:cubicBezTo>
                    <a:pt x="317997" y="998377"/>
                    <a:pt x="297182" y="960897"/>
                    <a:pt x="346229" y="985421"/>
                  </a:cubicBezTo>
                  <a:cubicBezTo>
                    <a:pt x="353715" y="989164"/>
                    <a:pt x="356808" y="998870"/>
                    <a:pt x="363985" y="1003176"/>
                  </a:cubicBezTo>
                  <a:cubicBezTo>
                    <a:pt x="372009" y="1007991"/>
                    <a:pt x="382017" y="1008368"/>
                    <a:pt x="390618" y="1012054"/>
                  </a:cubicBezTo>
                  <a:cubicBezTo>
                    <a:pt x="402782" y="1017267"/>
                    <a:pt x="414780" y="1023000"/>
                    <a:pt x="426128" y="1029809"/>
                  </a:cubicBezTo>
                  <a:cubicBezTo>
                    <a:pt x="444426" y="1040788"/>
                    <a:pt x="459150" y="1058572"/>
                    <a:pt x="479394" y="1065320"/>
                  </a:cubicBezTo>
                  <a:cubicBezTo>
                    <a:pt x="528661" y="1081743"/>
                    <a:pt x="496741" y="1073037"/>
                    <a:pt x="577049" y="1083075"/>
                  </a:cubicBezTo>
                  <a:cubicBezTo>
                    <a:pt x="585927" y="1086034"/>
                    <a:pt x="594506" y="1090118"/>
                    <a:pt x="603682" y="1091953"/>
                  </a:cubicBezTo>
                  <a:cubicBezTo>
                    <a:pt x="635359" y="1098289"/>
                    <a:pt x="718016" y="1106630"/>
                    <a:pt x="745724" y="1109708"/>
                  </a:cubicBezTo>
                  <a:cubicBezTo>
                    <a:pt x="763479" y="1115627"/>
                    <a:pt x="781235" y="1133383"/>
                    <a:pt x="798990" y="1127464"/>
                  </a:cubicBezTo>
                  <a:lnTo>
                    <a:pt x="852256" y="1109708"/>
                  </a:lnTo>
                  <a:cubicBezTo>
                    <a:pt x="858175" y="1103790"/>
                    <a:pt x="862526" y="1095696"/>
                    <a:pt x="870012" y="1091953"/>
                  </a:cubicBezTo>
                  <a:cubicBezTo>
                    <a:pt x="886752" y="1083583"/>
                    <a:pt x="923278" y="1074198"/>
                    <a:pt x="923278" y="1074198"/>
                  </a:cubicBezTo>
                  <a:cubicBezTo>
                    <a:pt x="929196" y="1068279"/>
                    <a:pt x="933856" y="1060748"/>
                    <a:pt x="941033" y="1056442"/>
                  </a:cubicBezTo>
                  <a:cubicBezTo>
                    <a:pt x="998659" y="1021866"/>
                    <a:pt x="940430" y="1074801"/>
                    <a:pt x="985422" y="1029809"/>
                  </a:cubicBezTo>
                  <a:cubicBezTo>
                    <a:pt x="988381" y="1020931"/>
                    <a:pt x="989484" y="1011200"/>
                    <a:pt x="994299" y="1003176"/>
                  </a:cubicBezTo>
                  <a:cubicBezTo>
                    <a:pt x="998605" y="995999"/>
                    <a:pt x="1008312" y="992907"/>
                    <a:pt x="1012055" y="985421"/>
                  </a:cubicBezTo>
                  <a:cubicBezTo>
                    <a:pt x="1020425" y="968681"/>
                    <a:pt x="1023892" y="949910"/>
                    <a:pt x="1029810" y="932155"/>
                  </a:cubicBezTo>
                  <a:cubicBezTo>
                    <a:pt x="1032769" y="923277"/>
                    <a:pt x="1033497" y="913308"/>
                    <a:pt x="1038688" y="905522"/>
                  </a:cubicBezTo>
                  <a:cubicBezTo>
                    <a:pt x="1044606" y="896644"/>
                    <a:pt x="1051671" y="888432"/>
                    <a:pt x="1056443" y="878889"/>
                  </a:cubicBezTo>
                  <a:cubicBezTo>
                    <a:pt x="1079492" y="832791"/>
                    <a:pt x="1048396" y="869181"/>
                    <a:pt x="1083076" y="834500"/>
                  </a:cubicBezTo>
                  <a:lnTo>
                    <a:pt x="1109709" y="754601"/>
                  </a:lnTo>
                  <a:cubicBezTo>
                    <a:pt x="1112668" y="745723"/>
                    <a:pt x="1113396" y="735754"/>
                    <a:pt x="1118587" y="727968"/>
                  </a:cubicBezTo>
                  <a:cubicBezTo>
                    <a:pt x="1124505" y="719090"/>
                    <a:pt x="1131570" y="710878"/>
                    <a:pt x="1136342" y="701335"/>
                  </a:cubicBezTo>
                  <a:cubicBezTo>
                    <a:pt x="1143439" y="687140"/>
                    <a:pt x="1150303" y="652472"/>
                    <a:pt x="1154097" y="639192"/>
                  </a:cubicBezTo>
                  <a:cubicBezTo>
                    <a:pt x="1156668" y="630194"/>
                    <a:pt x="1160016" y="621437"/>
                    <a:pt x="1162975" y="612559"/>
                  </a:cubicBezTo>
                  <a:cubicBezTo>
                    <a:pt x="1178362" y="504853"/>
                    <a:pt x="1163989" y="590240"/>
                    <a:pt x="1180730" y="514904"/>
                  </a:cubicBezTo>
                  <a:cubicBezTo>
                    <a:pt x="1184003" y="500174"/>
                    <a:pt x="1185638" y="485073"/>
                    <a:pt x="1189608" y="470516"/>
                  </a:cubicBezTo>
                  <a:cubicBezTo>
                    <a:pt x="1194532" y="452460"/>
                    <a:pt x="1201445" y="435005"/>
                    <a:pt x="1207363" y="417250"/>
                  </a:cubicBezTo>
                  <a:cubicBezTo>
                    <a:pt x="1210322" y="408372"/>
                    <a:pt x="1213971" y="399695"/>
                    <a:pt x="1216241" y="390617"/>
                  </a:cubicBezTo>
                  <a:cubicBezTo>
                    <a:pt x="1229658" y="336952"/>
                    <a:pt x="1221262" y="366676"/>
                    <a:pt x="1242874" y="301840"/>
                  </a:cubicBezTo>
                  <a:lnTo>
                    <a:pt x="1260629" y="248574"/>
                  </a:lnTo>
                  <a:cubicBezTo>
                    <a:pt x="1263474" y="237196"/>
                    <a:pt x="1272017" y="199167"/>
                    <a:pt x="1278385" y="186431"/>
                  </a:cubicBezTo>
                  <a:cubicBezTo>
                    <a:pt x="1283157" y="176888"/>
                    <a:pt x="1290222" y="168676"/>
                    <a:pt x="1296140" y="159798"/>
                  </a:cubicBezTo>
                  <a:cubicBezTo>
                    <a:pt x="1299099" y="147961"/>
                    <a:pt x="1301512" y="135974"/>
                    <a:pt x="1305018" y="124287"/>
                  </a:cubicBezTo>
                  <a:cubicBezTo>
                    <a:pt x="1310534" y="105901"/>
                    <a:pt x="1328728" y="58893"/>
                    <a:pt x="1331651" y="35510"/>
                  </a:cubicBezTo>
                  <a:cubicBezTo>
                    <a:pt x="1333119" y="23765"/>
                    <a:pt x="1331651" y="11837"/>
                    <a:pt x="1331651" y="0"/>
                  </a:cubicBezTo>
                </a:path>
              </a:pathLst>
            </a:custGeom>
            <a:noFill/>
            <a:ln>
              <a:solidFill>
                <a:srgbClr val="379E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264458" y="4181383"/>
              <a:ext cx="1616523" cy="1500486"/>
            </a:xfrm>
            <a:custGeom>
              <a:avLst/>
              <a:gdLst>
                <a:gd name="connsiteX0" fmla="*/ 0 w 1616523"/>
                <a:gd name="connsiteY0" fmla="*/ 0 h 1500486"/>
                <a:gd name="connsiteX1" fmla="*/ 8878 w 1616523"/>
                <a:gd name="connsiteY1" fmla="*/ 124287 h 1500486"/>
                <a:gd name="connsiteX2" fmla="*/ 26633 w 1616523"/>
                <a:gd name="connsiteY2" fmla="*/ 221941 h 1500486"/>
                <a:gd name="connsiteX3" fmla="*/ 44389 w 1616523"/>
                <a:gd name="connsiteY3" fmla="*/ 319596 h 1500486"/>
                <a:gd name="connsiteX4" fmla="*/ 53266 w 1616523"/>
                <a:gd name="connsiteY4" fmla="*/ 346229 h 1500486"/>
                <a:gd name="connsiteX5" fmla="*/ 71022 w 1616523"/>
                <a:gd name="connsiteY5" fmla="*/ 417250 h 1500486"/>
                <a:gd name="connsiteX6" fmla="*/ 79899 w 1616523"/>
                <a:gd name="connsiteY6" fmla="*/ 506027 h 1500486"/>
                <a:gd name="connsiteX7" fmla="*/ 88777 w 1616523"/>
                <a:gd name="connsiteY7" fmla="*/ 612559 h 1500486"/>
                <a:gd name="connsiteX8" fmla="*/ 106532 w 1616523"/>
                <a:gd name="connsiteY8" fmla="*/ 736846 h 1500486"/>
                <a:gd name="connsiteX9" fmla="*/ 124288 w 1616523"/>
                <a:gd name="connsiteY9" fmla="*/ 790112 h 1500486"/>
                <a:gd name="connsiteX10" fmla="*/ 142043 w 1616523"/>
                <a:gd name="connsiteY10" fmla="*/ 843378 h 1500486"/>
                <a:gd name="connsiteX11" fmla="*/ 150921 w 1616523"/>
                <a:gd name="connsiteY11" fmla="*/ 870011 h 1500486"/>
                <a:gd name="connsiteX12" fmla="*/ 168676 w 1616523"/>
                <a:gd name="connsiteY12" fmla="*/ 887767 h 1500486"/>
                <a:gd name="connsiteX13" fmla="*/ 204187 w 1616523"/>
                <a:gd name="connsiteY13" fmla="*/ 958788 h 1500486"/>
                <a:gd name="connsiteX14" fmla="*/ 221942 w 1616523"/>
                <a:gd name="connsiteY14" fmla="*/ 1012054 h 1500486"/>
                <a:gd name="connsiteX15" fmla="*/ 230820 w 1616523"/>
                <a:gd name="connsiteY15" fmla="*/ 1047565 h 1500486"/>
                <a:gd name="connsiteX16" fmla="*/ 248575 w 1616523"/>
                <a:gd name="connsiteY16" fmla="*/ 1083075 h 1500486"/>
                <a:gd name="connsiteX17" fmla="*/ 266330 w 1616523"/>
                <a:gd name="connsiteY17" fmla="*/ 1136341 h 1500486"/>
                <a:gd name="connsiteX18" fmla="*/ 275208 w 1616523"/>
                <a:gd name="connsiteY18" fmla="*/ 1162974 h 1500486"/>
                <a:gd name="connsiteX19" fmla="*/ 328474 w 1616523"/>
                <a:gd name="connsiteY19" fmla="*/ 1198485 h 1500486"/>
                <a:gd name="connsiteX20" fmla="*/ 355107 w 1616523"/>
                <a:gd name="connsiteY20" fmla="*/ 1216240 h 1500486"/>
                <a:gd name="connsiteX21" fmla="*/ 417251 w 1616523"/>
                <a:gd name="connsiteY21" fmla="*/ 1269506 h 1500486"/>
                <a:gd name="connsiteX22" fmla="*/ 435006 w 1616523"/>
                <a:gd name="connsiteY22" fmla="*/ 1296139 h 1500486"/>
                <a:gd name="connsiteX23" fmla="*/ 488272 w 1616523"/>
                <a:gd name="connsiteY23" fmla="*/ 1331650 h 1500486"/>
                <a:gd name="connsiteX24" fmla="*/ 532660 w 1616523"/>
                <a:gd name="connsiteY24" fmla="*/ 1367161 h 1500486"/>
                <a:gd name="connsiteX25" fmla="*/ 577049 w 1616523"/>
                <a:gd name="connsiteY25" fmla="*/ 1402671 h 1500486"/>
                <a:gd name="connsiteX26" fmla="*/ 630315 w 1616523"/>
                <a:gd name="connsiteY26" fmla="*/ 1420427 h 1500486"/>
                <a:gd name="connsiteX27" fmla="*/ 648070 w 1616523"/>
                <a:gd name="connsiteY27" fmla="*/ 1447060 h 1500486"/>
                <a:gd name="connsiteX28" fmla="*/ 701336 w 1616523"/>
                <a:gd name="connsiteY28" fmla="*/ 1473693 h 1500486"/>
                <a:gd name="connsiteX29" fmla="*/ 719092 w 1616523"/>
                <a:gd name="connsiteY29" fmla="*/ 1491448 h 1500486"/>
                <a:gd name="connsiteX30" fmla="*/ 798991 w 1616523"/>
                <a:gd name="connsiteY30" fmla="*/ 1491448 h 1500486"/>
                <a:gd name="connsiteX31" fmla="*/ 834501 w 1616523"/>
                <a:gd name="connsiteY31" fmla="*/ 1482570 h 1500486"/>
                <a:gd name="connsiteX32" fmla="*/ 878890 w 1616523"/>
                <a:gd name="connsiteY32" fmla="*/ 1447060 h 1500486"/>
                <a:gd name="connsiteX33" fmla="*/ 923278 w 1616523"/>
                <a:gd name="connsiteY33" fmla="*/ 1411549 h 1500486"/>
                <a:gd name="connsiteX34" fmla="*/ 932156 w 1616523"/>
                <a:gd name="connsiteY34" fmla="*/ 1384916 h 1500486"/>
                <a:gd name="connsiteX35" fmla="*/ 985422 w 1616523"/>
                <a:gd name="connsiteY35" fmla="*/ 1340528 h 1500486"/>
                <a:gd name="connsiteX36" fmla="*/ 1020932 w 1616523"/>
                <a:gd name="connsiteY36" fmla="*/ 1296139 h 1500486"/>
                <a:gd name="connsiteX37" fmla="*/ 1047565 w 1616523"/>
                <a:gd name="connsiteY37" fmla="*/ 1278384 h 1500486"/>
                <a:gd name="connsiteX38" fmla="*/ 1109709 w 1616523"/>
                <a:gd name="connsiteY38" fmla="*/ 1233996 h 1500486"/>
                <a:gd name="connsiteX39" fmla="*/ 1162975 w 1616523"/>
                <a:gd name="connsiteY39" fmla="*/ 1189607 h 1500486"/>
                <a:gd name="connsiteX40" fmla="*/ 1189608 w 1616523"/>
                <a:gd name="connsiteY40" fmla="*/ 1162974 h 1500486"/>
                <a:gd name="connsiteX41" fmla="*/ 1216241 w 1616523"/>
                <a:gd name="connsiteY41" fmla="*/ 1145219 h 1500486"/>
                <a:gd name="connsiteX42" fmla="*/ 1260629 w 1616523"/>
                <a:gd name="connsiteY42" fmla="*/ 1091953 h 1500486"/>
                <a:gd name="connsiteX43" fmla="*/ 1278385 w 1616523"/>
                <a:gd name="connsiteY43" fmla="*/ 1074198 h 1500486"/>
                <a:gd name="connsiteX44" fmla="*/ 1313895 w 1616523"/>
                <a:gd name="connsiteY44" fmla="*/ 1029809 h 1500486"/>
                <a:gd name="connsiteX45" fmla="*/ 1322773 w 1616523"/>
                <a:gd name="connsiteY45" fmla="*/ 1003176 h 1500486"/>
                <a:gd name="connsiteX46" fmla="*/ 1349406 w 1616523"/>
                <a:gd name="connsiteY46" fmla="*/ 976543 h 1500486"/>
                <a:gd name="connsiteX47" fmla="*/ 1384917 w 1616523"/>
                <a:gd name="connsiteY47" fmla="*/ 896644 h 1500486"/>
                <a:gd name="connsiteX48" fmla="*/ 1402672 w 1616523"/>
                <a:gd name="connsiteY48" fmla="*/ 843378 h 1500486"/>
                <a:gd name="connsiteX49" fmla="*/ 1420427 w 1616523"/>
                <a:gd name="connsiteY49" fmla="*/ 816745 h 1500486"/>
                <a:gd name="connsiteX50" fmla="*/ 1438183 w 1616523"/>
                <a:gd name="connsiteY50" fmla="*/ 763479 h 1500486"/>
                <a:gd name="connsiteX51" fmla="*/ 1455938 w 1616523"/>
                <a:gd name="connsiteY51" fmla="*/ 736846 h 1500486"/>
                <a:gd name="connsiteX52" fmla="*/ 1473693 w 1616523"/>
                <a:gd name="connsiteY52" fmla="*/ 683580 h 1500486"/>
                <a:gd name="connsiteX53" fmla="*/ 1482571 w 1616523"/>
                <a:gd name="connsiteY53" fmla="*/ 656947 h 1500486"/>
                <a:gd name="connsiteX54" fmla="*/ 1518082 w 1616523"/>
                <a:gd name="connsiteY54" fmla="*/ 594803 h 1500486"/>
                <a:gd name="connsiteX55" fmla="*/ 1526959 w 1616523"/>
                <a:gd name="connsiteY55" fmla="*/ 550415 h 1500486"/>
                <a:gd name="connsiteX56" fmla="*/ 1535837 w 1616523"/>
                <a:gd name="connsiteY56" fmla="*/ 523782 h 1500486"/>
                <a:gd name="connsiteX57" fmla="*/ 1544715 w 1616523"/>
                <a:gd name="connsiteY57" fmla="*/ 488271 h 1500486"/>
                <a:gd name="connsiteX58" fmla="*/ 1553592 w 1616523"/>
                <a:gd name="connsiteY58" fmla="*/ 461638 h 1500486"/>
                <a:gd name="connsiteX59" fmla="*/ 1571348 w 1616523"/>
                <a:gd name="connsiteY59" fmla="*/ 390617 h 1500486"/>
                <a:gd name="connsiteX60" fmla="*/ 1580225 w 1616523"/>
                <a:gd name="connsiteY60" fmla="*/ 355106 h 1500486"/>
                <a:gd name="connsiteX61" fmla="*/ 1597981 w 1616523"/>
                <a:gd name="connsiteY61" fmla="*/ 248574 h 1500486"/>
                <a:gd name="connsiteX62" fmla="*/ 1615736 w 1616523"/>
                <a:gd name="connsiteY62" fmla="*/ 159798 h 1500486"/>
                <a:gd name="connsiteX63" fmla="*/ 1615736 w 1616523"/>
                <a:gd name="connsiteY63" fmla="*/ 79899 h 150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616523" h="1500486">
                  <a:moveTo>
                    <a:pt x="0" y="0"/>
                  </a:moveTo>
                  <a:cubicBezTo>
                    <a:pt x="2959" y="41429"/>
                    <a:pt x="4940" y="82940"/>
                    <a:pt x="8878" y="124287"/>
                  </a:cubicBezTo>
                  <a:cubicBezTo>
                    <a:pt x="17084" y="210444"/>
                    <a:pt x="14079" y="159172"/>
                    <a:pt x="26633" y="221941"/>
                  </a:cubicBezTo>
                  <a:cubicBezTo>
                    <a:pt x="34549" y="261519"/>
                    <a:pt x="34867" y="281508"/>
                    <a:pt x="44389" y="319596"/>
                  </a:cubicBezTo>
                  <a:cubicBezTo>
                    <a:pt x="46659" y="328674"/>
                    <a:pt x="50996" y="337151"/>
                    <a:pt x="53266" y="346229"/>
                  </a:cubicBezTo>
                  <a:lnTo>
                    <a:pt x="71022" y="417250"/>
                  </a:lnTo>
                  <a:cubicBezTo>
                    <a:pt x="73981" y="446842"/>
                    <a:pt x="77207" y="476409"/>
                    <a:pt x="79899" y="506027"/>
                  </a:cubicBezTo>
                  <a:cubicBezTo>
                    <a:pt x="83125" y="541514"/>
                    <a:pt x="85231" y="577102"/>
                    <a:pt x="88777" y="612559"/>
                  </a:cubicBezTo>
                  <a:cubicBezTo>
                    <a:pt x="90528" y="630065"/>
                    <a:pt x="100795" y="713898"/>
                    <a:pt x="106532" y="736846"/>
                  </a:cubicBezTo>
                  <a:cubicBezTo>
                    <a:pt x="111071" y="755003"/>
                    <a:pt x="118370" y="772357"/>
                    <a:pt x="124288" y="790112"/>
                  </a:cubicBezTo>
                  <a:lnTo>
                    <a:pt x="142043" y="843378"/>
                  </a:lnTo>
                  <a:cubicBezTo>
                    <a:pt x="145002" y="852256"/>
                    <a:pt x="144304" y="863394"/>
                    <a:pt x="150921" y="870011"/>
                  </a:cubicBezTo>
                  <a:lnTo>
                    <a:pt x="168676" y="887767"/>
                  </a:lnTo>
                  <a:cubicBezTo>
                    <a:pt x="189078" y="948974"/>
                    <a:pt x="173197" y="927799"/>
                    <a:pt x="204187" y="958788"/>
                  </a:cubicBezTo>
                  <a:cubicBezTo>
                    <a:pt x="210105" y="976543"/>
                    <a:pt x="217403" y="993897"/>
                    <a:pt x="221942" y="1012054"/>
                  </a:cubicBezTo>
                  <a:cubicBezTo>
                    <a:pt x="224901" y="1023891"/>
                    <a:pt x="226536" y="1036141"/>
                    <a:pt x="230820" y="1047565"/>
                  </a:cubicBezTo>
                  <a:cubicBezTo>
                    <a:pt x="235467" y="1059956"/>
                    <a:pt x="243660" y="1070788"/>
                    <a:pt x="248575" y="1083075"/>
                  </a:cubicBezTo>
                  <a:cubicBezTo>
                    <a:pt x="255526" y="1100452"/>
                    <a:pt x="260412" y="1118586"/>
                    <a:pt x="266330" y="1136341"/>
                  </a:cubicBezTo>
                  <a:cubicBezTo>
                    <a:pt x="269289" y="1145219"/>
                    <a:pt x="267422" y="1157783"/>
                    <a:pt x="275208" y="1162974"/>
                  </a:cubicBezTo>
                  <a:lnTo>
                    <a:pt x="328474" y="1198485"/>
                  </a:lnTo>
                  <a:cubicBezTo>
                    <a:pt x="337352" y="1204403"/>
                    <a:pt x="347562" y="1208695"/>
                    <a:pt x="355107" y="1216240"/>
                  </a:cubicBezTo>
                  <a:cubicBezTo>
                    <a:pt x="398163" y="1259296"/>
                    <a:pt x="376689" y="1242465"/>
                    <a:pt x="417251" y="1269506"/>
                  </a:cubicBezTo>
                  <a:cubicBezTo>
                    <a:pt x="423169" y="1278384"/>
                    <a:pt x="426976" y="1289113"/>
                    <a:pt x="435006" y="1296139"/>
                  </a:cubicBezTo>
                  <a:cubicBezTo>
                    <a:pt x="451065" y="1310191"/>
                    <a:pt x="488272" y="1331650"/>
                    <a:pt x="488272" y="1331650"/>
                  </a:cubicBezTo>
                  <a:cubicBezTo>
                    <a:pt x="523633" y="1384693"/>
                    <a:pt x="485016" y="1338575"/>
                    <a:pt x="532660" y="1367161"/>
                  </a:cubicBezTo>
                  <a:cubicBezTo>
                    <a:pt x="585365" y="1398784"/>
                    <a:pt x="508518" y="1372213"/>
                    <a:pt x="577049" y="1402671"/>
                  </a:cubicBezTo>
                  <a:cubicBezTo>
                    <a:pt x="594152" y="1410272"/>
                    <a:pt x="630315" y="1420427"/>
                    <a:pt x="630315" y="1420427"/>
                  </a:cubicBezTo>
                  <a:cubicBezTo>
                    <a:pt x="636233" y="1429305"/>
                    <a:pt x="640525" y="1439515"/>
                    <a:pt x="648070" y="1447060"/>
                  </a:cubicBezTo>
                  <a:cubicBezTo>
                    <a:pt x="665279" y="1464269"/>
                    <a:pt x="679676" y="1466473"/>
                    <a:pt x="701336" y="1473693"/>
                  </a:cubicBezTo>
                  <a:cubicBezTo>
                    <a:pt x="707255" y="1479611"/>
                    <a:pt x="711915" y="1487142"/>
                    <a:pt x="719092" y="1491448"/>
                  </a:cubicBezTo>
                  <a:cubicBezTo>
                    <a:pt x="746879" y="1508120"/>
                    <a:pt x="767122" y="1497822"/>
                    <a:pt x="798991" y="1491448"/>
                  </a:cubicBezTo>
                  <a:cubicBezTo>
                    <a:pt x="810955" y="1489055"/>
                    <a:pt x="822664" y="1485529"/>
                    <a:pt x="834501" y="1482570"/>
                  </a:cubicBezTo>
                  <a:cubicBezTo>
                    <a:pt x="877382" y="1439691"/>
                    <a:pt x="822882" y="1491867"/>
                    <a:pt x="878890" y="1447060"/>
                  </a:cubicBezTo>
                  <a:cubicBezTo>
                    <a:pt x="942139" y="1396460"/>
                    <a:pt x="841305" y="1466197"/>
                    <a:pt x="923278" y="1411549"/>
                  </a:cubicBezTo>
                  <a:cubicBezTo>
                    <a:pt x="926237" y="1402671"/>
                    <a:pt x="926965" y="1392702"/>
                    <a:pt x="932156" y="1384916"/>
                  </a:cubicBezTo>
                  <a:cubicBezTo>
                    <a:pt x="945828" y="1364409"/>
                    <a:pt x="965769" y="1353630"/>
                    <a:pt x="985422" y="1340528"/>
                  </a:cubicBezTo>
                  <a:cubicBezTo>
                    <a:pt x="998604" y="1320755"/>
                    <a:pt x="1002862" y="1310595"/>
                    <a:pt x="1020932" y="1296139"/>
                  </a:cubicBezTo>
                  <a:cubicBezTo>
                    <a:pt x="1029263" y="1289474"/>
                    <a:pt x="1039464" y="1285328"/>
                    <a:pt x="1047565" y="1278384"/>
                  </a:cubicBezTo>
                  <a:cubicBezTo>
                    <a:pt x="1101182" y="1232427"/>
                    <a:pt x="1060772" y="1250307"/>
                    <a:pt x="1109709" y="1233996"/>
                  </a:cubicBezTo>
                  <a:cubicBezTo>
                    <a:pt x="1187517" y="1156188"/>
                    <a:pt x="1088817" y="1251407"/>
                    <a:pt x="1162975" y="1189607"/>
                  </a:cubicBezTo>
                  <a:cubicBezTo>
                    <a:pt x="1172620" y="1181569"/>
                    <a:pt x="1179963" y="1171011"/>
                    <a:pt x="1189608" y="1162974"/>
                  </a:cubicBezTo>
                  <a:cubicBezTo>
                    <a:pt x="1197805" y="1156144"/>
                    <a:pt x="1208044" y="1152049"/>
                    <a:pt x="1216241" y="1145219"/>
                  </a:cubicBezTo>
                  <a:cubicBezTo>
                    <a:pt x="1254203" y="1113584"/>
                    <a:pt x="1232694" y="1126871"/>
                    <a:pt x="1260629" y="1091953"/>
                  </a:cubicBezTo>
                  <a:cubicBezTo>
                    <a:pt x="1265858" y="1085417"/>
                    <a:pt x="1272466" y="1080116"/>
                    <a:pt x="1278385" y="1074198"/>
                  </a:cubicBezTo>
                  <a:cubicBezTo>
                    <a:pt x="1300697" y="1007258"/>
                    <a:pt x="1268005" y="1087172"/>
                    <a:pt x="1313895" y="1029809"/>
                  </a:cubicBezTo>
                  <a:cubicBezTo>
                    <a:pt x="1319741" y="1022502"/>
                    <a:pt x="1317582" y="1010962"/>
                    <a:pt x="1322773" y="1003176"/>
                  </a:cubicBezTo>
                  <a:cubicBezTo>
                    <a:pt x="1329737" y="992730"/>
                    <a:pt x="1340528" y="985421"/>
                    <a:pt x="1349406" y="976543"/>
                  </a:cubicBezTo>
                  <a:cubicBezTo>
                    <a:pt x="1370535" y="913155"/>
                    <a:pt x="1356779" y="938849"/>
                    <a:pt x="1384917" y="896644"/>
                  </a:cubicBezTo>
                  <a:cubicBezTo>
                    <a:pt x="1390835" y="878889"/>
                    <a:pt x="1392291" y="858951"/>
                    <a:pt x="1402672" y="843378"/>
                  </a:cubicBezTo>
                  <a:cubicBezTo>
                    <a:pt x="1408590" y="834500"/>
                    <a:pt x="1416094" y="826495"/>
                    <a:pt x="1420427" y="816745"/>
                  </a:cubicBezTo>
                  <a:cubicBezTo>
                    <a:pt x="1428028" y="799642"/>
                    <a:pt x="1427801" y="779052"/>
                    <a:pt x="1438183" y="763479"/>
                  </a:cubicBezTo>
                  <a:cubicBezTo>
                    <a:pt x="1444101" y="754601"/>
                    <a:pt x="1451605" y="746596"/>
                    <a:pt x="1455938" y="736846"/>
                  </a:cubicBezTo>
                  <a:cubicBezTo>
                    <a:pt x="1463539" y="719743"/>
                    <a:pt x="1467775" y="701335"/>
                    <a:pt x="1473693" y="683580"/>
                  </a:cubicBezTo>
                  <a:cubicBezTo>
                    <a:pt x="1476652" y="674702"/>
                    <a:pt x="1477380" y="664733"/>
                    <a:pt x="1482571" y="656947"/>
                  </a:cubicBezTo>
                  <a:cubicBezTo>
                    <a:pt x="1507667" y="619302"/>
                    <a:pt x="1495554" y="639857"/>
                    <a:pt x="1518082" y="594803"/>
                  </a:cubicBezTo>
                  <a:cubicBezTo>
                    <a:pt x="1521041" y="580007"/>
                    <a:pt x="1523299" y="565053"/>
                    <a:pt x="1526959" y="550415"/>
                  </a:cubicBezTo>
                  <a:cubicBezTo>
                    <a:pt x="1529229" y="541336"/>
                    <a:pt x="1533266" y="532780"/>
                    <a:pt x="1535837" y="523782"/>
                  </a:cubicBezTo>
                  <a:cubicBezTo>
                    <a:pt x="1539189" y="512050"/>
                    <a:pt x="1541363" y="500003"/>
                    <a:pt x="1544715" y="488271"/>
                  </a:cubicBezTo>
                  <a:cubicBezTo>
                    <a:pt x="1547286" y="479273"/>
                    <a:pt x="1551130" y="470666"/>
                    <a:pt x="1553592" y="461638"/>
                  </a:cubicBezTo>
                  <a:cubicBezTo>
                    <a:pt x="1560013" y="438096"/>
                    <a:pt x="1565430" y="414291"/>
                    <a:pt x="1571348" y="390617"/>
                  </a:cubicBezTo>
                  <a:cubicBezTo>
                    <a:pt x="1574307" y="378780"/>
                    <a:pt x="1578219" y="367141"/>
                    <a:pt x="1580225" y="355106"/>
                  </a:cubicBezTo>
                  <a:cubicBezTo>
                    <a:pt x="1586144" y="319595"/>
                    <a:pt x="1589249" y="283500"/>
                    <a:pt x="1597981" y="248574"/>
                  </a:cubicBezTo>
                  <a:cubicBezTo>
                    <a:pt x="1605190" y="219740"/>
                    <a:pt x="1613757" y="189487"/>
                    <a:pt x="1615736" y="159798"/>
                  </a:cubicBezTo>
                  <a:cubicBezTo>
                    <a:pt x="1617507" y="133224"/>
                    <a:pt x="1615736" y="106532"/>
                    <a:pt x="1615736" y="79899"/>
                  </a:cubicBezTo>
                </a:path>
              </a:pathLst>
            </a:custGeom>
            <a:noFill/>
            <a:ln>
              <a:solidFill>
                <a:srgbClr val="379E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7208668" y="4243526"/>
              <a:ext cx="1580225" cy="1669002"/>
            </a:xfrm>
            <a:custGeom>
              <a:avLst/>
              <a:gdLst>
                <a:gd name="connsiteX0" fmla="*/ 0 w 1580225"/>
                <a:gd name="connsiteY0" fmla="*/ 0 h 1669002"/>
                <a:gd name="connsiteX1" fmla="*/ 44388 w 1580225"/>
                <a:gd name="connsiteY1" fmla="*/ 26633 h 1669002"/>
                <a:gd name="connsiteX2" fmla="*/ 62144 w 1580225"/>
                <a:gd name="connsiteY2" fmla="*/ 44389 h 1669002"/>
                <a:gd name="connsiteX3" fmla="*/ 115410 w 1580225"/>
                <a:gd name="connsiteY3" fmla="*/ 79899 h 1669002"/>
                <a:gd name="connsiteX4" fmla="*/ 124287 w 1580225"/>
                <a:gd name="connsiteY4" fmla="*/ 106532 h 1669002"/>
                <a:gd name="connsiteX5" fmla="*/ 177553 w 1580225"/>
                <a:gd name="connsiteY5" fmla="*/ 177554 h 1669002"/>
                <a:gd name="connsiteX6" fmla="*/ 213064 w 1580225"/>
                <a:gd name="connsiteY6" fmla="*/ 257453 h 1669002"/>
                <a:gd name="connsiteX7" fmla="*/ 239697 w 1580225"/>
                <a:gd name="connsiteY7" fmla="*/ 319596 h 1669002"/>
                <a:gd name="connsiteX8" fmla="*/ 257452 w 1580225"/>
                <a:gd name="connsiteY8" fmla="*/ 372862 h 1669002"/>
                <a:gd name="connsiteX9" fmla="*/ 275208 w 1580225"/>
                <a:gd name="connsiteY9" fmla="*/ 408373 h 1669002"/>
                <a:gd name="connsiteX10" fmla="*/ 284085 w 1580225"/>
                <a:gd name="connsiteY10" fmla="*/ 470517 h 1669002"/>
                <a:gd name="connsiteX11" fmla="*/ 292963 w 1580225"/>
                <a:gd name="connsiteY11" fmla="*/ 497150 h 1669002"/>
                <a:gd name="connsiteX12" fmla="*/ 301841 w 1580225"/>
                <a:gd name="connsiteY12" fmla="*/ 559293 h 1669002"/>
                <a:gd name="connsiteX13" fmla="*/ 310718 w 1580225"/>
                <a:gd name="connsiteY13" fmla="*/ 585926 h 1669002"/>
                <a:gd name="connsiteX14" fmla="*/ 319596 w 1580225"/>
                <a:gd name="connsiteY14" fmla="*/ 621437 h 1669002"/>
                <a:gd name="connsiteX15" fmla="*/ 328474 w 1580225"/>
                <a:gd name="connsiteY15" fmla="*/ 727969 h 1669002"/>
                <a:gd name="connsiteX16" fmla="*/ 337351 w 1580225"/>
                <a:gd name="connsiteY16" fmla="*/ 754602 h 1669002"/>
                <a:gd name="connsiteX17" fmla="*/ 346229 w 1580225"/>
                <a:gd name="connsiteY17" fmla="*/ 825624 h 1669002"/>
                <a:gd name="connsiteX18" fmla="*/ 363984 w 1580225"/>
                <a:gd name="connsiteY18" fmla="*/ 958789 h 1669002"/>
                <a:gd name="connsiteX19" fmla="*/ 372862 w 1580225"/>
                <a:gd name="connsiteY19" fmla="*/ 1020932 h 1669002"/>
                <a:gd name="connsiteX20" fmla="*/ 381740 w 1580225"/>
                <a:gd name="connsiteY20" fmla="*/ 1065321 h 1669002"/>
                <a:gd name="connsiteX21" fmla="*/ 390617 w 1580225"/>
                <a:gd name="connsiteY21" fmla="*/ 1118587 h 1669002"/>
                <a:gd name="connsiteX22" fmla="*/ 399495 w 1580225"/>
                <a:gd name="connsiteY22" fmla="*/ 1162975 h 1669002"/>
                <a:gd name="connsiteX23" fmla="*/ 426128 w 1580225"/>
                <a:gd name="connsiteY23" fmla="*/ 1287262 h 1669002"/>
                <a:gd name="connsiteX24" fmla="*/ 443883 w 1580225"/>
                <a:gd name="connsiteY24" fmla="*/ 1313895 h 1669002"/>
                <a:gd name="connsiteX25" fmla="*/ 470516 w 1580225"/>
                <a:gd name="connsiteY25" fmla="*/ 1358284 h 1669002"/>
                <a:gd name="connsiteX26" fmla="*/ 488272 w 1580225"/>
                <a:gd name="connsiteY26" fmla="*/ 1411550 h 1669002"/>
                <a:gd name="connsiteX27" fmla="*/ 506027 w 1580225"/>
                <a:gd name="connsiteY27" fmla="*/ 1438183 h 1669002"/>
                <a:gd name="connsiteX28" fmla="*/ 514905 w 1580225"/>
                <a:gd name="connsiteY28" fmla="*/ 1464816 h 1669002"/>
                <a:gd name="connsiteX29" fmla="*/ 541538 w 1580225"/>
                <a:gd name="connsiteY29" fmla="*/ 1482571 h 1669002"/>
                <a:gd name="connsiteX30" fmla="*/ 559293 w 1580225"/>
                <a:gd name="connsiteY30" fmla="*/ 1509204 h 1669002"/>
                <a:gd name="connsiteX31" fmla="*/ 585926 w 1580225"/>
                <a:gd name="connsiteY31" fmla="*/ 1535837 h 1669002"/>
                <a:gd name="connsiteX32" fmla="*/ 594804 w 1580225"/>
                <a:gd name="connsiteY32" fmla="*/ 1562470 h 1669002"/>
                <a:gd name="connsiteX33" fmla="*/ 648070 w 1580225"/>
                <a:gd name="connsiteY33" fmla="*/ 1597981 h 1669002"/>
                <a:gd name="connsiteX34" fmla="*/ 736847 w 1580225"/>
                <a:gd name="connsiteY34" fmla="*/ 1660124 h 1669002"/>
                <a:gd name="connsiteX35" fmla="*/ 763480 w 1580225"/>
                <a:gd name="connsiteY35" fmla="*/ 1669002 h 1669002"/>
                <a:gd name="connsiteX36" fmla="*/ 861134 w 1580225"/>
                <a:gd name="connsiteY36" fmla="*/ 1642369 h 1669002"/>
                <a:gd name="connsiteX37" fmla="*/ 878889 w 1580225"/>
                <a:gd name="connsiteY37" fmla="*/ 1615736 h 1669002"/>
                <a:gd name="connsiteX38" fmla="*/ 914400 w 1580225"/>
                <a:gd name="connsiteY38" fmla="*/ 1580225 h 1669002"/>
                <a:gd name="connsiteX39" fmla="*/ 932155 w 1580225"/>
                <a:gd name="connsiteY39" fmla="*/ 1526959 h 1669002"/>
                <a:gd name="connsiteX40" fmla="*/ 958788 w 1580225"/>
                <a:gd name="connsiteY40" fmla="*/ 1438183 h 1669002"/>
                <a:gd name="connsiteX41" fmla="*/ 967666 w 1580225"/>
                <a:gd name="connsiteY41" fmla="*/ 1411550 h 1669002"/>
                <a:gd name="connsiteX42" fmla="*/ 976544 w 1580225"/>
                <a:gd name="connsiteY42" fmla="*/ 1384917 h 1669002"/>
                <a:gd name="connsiteX43" fmla="*/ 994299 w 1580225"/>
                <a:gd name="connsiteY43" fmla="*/ 1367161 h 1669002"/>
                <a:gd name="connsiteX44" fmla="*/ 1012054 w 1580225"/>
                <a:gd name="connsiteY44" fmla="*/ 1305018 h 1669002"/>
                <a:gd name="connsiteX45" fmla="*/ 1029810 w 1580225"/>
                <a:gd name="connsiteY45" fmla="*/ 1251752 h 1669002"/>
                <a:gd name="connsiteX46" fmla="*/ 1056443 w 1580225"/>
                <a:gd name="connsiteY46" fmla="*/ 1198486 h 1669002"/>
                <a:gd name="connsiteX47" fmla="*/ 1065320 w 1580225"/>
                <a:gd name="connsiteY47" fmla="*/ 1162975 h 1669002"/>
                <a:gd name="connsiteX48" fmla="*/ 1074198 w 1580225"/>
                <a:gd name="connsiteY48" fmla="*/ 1136342 h 1669002"/>
                <a:gd name="connsiteX49" fmla="*/ 1083076 w 1580225"/>
                <a:gd name="connsiteY49" fmla="*/ 1100831 h 1669002"/>
                <a:gd name="connsiteX50" fmla="*/ 1118586 w 1580225"/>
                <a:gd name="connsiteY50" fmla="*/ 1047565 h 1669002"/>
                <a:gd name="connsiteX51" fmla="*/ 1136342 w 1580225"/>
                <a:gd name="connsiteY51" fmla="*/ 994299 h 1669002"/>
                <a:gd name="connsiteX52" fmla="*/ 1145219 w 1580225"/>
                <a:gd name="connsiteY52" fmla="*/ 967666 h 1669002"/>
                <a:gd name="connsiteX53" fmla="*/ 1162975 w 1580225"/>
                <a:gd name="connsiteY53" fmla="*/ 941033 h 1669002"/>
                <a:gd name="connsiteX54" fmla="*/ 1180730 w 1580225"/>
                <a:gd name="connsiteY54" fmla="*/ 870012 h 1669002"/>
                <a:gd name="connsiteX55" fmla="*/ 1198485 w 1580225"/>
                <a:gd name="connsiteY55" fmla="*/ 843379 h 1669002"/>
                <a:gd name="connsiteX56" fmla="*/ 1216241 w 1580225"/>
                <a:gd name="connsiteY56" fmla="*/ 790113 h 1669002"/>
                <a:gd name="connsiteX57" fmla="*/ 1233996 w 1580225"/>
                <a:gd name="connsiteY57" fmla="*/ 763480 h 1669002"/>
                <a:gd name="connsiteX58" fmla="*/ 1242874 w 1580225"/>
                <a:gd name="connsiteY58" fmla="*/ 736847 h 1669002"/>
                <a:gd name="connsiteX59" fmla="*/ 1278384 w 1580225"/>
                <a:gd name="connsiteY59" fmla="*/ 683581 h 1669002"/>
                <a:gd name="connsiteX60" fmla="*/ 1305017 w 1580225"/>
                <a:gd name="connsiteY60" fmla="*/ 621437 h 1669002"/>
                <a:gd name="connsiteX61" fmla="*/ 1322773 w 1580225"/>
                <a:gd name="connsiteY61" fmla="*/ 603682 h 1669002"/>
                <a:gd name="connsiteX62" fmla="*/ 1331650 w 1580225"/>
                <a:gd name="connsiteY62" fmla="*/ 577049 h 1669002"/>
                <a:gd name="connsiteX63" fmla="*/ 1367161 w 1580225"/>
                <a:gd name="connsiteY63" fmla="*/ 532660 h 1669002"/>
                <a:gd name="connsiteX64" fmla="*/ 1393794 w 1580225"/>
                <a:gd name="connsiteY64" fmla="*/ 479394 h 1669002"/>
                <a:gd name="connsiteX65" fmla="*/ 1429305 w 1580225"/>
                <a:gd name="connsiteY65" fmla="*/ 426128 h 1669002"/>
                <a:gd name="connsiteX66" fmla="*/ 1455938 w 1580225"/>
                <a:gd name="connsiteY66" fmla="*/ 381740 h 1669002"/>
                <a:gd name="connsiteX67" fmla="*/ 1464815 w 1580225"/>
                <a:gd name="connsiteY67" fmla="*/ 355107 h 1669002"/>
                <a:gd name="connsiteX68" fmla="*/ 1482571 w 1580225"/>
                <a:gd name="connsiteY68" fmla="*/ 328474 h 1669002"/>
                <a:gd name="connsiteX69" fmla="*/ 1518082 w 1580225"/>
                <a:gd name="connsiteY69" fmla="*/ 275208 h 1669002"/>
                <a:gd name="connsiteX70" fmla="*/ 1535837 w 1580225"/>
                <a:gd name="connsiteY70" fmla="*/ 221942 h 1669002"/>
                <a:gd name="connsiteX71" fmla="*/ 1571348 w 1580225"/>
                <a:gd name="connsiteY71" fmla="*/ 142043 h 1669002"/>
                <a:gd name="connsiteX72" fmla="*/ 1580225 w 1580225"/>
                <a:gd name="connsiteY72" fmla="*/ 115410 h 1669002"/>
                <a:gd name="connsiteX73" fmla="*/ 1580225 w 1580225"/>
                <a:gd name="connsiteY73" fmla="*/ 71022 h 1669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580225" h="1669002">
                  <a:moveTo>
                    <a:pt x="0" y="0"/>
                  </a:moveTo>
                  <a:cubicBezTo>
                    <a:pt x="14796" y="8878"/>
                    <a:pt x="30347" y="16604"/>
                    <a:pt x="44388" y="26633"/>
                  </a:cubicBezTo>
                  <a:cubicBezTo>
                    <a:pt x="51199" y="31498"/>
                    <a:pt x="55448" y="39367"/>
                    <a:pt x="62144" y="44389"/>
                  </a:cubicBezTo>
                  <a:cubicBezTo>
                    <a:pt x="79215" y="57192"/>
                    <a:pt x="115410" y="79899"/>
                    <a:pt x="115410" y="79899"/>
                  </a:cubicBezTo>
                  <a:cubicBezTo>
                    <a:pt x="118369" y="88777"/>
                    <a:pt x="119472" y="98508"/>
                    <a:pt x="124287" y="106532"/>
                  </a:cubicBezTo>
                  <a:cubicBezTo>
                    <a:pt x="155838" y="159118"/>
                    <a:pt x="140699" y="66996"/>
                    <a:pt x="177553" y="177554"/>
                  </a:cubicBezTo>
                  <a:cubicBezTo>
                    <a:pt x="198683" y="240942"/>
                    <a:pt x="184927" y="215247"/>
                    <a:pt x="213064" y="257453"/>
                  </a:cubicBezTo>
                  <a:cubicBezTo>
                    <a:pt x="236550" y="351393"/>
                    <a:pt x="204663" y="240767"/>
                    <a:pt x="239697" y="319596"/>
                  </a:cubicBezTo>
                  <a:cubicBezTo>
                    <a:pt x="247298" y="336699"/>
                    <a:pt x="249082" y="356122"/>
                    <a:pt x="257452" y="372862"/>
                  </a:cubicBezTo>
                  <a:lnTo>
                    <a:pt x="275208" y="408373"/>
                  </a:lnTo>
                  <a:cubicBezTo>
                    <a:pt x="278167" y="429088"/>
                    <a:pt x="279981" y="449998"/>
                    <a:pt x="284085" y="470517"/>
                  </a:cubicBezTo>
                  <a:cubicBezTo>
                    <a:pt x="285920" y="479693"/>
                    <a:pt x="291128" y="487974"/>
                    <a:pt x="292963" y="497150"/>
                  </a:cubicBezTo>
                  <a:cubicBezTo>
                    <a:pt x="297067" y="517668"/>
                    <a:pt x="297737" y="538775"/>
                    <a:pt x="301841" y="559293"/>
                  </a:cubicBezTo>
                  <a:cubicBezTo>
                    <a:pt x="303676" y="568469"/>
                    <a:pt x="308147" y="576928"/>
                    <a:pt x="310718" y="585926"/>
                  </a:cubicBezTo>
                  <a:cubicBezTo>
                    <a:pt x="314070" y="597658"/>
                    <a:pt x="316637" y="609600"/>
                    <a:pt x="319596" y="621437"/>
                  </a:cubicBezTo>
                  <a:cubicBezTo>
                    <a:pt x="322555" y="656948"/>
                    <a:pt x="323765" y="692648"/>
                    <a:pt x="328474" y="727969"/>
                  </a:cubicBezTo>
                  <a:cubicBezTo>
                    <a:pt x="329711" y="737245"/>
                    <a:pt x="335677" y="745395"/>
                    <a:pt x="337351" y="754602"/>
                  </a:cubicBezTo>
                  <a:cubicBezTo>
                    <a:pt x="341619" y="778075"/>
                    <a:pt x="343855" y="801884"/>
                    <a:pt x="346229" y="825624"/>
                  </a:cubicBezTo>
                  <a:cubicBezTo>
                    <a:pt x="358643" y="949758"/>
                    <a:pt x="343115" y="896177"/>
                    <a:pt x="363984" y="958789"/>
                  </a:cubicBezTo>
                  <a:cubicBezTo>
                    <a:pt x="366943" y="979503"/>
                    <a:pt x="369422" y="1000292"/>
                    <a:pt x="372862" y="1020932"/>
                  </a:cubicBezTo>
                  <a:cubicBezTo>
                    <a:pt x="375343" y="1035816"/>
                    <a:pt x="379041" y="1050475"/>
                    <a:pt x="381740" y="1065321"/>
                  </a:cubicBezTo>
                  <a:cubicBezTo>
                    <a:pt x="384960" y="1083031"/>
                    <a:pt x="387397" y="1100877"/>
                    <a:pt x="390617" y="1118587"/>
                  </a:cubicBezTo>
                  <a:cubicBezTo>
                    <a:pt x="393316" y="1133433"/>
                    <a:pt x="397201" y="1148061"/>
                    <a:pt x="399495" y="1162975"/>
                  </a:cubicBezTo>
                  <a:cubicBezTo>
                    <a:pt x="404379" y="1194716"/>
                    <a:pt x="405783" y="1256744"/>
                    <a:pt x="426128" y="1287262"/>
                  </a:cubicBezTo>
                  <a:cubicBezTo>
                    <a:pt x="432046" y="1296140"/>
                    <a:pt x="439111" y="1304352"/>
                    <a:pt x="443883" y="1313895"/>
                  </a:cubicBezTo>
                  <a:cubicBezTo>
                    <a:pt x="466932" y="1359993"/>
                    <a:pt x="435836" y="1323603"/>
                    <a:pt x="470516" y="1358284"/>
                  </a:cubicBezTo>
                  <a:cubicBezTo>
                    <a:pt x="476435" y="1376039"/>
                    <a:pt x="477890" y="1395977"/>
                    <a:pt x="488272" y="1411550"/>
                  </a:cubicBezTo>
                  <a:cubicBezTo>
                    <a:pt x="494190" y="1420428"/>
                    <a:pt x="501255" y="1428640"/>
                    <a:pt x="506027" y="1438183"/>
                  </a:cubicBezTo>
                  <a:cubicBezTo>
                    <a:pt x="510212" y="1446553"/>
                    <a:pt x="509059" y="1457509"/>
                    <a:pt x="514905" y="1464816"/>
                  </a:cubicBezTo>
                  <a:cubicBezTo>
                    <a:pt x="521570" y="1473147"/>
                    <a:pt x="532660" y="1476653"/>
                    <a:pt x="541538" y="1482571"/>
                  </a:cubicBezTo>
                  <a:cubicBezTo>
                    <a:pt x="547456" y="1491449"/>
                    <a:pt x="552463" y="1501007"/>
                    <a:pt x="559293" y="1509204"/>
                  </a:cubicBezTo>
                  <a:cubicBezTo>
                    <a:pt x="567330" y="1518849"/>
                    <a:pt x="578962" y="1525391"/>
                    <a:pt x="585926" y="1535837"/>
                  </a:cubicBezTo>
                  <a:cubicBezTo>
                    <a:pt x="591117" y="1543623"/>
                    <a:pt x="588187" y="1555853"/>
                    <a:pt x="594804" y="1562470"/>
                  </a:cubicBezTo>
                  <a:cubicBezTo>
                    <a:pt x="609893" y="1577559"/>
                    <a:pt x="630998" y="1585177"/>
                    <a:pt x="648070" y="1597981"/>
                  </a:cubicBezTo>
                  <a:cubicBezTo>
                    <a:pt x="664277" y="1610136"/>
                    <a:pt x="723730" y="1655752"/>
                    <a:pt x="736847" y="1660124"/>
                  </a:cubicBezTo>
                  <a:lnTo>
                    <a:pt x="763480" y="1669002"/>
                  </a:lnTo>
                  <a:cubicBezTo>
                    <a:pt x="805490" y="1663751"/>
                    <a:pt x="832359" y="1671144"/>
                    <a:pt x="861134" y="1642369"/>
                  </a:cubicBezTo>
                  <a:cubicBezTo>
                    <a:pt x="868679" y="1634824"/>
                    <a:pt x="871945" y="1623837"/>
                    <a:pt x="878889" y="1615736"/>
                  </a:cubicBezTo>
                  <a:cubicBezTo>
                    <a:pt x="889783" y="1603026"/>
                    <a:pt x="914400" y="1580225"/>
                    <a:pt x="914400" y="1580225"/>
                  </a:cubicBezTo>
                  <a:cubicBezTo>
                    <a:pt x="920318" y="1562470"/>
                    <a:pt x="927616" y="1545116"/>
                    <a:pt x="932155" y="1526959"/>
                  </a:cubicBezTo>
                  <a:cubicBezTo>
                    <a:pt x="945572" y="1473295"/>
                    <a:pt x="937176" y="1503019"/>
                    <a:pt x="958788" y="1438183"/>
                  </a:cubicBezTo>
                  <a:lnTo>
                    <a:pt x="967666" y="1411550"/>
                  </a:lnTo>
                  <a:cubicBezTo>
                    <a:pt x="970625" y="1402672"/>
                    <a:pt x="969927" y="1391534"/>
                    <a:pt x="976544" y="1384917"/>
                  </a:cubicBezTo>
                  <a:lnTo>
                    <a:pt x="994299" y="1367161"/>
                  </a:lnTo>
                  <a:cubicBezTo>
                    <a:pt x="1024136" y="1277654"/>
                    <a:pt x="978612" y="1416491"/>
                    <a:pt x="1012054" y="1305018"/>
                  </a:cubicBezTo>
                  <a:cubicBezTo>
                    <a:pt x="1017432" y="1287091"/>
                    <a:pt x="1019428" y="1267325"/>
                    <a:pt x="1029810" y="1251752"/>
                  </a:cubicBezTo>
                  <a:cubicBezTo>
                    <a:pt x="1049262" y="1222573"/>
                    <a:pt x="1047255" y="1230645"/>
                    <a:pt x="1056443" y="1198486"/>
                  </a:cubicBezTo>
                  <a:cubicBezTo>
                    <a:pt x="1059795" y="1186754"/>
                    <a:pt x="1061968" y="1174707"/>
                    <a:pt x="1065320" y="1162975"/>
                  </a:cubicBezTo>
                  <a:cubicBezTo>
                    <a:pt x="1067891" y="1153977"/>
                    <a:pt x="1071627" y="1145340"/>
                    <a:pt x="1074198" y="1136342"/>
                  </a:cubicBezTo>
                  <a:cubicBezTo>
                    <a:pt x="1077550" y="1124610"/>
                    <a:pt x="1077619" y="1111744"/>
                    <a:pt x="1083076" y="1100831"/>
                  </a:cubicBezTo>
                  <a:cubicBezTo>
                    <a:pt x="1092619" y="1081745"/>
                    <a:pt x="1111838" y="1067809"/>
                    <a:pt x="1118586" y="1047565"/>
                  </a:cubicBezTo>
                  <a:lnTo>
                    <a:pt x="1136342" y="994299"/>
                  </a:lnTo>
                  <a:cubicBezTo>
                    <a:pt x="1139301" y="985421"/>
                    <a:pt x="1140028" y="975452"/>
                    <a:pt x="1145219" y="967666"/>
                  </a:cubicBezTo>
                  <a:lnTo>
                    <a:pt x="1162975" y="941033"/>
                  </a:lnTo>
                  <a:cubicBezTo>
                    <a:pt x="1168893" y="917359"/>
                    <a:pt x="1167194" y="890316"/>
                    <a:pt x="1180730" y="870012"/>
                  </a:cubicBezTo>
                  <a:cubicBezTo>
                    <a:pt x="1186648" y="861134"/>
                    <a:pt x="1194152" y="853129"/>
                    <a:pt x="1198485" y="843379"/>
                  </a:cubicBezTo>
                  <a:cubicBezTo>
                    <a:pt x="1206086" y="826276"/>
                    <a:pt x="1205859" y="805686"/>
                    <a:pt x="1216241" y="790113"/>
                  </a:cubicBezTo>
                  <a:cubicBezTo>
                    <a:pt x="1222159" y="781235"/>
                    <a:pt x="1229224" y="773023"/>
                    <a:pt x="1233996" y="763480"/>
                  </a:cubicBezTo>
                  <a:cubicBezTo>
                    <a:pt x="1238181" y="755110"/>
                    <a:pt x="1238329" y="745027"/>
                    <a:pt x="1242874" y="736847"/>
                  </a:cubicBezTo>
                  <a:cubicBezTo>
                    <a:pt x="1253237" y="718193"/>
                    <a:pt x="1271636" y="703825"/>
                    <a:pt x="1278384" y="683581"/>
                  </a:cubicBezTo>
                  <a:cubicBezTo>
                    <a:pt x="1286275" y="659910"/>
                    <a:pt x="1290392" y="643374"/>
                    <a:pt x="1305017" y="621437"/>
                  </a:cubicBezTo>
                  <a:cubicBezTo>
                    <a:pt x="1309660" y="614473"/>
                    <a:pt x="1316854" y="609600"/>
                    <a:pt x="1322773" y="603682"/>
                  </a:cubicBezTo>
                  <a:cubicBezTo>
                    <a:pt x="1325732" y="594804"/>
                    <a:pt x="1327465" y="585419"/>
                    <a:pt x="1331650" y="577049"/>
                  </a:cubicBezTo>
                  <a:cubicBezTo>
                    <a:pt x="1342848" y="554654"/>
                    <a:pt x="1350649" y="549173"/>
                    <a:pt x="1367161" y="532660"/>
                  </a:cubicBezTo>
                  <a:cubicBezTo>
                    <a:pt x="1389476" y="465717"/>
                    <a:pt x="1359375" y="548233"/>
                    <a:pt x="1393794" y="479394"/>
                  </a:cubicBezTo>
                  <a:cubicBezTo>
                    <a:pt x="1419489" y="428004"/>
                    <a:pt x="1378819" y="476614"/>
                    <a:pt x="1429305" y="426128"/>
                  </a:cubicBezTo>
                  <a:cubicBezTo>
                    <a:pt x="1454452" y="350682"/>
                    <a:pt x="1419380" y="442670"/>
                    <a:pt x="1455938" y="381740"/>
                  </a:cubicBezTo>
                  <a:cubicBezTo>
                    <a:pt x="1460753" y="373716"/>
                    <a:pt x="1460630" y="363477"/>
                    <a:pt x="1464815" y="355107"/>
                  </a:cubicBezTo>
                  <a:cubicBezTo>
                    <a:pt x="1469587" y="345564"/>
                    <a:pt x="1477277" y="337738"/>
                    <a:pt x="1482571" y="328474"/>
                  </a:cubicBezTo>
                  <a:cubicBezTo>
                    <a:pt x="1511236" y="278310"/>
                    <a:pt x="1486435" y="306853"/>
                    <a:pt x="1518082" y="275208"/>
                  </a:cubicBezTo>
                  <a:cubicBezTo>
                    <a:pt x="1524000" y="257453"/>
                    <a:pt x="1525456" y="237515"/>
                    <a:pt x="1535837" y="221942"/>
                  </a:cubicBezTo>
                  <a:cubicBezTo>
                    <a:pt x="1563973" y="179738"/>
                    <a:pt x="1550219" y="205429"/>
                    <a:pt x="1571348" y="142043"/>
                  </a:cubicBezTo>
                  <a:cubicBezTo>
                    <a:pt x="1574307" y="133165"/>
                    <a:pt x="1580225" y="124768"/>
                    <a:pt x="1580225" y="115410"/>
                  </a:cubicBezTo>
                  <a:lnTo>
                    <a:pt x="1580225" y="71022"/>
                  </a:lnTo>
                </a:path>
              </a:pathLst>
            </a:custGeom>
            <a:noFill/>
            <a:ln>
              <a:solidFill>
                <a:srgbClr val="379E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0726" y="126896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SE</a:t>
            </a:r>
            <a:endParaRPr lang="nb-NO" dirty="0"/>
          </a:p>
        </p:txBody>
      </p:sp>
      <p:sp>
        <p:nvSpPr>
          <p:cNvPr id="20" name="TextBox 19"/>
          <p:cNvSpPr txBox="1"/>
          <p:nvPr/>
        </p:nvSpPr>
        <p:spPr>
          <a:xfrm>
            <a:off x="8590984" y="1268967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/>
              <a:t>NW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3273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6"/>
          <a:stretch/>
        </p:blipFill>
        <p:spPr bwMode="auto">
          <a:xfrm>
            <a:off x="130827" y="4114800"/>
            <a:ext cx="85437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748" y="339501"/>
            <a:ext cx="2576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200" b="1" dirty="0" smtClean="0"/>
              <a:t>Tunnel </a:t>
            </a:r>
            <a:r>
              <a:rPr lang="nb-NO" sz="3200" b="1" dirty="0" err="1" smtClean="0"/>
              <a:t>valleys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3651637" y="175875"/>
            <a:ext cx="5022977" cy="3905250"/>
            <a:chOff x="3657600" y="597187"/>
            <a:chExt cx="5022977" cy="3905250"/>
          </a:xfrm>
        </p:grpSpPr>
        <p:pic>
          <p:nvPicPr>
            <p:cNvPr id="12083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597187"/>
              <a:ext cx="4710613" cy="390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553200" y="959407"/>
              <a:ext cx="21273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Le </a:t>
              </a:r>
              <a:r>
                <a:rPr lang="nb-NO" dirty="0" err="1" smtClean="0"/>
                <a:t>Heron</a:t>
              </a:r>
              <a:r>
                <a:rPr lang="nb-NO" dirty="0" smtClean="0"/>
                <a:t> et al., 2009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90380" y="3160445"/>
            <a:ext cx="3183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Seismic</a:t>
            </a:r>
            <a:r>
              <a:rPr lang="nb-NO" dirty="0" smtClean="0"/>
              <a:t> </a:t>
            </a:r>
            <a:r>
              <a:rPr lang="nb-NO" dirty="0" err="1" smtClean="0"/>
              <a:t>interpretation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tunnel </a:t>
            </a:r>
            <a:r>
              <a:rPr lang="nb-NO" dirty="0" err="1" smtClean="0"/>
              <a:t>valleys</a:t>
            </a:r>
            <a:r>
              <a:rPr lang="nb-NO" dirty="0" smtClean="0"/>
              <a:t> </a:t>
            </a:r>
            <a:r>
              <a:rPr lang="nb-NO" dirty="0" err="1" smtClean="0"/>
              <a:t>close</a:t>
            </a:r>
            <a:r>
              <a:rPr lang="nb-NO" dirty="0" smtClean="0"/>
              <a:t> to </a:t>
            </a:r>
            <a:r>
              <a:rPr lang="nb-NO" dirty="0" err="1" smtClean="0"/>
              <a:t>the</a:t>
            </a:r>
            <a:r>
              <a:rPr lang="nb-NO" dirty="0" smtClean="0"/>
              <a:t> </a:t>
            </a:r>
            <a:r>
              <a:rPr lang="nb-NO" dirty="0" err="1" smtClean="0"/>
              <a:t>blow</a:t>
            </a:r>
            <a:r>
              <a:rPr lang="nb-NO" dirty="0" smtClean="0"/>
              <a:t> </a:t>
            </a:r>
            <a:r>
              <a:rPr lang="nb-NO" dirty="0" err="1" smtClean="0"/>
              <a:t>out</a:t>
            </a:r>
            <a:r>
              <a:rPr lang="nb-NO" dirty="0" smtClean="0"/>
              <a:t> </a:t>
            </a:r>
            <a:r>
              <a:rPr lang="nb-NO" dirty="0" err="1" smtClean="0"/>
              <a:t>well</a:t>
            </a:r>
            <a:r>
              <a:rPr lang="nb-NO" dirty="0" smtClean="0"/>
              <a:t>: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90380" y="1447800"/>
            <a:ext cx="301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 smtClean="0"/>
              <a:t>Might</a:t>
            </a:r>
            <a:r>
              <a:rPr lang="nb-NO" dirty="0" smtClean="0"/>
              <a:t> store </a:t>
            </a:r>
            <a:r>
              <a:rPr lang="nb-NO" dirty="0" err="1" smtClean="0"/>
              <a:t>large</a:t>
            </a:r>
            <a:r>
              <a:rPr lang="nb-NO" dirty="0" smtClean="0"/>
              <a:t> </a:t>
            </a:r>
            <a:r>
              <a:rPr lang="nb-NO" dirty="0" err="1" smtClean="0"/>
              <a:t>volumes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gas (and CO</a:t>
            </a:r>
            <a:r>
              <a:rPr lang="nb-NO" baseline="-25000" dirty="0" smtClean="0"/>
              <a:t>2</a:t>
            </a:r>
            <a:r>
              <a:rPr lang="nb-NO" dirty="0" smtClean="0"/>
              <a:t>) – and </a:t>
            </a:r>
            <a:r>
              <a:rPr lang="nb-NO" dirty="0" err="1" smtClean="0"/>
              <a:t>also</a:t>
            </a:r>
            <a:r>
              <a:rPr lang="nb-NO" dirty="0" smtClean="0"/>
              <a:t> serve as transport </a:t>
            </a:r>
            <a:r>
              <a:rPr lang="nb-NO" dirty="0" err="1" smtClean="0"/>
              <a:t>routes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96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56" y="228600"/>
            <a:ext cx="826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Interpreted</a:t>
            </a:r>
            <a:r>
              <a:rPr lang="nb-NO" dirty="0" smtClean="0"/>
              <a:t> tunnel </a:t>
            </a:r>
            <a:r>
              <a:rPr lang="nb-NO" dirty="0" err="1" smtClean="0"/>
              <a:t>valleys</a:t>
            </a:r>
            <a:r>
              <a:rPr lang="nb-NO" dirty="0" smtClean="0"/>
              <a:t> from 2D and 3D </a:t>
            </a:r>
            <a:r>
              <a:rPr lang="nb-NO" dirty="0" err="1" smtClean="0"/>
              <a:t>seismic</a:t>
            </a:r>
            <a:r>
              <a:rPr lang="nb-NO" dirty="0" smtClean="0"/>
              <a:t> data (Hanne </a:t>
            </a:r>
            <a:r>
              <a:rPr lang="nb-NO" dirty="0" err="1" smtClean="0"/>
              <a:t>Halvorsen’s</a:t>
            </a:r>
            <a:r>
              <a:rPr lang="nb-NO" dirty="0" smtClean="0"/>
              <a:t> </a:t>
            </a:r>
            <a:r>
              <a:rPr lang="nb-NO" dirty="0" err="1" smtClean="0"/>
              <a:t>MSc-thesis</a:t>
            </a:r>
            <a:r>
              <a:rPr lang="nb-NO" dirty="0" smtClean="0"/>
              <a:t>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15284" y="762000"/>
            <a:ext cx="8211403" cy="4252222"/>
            <a:chOff x="381000" y="1434204"/>
            <a:chExt cx="8211403" cy="425222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9" t="28571" r="58490" b="15102"/>
            <a:stretch>
              <a:fillRect/>
            </a:stretch>
          </p:blipFill>
          <p:spPr bwMode="auto">
            <a:xfrm>
              <a:off x="381000" y="1434204"/>
              <a:ext cx="8211403" cy="4252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202375" y="1447429"/>
              <a:ext cx="1284326" cy="36933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100-180 ms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286036" y="1447429"/>
              <a:ext cx="1284326" cy="369332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200-400 ms</a:t>
              </a:r>
              <a:endParaRPr lang="en-US" dirty="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581" t="38783" r="1427" b="21472"/>
          <a:stretch/>
        </p:blipFill>
        <p:spPr>
          <a:xfrm>
            <a:off x="4523264" y="5245466"/>
            <a:ext cx="40386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96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79"/>
          <a:stretch>
            <a:fillRect/>
          </a:stretch>
        </p:blipFill>
        <p:spPr bwMode="auto">
          <a:xfrm>
            <a:off x="914400" y="685800"/>
            <a:ext cx="7196137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4600" y="320479"/>
            <a:ext cx="4031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Interpreted tunnel valleys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67400" y="6355834"/>
            <a:ext cx="192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Work by K. Haavik 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107" t="26559" r="7465"/>
          <a:stretch/>
        </p:blipFill>
        <p:spPr>
          <a:xfrm>
            <a:off x="6477000" y="4800600"/>
            <a:ext cx="2133601" cy="13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56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91161" y="1600200"/>
            <a:ext cx="9086090" cy="5085146"/>
            <a:chOff x="57910" y="1320611"/>
            <a:chExt cx="9086090" cy="5085146"/>
          </a:xfrm>
        </p:grpSpPr>
        <p:sp>
          <p:nvSpPr>
            <p:cNvPr id="3" name="TextBox 2"/>
            <p:cNvSpPr txBox="1"/>
            <p:nvPr/>
          </p:nvSpPr>
          <p:spPr>
            <a:xfrm>
              <a:off x="457200" y="1405435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SE</a:t>
              </a:r>
              <a:endParaRPr lang="nb-NO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605070" y="143828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NW</a:t>
              </a:r>
              <a:endParaRPr lang="nb-NO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7910" y="1320611"/>
              <a:ext cx="9046464" cy="4699189"/>
              <a:chOff x="57910" y="1320611"/>
              <a:chExt cx="9046464" cy="4699189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/>
              <a:srcRect l="1770" t="9440" r="4425" b="11898"/>
              <a:stretch/>
            </p:blipFill>
            <p:spPr>
              <a:xfrm>
                <a:off x="57910" y="1752600"/>
                <a:ext cx="9046464" cy="4267200"/>
              </a:xfrm>
              <a:prstGeom prst="rect">
                <a:avLst/>
              </a:prstGeom>
            </p:spPr>
          </p:pic>
          <p:pic>
            <p:nvPicPr>
              <p:cNvPr id="5" name="Picture 4" descr="01P013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1840" y="1320611"/>
                <a:ext cx="219521" cy="415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Connector 5"/>
              <p:cNvCxnSpPr/>
              <p:nvPr/>
            </p:nvCxnSpPr>
            <p:spPr>
              <a:xfrm>
                <a:off x="5181600" y="1753392"/>
                <a:ext cx="0" cy="4266408"/>
              </a:xfrm>
              <a:prstGeom prst="line">
                <a:avLst/>
              </a:prstGeom>
              <a:ln w="22225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8382000" y="19812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 smtClean="0"/>
                  <a:t>1988</a:t>
                </a:r>
                <a:endParaRPr lang="en-US" sz="1600" b="1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357484" y="33528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 smtClean="0"/>
                  <a:t>1990</a:t>
                </a:r>
                <a:endParaRPr lang="en-US" sz="1600" b="1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8345130" y="47244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 smtClean="0"/>
                  <a:t>2009</a:t>
                </a:r>
                <a:endParaRPr lang="en-US" sz="1600" b="1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5282472" y="2931825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 smtClean="0">
                    <a:solidFill>
                      <a:srgbClr val="093FB7"/>
                    </a:solidFill>
                  </a:rPr>
                  <a:t>1990</a:t>
                </a:r>
                <a:endParaRPr lang="en-US" sz="1600" b="1" dirty="0">
                  <a:solidFill>
                    <a:srgbClr val="093FB7"/>
                  </a:solidFill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34109" y="2057400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 smtClean="0">
                    <a:solidFill>
                      <a:srgbClr val="093FB7"/>
                    </a:solidFill>
                  </a:rPr>
                  <a:t>1988</a:t>
                </a:r>
                <a:endParaRPr lang="en-US" sz="1600" b="1" dirty="0">
                  <a:solidFill>
                    <a:srgbClr val="093FB7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116597" y="2115756"/>
                <a:ext cx="601447" cy="338554"/>
              </a:xfrm>
              <a:prstGeom prst="rect">
                <a:avLst/>
              </a:prstGeom>
              <a:solidFill>
                <a:schemeClr val="bg2"/>
              </a:solidFill>
              <a:ln w="2540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nb-NO" sz="1600" b="1" dirty="0" smtClean="0">
                    <a:solidFill>
                      <a:srgbClr val="FF0000"/>
                    </a:solidFill>
                  </a:rPr>
                  <a:t>2009</a:t>
                </a:r>
                <a:endParaRPr lang="en-US" sz="16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5" name="Straight Arrow Connector 14"/>
              <p:cNvCxnSpPr>
                <a:stCxn id="12" idx="2"/>
              </p:cNvCxnSpPr>
              <p:nvPr/>
            </p:nvCxnSpPr>
            <p:spPr>
              <a:xfrm>
                <a:off x="4534833" y="2395954"/>
                <a:ext cx="160686" cy="194846"/>
              </a:xfrm>
              <a:prstGeom prst="straightConnector1">
                <a:avLst/>
              </a:prstGeom>
              <a:ln w="25400">
                <a:solidFill>
                  <a:srgbClr val="040D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V="1">
                <a:off x="5611931" y="2663890"/>
                <a:ext cx="18584" cy="267935"/>
              </a:xfrm>
              <a:prstGeom prst="straightConnector1">
                <a:avLst/>
              </a:prstGeom>
              <a:ln w="25400">
                <a:solidFill>
                  <a:srgbClr val="040DB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5791201" y="2441041"/>
                <a:ext cx="362415" cy="149759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" name="Straight Arrow Connector 23"/>
            <p:cNvCxnSpPr/>
            <p:nvPr/>
          </p:nvCxnSpPr>
          <p:spPr>
            <a:xfrm>
              <a:off x="533400" y="6324600"/>
              <a:ext cx="845004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90562" y="6036425"/>
              <a:ext cx="8899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dirty="0" smtClean="0"/>
                <a:t>2500 m</a:t>
              </a:r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00723" y="79356"/>
            <a:ext cx="8378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 smtClean="0"/>
              <a:t>Line 804 – shallow timeshifts – indications of leakage patterns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849548" y="517546"/>
            <a:ext cx="7533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b-NO" dirty="0" smtClean="0"/>
              <a:t>Alignment of seabed reflection to 100 ms</a:t>
            </a:r>
          </a:p>
          <a:p>
            <a:pPr marL="285750" indent="-285750">
              <a:buFontTx/>
              <a:buChar char="-"/>
            </a:pPr>
            <a:r>
              <a:rPr lang="nb-NO" dirty="0" smtClean="0"/>
              <a:t>Near to the well: significant increase in timeshift between 88 and 90 – followed by a reduction back to pre-blowout values again – 800 m width</a:t>
            </a:r>
          </a:p>
          <a:p>
            <a:pPr marL="285750" indent="-285750">
              <a:buFontTx/>
              <a:buChar char="-"/>
            </a:pPr>
            <a:r>
              <a:rPr lang="nb-NO" dirty="0" smtClean="0"/>
              <a:t>Outside this region the situation is unchanged between 1990 and 2009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733491" y="5257800"/>
            <a:ext cx="274320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46680" y="4957971"/>
            <a:ext cx="219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chemeClr val="bg1"/>
                </a:solidFill>
              </a:rPr>
              <a:t>800 m – tunnel valley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Staoil">
      <a:dk1>
        <a:srgbClr val="333333"/>
      </a:dk1>
      <a:lt1>
        <a:srgbClr val="FFFFFF"/>
      </a:lt1>
      <a:dk2>
        <a:srgbClr val="333333"/>
      </a:dk2>
      <a:lt2>
        <a:srgbClr val="999999"/>
      </a:lt2>
      <a:accent1>
        <a:srgbClr val="CCCCCC"/>
      </a:accent1>
      <a:accent2>
        <a:srgbClr val="40537D"/>
      </a:accent2>
      <a:accent3>
        <a:srgbClr val="68E6FC"/>
      </a:accent3>
      <a:accent4>
        <a:srgbClr val="4A18A4"/>
      </a:accent4>
      <a:accent5>
        <a:srgbClr val="999999"/>
      </a:accent5>
      <a:accent6>
        <a:srgbClr val="333333"/>
      </a:accent6>
      <a:hlink>
        <a:srgbClr val="4A18A4"/>
      </a:hlink>
      <a:folHlink>
        <a:srgbClr val="68E6FC"/>
      </a:folHlink>
    </a:clrScheme>
    <a:fontScheme name="Statoi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/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2_blank 1">
        <a:dk1>
          <a:srgbClr val="333333"/>
        </a:dk1>
        <a:lt1>
          <a:srgbClr val="FFFFFF"/>
        </a:lt1>
        <a:dk2>
          <a:srgbClr val="333333"/>
        </a:dk2>
        <a:lt2>
          <a:srgbClr val="999999"/>
        </a:lt2>
        <a:accent1>
          <a:srgbClr val="CCCCCC"/>
        </a:accent1>
        <a:accent2>
          <a:srgbClr val="40537D"/>
        </a:accent2>
        <a:accent3>
          <a:srgbClr val="FFFFFF"/>
        </a:accent3>
        <a:accent4>
          <a:srgbClr val="2A2A2A"/>
        </a:accent4>
        <a:accent5>
          <a:srgbClr val="E2E2E2"/>
        </a:accent5>
        <a:accent6>
          <a:srgbClr val="394A71"/>
        </a:accent6>
        <a:hlink>
          <a:srgbClr val="4A18A4"/>
        </a:hlink>
        <a:folHlink>
          <a:srgbClr val="68E6F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56114</TotalTime>
  <Words>849</Words>
  <Application>Microsoft Office PowerPoint</Application>
  <PresentationFormat>On-screen Show (4:3)</PresentationFormat>
  <Paragraphs>152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Times New Roman</vt:lpstr>
      <vt:lpstr>Office Theme</vt:lpstr>
      <vt:lpstr>Blank</vt:lpstr>
      <vt:lpstr>Equation.3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Experiment</vt:lpstr>
      <vt:lpstr>First look</vt:lpstr>
      <vt:lpstr>First look</vt:lpstr>
    </vt:vector>
  </TitlesOfParts>
  <Company>Fakultet for Ingeniørvitenskap og Teknologi, 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Landrø</dc:creator>
  <cp:lastModifiedBy>Martin Landrø</cp:lastModifiedBy>
  <cp:revision>302</cp:revision>
  <cp:lastPrinted>2015-04-27T06:32:55Z</cp:lastPrinted>
  <dcterms:created xsi:type="dcterms:W3CDTF">2011-05-10T11:10:42Z</dcterms:created>
  <dcterms:modified xsi:type="dcterms:W3CDTF">2018-04-23T15:45:53Z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 Date">
    <vt:lpwstr> </vt:lpwstr>
  </property>
  <property fmtid="{D5CDD505-2E9C-101B-9397-08002B2CF9AE}" pid="3" name="_NewReviewCycle">
    <vt:lpwstr/>
  </property>
</Properties>
</file>