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4" r:id="rId4"/>
    <p:sldId id="265" r:id="rId5"/>
    <p:sldId id="266" r:id="rId6"/>
    <p:sldId id="267" r:id="rId7"/>
    <p:sldId id="272" r:id="rId8"/>
    <p:sldId id="274" r:id="rId9"/>
    <p:sldId id="275" r:id="rId10"/>
    <p:sldId id="276" r:id="rId11"/>
    <p:sldId id="331" r:id="rId12"/>
    <p:sldId id="281" r:id="rId13"/>
    <p:sldId id="283" r:id="rId14"/>
    <p:sldId id="284" r:id="rId15"/>
    <p:sldId id="285" r:id="rId16"/>
    <p:sldId id="292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70" autoAdjust="0"/>
  </p:normalViewPr>
  <p:slideViewPr>
    <p:cSldViewPr>
      <p:cViewPr>
        <p:scale>
          <a:sx n="100" d="100"/>
          <a:sy n="100" d="100"/>
        </p:scale>
        <p:origin x="856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4330-2D06-4DBD-9295-9F9CD3345947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77F8-11AD-4FB5-B6DE-1C9467180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77F8-11AD-4FB5-B6DE-1C94671802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6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6A7BF4D4-B87A-4838-8172-20D3939C1B0C}" type="slidenum">
              <a:rPr lang="en-GB">
                <a:latin typeface="Arial" charset="0"/>
              </a:rPr>
              <a:pPr eaLnBrk="1" hangingPunct="1"/>
              <a:t>3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77F8-11AD-4FB5-B6DE-1C94671802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8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AAA69690-4759-4D90-B627-F04D1433B6FC}" type="slidenum">
              <a:rPr lang="en-GB">
                <a:latin typeface="Arial" charset="0"/>
              </a:rPr>
              <a:pPr eaLnBrk="1" hangingPunct="1"/>
              <a:t>12</a:t>
            </a:fld>
            <a:endParaRPr lang="en-GB">
              <a:latin typeface="Arial" charset="0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922713" y="8651875"/>
            <a:ext cx="2922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 anchor="b"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r"/>
            <a:fld id="{AACFFB40-8F0D-435A-B5E7-C9E6C1E2537B}" type="slidenum">
              <a:rPr lang="nb-NO" sz="1200">
                <a:latin typeface="Verdana" pitchFamily="34" charset="0"/>
              </a:rPr>
              <a:pPr algn="r"/>
              <a:t>12</a:t>
            </a:fld>
            <a:endParaRPr lang="nb-NO" sz="1200">
              <a:latin typeface="Verdana" pitchFamily="34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439738"/>
            <a:ext cx="5508625" cy="4132262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4572000"/>
            <a:ext cx="6524625" cy="4360863"/>
          </a:xfrm>
          <a:noFill/>
        </p:spPr>
        <p:txBody>
          <a:bodyPr lIns="91432" tIns="45717" rIns="91432" bIns="45717"/>
          <a:lstStyle/>
          <a:p>
            <a:pPr eaLnBrk="1" hangingPunct="1"/>
            <a:r>
              <a:rPr lang="en-US" smtClean="0"/>
              <a:t>Chance in any of these properties can be used to infer an oil-water contact</a:t>
            </a:r>
          </a:p>
          <a:p>
            <a:pPr eaLnBrk="1" hangingPunct="1"/>
            <a:r>
              <a:rPr lang="en-US" smtClean="0"/>
              <a:t>Currently, we often use difference in amplitude, AI and inferred oil-water contact to compare with those from the simulation model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9430A6C2-3EE5-4316-89DC-A26E77F49F66}" type="slidenum">
              <a:rPr lang="en-GB">
                <a:latin typeface="Arial" charset="0"/>
              </a:rPr>
              <a:pPr eaLnBrk="1" hangingPunct="1"/>
              <a:t>13</a:t>
            </a:fld>
            <a:endParaRPr lang="en-GB">
              <a:latin typeface="Arial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922713" y="8651875"/>
            <a:ext cx="2922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 anchor="b"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r"/>
            <a:fld id="{DFF46421-2EF4-4FC9-8F28-CAA3325473FC}" type="slidenum">
              <a:rPr lang="nb-NO" sz="1200">
                <a:latin typeface="Verdana" pitchFamily="34" charset="0"/>
              </a:rPr>
              <a:pPr algn="r"/>
              <a:t>13</a:t>
            </a:fld>
            <a:endParaRPr lang="nb-NO" sz="1200">
              <a:latin typeface="Verdana" pitchFamily="34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439738"/>
            <a:ext cx="5508625" cy="4132262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4572000"/>
            <a:ext cx="6524625" cy="4360863"/>
          </a:xfrm>
          <a:noFill/>
        </p:spPr>
        <p:txBody>
          <a:bodyPr lIns="91432" tIns="45717" rIns="91432" bIns="45717"/>
          <a:lstStyle/>
          <a:p>
            <a:pPr eaLnBrk="1" hangingPunct="1"/>
            <a:r>
              <a:rPr lang="en-US" smtClean="0"/>
              <a:t>Bottom-left: AI map; Red – increase in AI, increase in water saturation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OWC interpreted baesed on Amplitude difference event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39A74F3D-F97A-4B09-8105-624AA568FB42}" type="slidenum">
              <a:rPr lang="en-GB">
                <a:latin typeface="Arial" charset="0"/>
              </a:rPr>
              <a:pPr eaLnBrk="1" hangingPunct="1"/>
              <a:t>14</a:t>
            </a:fld>
            <a:endParaRPr lang="en-GB">
              <a:latin typeface="Arial" charset="0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922713" y="8651875"/>
            <a:ext cx="2922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 anchor="b"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r"/>
            <a:fld id="{E26172C2-9017-4ABE-935A-8D5E197B7026}" type="slidenum">
              <a:rPr lang="nb-NO" sz="1200">
                <a:latin typeface="Verdana" pitchFamily="34" charset="0"/>
              </a:rPr>
              <a:pPr algn="r"/>
              <a:t>14</a:t>
            </a:fld>
            <a:endParaRPr lang="nb-NO" sz="1200">
              <a:latin typeface="Verdana" pitchFamily="34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439738"/>
            <a:ext cx="5508625" cy="4132262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4572000"/>
            <a:ext cx="6524625" cy="4360863"/>
          </a:xfrm>
          <a:noFill/>
        </p:spPr>
        <p:txBody>
          <a:bodyPr lIns="91432" tIns="45717" rIns="91432" bIns="45717"/>
          <a:lstStyle/>
          <a:p>
            <a:pPr eaLnBrk="1" hangingPunct="1"/>
            <a:r>
              <a:rPr lang="en-US" smtClean="0"/>
              <a:t>Magne: suggestion: copy slide 9 before this slide such that you can flip between the old and new model. Will highlight the changes.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8C7A6400-0A5A-4EDF-B12C-A38D5CB8F715}" type="slidenum">
              <a:rPr lang="en-GB">
                <a:latin typeface="Arial" charset="0"/>
              </a:rPr>
              <a:pPr eaLnBrk="1" hangingPunct="1"/>
              <a:t>16</a:t>
            </a:fld>
            <a:endParaRPr lang="en-GB">
              <a:latin typeface="Arial" charset="0"/>
            </a:endParaRPr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922713" y="8651875"/>
            <a:ext cx="2922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 anchor="b"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r"/>
            <a:fld id="{DE2D85A2-11A9-4064-A2CB-11B7F61FF7E3}" type="slidenum">
              <a:rPr lang="nb-NO" sz="1200">
                <a:latin typeface="Verdana" pitchFamily="34" charset="0"/>
              </a:rPr>
              <a:pPr algn="r"/>
              <a:t>16</a:t>
            </a:fld>
            <a:endParaRPr lang="nb-NO" sz="1200">
              <a:latin typeface="Verdana" pitchFamily="34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439738"/>
            <a:ext cx="5508625" cy="4132262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4572000"/>
            <a:ext cx="6524625" cy="4360863"/>
          </a:xfrm>
          <a:noFill/>
        </p:spPr>
        <p:txBody>
          <a:bodyPr lIns="91432" tIns="45717" rIns="91432" bIns="45717"/>
          <a:lstStyle/>
          <a:p>
            <a:pPr eaLnBrk="1" hangingPunct="1"/>
            <a:r>
              <a:rPr lang="en-US" smtClean="0"/>
              <a:t>Magne: removed one point, added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6F04-6A58-47F7-AEE1-4B1773633DD1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8CE5-69C8-44D4-B342-BE56DF350BD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A8EF4-825B-4329-9C22-A64C7CBA1D8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5" name="Picture 4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4418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547664" y="198884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900" b="1" dirty="0"/>
              <a:t>Integration of 4D Seismic &amp; Production Data for </a:t>
            </a:r>
            <a:r>
              <a:rPr lang="en-GB" sz="900" b="1" dirty="0" smtClean="0"/>
              <a:t>Reservoir Management </a:t>
            </a:r>
            <a:r>
              <a:rPr lang="en-GB" sz="900" b="1" dirty="0"/>
              <a:t>– Application to </a:t>
            </a:r>
            <a:r>
              <a:rPr lang="en-GB" sz="900" b="1" dirty="0" smtClean="0"/>
              <a:t>Norne</a:t>
            </a:r>
          </a:p>
          <a:p>
            <a:pPr algn="ctr"/>
            <a:r>
              <a:rPr lang="en-GB" sz="900" b="1" dirty="0" smtClean="0"/>
              <a:t>26-27 </a:t>
            </a:r>
            <a:r>
              <a:rPr lang="en-GB" sz="900" b="1" dirty="0"/>
              <a:t>June 2013, Trondheim, Norway</a:t>
            </a:r>
            <a:endParaRPr lang="en-US" sz="900" dirty="0"/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633264" y="4725144"/>
            <a:ext cx="7772400" cy="1736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</a:rPr>
              <a:t>Nan Cheng, Statoil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26-June-2013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87387" y="2708920"/>
            <a:ext cx="7772400" cy="1736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800" dirty="0" smtClean="0">
                <a:solidFill>
                  <a:srgbClr val="FFFF00"/>
                </a:solidFill>
              </a:rPr>
              <a:t>Introduction to Norne Oil Field</a:t>
            </a:r>
            <a:endParaRPr lang="en-GB" sz="4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0175" y="188641"/>
            <a:ext cx="882015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GB" sz="40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Adjustment of Strategy Over Time</a:t>
            </a:r>
            <a:endParaRPr lang="en-GB" sz="40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1721091" y="6457782"/>
            <a:ext cx="754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nb-NO" dirty="0">
                <a:solidFill>
                  <a:srgbClr val="0066FF"/>
                </a:solidFill>
              </a:rPr>
              <a:t>water</a:t>
            </a:r>
            <a:endParaRPr lang="en-US" dirty="0">
              <a:solidFill>
                <a:srgbClr val="0066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972" y="1124744"/>
            <a:ext cx="8572500" cy="5591885"/>
            <a:chOff x="155575" y="1212850"/>
            <a:chExt cx="8572500" cy="5591885"/>
          </a:xfrm>
        </p:grpSpPr>
        <p:grpSp>
          <p:nvGrpSpPr>
            <p:cNvPr id="18435" name="Group 3"/>
            <p:cNvGrpSpPr>
              <a:grpSpLocks/>
            </p:cNvGrpSpPr>
            <p:nvPr/>
          </p:nvGrpSpPr>
          <p:grpSpPr bwMode="auto">
            <a:xfrm>
              <a:off x="155575" y="1212850"/>
              <a:ext cx="8572500" cy="5111750"/>
              <a:chOff x="208" y="912"/>
              <a:chExt cx="5616" cy="3072"/>
            </a:xfrm>
          </p:grpSpPr>
          <p:sp>
            <p:nvSpPr>
              <p:cNvPr id="18442" name="Rectangle 4"/>
              <p:cNvSpPr>
                <a:spLocks noChangeArrowheads="1"/>
              </p:cNvSpPr>
              <p:nvPr/>
            </p:nvSpPr>
            <p:spPr bwMode="auto">
              <a:xfrm>
                <a:off x="572" y="1824"/>
                <a:ext cx="520" cy="115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3" name="Rectangle 5"/>
              <p:cNvSpPr>
                <a:spLocks noChangeArrowheads="1"/>
              </p:cNvSpPr>
              <p:nvPr/>
            </p:nvSpPr>
            <p:spPr bwMode="auto">
              <a:xfrm>
                <a:off x="572" y="1352"/>
                <a:ext cx="520" cy="4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4" name="Rectangle 6"/>
              <p:cNvSpPr>
                <a:spLocks noChangeArrowheads="1"/>
              </p:cNvSpPr>
              <p:nvPr/>
            </p:nvSpPr>
            <p:spPr bwMode="auto">
              <a:xfrm>
                <a:off x="572" y="2976"/>
                <a:ext cx="520" cy="76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5" name="Line 7"/>
              <p:cNvSpPr>
                <a:spLocks noChangeShapeType="1"/>
              </p:cNvSpPr>
              <p:nvPr/>
            </p:nvSpPr>
            <p:spPr bwMode="auto">
              <a:xfrm flipH="1">
                <a:off x="208" y="2352"/>
                <a:ext cx="676" cy="0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Line 8"/>
              <p:cNvSpPr>
                <a:spLocks noChangeShapeType="1"/>
              </p:cNvSpPr>
              <p:nvPr/>
            </p:nvSpPr>
            <p:spPr bwMode="auto">
              <a:xfrm>
                <a:off x="832" y="960"/>
                <a:ext cx="0" cy="672"/>
              </a:xfrm>
              <a:prstGeom prst="line">
                <a:avLst/>
              </a:prstGeom>
              <a:noFill/>
              <a:ln w="635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9"/>
              <p:cNvSpPr>
                <a:spLocks noChangeShapeType="1"/>
              </p:cNvSpPr>
              <p:nvPr/>
            </p:nvSpPr>
            <p:spPr bwMode="auto">
              <a:xfrm flipV="1">
                <a:off x="832" y="3312"/>
                <a:ext cx="0" cy="672"/>
              </a:xfrm>
              <a:prstGeom prst="line">
                <a:avLst/>
              </a:prstGeom>
              <a:noFill/>
              <a:ln w="63500">
                <a:solidFill>
                  <a:srgbClr val="00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Rectangle 10"/>
              <p:cNvSpPr>
                <a:spLocks noChangeArrowheads="1"/>
              </p:cNvSpPr>
              <p:nvPr/>
            </p:nvSpPr>
            <p:spPr bwMode="auto">
              <a:xfrm>
                <a:off x="1768" y="1824"/>
                <a:ext cx="520" cy="91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Rectangle 11"/>
              <p:cNvSpPr>
                <a:spLocks noChangeArrowheads="1"/>
              </p:cNvSpPr>
              <p:nvPr/>
            </p:nvSpPr>
            <p:spPr bwMode="auto">
              <a:xfrm>
                <a:off x="1768" y="1392"/>
                <a:ext cx="520" cy="5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Rectangle 12"/>
              <p:cNvSpPr>
                <a:spLocks noChangeArrowheads="1"/>
              </p:cNvSpPr>
              <p:nvPr/>
            </p:nvSpPr>
            <p:spPr bwMode="auto">
              <a:xfrm>
                <a:off x="1768" y="2736"/>
                <a:ext cx="520" cy="100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Line 13"/>
              <p:cNvSpPr>
                <a:spLocks noChangeShapeType="1"/>
              </p:cNvSpPr>
              <p:nvPr/>
            </p:nvSpPr>
            <p:spPr bwMode="auto">
              <a:xfrm flipH="1">
                <a:off x="1404" y="2688"/>
                <a:ext cx="676" cy="0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Line 14"/>
              <p:cNvSpPr>
                <a:spLocks noChangeShapeType="1"/>
              </p:cNvSpPr>
              <p:nvPr/>
            </p:nvSpPr>
            <p:spPr bwMode="auto">
              <a:xfrm>
                <a:off x="1664" y="2976"/>
                <a:ext cx="6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Line 15"/>
              <p:cNvSpPr>
                <a:spLocks noChangeShapeType="1"/>
              </p:cNvSpPr>
              <p:nvPr/>
            </p:nvSpPr>
            <p:spPr bwMode="auto">
              <a:xfrm>
                <a:off x="1681" y="1824"/>
                <a:ext cx="6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Line 16"/>
              <p:cNvSpPr>
                <a:spLocks noChangeShapeType="1"/>
              </p:cNvSpPr>
              <p:nvPr/>
            </p:nvSpPr>
            <p:spPr bwMode="auto">
              <a:xfrm flipV="1">
                <a:off x="2184" y="2928"/>
                <a:ext cx="0" cy="1056"/>
              </a:xfrm>
              <a:prstGeom prst="line">
                <a:avLst/>
              </a:prstGeom>
              <a:noFill/>
              <a:ln w="635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Line 17"/>
              <p:cNvSpPr>
                <a:spLocks noChangeShapeType="1"/>
              </p:cNvSpPr>
              <p:nvPr/>
            </p:nvSpPr>
            <p:spPr bwMode="auto">
              <a:xfrm flipH="1">
                <a:off x="1352" y="2256"/>
                <a:ext cx="676" cy="0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Rectangle 18"/>
              <p:cNvSpPr>
                <a:spLocks noChangeArrowheads="1"/>
              </p:cNvSpPr>
              <p:nvPr/>
            </p:nvSpPr>
            <p:spPr bwMode="auto">
              <a:xfrm>
                <a:off x="3935" y="1824"/>
                <a:ext cx="520" cy="91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Rectangle 19"/>
              <p:cNvSpPr>
                <a:spLocks noChangeArrowheads="1"/>
              </p:cNvSpPr>
              <p:nvPr/>
            </p:nvSpPr>
            <p:spPr bwMode="auto">
              <a:xfrm>
                <a:off x="3935" y="1352"/>
                <a:ext cx="520" cy="4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Rectangle 20"/>
              <p:cNvSpPr>
                <a:spLocks noChangeArrowheads="1"/>
              </p:cNvSpPr>
              <p:nvPr/>
            </p:nvSpPr>
            <p:spPr bwMode="auto">
              <a:xfrm>
                <a:off x="3935" y="2256"/>
                <a:ext cx="520" cy="148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Line 21"/>
              <p:cNvSpPr>
                <a:spLocks noChangeShapeType="1"/>
              </p:cNvSpPr>
              <p:nvPr/>
            </p:nvSpPr>
            <p:spPr bwMode="auto">
              <a:xfrm>
                <a:off x="3831" y="2976"/>
                <a:ext cx="6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22"/>
              <p:cNvSpPr>
                <a:spLocks noChangeShapeType="1"/>
              </p:cNvSpPr>
              <p:nvPr/>
            </p:nvSpPr>
            <p:spPr bwMode="auto">
              <a:xfrm>
                <a:off x="3848" y="1824"/>
                <a:ext cx="6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23"/>
              <p:cNvSpPr>
                <a:spLocks noChangeShapeType="1"/>
              </p:cNvSpPr>
              <p:nvPr/>
            </p:nvSpPr>
            <p:spPr bwMode="auto">
              <a:xfrm flipH="1">
                <a:off x="3588" y="2016"/>
                <a:ext cx="676" cy="0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Rectangle 24"/>
              <p:cNvSpPr>
                <a:spLocks noChangeArrowheads="1"/>
              </p:cNvSpPr>
              <p:nvPr/>
            </p:nvSpPr>
            <p:spPr bwMode="auto">
              <a:xfrm>
                <a:off x="5079" y="1824"/>
                <a:ext cx="520" cy="91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Rectangle 25"/>
              <p:cNvSpPr>
                <a:spLocks noChangeArrowheads="1"/>
              </p:cNvSpPr>
              <p:nvPr/>
            </p:nvSpPr>
            <p:spPr bwMode="auto">
              <a:xfrm>
                <a:off x="5079" y="1352"/>
                <a:ext cx="520" cy="4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4" name="Rectangle 26"/>
              <p:cNvSpPr>
                <a:spLocks noChangeArrowheads="1"/>
              </p:cNvSpPr>
              <p:nvPr/>
            </p:nvSpPr>
            <p:spPr bwMode="auto">
              <a:xfrm>
                <a:off x="5079" y="2112"/>
                <a:ext cx="520" cy="16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Line 27"/>
              <p:cNvSpPr>
                <a:spLocks noChangeShapeType="1"/>
              </p:cNvSpPr>
              <p:nvPr/>
            </p:nvSpPr>
            <p:spPr bwMode="auto">
              <a:xfrm>
                <a:off x="4975" y="2976"/>
                <a:ext cx="6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Line 28"/>
              <p:cNvSpPr>
                <a:spLocks noChangeShapeType="1"/>
              </p:cNvSpPr>
              <p:nvPr/>
            </p:nvSpPr>
            <p:spPr bwMode="auto">
              <a:xfrm>
                <a:off x="4992" y="1824"/>
                <a:ext cx="6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29"/>
              <p:cNvSpPr>
                <a:spLocks noChangeShapeType="1"/>
              </p:cNvSpPr>
              <p:nvPr/>
            </p:nvSpPr>
            <p:spPr bwMode="auto">
              <a:xfrm flipH="1">
                <a:off x="4732" y="1968"/>
                <a:ext cx="676" cy="0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Line 30"/>
              <p:cNvSpPr>
                <a:spLocks noChangeShapeType="1"/>
              </p:cNvSpPr>
              <p:nvPr/>
            </p:nvSpPr>
            <p:spPr bwMode="auto">
              <a:xfrm flipH="1">
                <a:off x="4732" y="1488"/>
                <a:ext cx="676" cy="0"/>
              </a:xfrm>
              <a:prstGeom prst="line">
                <a:avLst/>
              </a:prstGeom>
              <a:noFill/>
              <a:ln w="635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Text Box 31"/>
              <p:cNvSpPr txBox="1">
                <a:spLocks noChangeArrowheads="1"/>
              </p:cNvSpPr>
              <p:nvPr/>
            </p:nvSpPr>
            <p:spPr bwMode="auto">
              <a:xfrm>
                <a:off x="624" y="912"/>
                <a:ext cx="5200" cy="20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GB" sz="1600" dirty="0">
                    <a:solidFill>
                      <a:srgbClr val="FFFF66"/>
                    </a:solidFill>
                    <a:latin typeface="Arial Unicode MS" pitchFamily="34" charset="-128"/>
                  </a:rPr>
                  <a:t>1997                  1998                 2003                  2006                2016-2021</a:t>
                </a:r>
              </a:p>
            </p:txBody>
          </p:sp>
          <p:sp>
            <p:nvSpPr>
              <p:cNvPr id="18470" name="Line 32"/>
              <p:cNvSpPr>
                <a:spLocks noChangeShapeType="1"/>
              </p:cNvSpPr>
              <p:nvPr/>
            </p:nvSpPr>
            <p:spPr bwMode="auto">
              <a:xfrm>
                <a:off x="1768" y="2112"/>
                <a:ext cx="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33"/>
              <p:cNvSpPr>
                <a:spLocks noChangeShapeType="1"/>
              </p:cNvSpPr>
              <p:nvPr/>
            </p:nvSpPr>
            <p:spPr bwMode="auto">
              <a:xfrm>
                <a:off x="1768" y="2544"/>
                <a:ext cx="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Line 34"/>
              <p:cNvSpPr>
                <a:spLocks noChangeShapeType="1"/>
              </p:cNvSpPr>
              <p:nvPr/>
            </p:nvSpPr>
            <p:spPr bwMode="auto">
              <a:xfrm>
                <a:off x="3935" y="2112"/>
                <a:ext cx="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35"/>
              <p:cNvSpPr>
                <a:spLocks noChangeShapeType="1"/>
              </p:cNvSpPr>
              <p:nvPr/>
            </p:nvSpPr>
            <p:spPr bwMode="auto">
              <a:xfrm>
                <a:off x="3935" y="2544"/>
                <a:ext cx="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36"/>
              <p:cNvSpPr>
                <a:spLocks noChangeShapeType="1"/>
              </p:cNvSpPr>
              <p:nvPr/>
            </p:nvSpPr>
            <p:spPr bwMode="auto">
              <a:xfrm>
                <a:off x="5096" y="2208"/>
                <a:ext cx="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37"/>
              <p:cNvSpPr>
                <a:spLocks noChangeShapeType="1"/>
              </p:cNvSpPr>
              <p:nvPr/>
            </p:nvSpPr>
            <p:spPr bwMode="auto">
              <a:xfrm>
                <a:off x="5096" y="2640"/>
                <a:ext cx="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Rectangle 38"/>
              <p:cNvSpPr>
                <a:spLocks noChangeArrowheads="1"/>
              </p:cNvSpPr>
              <p:nvPr/>
            </p:nvSpPr>
            <p:spPr bwMode="auto">
              <a:xfrm>
                <a:off x="2843" y="1824"/>
                <a:ext cx="520" cy="91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Rectangle 39"/>
              <p:cNvSpPr>
                <a:spLocks noChangeArrowheads="1"/>
              </p:cNvSpPr>
              <p:nvPr/>
            </p:nvSpPr>
            <p:spPr bwMode="auto">
              <a:xfrm>
                <a:off x="2843" y="1392"/>
                <a:ext cx="520" cy="5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Rectangle 40"/>
              <p:cNvSpPr>
                <a:spLocks noChangeArrowheads="1"/>
              </p:cNvSpPr>
              <p:nvPr/>
            </p:nvSpPr>
            <p:spPr bwMode="auto">
              <a:xfrm>
                <a:off x="2843" y="2256"/>
                <a:ext cx="520" cy="148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Line 41"/>
              <p:cNvSpPr>
                <a:spLocks noChangeShapeType="1"/>
              </p:cNvSpPr>
              <p:nvPr/>
            </p:nvSpPr>
            <p:spPr bwMode="auto">
              <a:xfrm>
                <a:off x="2739" y="2976"/>
                <a:ext cx="6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Line 42"/>
              <p:cNvSpPr>
                <a:spLocks noChangeShapeType="1"/>
              </p:cNvSpPr>
              <p:nvPr/>
            </p:nvSpPr>
            <p:spPr bwMode="auto">
              <a:xfrm>
                <a:off x="2756" y="1824"/>
                <a:ext cx="6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Line 43"/>
              <p:cNvSpPr>
                <a:spLocks noChangeShapeType="1"/>
              </p:cNvSpPr>
              <p:nvPr/>
            </p:nvSpPr>
            <p:spPr bwMode="auto">
              <a:xfrm flipH="1">
                <a:off x="2496" y="2016"/>
                <a:ext cx="676" cy="0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Line 44"/>
              <p:cNvSpPr>
                <a:spLocks noChangeShapeType="1"/>
              </p:cNvSpPr>
              <p:nvPr/>
            </p:nvSpPr>
            <p:spPr bwMode="auto">
              <a:xfrm>
                <a:off x="2843" y="2112"/>
                <a:ext cx="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Line 45"/>
              <p:cNvSpPr>
                <a:spLocks noChangeShapeType="1"/>
              </p:cNvSpPr>
              <p:nvPr/>
            </p:nvSpPr>
            <p:spPr bwMode="auto">
              <a:xfrm>
                <a:off x="2843" y="2544"/>
                <a:ext cx="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Line 46"/>
              <p:cNvSpPr>
                <a:spLocks noChangeShapeType="1"/>
              </p:cNvSpPr>
              <p:nvPr/>
            </p:nvSpPr>
            <p:spPr bwMode="auto">
              <a:xfrm flipH="1">
                <a:off x="3597" y="2304"/>
                <a:ext cx="676" cy="0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Rectangle 47"/>
              <p:cNvSpPr>
                <a:spLocks noChangeArrowheads="1"/>
              </p:cNvSpPr>
              <p:nvPr/>
            </p:nvSpPr>
            <p:spPr bwMode="auto">
              <a:xfrm>
                <a:off x="1196" y="2784"/>
                <a:ext cx="41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781050" eaLnBrk="0" hangingPunct="0"/>
                <a:r>
                  <a:rPr lang="en-GB" sz="1000">
                    <a:solidFill>
                      <a:srgbClr val="000000"/>
                    </a:solidFill>
                    <a:latin typeface="Arial Unicode MS" pitchFamily="34" charset="-128"/>
                  </a:rPr>
                  <a:t>Tofte Fm.</a:t>
                </a:r>
                <a:endParaRPr lang="en-GB" sz="1000">
                  <a:latin typeface="Arial Unicode MS" pitchFamily="34" charset="-128"/>
                </a:endParaRPr>
              </a:p>
            </p:txBody>
          </p:sp>
          <p:sp>
            <p:nvSpPr>
              <p:cNvPr id="18486" name="Rectangle 48"/>
              <p:cNvSpPr>
                <a:spLocks noChangeArrowheads="1"/>
              </p:cNvSpPr>
              <p:nvPr/>
            </p:nvSpPr>
            <p:spPr bwMode="auto">
              <a:xfrm>
                <a:off x="1300" y="1536"/>
                <a:ext cx="323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781050" eaLnBrk="0" hangingPunct="0"/>
                <a:r>
                  <a:rPr lang="en-GB" sz="1000">
                    <a:solidFill>
                      <a:srgbClr val="000000"/>
                    </a:solidFill>
                    <a:latin typeface="Arial Unicode MS" pitchFamily="34" charset="-128"/>
                  </a:rPr>
                  <a:t>Not Fm.</a:t>
                </a:r>
                <a:endParaRPr lang="en-GB" sz="1000">
                  <a:latin typeface="Arial Unicode MS" pitchFamily="34" charset="-128"/>
                </a:endParaRPr>
              </a:p>
            </p:txBody>
          </p:sp>
          <p:sp>
            <p:nvSpPr>
              <p:cNvPr id="18487" name="Rectangle 49"/>
              <p:cNvSpPr>
                <a:spLocks noChangeArrowheads="1"/>
              </p:cNvSpPr>
              <p:nvPr/>
            </p:nvSpPr>
            <p:spPr bwMode="auto">
              <a:xfrm>
                <a:off x="1248" y="2352"/>
                <a:ext cx="414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781050" eaLnBrk="0" hangingPunct="0"/>
                <a:r>
                  <a:rPr lang="en-GB" sz="1000">
                    <a:solidFill>
                      <a:srgbClr val="000000"/>
                    </a:solidFill>
                    <a:latin typeface="Arial Unicode MS" pitchFamily="34" charset="-128"/>
                  </a:rPr>
                  <a:t>L.Ile Fm.</a:t>
                </a:r>
                <a:endParaRPr lang="en-GB" sz="1000">
                  <a:latin typeface="Arial Unicode MS" pitchFamily="34" charset="-128"/>
                </a:endParaRPr>
              </a:p>
            </p:txBody>
          </p:sp>
          <p:sp>
            <p:nvSpPr>
              <p:cNvPr id="18488" name="Rectangle 50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41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781050" eaLnBrk="0" hangingPunct="0"/>
                <a:r>
                  <a:rPr lang="en-GB" sz="1000">
                    <a:solidFill>
                      <a:srgbClr val="000000"/>
                    </a:solidFill>
                    <a:latin typeface="Arial Unicode MS" pitchFamily="34" charset="-128"/>
                  </a:rPr>
                  <a:t>U.Ile Fm.</a:t>
                </a:r>
                <a:endParaRPr lang="en-GB" sz="1000">
                  <a:latin typeface="Arial Unicode MS" pitchFamily="34" charset="-128"/>
                </a:endParaRPr>
              </a:p>
            </p:txBody>
          </p:sp>
          <p:sp>
            <p:nvSpPr>
              <p:cNvPr id="18489" name="Line 51"/>
              <p:cNvSpPr>
                <a:spLocks noChangeShapeType="1"/>
              </p:cNvSpPr>
              <p:nvPr/>
            </p:nvSpPr>
            <p:spPr bwMode="auto">
              <a:xfrm flipH="1">
                <a:off x="2496" y="2304"/>
                <a:ext cx="676" cy="0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Line 52"/>
              <p:cNvSpPr>
                <a:spLocks noChangeShapeType="1"/>
              </p:cNvSpPr>
              <p:nvPr/>
            </p:nvSpPr>
            <p:spPr bwMode="auto">
              <a:xfrm flipV="1">
                <a:off x="3224" y="2928"/>
                <a:ext cx="0" cy="1056"/>
              </a:xfrm>
              <a:prstGeom prst="line">
                <a:avLst/>
              </a:prstGeom>
              <a:noFill/>
              <a:ln w="635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Line 53"/>
              <p:cNvSpPr>
                <a:spLocks noChangeShapeType="1"/>
              </p:cNvSpPr>
              <p:nvPr/>
            </p:nvSpPr>
            <p:spPr bwMode="auto">
              <a:xfrm flipV="1">
                <a:off x="1924" y="2928"/>
                <a:ext cx="0" cy="1056"/>
              </a:xfrm>
              <a:prstGeom prst="line">
                <a:avLst/>
              </a:prstGeom>
              <a:noFill/>
              <a:ln w="63500">
                <a:solidFill>
                  <a:srgbClr val="00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Line 54"/>
              <p:cNvSpPr>
                <a:spLocks noChangeShapeType="1"/>
              </p:cNvSpPr>
              <p:nvPr/>
            </p:nvSpPr>
            <p:spPr bwMode="auto">
              <a:xfrm flipV="1">
                <a:off x="4091" y="2928"/>
                <a:ext cx="0" cy="1056"/>
              </a:xfrm>
              <a:prstGeom prst="line">
                <a:avLst/>
              </a:prstGeom>
              <a:noFill/>
              <a:ln w="63500">
                <a:solidFill>
                  <a:srgbClr val="00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Line 55"/>
              <p:cNvSpPr>
                <a:spLocks noChangeShapeType="1"/>
              </p:cNvSpPr>
              <p:nvPr/>
            </p:nvSpPr>
            <p:spPr bwMode="auto">
              <a:xfrm flipV="1">
                <a:off x="5235" y="2928"/>
                <a:ext cx="0" cy="1056"/>
              </a:xfrm>
              <a:prstGeom prst="line">
                <a:avLst/>
              </a:prstGeom>
              <a:noFill/>
              <a:ln w="63500">
                <a:solidFill>
                  <a:srgbClr val="00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56"/>
              <p:cNvSpPr>
                <a:spLocks noChangeShapeType="1"/>
              </p:cNvSpPr>
              <p:nvPr/>
            </p:nvSpPr>
            <p:spPr bwMode="auto">
              <a:xfrm flipV="1">
                <a:off x="2999" y="2928"/>
                <a:ext cx="0" cy="1056"/>
              </a:xfrm>
              <a:prstGeom prst="line">
                <a:avLst/>
              </a:prstGeom>
              <a:noFill/>
              <a:ln w="63500">
                <a:solidFill>
                  <a:srgbClr val="00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36" name="Rounded Rectangle 2"/>
            <p:cNvSpPr>
              <a:spLocks noChangeArrowheads="1"/>
            </p:cNvSpPr>
            <p:nvPr/>
          </p:nvSpPr>
          <p:spPr bwMode="auto">
            <a:xfrm>
              <a:off x="1350963" y="6477000"/>
              <a:ext cx="307975" cy="3048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8438" name="Rounded Rectangle 60"/>
            <p:cNvSpPr>
              <a:spLocks noChangeArrowheads="1"/>
            </p:cNvSpPr>
            <p:nvPr/>
          </p:nvSpPr>
          <p:spPr bwMode="auto">
            <a:xfrm>
              <a:off x="2740025" y="6465888"/>
              <a:ext cx="307975" cy="3048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8439" name="TextBox 61"/>
            <p:cNvSpPr txBox="1">
              <a:spLocks noChangeArrowheads="1"/>
            </p:cNvSpPr>
            <p:nvPr/>
          </p:nvSpPr>
          <p:spPr bwMode="auto">
            <a:xfrm>
              <a:off x="3048000" y="6434848"/>
              <a:ext cx="50085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r" eaLnBrk="1" hangingPunct="1"/>
              <a:r>
                <a:rPr lang="nb-NO" dirty="0">
                  <a:solidFill>
                    <a:srgbClr val="00B050"/>
                  </a:solidFill>
                </a:rPr>
                <a:t>oil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8440" name="Rounded Rectangle 62"/>
            <p:cNvSpPr>
              <a:spLocks noChangeArrowheads="1"/>
            </p:cNvSpPr>
            <p:nvPr/>
          </p:nvSpPr>
          <p:spPr bwMode="auto">
            <a:xfrm>
              <a:off x="4289425" y="6488113"/>
              <a:ext cx="307975" cy="3048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</p:grpSp>
      <p:sp>
        <p:nvSpPr>
          <p:cNvPr id="18441" name="TextBox 63"/>
          <p:cNvSpPr txBox="1">
            <a:spLocks noChangeArrowheads="1"/>
          </p:cNvSpPr>
          <p:nvPr/>
        </p:nvSpPr>
        <p:spPr bwMode="auto">
          <a:xfrm>
            <a:off x="4670553" y="6477001"/>
            <a:ext cx="754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nb-NO" dirty="0">
                <a:solidFill>
                  <a:srgbClr val="FF0000"/>
                </a:solidFill>
              </a:rPr>
              <a:t>gas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0000FF"/>
                </a:solidFill>
              </a:rPr>
              <a:t>Integrated Use of 4D Seismic </a:t>
            </a:r>
            <a:r>
              <a:rPr lang="en-GB" dirty="0" smtClean="0">
                <a:solidFill>
                  <a:srgbClr val="0000FF"/>
                </a:solidFill>
              </a:rPr>
              <a:t>Data in Reservoir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Data </a:t>
            </a:r>
            <a:r>
              <a:rPr lang="en-GB" dirty="0" smtClean="0"/>
              <a:t>acquisition strategy </a:t>
            </a:r>
            <a:r>
              <a:rPr lang="en-GB" dirty="0"/>
              <a:t>from the </a:t>
            </a:r>
            <a:r>
              <a:rPr lang="en-GB" dirty="0" smtClean="0"/>
              <a:t>start</a:t>
            </a:r>
          </a:p>
          <a:p>
            <a:r>
              <a:rPr lang="en-GB" dirty="0" smtClean="0"/>
              <a:t>Seismic </a:t>
            </a:r>
            <a:r>
              <a:rPr lang="en-GB" dirty="0"/>
              <a:t>surveys: Base92 – 2001 – 2003 – 2004 – 2006 </a:t>
            </a:r>
            <a:r>
              <a:rPr lang="en-GB" dirty="0" smtClean="0"/>
              <a:t>– 2008 – 2010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Close cooperation with R&amp;D and </a:t>
            </a:r>
            <a:r>
              <a:rPr lang="en-GB" dirty="0" smtClean="0"/>
              <a:t>focus on competence development</a:t>
            </a:r>
          </a:p>
          <a:p>
            <a:r>
              <a:rPr lang="en-GB" dirty="0" smtClean="0"/>
              <a:t>Tight integration </a:t>
            </a:r>
            <a:r>
              <a:rPr lang="en-GB" dirty="0"/>
              <a:t>of 4D </a:t>
            </a:r>
            <a:r>
              <a:rPr lang="en-GB" dirty="0" smtClean="0"/>
              <a:t>&amp; </a:t>
            </a:r>
            <a:r>
              <a:rPr lang="en-GB" dirty="0"/>
              <a:t>Reservoir Engineering, </a:t>
            </a:r>
            <a:r>
              <a:rPr lang="en-GB" dirty="0" smtClean="0"/>
              <a:t>for qualitative/quantitative</a:t>
            </a:r>
          </a:p>
          <a:p>
            <a:pPr lvl="1"/>
            <a:r>
              <a:rPr lang="en-GB" sz="2800" dirty="0" smtClean="0"/>
              <a:t>History matching</a:t>
            </a:r>
          </a:p>
          <a:p>
            <a:pPr lvl="1"/>
            <a:r>
              <a:rPr lang="en-GB" dirty="0" smtClean="0"/>
              <a:t>Mapping </a:t>
            </a:r>
            <a:r>
              <a:rPr lang="en-GB" dirty="0"/>
              <a:t>remaining </a:t>
            </a:r>
            <a:r>
              <a:rPr lang="en-GB" dirty="0" smtClean="0"/>
              <a:t>oil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9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030436"/>
            <a:ext cx="8640960" cy="5422900"/>
            <a:chOff x="323528" y="404664"/>
            <a:chExt cx="8640960" cy="5422900"/>
          </a:xfrm>
        </p:grpSpPr>
        <p:sp>
          <p:nvSpPr>
            <p:cNvPr id="23555" name="Text Box 9"/>
            <p:cNvSpPr txBox="1">
              <a:spLocks noChangeArrowheads="1"/>
            </p:cNvSpPr>
            <p:nvPr/>
          </p:nvSpPr>
          <p:spPr bwMode="auto">
            <a:xfrm>
              <a:off x="6446713" y="1952005"/>
              <a:ext cx="25177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Seismic modeling</a:t>
              </a:r>
            </a:p>
          </p:txBody>
        </p:sp>
        <p:grpSp>
          <p:nvGrpSpPr>
            <p:cNvPr id="23556" name="Group 33"/>
            <p:cNvGrpSpPr>
              <a:grpSpLocks/>
            </p:cNvGrpSpPr>
            <p:nvPr/>
          </p:nvGrpSpPr>
          <p:grpSpPr bwMode="auto">
            <a:xfrm>
              <a:off x="323528" y="404664"/>
              <a:ext cx="8437563" cy="5422900"/>
              <a:chOff x="245" y="317"/>
              <a:chExt cx="5758" cy="3416"/>
            </a:xfrm>
          </p:grpSpPr>
          <p:sp>
            <p:nvSpPr>
              <p:cNvPr id="23557" name="Text Box 2"/>
              <p:cNvSpPr txBox="1">
                <a:spLocks noChangeArrowheads="1"/>
              </p:cNvSpPr>
              <p:nvPr/>
            </p:nvSpPr>
            <p:spPr bwMode="auto">
              <a:xfrm>
                <a:off x="4159" y="1695"/>
                <a:ext cx="1844" cy="25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>
                    <a:latin typeface="Verdana" pitchFamily="34" charset="0"/>
                  </a:rPr>
                  <a:t>Acoustic Impedance</a:t>
                </a:r>
              </a:p>
            </p:txBody>
          </p:sp>
          <p:sp>
            <p:nvSpPr>
              <p:cNvPr id="23558" name="Text Box 3"/>
              <p:cNvSpPr txBox="1">
                <a:spLocks noChangeArrowheads="1"/>
              </p:cNvSpPr>
              <p:nvPr/>
            </p:nvSpPr>
            <p:spPr bwMode="auto">
              <a:xfrm>
                <a:off x="4159" y="847"/>
                <a:ext cx="1844" cy="25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>
                    <a:latin typeface="Verdana" pitchFamily="34" charset="0"/>
                  </a:rPr>
                  <a:t>Amplitude</a:t>
                </a:r>
              </a:p>
            </p:txBody>
          </p:sp>
          <p:sp>
            <p:nvSpPr>
              <p:cNvPr id="23559" name="Text Box 4"/>
              <p:cNvSpPr txBox="1">
                <a:spLocks noChangeArrowheads="1"/>
              </p:cNvSpPr>
              <p:nvPr/>
            </p:nvSpPr>
            <p:spPr bwMode="auto">
              <a:xfrm>
                <a:off x="4159" y="2581"/>
                <a:ext cx="1844" cy="25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>
                    <a:latin typeface="Verdana" pitchFamily="34" charset="0"/>
                  </a:rPr>
                  <a:t>Fluid Saturation</a:t>
                </a:r>
              </a:p>
            </p:txBody>
          </p:sp>
          <p:sp>
            <p:nvSpPr>
              <p:cNvPr id="23560" name="Text Box 5"/>
              <p:cNvSpPr txBox="1">
                <a:spLocks noChangeArrowheads="1"/>
              </p:cNvSpPr>
              <p:nvPr/>
            </p:nvSpPr>
            <p:spPr bwMode="auto">
              <a:xfrm>
                <a:off x="245" y="1695"/>
                <a:ext cx="1752" cy="25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>
                    <a:latin typeface="Verdana" pitchFamily="34" charset="0"/>
                  </a:rPr>
                  <a:t>Acoustic Impedance</a:t>
                </a:r>
              </a:p>
            </p:txBody>
          </p:sp>
          <p:sp>
            <p:nvSpPr>
              <p:cNvPr id="23561" name="Text Box 6"/>
              <p:cNvSpPr txBox="1">
                <a:spLocks noChangeArrowheads="1"/>
              </p:cNvSpPr>
              <p:nvPr/>
            </p:nvSpPr>
            <p:spPr bwMode="auto">
              <a:xfrm>
                <a:off x="257" y="847"/>
                <a:ext cx="1740" cy="25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dirty="0">
                    <a:latin typeface="Verdana" pitchFamily="34" charset="0"/>
                  </a:rPr>
                  <a:t>Amplitude</a:t>
                </a:r>
              </a:p>
            </p:txBody>
          </p:sp>
          <p:sp>
            <p:nvSpPr>
              <p:cNvPr id="23562" name="Text Box 7"/>
              <p:cNvSpPr txBox="1">
                <a:spLocks noChangeArrowheads="1"/>
              </p:cNvSpPr>
              <p:nvPr/>
            </p:nvSpPr>
            <p:spPr bwMode="auto">
              <a:xfrm>
                <a:off x="257" y="2613"/>
                <a:ext cx="1740" cy="25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>
                    <a:latin typeface="Verdana" pitchFamily="34" charset="0"/>
                  </a:rPr>
                  <a:t>Fluid Saturation</a:t>
                </a:r>
              </a:p>
            </p:txBody>
          </p:sp>
          <p:sp>
            <p:nvSpPr>
              <p:cNvPr id="23563" name="Line 8"/>
              <p:cNvSpPr>
                <a:spLocks noChangeShapeType="1"/>
              </p:cNvSpPr>
              <p:nvPr/>
            </p:nvSpPr>
            <p:spPr bwMode="auto">
              <a:xfrm flipH="1">
                <a:off x="766" y="1226"/>
                <a:ext cx="0" cy="43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64" name="Text Box 12"/>
              <p:cNvSpPr txBox="1">
                <a:spLocks noChangeArrowheads="1"/>
              </p:cNvSpPr>
              <p:nvPr/>
            </p:nvSpPr>
            <p:spPr bwMode="auto">
              <a:xfrm>
                <a:off x="501" y="317"/>
                <a:ext cx="1484" cy="327"/>
              </a:xfrm>
              <a:prstGeom prst="rect">
                <a:avLst/>
              </a:prstGeom>
              <a:solidFill>
                <a:srgbClr val="00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800">
                    <a:solidFill>
                      <a:srgbClr val="FFFF66"/>
                    </a:solidFill>
                    <a:latin typeface="Verdana" pitchFamily="34" charset="0"/>
                  </a:rPr>
                  <a:t>4D Seismic</a:t>
                </a:r>
              </a:p>
            </p:txBody>
          </p:sp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4159" y="317"/>
                <a:ext cx="1499" cy="3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800">
                    <a:solidFill>
                      <a:srgbClr val="FFFF66"/>
                    </a:solidFill>
                    <a:latin typeface="Verdana" pitchFamily="34" charset="0"/>
                  </a:rPr>
                  <a:t>Simulation</a:t>
                </a:r>
              </a:p>
            </p:txBody>
          </p:sp>
          <p:sp>
            <p:nvSpPr>
              <p:cNvPr id="23566" name="Text Box 14"/>
              <p:cNvSpPr txBox="1">
                <a:spLocks noChangeArrowheads="1"/>
              </p:cNvSpPr>
              <p:nvPr/>
            </p:nvSpPr>
            <p:spPr bwMode="auto">
              <a:xfrm>
                <a:off x="257" y="3459"/>
                <a:ext cx="1740" cy="274"/>
              </a:xfrm>
              <a:prstGeom prst="rect">
                <a:avLst/>
              </a:prstGeom>
              <a:solidFill>
                <a:srgbClr val="C0C0C0"/>
              </a:solidFill>
              <a:ln w="38100">
                <a:solidFill>
                  <a:srgbClr val="0000FF"/>
                </a:solidFill>
                <a:prstDash val="dash"/>
                <a:miter lim="800000"/>
                <a:headEnd/>
                <a:tailEnd/>
              </a:ln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Verdana" pitchFamily="34" charset="0"/>
                  </a:rPr>
                  <a:t>Interpreted OWC</a:t>
                </a:r>
              </a:p>
            </p:txBody>
          </p:sp>
          <p:sp>
            <p:nvSpPr>
              <p:cNvPr id="23567" name="Text Box 15"/>
              <p:cNvSpPr txBox="1">
                <a:spLocks noChangeArrowheads="1"/>
              </p:cNvSpPr>
              <p:nvPr/>
            </p:nvSpPr>
            <p:spPr bwMode="auto">
              <a:xfrm>
                <a:off x="4159" y="3459"/>
                <a:ext cx="1844" cy="274"/>
              </a:xfrm>
              <a:prstGeom prst="rect">
                <a:avLst/>
              </a:prstGeom>
              <a:solidFill>
                <a:srgbClr val="C0C0C0"/>
              </a:solidFill>
              <a:ln w="38100">
                <a:solidFill>
                  <a:srgbClr val="0000FF"/>
                </a:solidFill>
                <a:prstDash val="dash"/>
                <a:miter lim="800000"/>
                <a:headEnd/>
                <a:tailEnd/>
              </a:ln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Verdana" pitchFamily="34" charset="0"/>
                  </a:rPr>
                  <a:t>Extracted OWC</a:t>
                </a:r>
              </a:p>
            </p:txBody>
          </p:sp>
          <p:sp>
            <p:nvSpPr>
              <p:cNvPr id="23568" name="Text Box 20"/>
              <p:cNvSpPr txBox="1">
                <a:spLocks noChangeArrowheads="1"/>
              </p:cNvSpPr>
              <p:nvPr/>
            </p:nvSpPr>
            <p:spPr bwMode="auto">
              <a:xfrm>
                <a:off x="4539" y="2144"/>
                <a:ext cx="14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Verdana" pitchFamily="34" charset="0"/>
                  </a:rPr>
                  <a:t>Rock model</a:t>
                </a:r>
              </a:p>
            </p:txBody>
          </p:sp>
          <p:sp>
            <p:nvSpPr>
              <p:cNvPr id="23569" name="Line 24"/>
              <p:cNvSpPr>
                <a:spLocks noChangeShapeType="1"/>
              </p:cNvSpPr>
              <p:nvPr/>
            </p:nvSpPr>
            <p:spPr bwMode="auto">
              <a:xfrm flipH="1">
                <a:off x="766" y="2144"/>
                <a:ext cx="0" cy="43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0" name="Line 25"/>
              <p:cNvSpPr>
                <a:spLocks noChangeShapeType="1"/>
              </p:cNvSpPr>
              <p:nvPr/>
            </p:nvSpPr>
            <p:spPr bwMode="auto">
              <a:xfrm flipH="1">
                <a:off x="4471" y="2026"/>
                <a:ext cx="0" cy="43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1" name="Line 26"/>
              <p:cNvSpPr>
                <a:spLocks noChangeShapeType="1"/>
              </p:cNvSpPr>
              <p:nvPr/>
            </p:nvSpPr>
            <p:spPr bwMode="auto">
              <a:xfrm flipH="1">
                <a:off x="4452" y="1198"/>
                <a:ext cx="0" cy="43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2" name="Line 27"/>
              <p:cNvSpPr>
                <a:spLocks noChangeShapeType="1"/>
              </p:cNvSpPr>
              <p:nvPr/>
            </p:nvSpPr>
            <p:spPr bwMode="auto">
              <a:xfrm>
                <a:off x="2199" y="988"/>
                <a:ext cx="1813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3" name="Line 28"/>
              <p:cNvSpPr>
                <a:spLocks noChangeShapeType="1"/>
              </p:cNvSpPr>
              <p:nvPr/>
            </p:nvSpPr>
            <p:spPr bwMode="auto">
              <a:xfrm>
                <a:off x="2199" y="1824"/>
                <a:ext cx="1813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4" name="Line 29"/>
              <p:cNvSpPr>
                <a:spLocks noChangeShapeType="1"/>
              </p:cNvSpPr>
              <p:nvPr/>
            </p:nvSpPr>
            <p:spPr bwMode="auto">
              <a:xfrm>
                <a:off x="2199" y="2759"/>
                <a:ext cx="1813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5" name="Line 30"/>
              <p:cNvSpPr>
                <a:spLocks noChangeShapeType="1"/>
              </p:cNvSpPr>
              <p:nvPr/>
            </p:nvSpPr>
            <p:spPr bwMode="auto">
              <a:xfrm>
                <a:off x="2199" y="3598"/>
                <a:ext cx="1813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6" name="Text Box 31"/>
              <p:cNvSpPr txBox="1">
                <a:spLocks noChangeArrowheads="1"/>
              </p:cNvSpPr>
              <p:nvPr/>
            </p:nvSpPr>
            <p:spPr bwMode="auto">
              <a:xfrm>
                <a:off x="868" y="2213"/>
                <a:ext cx="14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Verdana" pitchFamily="34" charset="0"/>
                  </a:rPr>
                  <a:t>Rock model</a:t>
                </a:r>
              </a:p>
            </p:txBody>
          </p:sp>
          <p:sp>
            <p:nvSpPr>
              <p:cNvPr id="23577" name="Text Box 32"/>
              <p:cNvSpPr txBox="1">
                <a:spLocks noChangeArrowheads="1"/>
              </p:cNvSpPr>
              <p:nvPr/>
            </p:nvSpPr>
            <p:spPr bwMode="auto">
              <a:xfrm>
                <a:off x="868" y="1278"/>
                <a:ext cx="14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Verdana" pitchFamily="34" charset="0"/>
                  </a:rPr>
                  <a:t>Inversion</a:t>
                </a:r>
              </a:p>
            </p:txBody>
          </p:sp>
        </p:grp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30175" y="188641"/>
            <a:ext cx="882015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GB" sz="40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4D Seismic Data &amp; Flow Simulation Model</a:t>
            </a:r>
            <a:endParaRPr lang="en-GB" sz="40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07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44624"/>
            <a:ext cx="8964613" cy="10758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Qualitative use of 4D seismic in simulation model updating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 rot="-5400000">
            <a:off x="-546124" y="2210388"/>
            <a:ext cx="1943149" cy="33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 dirty="0" smtClean="0">
                <a:latin typeface="Verdana" pitchFamily="34" charset="0"/>
              </a:rPr>
              <a:t> old </a:t>
            </a:r>
            <a:r>
              <a:rPr lang="en-GB" sz="1600" b="1" dirty="0" err="1">
                <a:latin typeface="Verdana" pitchFamily="34" charset="0"/>
              </a:rPr>
              <a:t>s</a:t>
            </a:r>
            <a:r>
              <a:rPr lang="en-GB" sz="1600" b="1" dirty="0" err="1" smtClean="0">
                <a:latin typeface="Verdana" pitchFamily="34" charset="0"/>
              </a:rPr>
              <a:t>im</a:t>
            </a:r>
            <a:r>
              <a:rPr lang="en-GB" sz="1600" b="1" dirty="0">
                <a:latin typeface="Verdana" pitchFamily="34" charset="0"/>
              </a:rPr>
              <a:t>. model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-5400000">
            <a:off x="-111919" y="5009357"/>
            <a:ext cx="1074737" cy="31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>
                <a:latin typeface="Verdana" pitchFamily="34" charset="0"/>
              </a:rPr>
              <a:t>4D data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909638" y="3832225"/>
            <a:ext cx="8181975" cy="2486025"/>
            <a:chOff x="621" y="2414"/>
            <a:chExt cx="5583" cy="1566"/>
          </a:xfrm>
        </p:grpSpPr>
        <p:grpSp>
          <p:nvGrpSpPr>
            <p:cNvPr id="25631" name="Group 45"/>
            <p:cNvGrpSpPr>
              <a:grpSpLocks/>
            </p:cNvGrpSpPr>
            <p:nvPr/>
          </p:nvGrpSpPr>
          <p:grpSpPr bwMode="auto">
            <a:xfrm>
              <a:off x="621" y="2448"/>
              <a:ext cx="5583" cy="1532"/>
              <a:chOff x="621" y="2448"/>
              <a:chExt cx="5583" cy="1532"/>
            </a:xfrm>
          </p:grpSpPr>
          <p:grpSp>
            <p:nvGrpSpPr>
              <p:cNvPr id="25634" name="Group 44"/>
              <p:cNvGrpSpPr>
                <a:grpSpLocks/>
              </p:cNvGrpSpPr>
              <p:nvPr/>
            </p:nvGrpSpPr>
            <p:grpSpPr bwMode="auto">
              <a:xfrm>
                <a:off x="621" y="2448"/>
                <a:ext cx="5583" cy="1532"/>
                <a:chOff x="621" y="2448"/>
                <a:chExt cx="5583" cy="1532"/>
              </a:xfrm>
            </p:grpSpPr>
            <p:pic>
              <p:nvPicPr>
                <p:cNvPr id="25637" name="Picture 14" descr="sim2_4D_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448"/>
                  <a:ext cx="2748" cy="1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38" name="Picture 2" descr="sim2_4D_AI1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" y="2448"/>
                  <a:ext cx="2748" cy="1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5639" name="Group 17"/>
                <p:cNvGrpSpPr>
                  <a:grpSpLocks/>
                </p:cNvGrpSpPr>
                <p:nvPr/>
              </p:nvGrpSpPr>
              <p:grpSpPr bwMode="auto">
                <a:xfrm>
                  <a:off x="1891" y="2644"/>
                  <a:ext cx="3751" cy="510"/>
                  <a:chOff x="1891" y="2644"/>
                  <a:chExt cx="3751" cy="510"/>
                </a:xfrm>
              </p:grpSpPr>
              <p:sp>
                <p:nvSpPr>
                  <p:cNvPr id="25640" name="Freeform 18"/>
                  <p:cNvSpPr>
                    <a:spLocks/>
                  </p:cNvSpPr>
                  <p:nvPr/>
                </p:nvSpPr>
                <p:spPr bwMode="auto">
                  <a:xfrm>
                    <a:off x="4723" y="2652"/>
                    <a:ext cx="919" cy="502"/>
                  </a:xfrm>
                  <a:custGeom>
                    <a:avLst/>
                    <a:gdLst>
                      <a:gd name="T0" fmla="*/ 0 w 919"/>
                      <a:gd name="T1" fmla="*/ 0 h 502"/>
                      <a:gd name="T2" fmla="*/ 104 w 919"/>
                      <a:gd name="T3" fmla="*/ 435 h 502"/>
                      <a:gd name="T4" fmla="*/ 163 w 919"/>
                      <a:gd name="T5" fmla="*/ 502 h 502"/>
                      <a:gd name="T6" fmla="*/ 333 w 919"/>
                      <a:gd name="T7" fmla="*/ 442 h 502"/>
                      <a:gd name="T8" fmla="*/ 503 w 919"/>
                      <a:gd name="T9" fmla="*/ 405 h 502"/>
                      <a:gd name="T10" fmla="*/ 732 w 919"/>
                      <a:gd name="T11" fmla="*/ 368 h 502"/>
                      <a:gd name="T12" fmla="*/ 919 w 919"/>
                      <a:gd name="T13" fmla="*/ 354 h 5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9"/>
                      <a:gd name="T22" fmla="*/ 0 h 502"/>
                      <a:gd name="T23" fmla="*/ 919 w 919"/>
                      <a:gd name="T24" fmla="*/ 502 h 5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9" h="502">
                        <a:moveTo>
                          <a:pt x="0" y="0"/>
                        </a:moveTo>
                        <a:lnTo>
                          <a:pt x="104" y="435"/>
                        </a:lnTo>
                        <a:lnTo>
                          <a:pt x="163" y="502"/>
                        </a:lnTo>
                        <a:lnTo>
                          <a:pt x="333" y="442"/>
                        </a:lnTo>
                        <a:lnTo>
                          <a:pt x="503" y="405"/>
                        </a:lnTo>
                        <a:lnTo>
                          <a:pt x="732" y="368"/>
                        </a:lnTo>
                        <a:lnTo>
                          <a:pt x="919" y="354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1434" tIns="45718" rIns="91434" bIns="45718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41" name="Freeform 19"/>
                  <p:cNvSpPr>
                    <a:spLocks/>
                  </p:cNvSpPr>
                  <p:nvPr/>
                </p:nvSpPr>
                <p:spPr bwMode="auto">
                  <a:xfrm>
                    <a:off x="1891" y="2644"/>
                    <a:ext cx="919" cy="502"/>
                  </a:xfrm>
                  <a:custGeom>
                    <a:avLst/>
                    <a:gdLst>
                      <a:gd name="T0" fmla="*/ 0 w 919"/>
                      <a:gd name="T1" fmla="*/ 0 h 502"/>
                      <a:gd name="T2" fmla="*/ 104 w 919"/>
                      <a:gd name="T3" fmla="*/ 435 h 502"/>
                      <a:gd name="T4" fmla="*/ 163 w 919"/>
                      <a:gd name="T5" fmla="*/ 502 h 502"/>
                      <a:gd name="T6" fmla="*/ 333 w 919"/>
                      <a:gd name="T7" fmla="*/ 442 h 502"/>
                      <a:gd name="T8" fmla="*/ 503 w 919"/>
                      <a:gd name="T9" fmla="*/ 405 h 502"/>
                      <a:gd name="T10" fmla="*/ 732 w 919"/>
                      <a:gd name="T11" fmla="*/ 368 h 502"/>
                      <a:gd name="T12" fmla="*/ 919 w 919"/>
                      <a:gd name="T13" fmla="*/ 354 h 5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9"/>
                      <a:gd name="T22" fmla="*/ 0 h 502"/>
                      <a:gd name="T23" fmla="*/ 919 w 919"/>
                      <a:gd name="T24" fmla="*/ 502 h 5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9" h="502">
                        <a:moveTo>
                          <a:pt x="0" y="0"/>
                        </a:moveTo>
                        <a:lnTo>
                          <a:pt x="104" y="435"/>
                        </a:lnTo>
                        <a:lnTo>
                          <a:pt x="163" y="502"/>
                        </a:lnTo>
                        <a:lnTo>
                          <a:pt x="333" y="442"/>
                        </a:lnTo>
                        <a:lnTo>
                          <a:pt x="503" y="405"/>
                        </a:lnTo>
                        <a:lnTo>
                          <a:pt x="732" y="368"/>
                        </a:lnTo>
                        <a:lnTo>
                          <a:pt x="919" y="354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1434" tIns="45718" rIns="91434" bIns="45718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635" name="Freeform 24"/>
              <p:cNvSpPr>
                <a:spLocks/>
              </p:cNvSpPr>
              <p:nvPr/>
            </p:nvSpPr>
            <p:spPr bwMode="auto">
              <a:xfrm>
                <a:off x="1304" y="3148"/>
                <a:ext cx="1894" cy="329"/>
              </a:xfrm>
              <a:custGeom>
                <a:avLst/>
                <a:gdLst>
                  <a:gd name="T0" fmla="*/ 0 w 1894"/>
                  <a:gd name="T1" fmla="*/ 328 h 329"/>
                  <a:gd name="T2" fmla="*/ 102 w 1894"/>
                  <a:gd name="T3" fmla="*/ 322 h 329"/>
                  <a:gd name="T4" fmla="*/ 170 w 1894"/>
                  <a:gd name="T5" fmla="*/ 322 h 329"/>
                  <a:gd name="T6" fmla="*/ 216 w 1894"/>
                  <a:gd name="T7" fmla="*/ 318 h 329"/>
                  <a:gd name="T8" fmla="*/ 264 w 1894"/>
                  <a:gd name="T9" fmla="*/ 328 h 329"/>
                  <a:gd name="T10" fmla="*/ 384 w 1894"/>
                  <a:gd name="T11" fmla="*/ 324 h 329"/>
                  <a:gd name="T12" fmla="*/ 498 w 1894"/>
                  <a:gd name="T13" fmla="*/ 314 h 329"/>
                  <a:gd name="T14" fmla="*/ 564 w 1894"/>
                  <a:gd name="T15" fmla="*/ 296 h 329"/>
                  <a:gd name="T16" fmla="*/ 706 w 1894"/>
                  <a:gd name="T17" fmla="*/ 270 h 329"/>
                  <a:gd name="T18" fmla="*/ 882 w 1894"/>
                  <a:gd name="T19" fmla="*/ 224 h 329"/>
                  <a:gd name="T20" fmla="*/ 948 w 1894"/>
                  <a:gd name="T21" fmla="*/ 180 h 329"/>
                  <a:gd name="T22" fmla="*/ 990 w 1894"/>
                  <a:gd name="T23" fmla="*/ 162 h 329"/>
                  <a:gd name="T24" fmla="*/ 1112 w 1894"/>
                  <a:gd name="T25" fmla="*/ 158 h 329"/>
                  <a:gd name="T26" fmla="*/ 1234 w 1894"/>
                  <a:gd name="T27" fmla="*/ 174 h 329"/>
                  <a:gd name="T28" fmla="*/ 1256 w 1894"/>
                  <a:gd name="T29" fmla="*/ 160 h 329"/>
                  <a:gd name="T30" fmla="*/ 1264 w 1894"/>
                  <a:gd name="T31" fmla="*/ 140 h 329"/>
                  <a:gd name="T32" fmla="*/ 1280 w 1894"/>
                  <a:gd name="T33" fmla="*/ 140 h 329"/>
                  <a:gd name="T34" fmla="*/ 1466 w 1894"/>
                  <a:gd name="T35" fmla="*/ 44 h 329"/>
                  <a:gd name="T36" fmla="*/ 1510 w 1894"/>
                  <a:gd name="T37" fmla="*/ 64 h 329"/>
                  <a:gd name="T38" fmla="*/ 1574 w 1894"/>
                  <a:gd name="T39" fmla="*/ 30 h 329"/>
                  <a:gd name="T40" fmla="*/ 1630 w 1894"/>
                  <a:gd name="T41" fmla="*/ 18 h 329"/>
                  <a:gd name="T42" fmla="*/ 1698 w 1894"/>
                  <a:gd name="T43" fmla="*/ 38 h 329"/>
                  <a:gd name="T44" fmla="*/ 1786 w 1894"/>
                  <a:gd name="T45" fmla="*/ 46 h 329"/>
                  <a:gd name="T46" fmla="*/ 1848 w 1894"/>
                  <a:gd name="T47" fmla="*/ 24 h 329"/>
                  <a:gd name="T48" fmla="*/ 1894 w 1894"/>
                  <a:gd name="T49" fmla="*/ 0 h 3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94"/>
                  <a:gd name="T76" fmla="*/ 0 h 329"/>
                  <a:gd name="T77" fmla="*/ 1894 w 1894"/>
                  <a:gd name="T78" fmla="*/ 329 h 3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94" h="329">
                    <a:moveTo>
                      <a:pt x="0" y="328"/>
                    </a:moveTo>
                    <a:cubicBezTo>
                      <a:pt x="37" y="325"/>
                      <a:pt x="74" y="323"/>
                      <a:pt x="102" y="322"/>
                    </a:cubicBezTo>
                    <a:cubicBezTo>
                      <a:pt x="130" y="321"/>
                      <a:pt x="151" y="323"/>
                      <a:pt x="170" y="322"/>
                    </a:cubicBezTo>
                    <a:cubicBezTo>
                      <a:pt x="189" y="321"/>
                      <a:pt x="200" y="317"/>
                      <a:pt x="216" y="318"/>
                    </a:cubicBezTo>
                    <a:cubicBezTo>
                      <a:pt x="232" y="319"/>
                      <a:pt x="236" y="327"/>
                      <a:pt x="264" y="328"/>
                    </a:cubicBezTo>
                    <a:cubicBezTo>
                      <a:pt x="292" y="329"/>
                      <a:pt x="345" y="326"/>
                      <a:pt x="384" y="324"/>
                    </a:cubicBezTo>
                    <a:cubicBezTo>
                      <a:pt x="423" y="322"/>
                      <a:pt x="468" y="319"/>
                      <a:pt x="498" y="314"/>
                    </a:cubicBezTo>
                    <a:cubicBezTo>
                      <a:pt x="528" y="309"/>
                      <a:pt x="529" y="303"/>
                      <a:pt x="564" y="296"/>
                    </a:cubicBezTo>
                    <a:cubicBezTo>
                      <a:pt x="599" y="289"/>
                      <a:pt x="653" y="282"/>
                      <a:pt x="706" y="270"/>
                    </a:cubicBezTo>
                    <a:cubicBezTo>
                      <a:pt x="759" y="258"/>
                      <a:pt x="842" y="239"/>
                      <a:pt x="882" y="224"/>
                    </a:cubicBezTo>
                    <a:cubicBezTo>
                      <a:pt x="922" y="209"/>
                      <a:pt x="930" y="190"/>
                      <a:pt x="948" y="180"/>
                    </a:cubicBezTo>
                    <a:cubicBezTo>
                      <a:pt x="966" y="170"/>
                      <a:pt x="963" y="166"/>
                      <a:pt x="990" y="162"/>
                    </a:cubicBezTo>
                    <a:cubicBezTo>
                      <a:pt x="1017" y="158"/>
                      <a:pt x="1071" y="156"/>
                      <a:pt x="1112" y="158"/>
                    </a:cubicBezTo>
                    <a:cubicBezTo>
                      <a:pt x="1153" y="160"/>
                      <a:pt x="1210" y="174"/>
                      <a:pt x="1234" y="174"/>
                    </a:cubicBezTo>
                    <a:cubicBezTo>
                      <a:pt x="1258" y="174"/>
                      <a:pt x="1251" y="166"/>
                      <a:pt x="1256" y="160"/>
                    </a:cubicBezTo>
                    <a:cubicBezTo>
                      <a:pt x="1261" y="154"/>
                      <a:pt x="1260" y="143"/>
                      <a:pt x="1264" y="140"/>
                    </a:cubicBezTo>
                    <a:cubicBezTo>
                      <a:pt x="1268" y="137"/>
                      <a:pt x="1247" y="156"/>
                      <a:pt x="1280" y="140"/>
                    </a:cubicBezTo>
                    <a:cubicBezTo>
                      <a:pt x="1313" y="124"/>
                      <a:pt x="1428" y="57"/>
                      <a:pt x="1466" y="44"/>
                    </a:cubicBezTo>
                    <a:cubicBezTo>
                      <a:pt x="1504" y="31"/>
                      <a:pt x="1492" y="66"/>
                      <a:pt x="1510" y="64"/>
                    </a:cubicBezTo>
                    <a:cubicBezTo>
                      <a:pt x="1528" y="62"/>
                      <a:pt x="1554" y="38"/>
                      <a:pt x="1574" y="30"/>
                    </a:cubicBezTo>
                    <a:cubicBezTo>
                      <a:pt x="1594" y="22"/>
                      <a:pt x="1609" y="17"/>
                      <a:pt x="1630" y="18"/>
                    </a:cubicBezTo>
                    <a:cubicBezTo>
                      <a:pt x="1651" y="19"/>
                      <a:pt x="1672" y="33"/>
                      <a:pt x="1698" y="38"/>
                    </a:cubicBezTo>
                    <a:cubicBezTo>
                      <a:pt x="1724" y="43"/>
                      <a:pt x="1761" y="48"/>
                      <a:pt x="1786" y="46"/>
                    </a:cubicBezTo>
                    <a:cubicBezTo>
                      <a:pt x="1811" y="44"/>
                      <a:pt x="1830" y="32"/>
                      <a:pt x="1848" y="24"/>
                    </a:cubicBezTo>
                    <a:cubicBezTo>
                      <a:pt x="1866" y="16"/>
                      <a:pt x="1880" y="8"/>
                      <a:pt x="1894" y="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6" name="Freeform 25"/>
              <p:cNvSpPr>
                <a:spLocks/>
              </p:cNvSpPr>
              <p:nvPr/>
            </p:nvSpPr>
            <p:spPr bwMode="auto">
              <a:xfrm>
                <a:off x="4157" y="3140"/>
                <a:ext cx="1894" cy="329"/>
              </a:xfrm>
              <a:custGeom>
                <a:avLst/>
                <a:gdLst>
                  <a:gd name="T0" fmla="*/ 0 w 1894"/>
                  <a:gd name="T1" fmla="*/ 328 h 329"/>
                  <a:gd name="T2" fmla="*/ 102 w 1894"/>
                  <a:gd name="T3" fmla="*/ 322 h 329"/>
                  <a:gd name="T4" fmla="*/ 170 w 1894"/>
                  <a:gd name="T5" fmla="*/ 322 h 329"/>
                  <a:gd name="T6" fmla="*/ 216 w 1894"/>
                  <a:gd name="T7" fmla="*/ 318 h 329"/>
                  <a:gd name="T8" fmla="*/ 264 w 1894"/>
                  <a:gd name="T9" fmla="*/ 328 h 329"/>
                  <a:gd name="T10" fmla="*/ 384 w 1894"/>
                  <a:gd name="T11" fmla="*/ 324 h 329"/>
                  <a:gd name="T12" fmla="*/ 498 w 1894"/>
                  <a:gd name="T13" fmla="*/ 314 h 329"/>
                  <a:gd name="T14" fmla="*/ 564 w 1894"/>
                  <a:gd name="T15" fmla="*/ 296 h 329"/>
                  <a:gd name="T16" fmla="*/ 706 w 1894"/>
                  <a:gd name="T17" fmla="*/ 270 h 329"/>
                  <a:gd name="T18" fmla="*/ 882 w 1894"/>
                  <a:gd name="T19" fmla="*/ 224 h 329"/>
                  <a:gd name="T20" fmla="*/ 948 w 1894"/>
                  <a:gd name="T21" fmla="*/ 180 h 329"/>
                  <a:gd name="T22" fmla="*/ 990 w 1894"/>
                  <a:gd name="T23" fmla="*/ 162 h 329"/>
                  <a:gd name="T24" fmla="*/ 1112 w 1894"/>
                  <a:gd name="T25" fmla="*/ 158 h 329"/>
                  <a:gd name="T26" fmla="*/ 1234 w 1894"/>
                  <a:gd name="T27" fmla="*/ 174 h 329"/>
                  <a:gd name="T28" fmla="*/ 1256 w 1894"/>
                  <a:gd name="T29" fmla="*/ 160 h 329"/>
                  <a:gd name="T30" fmla="*/ 1264 w 1894"/>
                  <a:gd name="T31" fmla="*/ 140 h 329"/>
                  <a:gd name="T32" fmla="*/ 1280 w 1894"/>
                  <a:gd name="T33" fmla="*/ 140 h 329"/>
                  <a:gd name="T34" fmla="*/ 1466 w 1894"/>
                  <a:gd name="T35" fmla="*/ 44 h 329"/>
                  <a:gd name="T36" fmla="*/ 1510 w 1894"/>
                  <a:gd name="T37" fmla="*/ 64 h 329"/>
                  <a:gd name="T38" fmla="*/ 1574 w 1894"/>
                  <a:gd name="T39" fmla="*/ 30 h 329"/>
                  <a:gd name="T40" fmla="*/ 1630 w 1894"/>
                  <a:gd name="T41" fmla="*/ 18 h 329"/>
                  <a:gd name="T42" fmla="*/ 1698 w 1894"/>
                  <a:gd name="T43" fmla="*/ 38 h 329"/>
                  <a:gd name="T44" fmla="*/ 1786 w 1894"/>
                  <a:gd name="T45" fmla="*/ 46 h 329"/>
                  <a:gd name="T46" fmla="*/ 1848 w 1894"/>
                  <a:gd name="T47" fmla="*/ 24 h 329"/>
                  <a:gd name="T48" fmla="*/ 1894 w 1894"/>
                  <a:gd name="T49" fmla="*/ 0 h 3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94"/>
                  <a:gd name="T76" fmla="*/ 0 h 329"/>
                  <a:gd name="T77" fmla="*/ 1894 w 1894"/>
                  <a:gd name="T78" fmla="*/ 329 h 3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94" h="329">
                    <a:moveTo>
                      <a:pt x="0" y="328"/>
                    </a:moveTo>
                    <a:cubicBezTo>
                      <a:pt x="37" y="325"/>
                      <a:pt x="74" y="323"/>
                      <a:pt x="102" y="322"/>
                    </a:cubicBezTo>
                    <a:cubicBezTo>
                      <a:pt x="130" y="321"/>
                      <a:pt x="151" y="323"/>
                      <a:pt x="170" y="322"/>
                    </a:cubicBezTo>
                    <a:cubicBezTo>
                      <a:pt x="189" y="321"/>
                      <a:pt x="200" y="317"/>
                      <a:pt x="216" y="318"/>
                    </a:cubicBezTo>
                    <a:cubicBezTo>
                      <a:pt x="232" y="319"/>
                      <a:pt x="236" y="327"/>
                      <a:pt x="264" y="328"/>
                    </a:cubicBezTo>
                    <a:cubicBezTo>
                      <a:pt x="292" y="329"/>
                      <a:pt x="345" y="326"/>
                      <a:pt x="384" y="324"/>
                    </a:cubicBezTo>
                    <a:cubicBezTo>
                      <a:pt x="423" y="322"/>
                      <a:pt x="468" y="319"/>
                      <a:pt x="498" y="314"/>
                    </a:cubicBezTo>
                    <a:cubicBezTo>
                      <a:pt x="528" y="309"/>
                      <a:pt x="529" y="303"/>
                      <a:pt x="564" y="296"/>
                    </a:cubicBezTo>
                    <a:cubicBezTo>
                      <a:pt x="599" y="289"/>
                      <a:pt x="653" y="282"/>
                      <a:pt x="706" y="270"/>
                    </a:cubicBezTo>
                    <a:cubicBezTo>
                      <a:pt x="759" y="258"/>
                      <a:pt x="842" y="239"/>
                      <a:pt x="882" y="224"/>
                    </a:cubicBezTo>
                    <a:cubicBezTo>
                      <a:pt x="922" y="209"/>
                      <a:pt x="930" y="190"/>
                      <a:pt x="948" y="180"/>
                    </a:cubicBezTo>
                    <a:cubicBezTo>
                      <a:pt x="966" y="170"/>
                      <a:pt x="963" y="166"/>
                      <a:pt x="990" y="162"/>
                    </a:cubicBezTo>
                    <a:cubicBezTo>
                      <a:pt x="1017" y="158"/>
                      <a:pt x="1071" y="156"/>
                      <a:pt x="1112" y="158"/>
                    </a:cubicBezTo>
                    <a:cubicBezTo>
                      <a:pt x="1153" y="160"/>
                      <a:pt x="1210" y="174"/>
                      <a:pt x="1234" y="174"/>
                    </a:cubicBezTo>
                    <a:cubicBezTo>
                      <a:pt x="1258" y="174"/>
                      <a:pt x="1251" y="166"/>
                      <a:pt x="1256" y="160"/>
                    </a:cubicBezTo>
                    <a:cubicBezTo>
                      <a:pt x="1261" y="154"/>
                      <a:pt x="1260" y="143"/>
                      <a:pt x="1264" y="140"/>
                    </a:cubicBezTo>
                    <a:cubicBezTo>
                      <a:pt x="1268" y="137"/>
                      <a:pt x="1247" y="156"/>
                      <a:pt x="1280" y="140"/>
                    </a:cubicBezTo>
                    <a:cubicBezTo>
                      <a:pt x="1313" y="124"/>
                      <a:pt x="1428" y="57"/>
                      <a:pt x="1466" y="44"/>
                    </a:cubicBezTo>
                    <a:cubicBezTo>
                      <a:pt x="1504" y="31"/>
                      <a:pt x="1492" y="66"/>
                      <a:pt x="1510" y="64"/>
                    </a:cubicBezTo>
                    <a:cubicBezTo>
                      <a:pt x="1528" y="62"/>
                      <a:pt x="1554" y="38"/>
                      <a:pt x="1574" y="30"/>
                    </a:cubicBezTo>
                    <a:cubicBezTo>
                      <a:pt x="1594" y="22"/>
                      <a:pt x="1609" y="17"/>
                      <a:pt x="1630" y="18"/>
                    </a:cubicBezTo>
                    <a:cubicBezTo>
                      <a:pt x="1651" y="19"/>
                      <a:pt x="1672" y="33"/>
                      <a:pt x="1698" y="38"/>
                    </a:cubicBezTo>
                    <a:cubicBezTo>
                      <a:pt x="1724" y="43"/>
                      <a:pt x="1761" y="48"/>
                      <a:pt x="1786" y="46"/>
                    </a:cubicBezTo>
                    <a:cubicBezTo>
                      <a:pt x="1811" y="44"/>
                      <a:pt x="1830" y="32"/>
                      <a:pt x="1848" y="24"/>
                    </a:cubicBezTo>
                    <a:cubicBezTo>
                      <a:pt x="1866" y="16"/>
                      <a:pt x="1880" y="8"/>
                      <a:pt x="1894" y="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32" name="Text Box 15"/>
            <p:cNvSpPr txBox="1">
              <a:spLocks noChangeArrowheads="1"/>
            </p:cNvSpPr>
            <p:nvPr/>
          </p:nvSpPr>
          <p:spPr bwMode="auto">
            <a:xfrm>
              <a:off x="3782" y="2414"/>
              <a:ext cx="155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4" tIns="45718" rIns="91434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1400" b="1">
                  <a:latin typeface="Verdana" pitchFamily="34" charset="0"/>
                </a:rPr>
                <a:t>Amplitude Diff (01-03)</a:t>
              </a:r>
            </a:p>
          </p:txBody>
        </p:sp>
        <p:sp>
          <p:nvSpPr>
            <p:cNvPr id="25633" name="Text Box 16"/>
            <p:cNvSpPr txBox="1">
              <a:spLocks noChangeArrowheads="1"/>
            </p:cNvSpPr>
            <p:nvPr/>
          </p:nvSpPr>
          <p:spPr bwMode="auto">
            <a:xfrm>
              <a:off x="1004" y="2462"/>
              <a:ext cx="1061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4" tIns="45718" rIns="91434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1400" b="1">
                  <a:latin typeface="Verdana" pitchFamily="34" charset="0"/>
                </a:rPr>
                <a:t>AI Diff (01-03)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144713" y="4733925"/>
            <a:ext cx="6777037" cy="668338"/>
            <a:chOff x="1464" y="2982"/>
            <a:chExt cx="4624" cy="421"/>
          </a:xfrm>
        </p:grpSpPr>
        <p:sp>
          <p:nvSpPr>
            <p:cNvPr id="25629" name="Freeform 21"/>
            <p:cNvSpPr>
              <a:spLocks/>
            </p:cNvSpPr>
            <p:nvPr/>
          </p:nvSpPr>
          <p:spPr bwMode="auto">
            <a:xfrm>
              <a:off x="1464" y="3006"/>
              <a:ext cx="1768" cy="397"/>
            </a:xfrm>
            <a:custGeom>
              <a:avLst/>
              <a:gdLst>
                <a:gd name="T0" fmla="*/ 0 w 1768"/>
                <a:gd name="T1" fmla="*/ 397 h 397"/>
                <a:gd name="T2" fmla="*/ 25 w 1768"/>
                <a:gd name="T3" fmla="*/ 372 h 397"/>
                <a:gd name="T4" fmla="*/ 51 w 1768"/>
                <a:gd name="T5" fmla="*/ 349 h 397"/>
                <a:gd name="T6" fmla="*/ 73 w 1768"/>
                <a:gd name="T7" fmla="*/ 360 h 397"/>
                <a:gd name="T8" fmla="*/ 93 w 1768"/>
                <a:gd name="T9" fmla="*/ 345 h 397"/>
                <a:gd name="T10" fmla="*/ 117 w 1768"/>
                <a:gd name="T11" fmla="*/ 337 h 397"/>
                <a:gd name="T12" fmla="*/ 138 w 1768"/>
                <a:gd name="T13" fmla="*/ 327 h 397"/>
                <a:gd name="T14" fmla="*/ 145 w 1768"/>
                <a:gd name="T15" fmla="*/ 340 h 397"/>
                <a:gd name="T16" fmla="*/ 159 w 1768"/>
                <a:gd name="T17" fmla="*/ 336 h 397"/>
                <a:gd name="T18" fmla="*/ 172 w 1768"/>
                <a:gd name="T19" fmla="*/ 327 h 397"/>
                <a:gd name="T20" fmla="*/ 198 w 1768"/>
                <a:gd name="T21" fmla="*/ 336 h 397"/>
                <a:gd name="T22" fmla="*/ 216 w 1768"/>
                <a:gd name="T23" fmla="*/ 315 h 397"/>
                <a:gd name="T24" fmla="*/ 228 w 1768"/>
                <a:gd name="T25" fmla="*/ 339 h 397"/>
                <a:gd name="T26" fmla="*/ 244 w 1768"/>
                <a:gd name="T27" fmla="*/ 325 h 397"/>
                <a:gd name="T28" fmla="*/ 304 w 1768"/>
                <a:gd name="T29" fmla="*/ 321 h 397"/>
                <a:gd name="T30" fmla="*/ 322 w 1768"/>
                <a:gd name="T31" fmla="*/ 330 h 397"/>
                <a:gd name="T32" fmla="*/ 331 w 1768"/>
                <a:gd name="T33" fmla="*/ 298 h 397"/>
                <a:gd name="T34" fmla="*/ 348 w 1768"/>
                <a:gd name="T35" fmla="*/ 351 h 397"/>
                <a:gd name="T36" fmla="*/ 360 w 1768"/>
                <a:gd name="T37" fmla="*/ 304 h 397"/>
                <a:gd name="T38" fmla="*/ 370 w 1768"/>
                <a:gd name="T39" fmla="*/ 355 h 397"/>
                <a:gd name="T40" fmla="*/ 390 w 1768"/>
                <a:gd name="T41" fmla="*/ 312 h 397"/>
                <a:gd name="T42" fmla="*/ 397 w 1768"/>
                <a:gd name="T43" fmla="*/ 357 h 397"/>
                <a:gd name="T44" fmla="*/ 438 w 1768"/>
                <a:gd name="T45" fmla="*/ 295 h 397"/>
                <a:gd name="T46" fmla="*/ 480 w 1768"/>
                <a:gd name="T47" fmla="*/ 267 h 397"/>
                <a:gd name="T48" fmla="*/ 504 w 1768"/>
                <a:gd name="T49" fmla="*/ 295 h 397"/>
                <a:gd name="T50" fmla="*/ 538 w 1768"/>
                <a:gd name="T51" fmla="*/ 309 h 397"/>
                <a:gd name="T52" fmla="*/ 553 w 1768"/>
                <a:gd name="T53" fmla="*/ 277 h 397"/>
                <a:gd name="T54" fmla="*/ 588 w 1768"/>
                <a:gd name="T55" fmla="*/ 232 h 397"/>
                <a:gd name="T56" fmla="*/ 601 w 1768"/>
                <a:gd name="T57" fmla="*/ 235 h 397"/>
                <a:gd name="T58" fmla="*/ 634 w 1768"/>
                <a:gd name="T59" fmla="*/ 262 h 397"/>
                <a:gd name="T60" fmla="*/ 675 w 1768"/>
                <a:gd name="T61" fmla="*/ 255 h 397"/>
                <a:gd name="T62" fmla="*/ 735 w 1768"/>
                <a:gd name="T63" fmla="*/ 210 h 397"/>
                <a:gd name="T64" fmla="*/ 742 w 1768"/>
                <a:gd name="T65" fmla="*/ 193 h 397"/>
                <a:gd name="T66" fmla="*/ 754 w 1768"/>
                <a:gd name="T67" fmla="*/ 204 h 397"/>
                <a:gd name="T68" fmla="*/ 789 w 1768"/>
                <a:gd name="T69" fmla="*/ 186 h 397"/>
                <a:gd name="T70" fmla="*/ 820 w 1768"/>
                <a:gd name="T71" fmla="*/ 183 h 397"/>
                <a:gd name="T72" fmla="*/ 831 w 1768"/>
                <a:gd name="T73" fmla="*/ 159 h 397"/>
                <a:gd name="T74" fmla="*/ 837 w 1768"/>
                <a:gd name="T75" fmla="*/ 150 h 397"/>
                <a:gd name="T76" fmla="*/ 862 w 1768"/>
                <a:gd name="T77" fmla="*/ 157 h 397"/>
                <a:gd name="T78" fmla="*/ 900 w 1768"/>
                <a:gd name="T79" fmla="*/ 133 h 397"/>
                <a:gd name="T80" fmla="*/ 916 w 1768"/>
                <a:gd name="T81" fmla="*/ 178 h 397"/>
                <a:gd name="T82" fmla="*/ 934 w 1768"/>
                <a:gd name="T83" fmla="*/ 123 h 397"/>
                <a:gd name="T84" fmla="*/ 997 w 1768"/>
                <a:gd name="T85" fmla="*/ 115 h 397"/>
                <a:gd name="T86" fmla="*/ 1014 w 1768"/>
                <a:gd name="T87" fmla="*/ 106 h 397"/>
                <a:gd name="T88" fmla="*/ 1027 w 1768"/>
                <a:gd name="T89" fmla="*/ 49 h 397"/>
                <a:gd name="T90" fmla="*/ 1084 w 1768"/>
                <a:gd name="T91" fmla="*/ 30 h 397"/>
                <a:gd name="T92" fmla="*/ 1090 w 1768"/>
                <a:gd name="T93" fmla="*/ 94 h 397"/>
                <a:gd name="T94" fmla="*/ 1120 w 1768"/>
                <a:gd name="T95" fmla="*/ 75 h 397"/>
                <a:gd name="T96" fmla="*/ 1140 w 1768"/>
                <a:gd name="T97" fmla="*/ 19 h 397"/>
                <a:gd name="T98" fmla="*/ 1177 w 1768"/>
                <a:gd name="T99" fmla="*/ 46 h 397"/>
                <a:gd name="T100" fmla="*/ 1188 w 1768"/>
                <a:gd name="T101" fmla="*/ 10 h 397"/>
                <a:gd name="T102" fmla="*/ 1198 w 1768"/>
                <a:gd name="T103" fmla="*/ 10 h 397"/>
                <a:gd name="T104" fmla="*/ 1236 w 1768"/>
                <a:gd name="T105" fmla="*/ 72 h 397"/>
                <a:gd name="T106" fmla="*/ 1255 w 1768"/>
                <a:gd name="T107" fmla="*/ 57 h 397"/>
                <a:gd name="T108" fmla="*/ 1293 w 1768"/>
                <a:gd name="T109" fmla="*/ 76 h 397"/>
                <a:gd name="T110" fmla="*/ 1386 w 1768"/>
                <a:gd name="T111" fmla="*/ 81 h 397"/>
                <a:gd name="T112" fmla="*/ 1434 w 1768"/>
                <a:gd name="T113" fmla="*/ 91 h 397"/>
                <a:gd name="T114" fmla="*/ 1489 w 1768"/>
                <a:gd name="T115" fmla="*/ 82 h 397"/>
                <a:gd name="T116" fmla="*/ 1557 w 1768"/>
                <a:gd name="T117" fmla="*/ 78 h 397"/>
                <a:gd name="T118" fmla="*/ 1623 w 1768"/>
                <a:gd name="T119" fmla="*/ 100 h 397"/>
                <a:gd name="T120" fmla="*/ 1668 w 1768"/>
                <a:gd name="T121" fmla="*/ 114 h 397"/>
                <a:gd name="T122" fmla="*/ 1752 w 1768"/>
                <a:gd name="T123" fmla="*/ 124 h 397"/>
                <a:gd name="T124" fmla="*/ 1765 w 1768"/>
                <a:gd name="T125" fmla="*/ 132 h 3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8"/>
                <a:gd name="T190" fmla="*/ 0 h 397"/>
                <a:gd name="T191" fmla="*/ 1768 w 1768"/>
                <a:gd name="T192" fmla="*/ 397 h 3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8" h="397">
                  <a:moveTo>
                    <a:pt x="0" y="397"/>
                  </a:moveTo>
                  <a:cubicBezTo>
                    <a:pt x="8" y="388"/>
                    <a:pt x="16" y="380"/>
                    <a:pt x="25" y="372"/>
                  </a:cubicBezTo>
                  <a:cubicBezTo>
                    <a:pt x="34" y="364"/>
                    <a:pt x="43" y="351"/>
                    <a:pt x="51" y="349"/>
                  </a:cubicBezTo>
                  <a:cubicBezTo>
                    <a:pt x="59" y="347"/>
                    <a:pt x="66" y="361"/>
                    <a:pt x="73" y="360"/>
                  </a:cubicBezTo>
                  <a:cubicBezTo>
                    <a:pt x="80" y="359"/>
                    <a:pt x="86" y="349"/>
                    <a:pt x="93" y="345"/>
                  </a:cubicBezTo>
                  <a:cubicBezTo>
                    <a:pt x="100" y="341"/>
                    <a:pt x="110" y="340"/>
                    <a:pt x="117" y="337"/>
                  </a:cubicBezTo>
                  <a:cubicBezTo>
                    <a:pt x="124" y="334"/>
                    <a:pt x="133" y="326"/>
                    <a:pt x="138" y="327"/>
                  </a:cubicBezTo>
                  <a:cubicBezTo>
                    <a:pt x="143" y="328"/>
                    <a:pt x="142" y="339"/>
                    <a:pt x="145" y="340"/>
                  </a:cubicBezTo>
                  <a:cubicBezTo>
                    <a:pt x="148" y="341"/>
                    <a:pt x="155" y="338"/>
                    <a:pt x="159" y="336"/>
                  </a:cubicBezTo>
                  <a:cubicBezTo>
                    <a:pt x="163" y="334"/>
                    <a:pt x="166" y="327"/>
                    <a:pt x="172" y="327"/>
                  </a:cubicBezTo>
                  <a:cubicBezTo>
                    <a:pt x="178" y="327"/>
                    <a:pt x="191" y="338"/>
                    <a:pt x="198" y="336"/>
                  </a:cubicBezTo>
                  <a:cubicBezTo>
                    <a:pt x="205" y="334"/>
                    <a:pt x="211" y="314"/>
                    <a:pt x="216" y="315"/>
                  </a:cubicBezTo>
                  <a:cubicBezTo>
                    <a:pt x="221" y="316"/>
                    <a:pt x="223" y="337"/>
                    <a:pt x="228" y="339"/>
                  </a:cubicBezTo>
                  <a:cubicBezTo>
                    <a:pt x="233" y="341"/>
                    <a:pt x="231" y="328"/>
                    <a:pt x="244" y="325"/>
                  </a:cubicBezTo>
                  <a:cubicBezTo>
                    <a:pt x="257" y="322"/>
                    <a:pt x="291" y="320"/>
                    <a:pt x="304" y="321"/>
                  </a:cubicBezTo>
                  <a:cubicBezTo>
                    <a:pt x="317" y="322"/>
                    <a:pt x="318" y="334"/>
                    <a:pt x="322" y="330"/>
                  </a:cubicBezTo>
                  <a:cubicBezTo>
                    <a:pt x="326" y="326"/>
                    <a:pt x="327" y="294"/>
                    <a:pt x="331" y="298"/>
                  </a:cubicBezTo>
                  <a:cubicBezTo>
                    <a:pt x="335" y="302"/>
                    <a:pt x="343" y="350"/>
                    <a:pt x="348" y="351"/>
                  </a:cubicBezTo>
                  <a:cubicBezTo>
                    <a:pt x="353" y="352"/>
                    <a:pt x="356" y="303"/>
                    <a:pt x="360" y="304"/>
                  </a:cubicBezTo>
                  <a:cubicBezTo>
                    <a:pt x="364" y="305"/>
                    <a:pt x="365" y="354"/>
                    <a:pt x="370" y="355"/>
                  </a:cubicBezTo>
                  <a:cubicBezTo>
                    <a:pt x="375" y="356"/>
                    <a:pt x="386" y="312"/>
                    <a:pt x="390" y="312"/>
                  </a:cubicBezTo>
                  <a:cubicBezTo>
                    <a:pt x="394" y="312"/>
                    <a:pt x="389" y="360"/>
                    <a:pt x="397" y="357"/>
                  </a:cubicBezTo>
                  <a:cubicBezTo>
                    <a:pt x="405" y="354"/>
                    <a:pt x="424" y="310"/>
                    <a:pt x="438" y="295"/>
                  </a:cubicBezTo>
                  <a:cubicBezTo>
                    <a:pt x="452" y="280"/>
                    <a:pt x="469" y="267"/>
                    <a:pt x="480" y="267"/>
                  </a:cubicBezTo>
                  <a:cubicBezTo>
                    <a:pt x="491" y="267"/>
                    <a:pt x="494" y="288"/>
                    <a:pt x="504" y="295"/>
                  </a:cubicBezTo>
                  <a:cubicBezTo>
                    <a:pt x="514" y="302"/>
                    <a:pt x="530" y="312"/>
                    <a:pt x="538" y="309"/>
                  </a:cubicBezTo>
                  <a:cubicBezTo>
                    <a:pt x="546" y="306"/>
                    <a:pt x="545" y="290"/>
                    <a:pt x="553" y="277"/>
                  </a:cubicBezTo>
                  <a:cubicBezTo>
                    <a:pt x="561" y="264"/>
                    <a:pt x="580" y="239"/>
                    <a:pt x="588" y="232"/>
                  </a:cubicBezTo>
                  <a:cubicBezTo>
                    <a:pt x="596" y="225"/>
                    <a:pt x="593" y="230"/>
                    <a:pt x="601" y="235"/>
                  </a:cubicBezTo>
                  <a:cubicBezTo>
                    <a:pt x="609" y="240"/>
                    <a:pt x="622" y="259"/>
                    <a:pt x="634" y="262"/>
                  </a:cubicBezTo>
                  <a:cubicBezTo>
                    <a:pt x="646" y="265"/>
                    <a:pt x="658" y="264"/>
                    <a:pt x="675" y="255"/>
                  </a:cubicBezTo>
                  <a:cubicBezTo>
                    <a:pt x="692" y="246"/>
                    <a:pt x="724" y="220"/>
                    <a:pt x="735" y="210"/>
                  </a:cubicBezTo>
                  <a:cubicBezTo>
                    <a:pt x="746" y="200"/>
                    <a:pt x="739" y="194"/>
                    <a:pt x="742" y="193"/>
                  </a:cubicBezTo>
                  <a:cubicBezTo>
                    <a:pt x="745" y="192"/>
                    <a:pt x="746" y="205"/>
                    <a:pt x="754" y="204"/>
                  </a:cubicBezTo>
                  <a:cubicBezTo>
                    <a:pt x="762" y="203"/>
                    <a:pt x="778" y="189"/>
                    <a:pt x="789" y="186"/>
                  </a:cubicBezTo>
                  <a:cubicBezTo>
                    <a:pt x="800" y="183"/>
                    <a:pt x="813" y="187"/>
                    <a:pt x="820" y="183"/>
                  </a:cubicBezTo>
                  <a:cubicBezTo>
                    <a:pt x="827" y="179"/>
                    <a:pt x="828" y="164"/>
                    <a:pt x="831" y="159"/>
                  </a:cubicBezTo>
                  <a:cubicBezTo>
                    <a:pt x="834" y="154"/>
                    <a:pt x="832" y="150"/>
                    <a:pt x="837" y="150"/>
                  </a:cubicBezTo>
                  <a:cubicBezTo>
                    <a:pt x="842" y="150"/>
                    <a:pt x="852" y="160"/>
                    <a:pt x="862" y="157"/>
                  </a:cubicBezTo>
                  <a:cubicBezTo>
                    <a:pt x="872" y="154"/>
                    <a:pt x="891" y="129"/>
                    <a:pt x="900" y="133"/>
                  </a:cubicBezTo>
                  <a:cubicBezTo>
                    <a:pt x="909" y="137"/>
                    <a:pt x="910" y="180"/>
                    <a:pt x="916" y="178"/>
                  </a:cubicBezTo>
                  <a:cubicBezTo>
                    <a:pt x="922" y="176"/>
                    <a:pt x="920" y="134"/>
                    <a:pt x="934" y="123"/>
                  </a:cubicBezTo>
                  <a:cubicBezTo>
                    <a:pt x="948" y="112"/>
                    <a:pt x="984" y="118"/>
                    <a:pt x="997" y="115"/>
                  </a:cubicBezTo>
                  <a:cubicBezTo>
                    <a:pt x="1010" y="112"/>
                    <a:pt x="1009" y="117"/>
                    <a:pt x="1014" y="106"/>
                  </a:cubicBezTo>
                  <a:cubicBezTo>
                    <a:pt x="1019" y="95"/>
                    <a:pt x="1015" y="62"/>
                    <a:pt x="1027" y="49"/>
                  </a:cubicBezTo>
                  <a:cubicBezTo>
                    <a:pt x="1039" y="36"/>
                    <a:pt x="1074" y="22"/>
                    <a:pt x="1084" y="30"/>
                  </a:cubicBezTo>
                  <a:cubicBezTo>
                    <a:pt x="1094" y="38"/>
                    <a:pt x="1084" y="87"/>
                    <a:pt x="1090" y="94"/>
                  </a:cubicBezTo>
                  <a:cubicBezTo>
                    <a:pt x="1096" y="101"/>
                    <a:pt x="1112" y="88"/>
                    <a:pt x="1120" y="75"/>
                  </a:cubicBezTo>
                  <a:cubicBezTo>
                    <a:pt x="1128" y="62"/>
                    <a:pt x="1131" y="24"/>
                    <a:pt x="1140" y="19"/>
                  </a:cubicBezTo>
                  <a:cubicBezTo>
                    <a:pt x="1149" y="14"/>
                    <a:pt x="1169" y="48"/>
                    <a:pt x="1177" y="46"/>
                  </a:cubicBezTo>
                  <a:cubicBezTo>
                    <a:pt x="1185" y="44"/>
                    <a:pt x="1185" y="16"/>
                    <a:pt x="1188" y="10"/>
                  </a:cubicBezTo>
                  <a:cubicBezTo>
                    <a:pt x="1191" y="4"/>
                    <a:pt x="1190" y="0"/>
                    <a:pt x="1198" y="10"/>
                  </a:cubicBezTo>
                  <a:cubicBezTo>
                    <a:pt x="1206" y="20"/>
                    <a:pt x="1227" y="64"/>
                    <a:pt x="1236" y="72"/>
                  </a:cubicBezTo>
                  <a:cubicBezTo>
                    <a:pt x="1245" y="80"/>
                    <a:pt x="1246" y="56"/>
                    <a:pt x="1255" y="57"/>
                  </a:cubicBezTo>
                  <a:cubicBezTo>
                    <a:pt x="1264" y="58"/>
                    <a:pt x="1271" y="72"/>
                    <a:pt x="1293" y="76"/>
                  </a:cubicBezTo>
                  <a:cubicBezTo>
                    <a:pt x="1315" y="80"/>
                    <a:pt x="1362" y="78"/>
                    <a:pt x="1386" y="81"/>
                  </a:cubicBezTo>
                  <a:cubicBezTo>
                    <a:pt x="1410" y="84"/>
                    <a:pt x="1417" y="91"/>
                    <a:pt x="1434" y="91"/>
                  </a:cubicBezTo>
                  <a:cubicBezTo>
                    <a:pt x="1451" y="91"/>
                    <a:pt x="1469" y="84"/>
                    <a:pt x="1489" y="82"/>
                  </a:cubicBezTo>
                  <a:cubicBezTo>
                    <a:pt x="1509" y="80"/>
                    <a:pt x="1535" y="75"/>
                    <a:pt x="1557" y="78"/>
                  </a:cubicBezTo>
                  <a:cubicBezTo>
                    <a:pt x="1579" y="81"/>
                    <a:pt x="1605" y="94"/>
                    <a:pt x="1623" y="100"/>
                  </a:cubicBezTo>
                  <a:cubicBezTo>
                    <a:pt x="1641" y="106"/>
                    <a:pt x="1647" y="110"/>
                    <a:pt x="1668" y="114"/>
                  </a:cubicBezTo>
                  <a:cubicBezTo>
                    <a:pt x="1689" y="118"/>
                    <a:pt x="1736" y="121"/>
                    <a:pt x="1752" y="124"/>
                  </a:cubicBezTo>
                  <a:cubicBezTo>
                    <a:pt x="1768" y="127"/>
                    <a:pt x="1763" y="131"/>
                    <a:pt x="1765" y="132"/>
                  </a:cubicBez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8" rIns="91434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25630" name="Freeform 23"/>
            <p:cNvSpPr>
              <a:spLocks/>
            </p:cNvSpPr>
            <p:nvPr/>
          </p:nvSpPr>
          <p:spPr bwMode="auto">
            <a:xfrm>
              <a:off x="4320" y="2982"/>
              <a:ext cx="1768" cy="397"/>
            </a:xfrm>
            <a:custGeom>
              <a:avLst/>
              <a:gdLst>
                <a:gd name="T0" fmla="*/ 0 w 1768"/>
                <a:gd name="T1" fmla="*/ 397 h 397"/>
                <a:gd name="T2" fmla="*/ 25 w 1768"/>
                <a:gd name="T3" fmla="*/ 372 h 397"/>
                <a:gd name="T4" fmla="*/ 51 w 1768"/>
                <a:gd name="T5" fmla="*/ 349 h 397"/>
                <a:gd name="T6" fmla="*/ 73 w 1768"/>
                <a:gd name="T7" fmla="*/ 360 h 397"/>
                <a:gd name="T8" fmla="*/ 93 w 1768"/>
                <a:gd name="T9" fmla="*/ 345 h 397"/>
                <a:gd name="T10" fmla="*/ 117 w 1768"/>
                <a:gd name="T11" fmla="*/ 337 h 397"/>
                <a:gd name="T12" fmla="*/ 138 w 1768"/>
                <a:gd name="T13" fmla="*/ 327 h 397"/>
                <a:gd name="T14" fmla="*/ 145 w 1768"/>
                <a:gd name="T15" fmla="*/ 340 h 397"/>
                <a:gd name="T16" fmla="*/ 159 w 1768"/>
                <a:gd name="T17" fmla="*/ 336 h 397"/>
                <a:gd name="T18" fmla="*/ 172 w 1768"/>
                <a:gd name="T19" fmla="*/ 327 h 397"/>
                <a:gd name="T20" fmla="*/ 198 w 1768"/>
                <a:gd name="T21" fmla="*/ 336 h 397"/>
                <a:gd name="T22" fmla="*/ 216 w 1768"/>
                <a:gd name="T23" fmla="*/ 315 h 397"/>
                <a:gd name="T24" fmla="*/ 228 w 1768"/>
                <a:gd name="T25" fmla="*/ 339 h 397"/>
                <a:gd name="T26" fmla="*/ 244 w 1768"/>
                <a:gd name="T27" fmla="*/ 325 h 397"/>
                <a:gd name="T28" fmla="*/ 304 w 1768"/>
                <a:gd name="T29" fmla="*/ 321 h 397"/>
                <a:gd name="T30" fmla="*/ 322 w 1768"/>
                <a:gd name="T31" fmla="*/ 330 h 397"/>
                <a:gd name="T32" fmla="*/ 331 w 1768"/>
                <a:gd name="T33" fmla="*/ 298 h 397"/>
                <a:gd name="T34" fmla="*/ 348 w 1768"/>
                <a:gd name="T35" fmla="*/ 351 h 397"/>
                <a:gd name="T36" fmla="*/ 360 w 1768"/>
                <a:gd name="T37" fmla="*/ 304 h 397"/>
                <a:gd name="T38" fmla="*/ 370 w 1768"/>
                <a:gd name="T39" fmla="*/ 355 h 397"/>
                <a:gd name="T40" fmla="*/ 390 w 1768"/>
                <a:gd name="T41" fmla="*/ 312 h 397"/>
                <a:gd name="T42" fmla="*/ 397 w 1768"/>
                <a:gd name="T43" fmla="*/ 357 h 397"/>
                <a:gd name="T44" fmla="*/ 438 w 1768"/>
                <a:gd name="T45" fmla="*/ 295 h 397"/>
                <a:gd name="T46" fmla="*/ 480 w 1768"/>
                <a:gd name="T47" fmla="*/ 267 h 397"/>
                <a:gd name="T48" fmla="*/ 504 w 1768"/>
                <a:gd name="T49" fmla="*/ 295 h 397"/>
                <a:gd name="T50" fmla="*/ 538 w 1768"/>
                <a:gd name="T51" fmla="*/ 309 h 397"/>
                <a:gd name="T52" fmla="*/ 553 w 1768"/>
                <a:gd name="T53" fmla="*/ 277 h 397"/>
                <a:gd name="T54" fmla="*/ 588 w 1768"/>
                <a:gd name="T55" fmla="*/ 232 h 397"/>
                <a:gd name="T56" fmla="*/ 601 w 1768"/>
                <a:gd name="T57" fmla="*/ 235 h 397"/>
                <a:gd name="T58" fmla="*/ 634 w 1768"/>
                <a:gd name="T59" fmla="*/ 262 h 397"/>
                <a:gd name="T60" fmla="*/ 675 w 1768"/>
                <a:gd name="T61" fmla="*/ 255 h 397"/>
                <a:gd name="T62" fmla="*/ 735 w 1768"/>
                <a:gd name="T63" fmla="*/ 210 h 397"/>
                <a:gd name="T64" fmla="*/ 742 w 1768"/>
                <a:gd name="T65" fmla="*/ 193 h 397"/>
                <a:gd name="T66" fmla="*/ 754 w 1768"/>
                <a:gd name="T67" fmla="*/ 204 h 397"/>
                <a:gd name="T68" fmla="*/ 789 w 1768"/>
                <a:gd name="T69" fmla="*/ 186 h 397"/>
                <a:gd name="T70" fmla="*/ 820 w 1768"/>
                <a:gd name="T71" fmla="*/ 183 h 397"/>
                <a:gd name="T72" fmla="*/ 831 w 1768"/>
                <a:gd name="T73" fmla="*/ 159 h 397"/>
                <a:gd name="T74" fmla="*/ 837 w 1768"/>
                <a:gd name="T75" fmla="*/ 150 h 397"/>
                <a:gd name="T76" fmla="*/ 862 w 1768"/>
                <a:gd name="T77" fmla="*/ 157 h 397"/>
                <a:gd name="T78" fmla="*/ 900 w 1768"/>
                <a:gd name="T79" fmla="*/ 133 h 397"/>
                <a:gd name="T80" fmla="*/ 916 w 1768"/>
                <a:gd name="T81" fmla="*/ 178 h 397"/>
                <a:gd name="T82" fmla="*/ 934 w 1768"/>
                <a:gd name="T83" fmla="*/ 123 h 397"/>
                <a:gd name="T84" fmla="*/ 997 w 1768"/>
                <a:gd name="T85" fmla="*/ 115 h 397"/>
                <a:gd name="T86" fmla="*/ 1014 w 1768"/>
                <a:gd name="T87" fmla="*/ 106 h 397"/>
                <a:gd name="T88" fmla="*/ 1027 w 1768"/>
                <a:gd name="T89" fmla="*/ 49 h 397"/>
                <a:gd name="T90" fmla="*/ 1084 w 1768"/>
                <a:gd name="T91" fmla="*/ 30 h 397"/>
                <a:gd name="T92" fmla="*/ 1090 w 1768"/>
                <a:gd name="T93" fmla="*/ 94 h 397"/>
                <a:gd name="T94" fmla="*/ 1120 w 1768"/>
                <a:gd name="T95" fmla="*/ 75 h 397"/>
                <a:gd name="T96" fmla="*/ 1140 w 1768"/>
                <a:gd name="T97" fmla="*/ 19 h 397"/>
                <a:gd name="T98" fmla="*/ 1177 w 1768"/>
                <a:gd name="T99" fmla="*/ 46 h 397"/>
                <a:gd name="T100" fmla="*/ 1188 w 1768"/>
                <a:gd name="T101" fmla="*/ 10 h 397"/>
                <a:gd name="T102" fmla="*/ 1198 w 1768"/>
                <a:gd name="T103" fmla="*/ 10 h 397"/>
                <a:gd name="T104" fmla="*/ 1236 w 1768"/>
                <a:gd name="T105" fmla="*/ 72 h 397"/>
                <a:gd name="T106" fmla="*/ 1255 w 1768"/>
                <a:gd name="T107" fmla="*/ 57 h 397"/>
                <a:gd name="T108" fmla="*/ 1293 w 1768"/>
                <a:gd name="T109" fmla="*/ 76 h 397"/>
                <a:gd name="T110" fmla="*/ 1386 w 1768"/>
                <a:gd name="T111" fmla="*/ 81 h 397"/>
                <a:gd name="T112" fmla="*/ 1434 w 1768"/>
                <a:gd name="T113" fmla="*/ 91 h 397"/>
                <a:gd name="T114" fmla="*/ 1489 w 1768"/>
                <a:gd name="T115" fmla="*/ 82 h 397"/>
                <a:gd name="T116" fmla="*/ 1557 w 1768"/>
                <a:gd name="T117" fmla="*/ 78 h 397"/>
                <a:gd name="T118" fmla="*/ 1623 w 1768"/>
                <a:gd name="T119" fmla="*/ 100 h 397"/>
                <a:gd name="T120" fmla="*/ 1668 w 1768"/>
                <a:gd name="T121" fmla="*/ 114 h 397"/>
                <a:gd name="T122" fmla="*/ 1752 w 1768"/>
                <a:gd name="T123" fmla="*/ 124 h 397"/>
                <a:gd name="T124" fmla="*/ 1765 w 1768"/>
                <a:gd name="T125" fmla="*/ 132 h 3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8"/>
                <a:gd name="T190" fmla="*/ 0 h 397"/>
                <a:gd name="T191" fmla="*/ 1768 w 1768"/>
                <a:gd name="T192" fmla="*/ 397 h 3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8" h="397">
                  <a:moveTo>
                    <a:pt x="0" y="397"/>
                  </a:moveTo>
                  <a:cubicBezTo>
                    <a:pt x="8" y="388"/>
                    <a:pt x="16" y="380"/>
                    <a:pt x="25" y="372"/>
                  </a:cubicBezTo>
                  <a:cubicBezTo>
                    <a:pt x="34" y="364"/>
                    <a:pt x="43" y="351"/>
                    <a:pt x="51" y="349"/>
                  </a:cubicBezTo>
                  <a:cubicBezTo>
                    <a:pt x="59" y="347"/>
                    <a:pt x="66" y="361"/>
                    <a:pt x="73" y="360"/>
                  </a:cubicBezTo>
                  <a:cubicBezTo>
                    <a:pt x="80" y="359"/>
                    <a:pt x="86" y="349"/>
                    <a:pt x="93" y="345"/>
                  </a:cubicBezTo>
                  <a:cubicBezTo>
                    <a:pt x="100" y="341"/>
                    <a:pt x="110" y="340"/>
                    <a:pt x="117" y="337"/>
                  </a:cubicBezTo>
                  <a:cubicBezTo>
                    <a:pt x="124" y="334"/>
                    <a:pt x="133" y="326"/>
                    <a:pt x="138" y="327"/>
                  </a:cubicBezTo>
                  <a:cubicBezTo>
                    <a:pt x="143" y="328"/>
                    <a:pt x="142" y="339"/>
                    <a:pt x="145" y="340"/>
                  </a:cubicBezTo>
                  <a:cubicBezTo>
                    <a:pt x="148" y="341"/>
                    <a:pt x="155" y="338"/>
                    <a:pt x="159" y="336"/>
                  </a:cubicBezTo>
                  <a:cubicBezTo>
                    <a:pt x="163" y="334"/>
                    <a:pt x="166" y="327"/>
                    <a:pt x="172" y="327"/>
                  </a:cubicBezTo>
                  <a:cubicBezTo>
                    <a:pt x="178" y="327"/>
                    <a:pt x="191" y="338"/>
                    <a:pt x="198" y="336"/>
                  </a:cubicBezTo>
                  <a:cubicBezTo>
                    <a:pt x="205" y="334"/>
                    <a:pt x="211" y="314"/>
                    <a:pt x="216" y="315"/>
                  </a:cubicBezTo>
                  <a:cubicBezTo>
                    <a:pt x="221" y="316"/>
                    <a:pt x="223" y="337"/>
                    <a:pt x="228" y="339"/>
                  </a:cubicBezTo>
                  <a:cubicBezTo>
                    <a:pt x="233" y="341"/>
                    <a:pt x="231" y="328"/>
                    <a:pt x="244" y="325"/>
                  </a:cubicBezTo>
                  <a:cubicBezTo>
                    <a:pt x="257" y="322"/>
                    <a:pt x="291" y="320"/>
                    <a:pt x="304" y="321"/>
                  </a:cubicBezTo>
                  <a:cubicBezTo>
                    <a:pt x="317" y="322"/>
                    <a:pt x="318" y="334"/>
                    <a:pt x="322" y="330"/>
                  </a:cubicBezTo>
                  <a:cubicBezTo>
                    <a:pt x="326" y="326"/>
                    <a:pt x="327" y="294"/>
                    <a:pt x="331" y="298"/>
                  </a:cubicBezTo>
                  <a:cubicBezTo>
                    <a:pt x="335" y="302"/>
                    <a:pt x="343" y="350"/>
                    <a:pt x="348" y="351"/>
                  </a:cubicBezTo>
                  <a:cubicBezTo>
                    <a:pt x="353" y="352"/>
                    <a:pt x="356" y="303"/>
                    <a:pt x="360" y="304"/>
                  </a:cubicBezTo>
                  <a:cubicBezTo>
                    <a:pt x="364" y="305"/>
                    <a:pt x="365" y="354"/>
                    <a:pt x="370" y="355"/>
                  </a:cubicBezTo>
                  <a:cubicBezTo>
                    <a:pt x="375" y="356"/>
                    <a:pt x="386" y="312"/>
                    <a:pt x="390" y="312"/>
                  </a:cubicBezTo>
                  <a:cubicBezTo>
                    <a:pt x="394" y="312"/>
                    <a:pt x="389" y="360"/>
                    <a:pt x="397" y="357"/>
                  </a:cubicBezTo>
                  <a:cubicBezTo>
                    <a:pt x="405" y="354"/>
                    <a:pt x="424" y="310"/>
                    <a:pt x="438" y="295"/>
                  </a:cubicBezTo>
                  <a:cubicBezTo>
                    <a:pt x="452" y="280"/>
                    <a:pt x="469" y="267"/>
                    <a:pt x="480" y="267"/>
                  </a:cubicBezTo>
                  <a:cubicBezTo>
                    <a:pt x="491" y="267"/>
                    <a:pt x="494" y="288"/>
                    <a:pt x="504" y="295"/>
                  </a:cubicBezTo>
                  <a:cubicBezTo>
                    <a:pt x="514" y="302"/>
                    <a:pt x="530" y="312"/>
                    <a:pt x="538" y="309"/>
                  </a:cubicBezTo>
                  <a:cubicBezTo>
                    <a:pt x="546" y="306"/>
                    <a:pt x="545" y="290"/>
                    <a:pt x="553" y="277"/>
                  </a:cubicBezTo>
                  <a:cubicBezTo>
                    <a:pt x="561" y="264"/>
                    <a:pt x="580" y="239"/>
                    <a:pt x="588" y="232"/>
                  </a:cubicBezTo>
                  <a:cubicBezTo>
                    <a:pt x="596" y="225"/>
                    <a:pt x="593" y="230"/>
                    <a:pt x="601" y="235"/>
                  </a:cubicBezTo>
                  <a:cubicBezTo>
                    <a:pt x="609" y="240"/>
                    <a:pt x="622" y="259"/>
                    <a:pt x="634" y="262"/>
                  </a:cubicBezTo>
                  <a:cubicBezTo>
                    <a:pt x="646" y="265"/>
                    <a:pt x="658" y="264"/>
                    <a:pt x="675" y="255"/>
                  </a:cubicBezTo>
                  <a:cubicBezTo>
                    <a:pt x="692" y="246"/>
                    <a:pt x="724" y="220"/>
                    <a:pt x="735" y="210"/>
                  </a:cubicBezTo>
                  <a:cubicBezTo>
                    <a:pt x="746" y="200"/>
                    <a:pt x="739" y="194"/>
                    <a:pt x="742" y="193"/>
                  </a:cubicBezTo>
                  <a:cubicBezTo>
                    <a:pt x="745" y="192"/>
                    <a:pt x="746" y="205"/>
                    <a:pt x="754" y="204"/>
                  </a:cubicBezTo>
                  <a:cubicBezTo>
                    <a:pt x="762" y="203"/>
                    <a:pt x="778" y="189"/>
                    <a:pt x="789" y="186"/>
                  </a:cubicBezTo>
                  <a:cubicBezTo>
                    <a:pt x="800" y="183"/>
                    <a:pt x="813" y="187"/>
                    <a:pt x="820" y="183"/>
                  </a:cubicBezTo>
                  <a:cubicBezTo>
                    <a:pt x="827" y="179"/>
                    <a:pt x="828" y="164"/>
                    <a:pt x="831" y="159"/>
                  </a:cubicBezTo>
                  <a:cubicBezTo>
                    <a:pt x="834" y="154"/>
                    <a:pt x="832" y="150"/>
                    <a:pt x="837" y="150"/>
                  </a:cubicBezTo>
                  <a:cubicBezTo>
                    <a:pt x="842" y="150"/>
                    <a:pt x="852" y="160"/>
                    <a:pt x="862" y="157"/>
                  </a:cubicBezTo>
                  <a:cubicBezTo>
                    <a:pt x="872" y="154"/>
                    <a:pt x="891" y="129"/>
                    <a:pt x="900" y="133"/>
                  </a:cubicBezTo>
                  <a:cubicBezTo>
                    <a:pt x="909" y="137"/>
                    <a:pt x="910" y="180"/>
                    <a:pt x="916" y="178"/>
                  </a:cubicBezTo>
                  <a:cubicBezTo>
                    <a:pt x="922" y="176"/>
                    <a:pt x="920" y="134"/>
                    <a:pt x="934" y="123"/>
                  </a:cubicBezTo>
                  <a:cubicBezTo>
                    <a:pt x="948" y="112"/>
                    <a:pt x="984" y="118"/>
                    <a:pt x="997" y="115"/>
                  </a:cubicBezTo>
                  <a:cubicBezTo>
                    <a:pt x="1010" y="112"/>
                    <a:pt x="1009" y="117"/>
                    <a:pt x="1014" y="106"/>
                  </a:cubicBezTo>
                  <a:cubicBezTo>
                    <a:pt x="1019" y="95"/>
                    <a:pt x="1015" y="62"/>
                    <a:pt x="1027" y="49"/>
                  </a:cubicBezTo>
                  <a:cubicBezTo>
                    <a:pt x="1039" y="36"/>
                    <a:pt x="1074" y="22"/>
                    <a:pt x="1084" y="30"/>
                  </a:cubicBezTo>
                  <a:cubicBezTo>
                    <a:pt x="1094" y="38"/>
                    <a:pt x="1084" y="87"/>
                    <a:pt x="1090" y="94"/>
                  </a:cubicBezTo>
                  <a:cubicBezTo>
                    <a:pt x="1096" y="101"/>
                    <a:pt x="1112" y="88"/>
                    <a:pt x="1120" y="75"/>
                  </a:cubicBezTo>
                  <a:cubicBezTo>
                    <a:pt x="1128" y="62"/>
                    <a:pt x="1131" y="24"/>
                    <a:pt x="1140" y="19"/>
                  </a:cubicBezTo>
                  <a:cubicBezTo>
                    <a:pt x="1149" y="14"/>
                    <a:pt x="1169" y="48"/>
                    <a:pt x="1177" y="46"/>
                  </a:cubicBezTo>
                  <a:cubicBezTo>
                    <a:pt x="1185" y="44"/>
                    <a:pt x="1185" y="16"/>
                    <a:pt x="1188" y="10"/>
                  </a:cubicBezTo>
                  <a:cubicBezTo>
                    <a:pt x="1191" y="4"/>
                    <a:pt x="1190" y="0"/>
                    <a:pt x="1198" y="10"/>
                  </a:cubicBezTo>
                  <a:cubicBezTo>
                    <a:pt x="1206" y="20"/>
                    <a:pt x="1227" y="64"/>
                    <a:pt x="1236" y="72"/>
                  </a:cubicBezTo>
                  <a:cubicBezTo>
                    <a:pt x="1245" y="80"/>
                    <a:pt x="1246" y="56"/>
                    <a:pt x="1255" y="57"/>
                  </a:cubicBezTo>
                  <a:cubicBezTo>
                    <a:pt x="1264" y="58"/>
                    <a:pt x="1271" y="72"/>
                    <a:pt x="1293" y="76"/>
                  </a:cubicBezTo>
                  <a:cubicBezTo>
                    <a:pt x="1315" y="80"/>
                    <a:pt x="1362" y="78"/>
                    <a:pt x="1386" y="81"/>
                  </a:cubicBezTo>
                  <a:cubicBezTo>
                    <a:pt x="1410" y="84"/>
                    <a:pt x="1417" y="91"/>
                    <a:pt x="1434" y="91"/>
                  </a:cubicBezTo>
                  <a:cubicBezTo>
                    <a:pt x="1451" y="91"/>
                    <a:pt x="1469" y="84"/>
                    <a:pt x="1489" y="82"/>
                  </a:cubicBezTo>
                  <a:cubicBezTo>
                    <a:pt x="1509" y="80"/>
                    <a:pt x="1535" y="75"/>
                    <a:pt x="1557" y="78"/>
                  </a:cubicBezTo>
                  <a:cubicBezTo>
                    <a:pt x="1579" y="81"/>
                    <a:pt x="1605" y="94"/>
                    <a:pt x="1623" y="100"/>
                  </a:cubicBezTo>
                  <a:cubicBezTo>
                    <a:pt x="1641" y="106"/>
                    <a:pt x="1647" y="110"/>
                    <a:pt x="1668" y="114"/>
                  </a:cubicBezTo>
                  <a:cubicBezTo>
                    <a:pt x="1689" y="118"/>
                    <a:pt x="1736" y="121"/>
                    <a:pt x="1752" y="124"/>
                  </a:cubicBezTo>
                  <a:cubicBezTo>
                    <a:pt x="1768" y="127"/>
                    <a:pt x="1763" y="131"/>
                    <a:pt x="1765" y="132"/>
                  </a:cubicBez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8" rIns="91434" bIns="4571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8" name="Group 46"/>
          <p:cNvGrpSpPr>
            <a:grpSpLocks/>
          </p:cNvGrpSpPr>
          <p:nvPr/>
        </p:nvGrpSpPr>
        <p:grpSpPr bwMode="auto">
          <a:xfrm>
            <a:off x="909638" y="1244600"/>
            <a:ext cx="8205787" cy="2497138"/>
            <a:chOff x="621" y="784"/>
            <a:chExt cx="5600" cy="1573"/>
          </a:xfrm>
        </p:grpSpPr>
        <p:grpSp>
          <p:nvGrpSpPr>
            <p:cNvPr id="25609" name="Group 6"/>
            <p:cNvGrpSpPr>
              <a:grpSpLocks/>
            </p:cNvGrpSpPr>
            <p:nvPr/>
          </p:nvGrpSpPr>
          <p:grpSpPr bwMode="auto">
            <a:xfrm>
              <a:off x="621" y="806"/>
              <a:ext cx="2748" cy="1551"/>
              <a:chOff x="621" y="806"/>
              <a:chExt cx="2748" cy="1551"/>
            </a:xfrm>
          </p:grpSpPr>
          <p:pic>
            <p:nvPicPr>
              <p:cNvPr id="25626" name="Picture 7" descr="sim2_swb4-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25"/>
              <a:stretch>
                <a:fillRect/>
              </a:stretch>
            </p:blipFill>
            <p:spPr bwMode="auto">
              <a:xfrm>
                <a:off x="621" y="806"/>
                <a:ext cx="2748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7" name="Text Box 8"/>
              <p:cNvSpPr txBox="1">
                <a:spLocks noChangeArrowheads="1"/>
              </p:cNvSpPr>
              <p:nvPr/>
            </p:nvSpPr>
            <p:spPr bwMode="auto">
              <a:xfrm>
                <a:off x="1004" y="910"/>
                <a:ext cx="1243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1400" b="1">
                    <a:latin typeface="Verdana" pitchFamily="34" charset="0"/>
                  </a:rPr>
                  <a:t>Sw Diff (Base-03)</a:t>
                </a:r>
              </a:p>
            </p:txBody>
          </p:sp>
          <p:sp>
            <p:nvSpPr>
              <p:cNvPr id="25628" name="Freeform 9"/>
              <p:cNvSpPr>
                <a:spLocks/>
              </p:cNvSpPr>
              <p:nvPr/>
            </p:nvSpPr>
            <p:spPr bwMode="auto">
              <a:xfrm>
                <a:off x="1890" y="906"/>
                <a:ext cx="894" cy="576"/>
              </a:xfrm>
              <a:custGeom>
                <a:avLst/>
                <a:gdLst>
                  <a:gd name="T0" fmla="*/ 0 w 894"/>
                  <a:gd name="T1" fmla="*/ 0 h 509"/>
                  <a:gd name="T2" fmla="*/ 104 w 894"/>
                  <a:gd name="T3" fmla="*/ 557 h 509"/>
                  <a:gd name="T4" fmla="*/ 163 w 894"/>
                  <a:gd name="T5" fmla="*/ 643 h 509"/>
                  <a:gd name="T6" fmla="*/ 229 w 894"/>
                  <a:gd name="T7" fmla="*/ 652 h 509"/>
                  <a:gd name="T8" fmla="*/ 628 w 894"/>
                  <a:gd name="T9" fmla="*/ 519 h 509"/>
                  <a:gd name="T10" fmla="*/ 739 w 894"/>
                  <a:gd name="T11" fmla="*/ 492 h 509"/>
                  <a:gd name="T12" fmla="*/ 894 w 894"/>
                  <a:gd name="T13" fmla="*/ 481 h 5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4"/>
                  <a:gd name="T22" fmla="*/ 0 h 509"/>
                  <a:gd name="T23" fmla="*/ 894 w 894"/>
                  <a:gd name="T24" fmla="*/ 509 h 5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4" h="509">
                    <a:moveTo>
                      <a:pt x="0" y="0"/>
                    </a:moveTo>
                    <a:lnTo>
                      <a:pt x="104" y="435"/>
                    </a:lnTo>
                    <a:lnTo>
                      <a:pt x="163" y="502"/>
                    </a:lnTo>
                    <a:lnTo>
                      <a:pt x="229" y="509"/>
                    </a:lnTo>
                    <a:lnTo>
                      <a:pt x="628" y="406"/>
                    </a:lnTo>
                    <a:lnTo>
                      <a:pt x="739" y="384"/>
                    </a:lnTo>
                    <a:lnTo>
                      <a:pt x="894" y="37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610" name="Group 10"/>
            <p:cNvGrpSpPr>
              <a:grpSpLocks/>
            </p:cNvGrpSpPr>
            <p:nvPr/>
          </p:nvGrpSpPr>
          <p:grpSpPr bwMode="auto">
            <a:xfrm>
              <a:off x="3456" y="784"/>
              <a:ext cx="2765" cy="1543"/>
              <a:chOff x="3456" y="784"/>
              <a:chExt cx="2765" cy="1543"/>
            </a:xfrm>
          </p:grpSpPr>
          <p:pic>
            <p:nvPicPr>
              <p:cNvPr id="25623" name="Picture 11" descr="sim2_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784"/>
                <a:ext cx="2765" cy="1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4" name="Text Box 12"/>
              <p:cNvSpPr txBox="1">
                <a:spLocks noChangeArrowheads="1"/>
              </p:cNvSpPr>
              <p:nvPr/>
            </p:nvSpPr>
            <p:spPr bwMode="auto">
              <a:xfrm>
                <a:off x="3796" y="800"/>
                <a:ext cx="1556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1400" b="1">
                    <a:latin typeface="Verdana" pitchFamily="34" charset="0"/>
                  </a:rPr>
                  <a:t>Amplitude Diff (01-03)</a:t>
                </a:r>
              </a:p>
            </p:txBody>
          </p:sp>
          <p:sp>
            <p:nvSpPr>
              <p:cNvPr id="25625" name="Freeform 13"/>
              <p:cNvSpPr>
                <a:spLocks/>
              </p:cNvSpPr>
              <p:nvPr/>
            </p:nvSpPr>
            <p:spPr bwMode="auto">
              <a:xfrm>
                <a:off x="4733" y="983"/>
                <a:ext cx="894" cy="502"/>
              </a:xfrm>
              <a:custGeom>
                <a:avLst/>
                <a:gdLst>
                  <a:gd name="T0" fmla="*/ 0 w 894"/>
                  <a:gd name="T1" fmla="*/ 0 h 502"/>
                  <a:gd name="T2" fmla="*/ 104 w 894"/>
                  <a:gd name="T3" fmla="*/ 435 h 502"/>
                  <a:gd name="T4" fmla="*/ 163 w 894"/>
                  <a:gd name="T5" fmla="*/ 502 h 502"/>
                  <a:gd name="T6" fmla="*/ 333 w 894"/>
                  <a:gd name="T7" fmla="*/ 442 h 502"/>
                  <a:gd name="T8" fmla="*/ 503 w 894"/>
                  <a:gd name="T9" fmla="*/ 405 h 502"/>
                  <a:gd name="T10" fmla="*/ 732 w 894"/>
                  <a:gd name="T11" fmla="*/ 368 h 502"/>
                  <a:gd name="T12" fmla="*/ 894 w 894"/>
                  <a:gd name="T13" fmla="*/ 376 h 5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4"/>
                  <a:gd name="T22" fmla="*/ 0 h 502"/>
                  <a:gd name="T23" fmla="*/ 894 w 894"/>
                  <a:gd name="T24" fmla="*/ 502 h 5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4" h="502">
                    <a:moveTo>
                      <a:pt x="0" y="0"/>
                    </a:moveTo>
                    <a:lnTo>
                      <a:pt x="104" y="435"/>
                    </a:lnTo>
                    <a:lnTo>
                      <a:pt x="163" y="502"/>
                    </a:lnTo>
                    <a:lnTo>
                      <a:pt x="333" y="442"/>
                    </a:lnTo>
                    <a:lnTo>
                      <a:pt x="503" y="405"/>
                    </a:lnTo>
                    <a:lnTo>
                      <a:pt x="732" y="368"/>
                    </a:lnTo>
                    <a:lnTo>
                      <a:pt x="894" y="37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11" name="Freeform 20"/>
            <p:cNvSpPr>
              <a:spLocks/>
            </p:cNvSpPr>
            <p:nvPr/>
          </p:nvSpPr>
          <p:spPr bwMode="auto">
            <a:xfrm>
              <a:off x="1478" y="1346"/>
              <a:ext cx="1768" cy="397"/>
            </a:xfrm>
            <a:custGeom>
              <a:avLst/>
              <a:gdLst>
                <a:gd name="T0" fmla="*/ 0 w 1768"/>
                <a:gd name="T1" fmla="*/ 397 h 397"/>
                <a:gd name="T2" fmla="*/ 25 w 1768"/>
                <a:gd name="T3" fmla="*/ 372 h 397"/>
                <a:gd name="T4" fmla="*/ 51 w 1768"/>
                <a:gd name="T5" fmla="*/ 349 h 397"/>
                <a:gd name="T6" fmla="*/ 73 w 1768"/>
                <a:gd name="T7" fmla="*/ 360 h 397"/>
                <a:gd name="T8" fmla="*/ 93 w 1768"/>
                <a:gd name="T9" fmla="*/ 345 h 397"/>
                <a:gd name="T10" fmla="*/ 117 w 1768"/>
                <a:gd name="T11" fmla="*/ 337 h 397"/>
                <a:gd name="T12" fmla="*/ 138 w 1768"/>
                <a:gd name="T13" fmla="*/ 327 h 397"/>
                <a:gd name="T14" fmla="*/ 145 w 1768"/>
                <a:gd name="T15" fmla="*/ 340 h 397"/>
                <a:gd name="T16" fmla="*/ 159 w 1768"/>
                <a:gd name="T17" fmla="*/ 336 h 397"/>
                <a:gd name="T18" fmla="*/ 172 w 1768"/>
                <a:gd name="T19" fmla="*/ 327 h 397"/>
                <a:gd name="T20" fmla="*/ 198 w 1768"/>
                <a:gd name="T21" fmla="*/ 336 h 397"/>
                <a:gd name="T22" fmla="*/ 216 w 1768"/>
                <a:gd name="T23" fmla="*/ 315 h 397"/>
                <a:gd name="T24" fmla="*/ 228 w 1768"/>
                <a:gd name="T25" fmla="*/ 339 h 397"/>
                <a:gd name="T26" fmla="*/ 244 w 1768"/>
                <a:gd name="T27" fmla="*/ 325 h 397"/>
                <a:gd name="T28" fmla="*/ 304 w 1768"/>
                <a:gd name="T29" fmla="*/ 321 h 397"/>
                <a:gd name="T30" fmla="*/ 322 w 1768"/>
                <a:gd name="T31" fmla="*/ 330 h 397"/>
                <a:gd name="T32" fmla="*/ 331 w 1768"/>
                <a:gd name="T33" fmla="*/ 298 h 397"/>
                <a:gd name="T34" fmla="*/ 348 w 1768"/>
                <a:gd name="T35" fmla="*/ 351 h 397"/>
                <a:gd name="T36" fmla="*/ 360 w 1768"/>
                <a:gd name="T37" fmla="*/ 304 h 397"/>
                <a:gd name="T38" fmla="*/ 370 w 1768"/>
                <a:gd name="T39" fmla="*/ 355 h 397"/>
                <a:gd name="T40" fmla="*/ 390 w 1768"/>
                <a:gd name="T41" fmla="*/ 312 h 397"/>
                <a:gd name="T42" fmla="*/ 397 w 1768"/>
                <a:gd name="T43" fmla="*/ 357 h 397"/>
                <a:gd name="T44" fmla="*/ 438 w 1768"/>
                <a:gd name="T45" fmla="*/ 295 h 397"/>
                <a:gd name="T46" fmla="*/ 480 w 1768"/>
                <a:gd name="T47" fmla="*/ 267 h 397"/>
                <a:gd name="T48" fmla="*/ 504 w 1768"/>
                <a:gd name="T49" fmla="*/ 295 h 397"/>
                <a:gd name="T50" fmla="*/ 538 w 1768"/>
                <a:gd name="T51" fmla="*/ 309 h 397"/>
                <a:gd name="T52" fmla="*/ 553 w 1768"/>
                <a:gd name="T53" fmla="*/ 277 h 397"/>
                <a:gd name="T54" fmla="*/ 588 w 1768"/>
                <a:gd name="T55" fmla="*/ 232 h 397"/>
                <a:gd name="T56" fmla="*/ 601 w 1768"/>
                <a:gd name="T57" fmla="*/ 235 h 397"/>
                <a:gd name="T58" fmla="*/ 634 w 1768"/>
                <a:gd name="T59" fmla="*/ 262 h 397"/>
                <a:gd name="T60" fmla="*/ 675 w 1768"/>
                <a:gd name="T61" fmla="*/ 255 h 397"/>
                <a:gd name="T62" fmla="*/ 735 w 1768"/>
                <a:gd name="T63" fmla="*/ 210 h 397"/>
                <a:gd name="T64" fmla="*/ 742 w 1768"/>
                <a:gd name="T65" fmla="*/ 193 h 397"/>
                <a:gd name="T66" fmla="*/ 754 w 1768"/>
                <a:gd name="T67" fmla="*/ 204 h 397"/>
                <a:gd name="T68" fmla="*/ 789 w 1768"/>
                <a:gd name="T69" fmla="*/ 186 h 397"/>
                <a:gd name="T70" fmla="*/ 820 w 1768"/>
                <a:gd name="T71" fmla="*/ 183 h 397"/>
                <a:gd name="T72" fmla="*/ 831 w 1768"/>
                <a:gd name="T73" fmla="*/ 159 h 397"/>
                <a:gd name="T74" fmla="*/ 837 w 1768"/>
                <a:gd name="T75" fmla="*/ 150 h 397"/>
                <a:gd name="T76" fmla="*/ 862 w 1768"/>
                <a:gd name="T77" fmla="*/ 157 h 397"/>
                <a:gd name="T78" fmla="*/ 900 w 1768"/>
                <a:gd name="T79" fmla="*/ 133 h 397"/>
                <a:gd name="T80" fmla="*/ 916 w 1768"/>
                <a:gd name="T81" fmla="*/ 178 h 397"/>
                <a:gd name="T82" fmla="*/ 934 w 1768"/>
                <a:gd name="T83" fmla="*/ 123 h 397"/>
                <a:gd name="T84" fmla="*/ 997 w 1768"/>
                <a:gd name="T85" fmla="*/ 115 h 397"/>
                <a:gd name="T86" fmla="*/ 1014 w 1768"/>
                <a:gd name="T87" fmla="*/ 106 h 397"/>
                <a:gd name="T88" fmla="*/ 1027 w 1768"/>
                <a:gd name="T89" fmla="*/ 49 h 397"/>
                <a:gd name="T90" fmla="*/ 1084 w 1768"/>
                <a:gd name="T91" fmla="*/ 30 h 397"/>
                <a:gd name="T92" fmla="*/ 1090 w 1768"/>
                <a:gd name="T93" fmla="*/ 94 h 397"/>
                <a:gd name="T94" fmla="*/ 1120 w 1768"/>
                <a:gd name="T95" fmla="*/ 75 h 397"/>
                <a:gd name="T96" fmla="*/ 1140 w 1768"/>
                <a:gd name="T97" fmla="*/ 19 h 397"/>
                <a:gd name="T98" fmla="*/ 1177 w 1768"/>
                <a:gd name="T99" fmla="*/ 46 h 397"/>
                <a:gd name="T100" fmla="*/ 1188 w 1768"/>
                <a:gd name="T101" fmla="*/ 10 h 397"/>
                <a:gd name="T102" fmla="*/ 1198 w 1768"/>
                <a:gd name="T103" fmla="*/ 10 h 397"/>
                <a:gd name="T104" fmla="*/ 1236 w 1768"/>
                <a:gd name="T105" fmla="*/ 72 h 397"/>
                <a:gd name="T106" fmla="*/ 1255 w 1768"/>
                <a:gd name="T107" fmla="*/ 57 h 397"/>
                <a:gd name="T108" fmla="*/ 1293 w 1768"/>
                <a:gd name="T109" fmla="*/ 76 h 397"/>
                <a:gd name="T110" fmla="*/ 1386 w 1768"/>
                <a:gd name="T111" fmla="*/ 81 h 397"/>
                <a:gd name="T112" fmla="*/ 1434 w 1768"/>
                <a:gd name="T113" fmla="*/ 91 h 397"/>
                <a:gd name="T114" fmla="*/ 1489 w 1768"/>
                <a:gd name="T115" fmla="*/ 82 h 397"/>
                <a:gd name="T116" fmla="*/ 1557 w 1768"/>
                <a:gd name="T117" fmla="*/ 78 h 397"/>
                <a:gd name="T118" fmla="*/ 1623 w 1768"/>
                <a:gd name="T119" fmla="*/ 100 h 397"/>
                <a:gd name="T120" fmla="*/ 1668 w 1768"/>
                <a:gd name="T121" fmla="*/ 114 h 397"/>
                <a:gd name="T122" fmla="*/ 1752 w 1768"/>
                <a:gd name="T123" fmla="*/ 124 h 397"/>
                <a:gd name="T124" fmla="*/ 1765 w 1768"/>
                <a:gd name="T125" fmla="*/ 132 h 3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8"/>
                <a:gd name="T190" fmla="*/ 0 h 397"/>
                <a:gd name="T191" fmla="*/ 1768 w 1768"/>
                <a:gd name="T192" fmla="*/ 397 h 3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8" h="397">
                  <a:moveTo>
                    <a:pt x="0" y="397"/>
                  </a:moveTo>
                  <a:cubicBezTo>
                    <a:pt x="8" y="388"/>
                    <a:pt x="16" y="380"/>
                    <a:pt x="25" y="372"/>
                  </a:cubicBezTo>
                  <a:cubicBezTo>
                    <a:pt x="34" y="364"/>
                    <a:pt x="43" y="351"/>
                    <a:pt x="51" y="349"/>
                  </a:cubicBezTo>
                  <a:cubicBezTo>
                    <a:pt x="59" y="347"/>
                    <a:pt x="66" y="361"/>
                    <a:pt x="73" y="360"/>
                  </a:cubicBezTo>
                  <a:cubicBezTo>
                    <a:pt x="80" y="359"/>
                    <a:pt x="86" y="349"/>
                    <a:pt x="93" y="345"/>
                  </a:cubicBezTo>
                  <a:cubicBezTo>
                    <a:pt x="100" y="341"/>
                    <a:pt x="110" y="340"/>
                    <a:pt x="117" y="337"/>
                  </a:cubicBezTo>
                  <a:cubicBezTo>
                    <a:pt x="124" y="334"/>
                    <a:pt x="133" y="326"/>
                    <a:pt x="138" y="327"/>
                  </a:cubicBezTo>
                  <a:cubicBezTo>
                    <a:pt x="143" y="328"/>
                    <a:pt x="142" y="339"/>
                    <a:pt x="145" y="340"/>
                  </a:cubicBezTo>
                  <a:cubicBezTo>
                    <a:pt x="148" y="341"/>
                    <a:pt x="155" y="338"/>
                    <a:pt x="159" y="336"/>
                  </a:cubicBezTo>
                  <a:cubicBezTo>
                    <a:pt x="163" y="334"/>
                    <a:pt x="166" y="327"/>
                    <a:pt x="172" y="327"/>
                  </a:cubicBezTo>
                  <a:cubicBezTo>
                    <a:pt x="178" y="327"/>
                    <a:pt x="191" y="338"/>
                    <a:pt x="198" y="336"/>
                  </a:cubicBezTo>
                  <a:cubicBezTo>
                    <a:pt x="205" y="334"/>
                    <a:pt x="211" y="314"/>
                    <a:pt x="216" y="315"/>
                  </a:cubicBezTo>
                  <a:cubicBezTo>
                    <a:pt x="221" y="316"/>
                    <a:pt x="223" y="337"/>
                    <a:pt x="228" y="339"/>
                  </a:cubicBezTo>
                  <a:cubicBezTo>
                    <a:pt x="233" y="341"/>
                    <a:pt x="231" y="328"/>
                    <a:pt x="244" y="325"/>
                  </a:cubicBezTo>
                  <a:cubicBezTo>
                    <a:pt x="257" y="322"/>
                    <a:pt x="291" y="320"/>
                    <a:pt x="304" y="321"/>
                  </a:cubicBezTo>
                  <a:cubicBezTo>
                    <a:pt x="317" y="322"/>
                    <a:pt x="318" y="334"/>
                    <a:pt x="322" y="330"/>
                  </a:cubicBezTo>
                  <a:cubicBezTo>
                    <a:pt x="326" y="326"/>
                    <a:pt x="327" y="294"/>
                    <a:pt x="331" y="298"/>
                  </a:cubicBezTo>
                  <a:cubicBezTo>
                    <a:pt x="335" y="302"/>
                    <a:pt x="343" y="350"/>
                    <a:pt x="348" y="351"/>
                  </a:cubicBezTo>
                  <a:cubicBezTo>
                    <a:pt x="353" y="352"/>
                    <a:pt x="356" y="303"/>
                    <a:pt x="360" y="304"/>
                  </a:cubicBezTo>
                  <a:cubicBezTo>
                    <a:pt x="364" y="305"/>
                    <a:pt x="365" y="354"/>
                    <a:pt x="370" y="355"/>
                  </a:cubicBezTo>
                  <a:cubicBezTo>
                    <a:pt x="375" y="356"/>
                    <a:pt x="386" y="312"/>
                    <a:pt x="390" y="312"/>
                  </a:cubicBezTo>
                  <a:cubicBezTo>
                    <a:pt x="394" y="312"/>
                    <a:pt x="389" y="360"/>
                    <a:pt x="397" y="357"/>
                  </a:cubicBezTo>
                  <a:cubicBezTo>
                    <a:pt x="405" y="354"/>
                    <a:pt x="424" y="310"/>
                    <a:pt x="438" y="295"/>
                  </a:cubicBezTo>
                  <a:cubicBezTo>
                    <a:pt x="452" y="280"/>
                    <a:pt x="469" y="267"/>
                    <a:pt x="480" y="267"/>
                  </a:cubicBezTo>
                  <a:cubicBezTo>
                    <a:pt x="491" y="267"/>
                    <a:pt x="494" y="288"/>
                    <a:pt x="504" y="295"/>
                  </a:cubicBezTo>
                  <a:cubicBezTo>
                    <a:pt x="514" y="302"/>
                    <a:pt x="530" y="312"/>
                    <a:pt x="538" y="309"/>
                  </a:cubicBezTo>
                  <a:cubicBezTo>
                    <a:pt x="546" y="306"/>
                    <a:pt x="545" y="290"/>
                    <a:pt x="553" y="277"/>
                  </a:cubicBezTo>
                  <a:cubicBezTo>
                    <a:pt x="561" y="264"/>
                    <a:pt x="580" y="239"/>
                    <a:pt x="588" y="232"/>
                  </a:cubicBezTo>
                  <a:cubicBezTo>
                    <a:pt x="596" y="225"/>
                    <a:pt x="593" y="230"/>
                    <a:pt x="601" y="235"/>
                  </a:cubicBezTo>
                  <a:cubicBezTo>
                    <a:pt x="609" y="240"/>
                    <a:pt x="622" y="259"/>
                    <a:pt x="634" y="262"/>
                  </a:cubicBezTo>
                  <a:cubicBezTo>
                    <a:pt x="646" y="265"/>
                    <a:pt x="658" y="264"/>
                    <a:pt x="675" y="255"/>
                  </a:cubicBezTo>
                  <a:cubicBezTo>
                    <a:pt x="692" y="246"/>
                    <a:pt x="724" y="220"/>
                    <a:pt x="735" y="210"/>
                  </a:cubicBezTo>
                  <a:cubicBezTo>
                    <a:pt x="746" y="200"/>
                    <a:pt x="739" y="194"/>
                    <a:pt x="742" y="193"/>
                  </a:cubicBezTo>
                  <a:cubicBezTo>
                    <a:pt x="745" y="192"/>
                    <a:pt x="746" y="205"/>
                    <a:pt x="754" y="204"/>
                  </a:cubicBezTo>
                  <a:cubicBezTo>
                    <a:pt x="762" y="203"/>
                    <a:pt x="778" y="189"/>
                    <a:pt x="789" y="186"/>
                  </a:cubicBezTo>
                  <a:cubicBezTo>
                    <a:pt x="800" y="183"/>
                    <a:pt x="813" y="187"/>
                    <a:pt x="820" y="183"/>
                  </a:cubicBezTo>
                  <a:cubicBezTo>
                    <a:pt x="827" y="179"/>
                    <a:pt x="828" y="164"/>
                    <a:pt x="831" y="159"/>
                  </a:cubicBezTo>
                  <a:cubicBezTo>
                    <a:pt x="834" y="154"/>
                    <a:pt x="832" y="150"/>
                    <a:pt x="837" y="150"/>
                  </a:cubicBezTo>
                  <a:cubicBezTo>
                    <a:pt x="842" y="150"/>
                    <a:pt x="852" y="160"/>
                    <a:pt x="862" y="157"/>
                  </a:cubicBezTo>
                  <a:cubicBezTo>
                    <a:pt x="872" y="154"/>
                    <a:pt x="891" y="129"/>
                    <a:pt x="900" y="133"/>
                  </a:cubicBezTo>
                  <a:cubicBezTo>
                    <a:pt x="909" y="137"/>
                    <a:pt x="910" y="180"/>
                    <a:pt x="916" y="178"/>
                  </a:cubicBezTo>
                  <a:cubicBezTo>
                    <a:pt x="922" y="176"/>
                    <a:pt x="920" y="134"/>
                    <a:pt x="934" y="123"/>
                  </a:cubicBezTo>
                  <a:cubicBezTo>
                    <a:pt x="948" y="112"/>
                    <a:pt x="984" y="118"/>
                    <a:pt x="997" y="115"/>
                  </a:cubicBezTo>
                  <a:cubicBezTo>
                    <a:pt x="1010" y="112"/>
                    <a:pt x="1009" y="117"/>
                    <a:pt x="1014" y="106"/>
                  </a:cubicBezTo>
                  <a:cubicBezTo>
                    <a:pt x="1019" y="95"/>
                    <a:pt x="1015" y="62"/>
                    <a:pt x="1027" y="49"/>
                  </a:cubicBezTo>
                  <a:cubicBezTo>
                    <a:pt x="1039" y="36"/>
                    <a:pt x="1074" y="22"/>
                    <a:pt x="1084" y="30"/>
                  </a:cubicBezTo>
                  <a:cubicBezTo>
                    <a:pt x="1094" y="38"/>
                    <a:pt x="1084" y="87"/>
                    <a:pt x="1090" y="94"/>
                  </a:cubicBezTo>
                  <a:cubicBezTo>
                    <a:pt x="1096" y="101"/>
                    <a:pt x="1112" y="88"/>
                    <a:pt x="1120" y="75"/>
                  </a:cubicBezTo>
                  <a:cubicBezTo>
                    <a:pt x="1128" y="62"/>
                    <a:pt x="1131" y="24"/>
                    <a:pt x="1140" y="19"/>
                  </a:cubicBezTo>
                  <a:cubicBezTo>
                    <a:pt x="1149" y="14"/>
                    <a:pt x="1169" y="48"/>
                    <a:pt x="1177" y="46"/>
                  </a:cubicBezTo>
                  <a:cubicBezTo>
                    <a:pt x="1185" y="44"/>
                    <a:pt x="1185" y="16"/>
                    <a:pt x="1188" y="10"/>
                  </a:cubicBezTo>
                  <a:cubicBezTo>
                    <a:pt x="1191" y="4"/>
                    <a:pt x="1190" y="0"/>
                    <a:pt x="1198" y="10"/>
                  </a:cubicBezTo>
                  <a:cubicBezTo>
                    <a:pt x="1206" y="20"/>
                    <a:pt x="1227" y="64"/>
                    <a:pt x="1236" y="72"/>
                  </a:cubicBezTo>
                  <a:cubicBezTo>
                    <a:pt x="1245" y="80"/>
                    <a:pt x="1246" y="56"/>
                    <a:pt x="1255" y="57"/>
                  </a:cubicBezTo>
                  <a:cubicBezTo>
                    <a:pt x="1264" y="58"/>
                    <a:pt x="1271" y="72"/>
                    <a:pt x="1293" y="76"/>
                  </a:cubicBezTo>
                  <a:cubicBezTo>
                    <a:pt x="1315" y="80"/>
                    <a:pt x="1362" y="78"/>
                    <a:pt x="1386" y="81"/>
                  </a:cubicBezTo>
                  <a:cubicBezTo>
                    <a:pt x="1410" y="84"/>
                    <a:pt x="1417" y="91"/>
                    <a:pt x="1434" y="91"/>
                  </a:cubicBezTo>
                  <a:cubicBezTo>
                    <a:pt x="1451" y="91"/>
                    <a:pt x="1469" y="84"/>
                    <a:pt x="1489" y="82"/>
                  </a:cubicBezTo>
                  <a:cubicBezTo>
                    <a:pt x="1509" y="80"/>
                    <a:pt x="1535" y="75"/>
                    <a:pt x="1557" y="78"/>
                  </a:cubicBezTo>
                  <a:cubicBezTo>
                    <a:pt x="1579" y="81"/>
                    <a:pt x="1605" y="94"/>
                    <a:pt x="1623" y="100"/>
                  </a:cubicBezTo>
                  <a:cubicBezTo>
                    <a:pt x="1641" y="106"/>
                    <a:pt x="1647" y="110"/>
                    <a:pt x="1668" y="114"/>
                  </a:cubicBezTo>
                  <a:cubicBezTo>
                    <a:pt x="1689" y="118"/>
                    <a:pt x="1736" y="121"/>
                    <a:pt x="1752" y="124"/>
                  </a:cubicBezTo>
                  <a:cubicBezTo>
                    <a:pt x="1768" y="127"/>
                    <a:pt x="1763" y="131"/>
                    <a:pt x="1765" y="132"/>
                  </a:cubicBez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8" rIns="91434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25612" name="Freeform 22"/>
            <p:cNvSpPr>
              <a:spLocks/>
            </p:cNvSpPr>
            <p:nvPr/>
          </p:nvSpPr>
          <p:spPr bwMode="auto">
            <a:xfrm>
              <a:off x="4308" y="1344"/>
              <a:ext cx="1768" cy="397"/>
            </a:xfrm>
            <a:custGeom>
              <a:avLst/>
              <a:gdLst>
                <a:gd name="T0" fmla="*/ 0 w 1768"/>
                <a:gd name="T1" fmla="*/ 397 h 397"/>
                <a:gd name="T2" fmla="*/ 25 w 1768"/>
                <a:gd name="T3" fmla="*/ 372 h 397"/>
                <a:gd name="T4" fmla="*/ 51 w 1768"/>
                <a:gd name="T5" fmla="*/ 349 h 397"/>
                <a:gd name="T6" fmla="*/ 73 w 1768"/>
                <a:gd name="T7" fmla="*/ 360 h 397"/>
                <a:gd name="T8" fmla="*/ 93 w 1768"/>
                <a:gd name="T9" fmla="*/ 345 h 397"/>
                <a:gd name="T10" fmla="*/ 117 w 1768"/>
                <a:gd name="T11" fmla="*/ 337 h 397"/>
                <a:gd name="T12" fmla="*/ 138 w 1768"/>
                <a:gd name="T13" fmla="*/ 327 h 397"/>
                <a:gd name="T14" fmla="*/ 145 w 1768"/>
                <a:gd name="T15" fmla="*/ 340 h 397"/>
                <a:gd name="T16" fmla="*/ 159 w 1768"/>
                <a:gd name="T17" fmla="*/ 336 h 397"/>
                <a:gd name="T18" fmla="*/ 172 w 1768"/>
                <a:gd name="T19" fmla="*/ 327 h 397"/>
                <a:gd name="T20" fmla="*/ 198 w 1768"/>
                <a:gd name="T21" fmla="*/ 336 h 397"/>
                <a:gd name="T22" fmla="*/ 216 w 1768"/>
                <a:gd name="T23" fmla="*/ 315 h 397"/>
                <a:gd name="T24" fmla="*/ 228 w 1768"/>
                <a:gd name="T25" fmla="*/ 339 h 397"/>
                <a:gd name="T26" fmla="*/ 244 w 1768"/>
                <a:gd name="T27" fmla="*/ 325 h 397"/>
                <a:gd name="T28" fmla="*/ 304 w 1768"/>
                <a:gd name="T29" fmla="*/ 321 h 397"/>
                <a:gd name="T30" fmla="*/ 322 w 1768"/>
                <a:gd name="T31" fmla="*/ 330 h 397"/>
                <a:gd name="T32" fmla="*/ 331 w 1768"/>
                <a:gd name="T33" fmla="*/ 298 h 397"/>
                <a:gd name="T34" fmla="*/ 348 w 1768"/>
                <a:gd name="T35" fmla="*/ 351 h 397"/>
                <a:gd name="T36" fmla="*/ 360 w 1768"/>
                <a:gd name="T37" fmla="*/ 304 h 397"/>
                <a:gd name="T38" fmla="*/ 370 w 1768"/>
                <a:gd name="T39" fmla="*/ 355 h 397"/>
                <a:gd name="T40" fmla="*/ 390 w 1768"/>
                <a:gd name="T41" fmla="*/ 312 h 397"/>
                <a:gd name="T42" fmla="*/ 397 w 1768"/>
                <a:gd name="T43" fmla="*/ 357 h 397"/>
                <a:gd name="T44" fmla="*/ 438 w 1768"/>
                <a:gd name="T45" fmla="*/ 295 h 397"/>
                <a:gd name="T46" fmla="*/ 480 w 1768"/>
                <a:gd name="T47" fmla="*/ 267 h 397"/>
                <a:gd name="T48" fmla="*/ 504 w 1768"/>
                <a:gd name="T49" fmla="*/ 295 h 397"/>
                <a:gd name="T50" fmla="*/ 538 w 1768"/>
                <a:gd name="T51" fmla="*/ 309 h 397"/>
                <a:gd name="T52" fmla="*/ 553 w 1768"/>
                <a:gd name="T53" fmla="*/ 277 h 397"/>
                <a:gd name="T54" fmla="*/ 588 w 1768"/>
                <a:gd name="T55" fmla="*/ 232 h 397"/>
                <a:gd name="T56" fmla="*/ 601 w 1768"/>
                <a:gd name="T57" fmla="*/ 235 h 397"/>
                <a:gd name="T58" fmla="*/ 634 w 1768"/>
                <a:gd name="T59" fmla="*/ 262 h 397"/>
                <a:gd name="T60" fmla="*/ 675 w 1768"/>
                <a:gd name="T61" fmla="*/ 255 h 397"/>
                <a:gd name="T62" fmla="*/ 735 w 1768"/>
                <a:gd name="T63" fmla="*/ 210 h 397"/>
                <a:gd name="T64" fmla="*/ 742 w 1768"/>
                <a:gd name="T65" fmla="*/ 193 h 397"/>
                <a:gd name="T66" fmla="*/ 754 w 1768"/>
                <a:gd name="T67" fmla="*/ 204 h 397"/>
                <a:gd name="T68" fmla="*/ 789 w 1768"/>
                <a:gd name="T69" fmla="*/ 186 h 397"/>
                <a:gd name="T70" fmla="*/ 820 w 1768"/>
                <a:gd name="T71" fmla="*/ 183 h 397"/>
                <a:gd name="T72" fmla="*/ 831 w 1768"/>
                <a:gd name="T73" fmla="*/ 159 h 397"/>
                <a:gd name="T74" fmla="*/ 837 w 1768"/>
                <a:gd name="T75" fmla="*/ 150 h 397"/>
                <a:gd name="T76" fmla="*/ 862 w 1768"/>
                <a:gd name="T77" fmla="*/ 157 h 397"/>
                <a:gd name="T78" fmla="*/ 900 w 1768"/>
                <a:gd name="T79" fmla="*/ 133 h 397"/>
                <a:gd name="T80" fmla="*/ 916 w 1768"/>
                <a:gd name="T81" fmla="*/ 178 h 397"/>
                <a:gd name="T82" fmla="*/ 934 w 1768"/>
                <a:gd name="T83" fmla="*/ 123 h 397"/>
                <a:gd name="T84" fmla="*/ 997 w 1768"/>
                <a:gd name="T85" fmla="*/ 115 h 397"/>
                <a:gd name="T86" fmla="*/ 1014 w 1768"/>
                <a:gd name="T87" fmla="*/ 106 h 397"/>
                <a:gd name="T88" fmla="*/ 1027 w 1768"/>
                <a:gd name="T89" fmla="*/ 49 h 397"/>
                <a:gd name="T90" fmla="*/ 1084 w 1768"/>
                <a:gd name="T91" fmla="*/ 30 h 397"/>
                <a:gd name="T92" fmla="*/ 1090 w 1768"/>
                <a:gd name="T93" fmla="*/ 94 h 397"/>
                <a:gd name="T94" fmla="*/ 1120 w 1768"/>
                <a:gd name="T95" fmla="*/ 75 h 397"/>
                <a:gd name="T96" fmla="*/ 1140 w 1768"/>
                <a:gd name="T97" fmla="*/ 19 h 397"/>
                <a:gd name="T98" fmla="*/ 1177 w 1768"/>
                <a:gd name="T99" fmla="*/ 46 h 397"/>
                <a:gd name="T100" fmla="*/ 1188 w 1768"/>
                <a:gd name="T101" fmla="*/ 10 h 397"/>
                <a:gd name="T102" fmla="*/ 1198 w 1768"/>
                <a:gd name="T103" fmla="*/ 10 h 397"/>
                <a:gd name="T104" fmla="*/ 1236 w 1768"/>
                <a:gd name="T105" fmla="*/ 72 h 397"/>
                <a:gd name="T106" fmla="*/ 1255 w 1768"/>
                <a:gd name="T107" fmla="*/ 57 h 397"/>
                <a:gd name="T108" fmla="*/ 1293 w 1768"/>
                <a:gd name="T109" fmla="*/ 76 h 397"/>
                <a:gd name="T110" fmla="*/ 1386 w 1768"/>
                <a:gd name="T111" fmla="*/ 81 h 397"/>
                <a:gd name="T112" fmla="*/ 1434 w 1768"/>
                <a:gd name="T113" fmla="*/ 91 h 397"/>
                <a:gd name="T114" fmla="*/ 1489 w 1768"/>
                <a:gd name="T115" fmla="*/ 82 h 397"/>
                <a:gd name="T116" fmla="*/ 1557 w 1768"/>
                <a:gd name="T117" fmla="*/ 78 h 397"/>
                <a:gd name="T118" fmla="*/ 1623 w 1768"/>
                <a:gd name="T119" fmla="*/ 100 h 397"/>
                <a:gd name="T120" fmla="*/ 1668 w 1768"/>
                <a:gd name="T121" fmla="*/ 114 h 397"/>
                <a:gd name="T122" fmla="*/ 1752 w 1768"/>
                <a:gd name="T123" fmla="*/ 124 h 397"/>
                <a:gd name="T124" fmla="*/ 1765 w 1768"/>
                <a:gd name="T125" fmla="*/ 132 h 3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8"/>
                <a:gd name="T190" fmla="*/ 0 h 397"/>
                <a:gd name="T191" fmla="*/ 1768 w 1768"/>
                <a:gd name="T192" fmla="*/ 397 h 3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8" h="397">
                  <a:moveTo>
                    <a:pt x="0" y="397"/>
                  </a:moveTo>
                  <a:cubicBezTo>
                    <a:pt x="8" y="388"/>
                    <a:pt x="16" y="380"/>
                    <a:pt x="25" y="372"/>
                  </a:cubicBezTo>
                  <a:cubicBezTo>
                    <a:pt x="34" y="364"/>
                    <a:pt x="43" y="351"/>
                    <a:pt x="51" y="349"/>
                  </a:cubicBezTo>
                  <a:cubicBezTo>
                    <a:pt x="59" y="347"/>
                    <a:pt x="66" y="361"/>
                    <a:pt x="73" y="360"/>
                  </a:cubicBezTo>
                  <a:cubicBezTo>
                    <a:pt x="80" y="359"/>
                    <a:pt x="86" y="349"/>
                    <a:pt x="93" y="345"/>
                  </a:cubicBezTo>
                  <a:cubicBezTo>
                    <a:pt x="100" y="341"/>
                    <a:pt x="110" y="340"/>
                    <a:pt x="117" y="337"/>
                  </a:cubicBezTo>
                  <a:cubicBezTo>
                    <a:pt x="124" y="334"/>
                    <a:pt x="133" y="326"/>
                    <a:pt x="138" y="327"/>
                  </a:cubicBezTo>
                  <a:cubicBezTo>
                    <a:pt x="143" y="328"/>
                    <a:pt x="142" y="339"/>
                    <a:pt x="145" y="340"/>
                  </a:cubicBezTo>
                  <a:cubicBezTo>
                    <a:pt x="148" y="341"/>
                    <a:pt x="155" y="338"/>
                    <a:pt x="159" y="336"/>
                  </a:cubicBezTo>
                  <a:cubicBezTo>
                    <a:pt x="163" y="334"/>
                    <a:pt x="166" y="327"/>
                    <a:pt x="172" y="327"/>
                  </a:cubicBezTo>
                  <a:cubicBezTo>
                    <a:pt x="178" y="327"/>
                    <a:pt x="191" y="338"/>
                    <a:pt x="198" y="336"/>
                  </a:cubicBezTo>
                  <a:cubicBezTo>
                    <a:pt x="205" y="334"/>
                    <a:pt x="211" y="314"/>
                    <a:pt x="216" y="315"/>
                  </a:cubicBezTo>
                  <a:cubicBezTo>
                    <a:pt x="221" y="316"/>
                    <a:pt x="223" y="337"/>
                    <a:pt x="228" y="339"/>
                  </a:cubicBezTo>
                  <a:cubicBezTo>
                    <a:pt x="233" y="341"/>
                    <a:pt x="231" y="328"/>
                    <a:pt x="244" y="325"/>
                  </a:cubicBezTo>
                  <a:cubicBezTo>
                    <a:pt x="257" y="322"/>
                    <a:pt x="291" y="320"/>
                    <a:pt x="304" y="321"/>
                  </a:cubicBezTo>
                  <a:cubicBezTo>
                    <a:pt x="317" y="322"/>
                    <a:pt x="318" y="334"/>
                    <a:pt x="322" y="330"/>
                  </a:cubicBezTo>
                  <a:cubicBezTo>
                    <a:pt x="326" y="326"/>
                    <a:pt x="327" y="294"/>
                    <a:pt x="331" y="298"/>
                  </a:cubicBezTo>
                  <a:cubicBezTo>
                    <a:pt x="335" y="302"/>
                    <a:pt x="343" y="350"/>
                    <a:pt x="348" y="351"/>
                  </a:cubicBezTo>
                  <a:cubicBezTo>
                    <a:pt x="353" y="352"/>
                    <a:pt x="356" y="303"/>
                    <a:pt x="360" y="304"/>
                  </a:cubicBezTo>
                  <a:cubicBezTo>
                    <a:pt x="364" y="305"/>
                    <a:pt x="365" y="354"/>
                    <a:pt x="370" y="355"/>
                  </a:cubicBezTo>
                  <a:cubicBezTo>
                    <a:pt x="375" y="356"/>
                    <a:pt x="386" y="312"/>
                    <a:pt x="390" y="312"/>
                  </a:cubicBezTo>
                  <a:cubicBezTo>
                    <a:pt x="394" y="312"/>
                    <a:pt x="389" y="360"/>
                    <a:pt x="397" y="357"/>
                  </a:cubicBezTo>
                  <a:cubicBezTo>
                    <a:pt x="405" y="354"/>
                    <a:pt x="424" y="310"/>
                    <a:pt x="438" y="295"/>
                  </a:cubicBezTo>
                  <a:cubicBezTo>
                    <a:pt x="452" y="280"/>
                    <a:pt x="469" y="267"/>
                    <a:pt x="480" y="267"/>
                  </a:cubicBezTo>
                  <a:cubicBezTo>
                    <a:pt x="491" y="267"/>
                    <a:pt x="494" y="288"/>
                    <a:pt x="504" y="295"/>
                  </a:cubicBezTo>
                  <a:cubicBezTo>
                    <a:pt x="514" y="302"/>
                    <a:pt x="530" y="312"/>
                    <a:pt x="538" y="309"/>
                  </a:cubicBezTo>
                  <a:cubicBezTo>
                    <a:pt x="546" y="306"/>
                    <a:pt x="545" y="290"/>
                    <a:pt x="553" y="277"/>
                  </a:cubicBezTo>
                  <a:cubicBezTo>
                    <a:pt x="561" y="264"/>
                    <a:pt x="580" y="239"/>
                    <a:pt x="588" y="232"/>
                  </a:cubicBezTo>
                  <a:cubicBezTo>
                    <a:pt x="596" y="225"/>
                    <a:pt x="593" y="230"/>
                    <a:pt x="601" y="235"/>
                  </a:cubicBezTo>
                  <a:cubicBezTo>
                    <a:pt x="609" y="240"/>
                    <a:pt x="622" y="259"/>
                    <a:pt x="634" y="262"/>
                  </a:cubicBezTo>
                  <a:cubicBezTo>
                    <a:pt x="646" y="265"/>
                    <a:pt x="658" y="264"/>
                    <a:pt x="675" y="255"/>
                  </a:cubicBezTo>
                  <a:cubicBezTo>
                    <a:pt x="692" y="246"/>
                    <a:pt x="724" y="220"/>
                    <a:pt x="735" y="210"/>
                  </a:cubicBezTo>
                  <a:cubicBezTo>
                    <a:pt x="746" y="200"/>
                    <a:pt x="739" y="194"/>
                    <a:pt x="742" y="193"/>
                  </a:cubicBezTo>
                  <a:cubicBezTo>
                    <a:pt x="745" y="192"/>
                    <a:pt x="746" y="205"/>
                    <a:pt x="754" y="204"/>
                  </a:cubicBezTo>
                  <a:cubicBezTo>
                    <a:pt x="762" y="203"/>
                    <a:pt x="778" y="189"/>
                    <a:pt x="789" y="186"/>
                  </a:cubicBezTo>
                  <a:cubicBezTo>
                    <a:pt x="800" y="183"/>
                    <a:pt x="813" y="187"/>
                    <a:pt x="820" y="183"/>
                  </a:cubicBezTo>
                  <a:cubicBezTo>
                    <a:pt x="827" y="179"/>
                    <a:pt x="828" y="164"/>
                    <a:pt x="831" y="159"/>
                  </a:cubicBezTo>
                  <a:cubicBezTo>
                    <a:pt x="834" y="154"/>
                    <a:pt x="832" y="150"/>
                    <a:pt x="837" y="150"/>
                  </a:cubicBezTo>
                  <a:cubicBezTo>
                    <a:pt x="842" y="150"/>
                    <a:pt x="852" y="160"/>
                    <a:pt x="862" y="157"/>
                  </a:cubicBezTo>
                  <a:cubicBezTo>
                    <a:pt x="872" y="154"/>
                    <a:pt x="891" y="129"/>
                    <a:pt x="900" y="133"/>
                  </a:cubicBezTo>
                  <a:cubicBezTo>
                    <a:pt x="909" y="137"/>
                    <a:pt x="910" y="180"/>
                    <a:pt x="916" y="178"/>
                  </a:cubicBezTo>
                  <a:cubicBezTo>
                    <a:pt x="922" y="176"/>
                    <a:pt x="920" y="134"/>
                    <a:pt x="934" y="123"/>
                  </a:cubicBezTo>
                  <a:cubicBezTo>
                    <a:pt x="948" y="112"/>
                    <a:pt x="984" y="118"/>
                    <a:pt x="997" y="115"/>
                  </a:cubicBezTo>
                  <a:cubicBezTo>
                    <a:pt x="1010" y="112"/>
                    <a:pt x="1009" y="117"/>
                    <a:pt x="1014" y="106"/>
                  </a:cubicBezTo>
                  <a:cubicBezTo>
                    <a:pt x="1019" y="95"/>
                    <a:pt x="1015" y="62"/>
                    <a:pt x="1027" y="49"/>
                  </a:cubicBezTo>
                  <a:cubicBezTo>
                    <a:pt x="1039" y="36"/>
                    <a:pt x="1074" y="22"/>
                    <a:pt x="1084" y="30"/>
                  </a:cubicBezTo>
                  <a:cubicBezTo>
                    <a:pt x="1094" y="38"/>
                    <a:pt x="1084" y="87"/>
                    <a:pt x="1090" y="94"/>
                  </a:cubicBezTo>
                  <a:cubicBezTo>
                    <a:pt x="1096" y="101"/>
                    <a:pt x="1112" y="88"/>
                    <a:pt x="1120" y="75"/>
                  </a:cubicBezTo>
                  <a:cubicBezTo>
                    <a:pt x="1128" y="62"/>
                    <a:pt x="1131" y="24"/>
                    <a:pt x="1140" y="19"/>
                  </a:cubicBezTo>
                  <a:cubicBezTo>
                    <a:pt x="1149" y="14"/>
                    <a:pt x="1169" y="48"/>
                    <a:pt x="1177" y="46"/>
                  </a:cubicBezTo>
                  <a:cubicBezTo>
                    <a:pt x="1185" y="44"/>
                    <a:pt x="1185" y="16"/>
                    <a:pt x="1188" y="10"/>
                  </a:cubicBezTo>
                  <a:cubicBezTo>
                    <a:pt x="1191" y="4"/>
                    <a:pt x="1190" y="0"/>
                    <a:pt x="1198" y="10"/>
                  </a:cubicBezTo>
                  <a:cubicBezTo>
                    <a:pt x="1206" y="20"/>
                    <a:pt x="1227" y="64"/>
                    <a:pt x="1236" y="72"/>
                  </a:cubicBezTo>
                  <a:cubicBezTo>
                    <a:pt x="1245" y="80"/>
                    <a:pt x="1246" y="56"/>
                    <a:pt x="1255" y="57"/>
                  </a:cubicBezTo>
                  <a:cubicBezTo>
                    <a:pt x="1264" y="58"/>
                    <a:pt x="1271" y="72"/>
                    <a:pt x="1293" y="76"/>
                  </a:cubicBezTo>
                  <a:cubicBezTo>
                    <a:pt x="1315" y="80"/>
                    <a:pt x="1362" y="78"/>
                    <a:pt x="1386" y="81"/>
                  </a:cubicBezTo>
                  <a:cubicBezTo>
                    <a:pt x="1410" y="84"/>
                    <a:pt x="1417" y="91"/>
                    <a:pt x="1434" y="91"/>
                  </a:cubicBezTo>
                  <a:cubicBezTo>
                    <a:pt x="1451" y="91"/>
                    <a:pt x="1469" y="84"/>
                    <a:pt x="1489" y="82"/>
                  </a:cubicBezTo>
                  <a:cubicBezTo>
                    <a:pt x="1509" y="80"/>
                    <a:pt x="1535" y="75"/>
                    <a:pt x="1557" y="78"/>
                  </a:cubicBezTo>
                  <a:cubicBezTo>
                    <a:pt x="1579" y="81"/>
                    <a:pt x="1605" y="94"/>
                    <a:pt x="1623" y="100"/>
                  </a:cubicBezTo>
                  <a:cubicBezTo>
                    <a:pt x="1641" y="106"/>
                    <a:pt x="1647" y="110"/>
                    <a:pt x="1668" y="114"/>
                  </a:cubicBezTo>
                  <a:cubicBezTo>
                    <a:pt x="1689" y="118"/>
                    <a:pt x="1736" y="121"/>
                    <a:pt x="1752" y="124"/>
                  </a:cubicBezTo>
                  <a:cubicBezTo>
                    <a:pt x="1768" y="127"/>
                    <a:pt x="1763" y="131"/>
                    <a:pt x="1765" y="132"/>
                  </a:cubicBez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8" rIns="91434" bIns="4571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5613" name="Group 26"/>
            <p:cNvGrpSpPr>
              <a:grpSpLocks/>
            </p:cNvGrpSpPr>
            <p:nvPr/>
          </p:nvGrpSpPr>
          <p:grpSpPr bwMode="auto">
            <a:xfrm>
              <a:off x="621" y="806"/>
              <a:ext cx="2748" cy="1551"/>
              <a:chOff x="621" y="806"/>
              <a:chExt cx="2748" cy="1551"/>
            </a:xfrm>
          </p:grpSpPr>
          <p:pic>
            <p:nvPicPr>
              <p:cNvPr id="25620" name="Picture 27" descr="sim2_swb4-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25"/>
              <a:stretch>
                <a:fillRect/>
              </a:stretch>
            </p:blipFill>
            <p:spPr bwMode="auto">
              <a:xfrm>
                <a:off x="621" y="806"/>
                <a:ext cx="2748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1" name="Text Box 28"/>
              <p:cNvSpPr txBox="1">
                <a:spLocks noChangeArrowheads="1"/>
              </p:cNvSpPr>
              <p:nvPr/>
            </p:nvSpPr>
            <p:spPr bwMode="auto">
              <a:xfrm>
                <a:off x="1004" y="910"/>
                <a:ext cx="1243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1400" b="1">
                    <a:latin typeface="Verdana" pitchFamily="34" charset="0"/>
                  </a:rPr>
                  <a:t>Sw Diff (Base-03)</a:t>
                </a:r>
              </a:p>
            </p:txBody>
          </p:sp>
          <p:sp>
            <p:nvSpPr>
              <p:cNvPr id="25622" name="Freeform 29"/>
              <p:cNvSpPr>
                <a:spLocks/>
              </p:cNvSpPr>
              <p:nvPr/>
            </p:nvSpPr>
            <p:spPr bwMode="auto">
              <a:xfrm>
                <a:off x="1890" y="906"/>
                <a:ext cx="894" cy="576"/>
              </a:xfrm>
              <a:custGeom>
                <a:avLst/>
                <a:gdLst>
                  <a:gd name="T0" fmla="*/ 0 w 894"/>
                  <a:gd name="T1" fmla="*/ 0 h 509"/>
                  <a:gd name="T2" fmla="*/ 104 w 894"/>
                  <a:gd name="T3" fmla="*/ 557 h 509"/>
                  <a:gd name="T4" fmla="*/ 163 w 894"/>
                  <a:gd name="T5" fmla="*/ 643 h 509"/>
                  <a:gd name="T6" fmla="*/ 229 w 894"/>
                  <a:gd name="T7" fmla="*/ 652 h 509"/>
                  <a:gd name="T8" fmla="*/ 628 w 894"/>
                  <a:gd name="T9" fmla="*/ 519 h 509"/>
                  <a:gd name="T10" fmla="*/ 739 w 894"/>
                  <a:gd name="T11" fmla="*/ 492 h 509"/>
                  <a:gd name="T12" fmla="*/ 894 w 894"/>
                  <a:gd name="T13" fmla="*/ 481 h 5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4"/>
                  <a:gd name="T22" fmla="*/ 0 h 509"/>
                  <a:gd name="T23" fmla="*/ 894 w 894"/>
                  <a:gd name="T24" fmla="*/ 509 h 5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4" h="509">
                    <a:moveTo>
                      <a:pt x="0" y="0"/>
                    </a:moveTo>
                    <a:lnTo>
                      <a:pt x="104" y="435"/>
                    </a:lnTo>
                    <a:lnTo>
                      <a:pt x="163" y="502"/>
                    </a:lnTo>
                    <a:lnTo>
                      <a:pt x="229" y="509"/>
                    </a:lnTo>
                    <a:lnTo>
                      <a:pt x="628" y="406"/>
                    </a:lnTo>
                    <a:lnTo>
                      <a:pt x="739" y="384"/>
                    </a:lnTo>
                    <a:lnTo>
                      <a:pt x="894" y="37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614" name="Group 30"/>
            <p:cNvGrpSpPr>
              <a:grpSpLocks/>
            </p:cNvGrpSpPr>
            <p:nvPr/>
          </p:nvGrpSpPr>
          <p:grpSpPr bwMode="auto">
            <a:xfrm>
              <a:off x="3456" y="784"/>
              <a:ext cx="2765" cy="1543"/>
              <a:chOff x="3456" y="784"/>
              <a:chExt cx="2765" cy="1543"/>
            </a:xfrm>
          </p:grpSpPr>
          <p:pic>
            <p:nvPicPr>
              <p:cNvPr id="25617" name="Picture 31" descr="sim2_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784"/>
                <a:ext cx="2765" cy="1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8" name="Text Box 32"/>
              <p:cNvSpPr txBox="1">
                <a:spLocks noChangeArrowheads="1"/>
              </p:cNvSpPr>
              <p:nvPr/>
            </p:nvSpPr>
            <p:spPr bwMode="auto">
              <a:xfrm>
                <a:off x="3796" y="800"/>
                <a:ext cx="1556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1400" b="1">
                    <a:latin typeface="Verdana" pitchFamily="34" charset="0"/>
                  </a:rPr>
                  <a:t>Amplitude Diff (01-03)</a:t>
                </a:r>
              </a:p>
            </p:txBody>
          </p:sp>
          <p:sp>
            <p:nvSpPr>
              <p:cNvPr id="25619" name="Freeform 33"/>
              <p:cNvSpPr>
                <a:spLocks/>
              </p:cNvSpPr>
              <p:nvPr/>
            </p:nvSpPr>
            <p:spPr bwMode="auto">
              <a:xfrm>
                <a:off x="4733" y="983"/>
                <a:ext cx="894" cy="502"/>
              </a:xfrm>
              <a:custGeom>
                <a:avLst/>
                <a:gdLst>
                  <a:gd name="T0" fmla="*/ 0 w 894"/>
                  <a:gd name="T1" fmla="*/ 0 h 502"/>
                  <a:gd name="T2" fmla="*/ 104 w 894"/>
                  <a:gd name="T3" fmla="*/ 435 h 502"/>
                  <a:gd name="T4" fmla="*/ 163 w 894"/>
                  <a:gd name="T5" fmla="*/ 502 h 502"/>
                  <a:gd name="T6" fmla="*/ 333 w 894"/>
                  <a:gd name="T7" fmla="*/ 442 h 502"/>
                  <a:gd name="T8" fmla="*/ 503 w 894"/>
                  <a:gd name="T9" fmla="*/ 405 h 502"/>
                  <a:gd name="T10" fmla="*/ 732 w 894"/>
                  <a:gd name="T11" fmla="*/ 368 h 502"/>
                  <a:gd name="T12" fmla="*/ 894 w 894"/>
                  <a:gd name="T13" fmla="*/ 376 h 5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4"/>
                  <a:gd name="T22" fmla="*/ 0 h 502"/>
                  <a:gd name="T23" fmla="*/ 894 w 894"/>
                  <a:gd name="T24" fmla="*/ 502 h 5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4" h="502">
                    <a:moveTo>
                      <a:pt x="0" y="0"/>
                    </a:moveTo>
                    <a:lnTo>
                      <a:pt x="104" y="435"/>
                    </a:lnTo>
                    <a:lnTo>
                      <a:pt x="163" y="502"/>
                    </a:lnTo>
                    <a:lnTo>
                      <a:pt x="333" y="442"/>
                    </a:lnTo>
                    <a:lnTo>
                      <a:pt x="503" y="405"/>
                    </a:lnTo>
                    <a:lnTo>
                      <a:pt x="732" y="368"/>
                    </a:lnTo>
                    <a:lnTo>
                      <a:pt x="894" y="37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15" name="Freeform 34"/>
            <p:cNvSpPr>
              <a:spLocks/>
            </p:cNvSpPr>
            <p:nvPr/>
          </p:nvSpPr>
          <p:spPr bwMode="auto">
            <a:xfrm>
              <a:off x="1478" y="1346"/>
              <a:ext cx="1768" cy="397"/>
            </a:xfrm>
            <a:custGeom>
              <a:avLst/>
              <a:gdLst>
                <a:gd name="T0" fmla="*/ 0 w 1768"/>
                <a:gd name="T1" fmla="*/ 397 h 397"/>
                <a:gd name="T2" fmla="*/ 25 w 1768"/>
                <a:gd name="T3" fmla="*/ 372 h 397"/>
                <a:gd name="T4" fmla="*/ 51 w 1768"/>
                <a:gd name="T5" fmla="*/ 349 h 397"/>
                <a:gd name="T6" fmla="*/ 73 w 1768"/>
                <a:gd name="T7" fmla="*/ 360 h 397"/>
                <a:gd name="T8" fmla="*/ 93 w 1768"/>
                <a:gd name="T9" fmla="*/ 345 h 397"/>
                <a:gd name="T10" fmla="*/ 117 w 1768"/>
                <a:gd name="T11" fmla="*/ 337 h 397"/>
                <a:gd name="T12" fmla="*/ 138 w 1768"/>
                <a:gd name="T13" fmla="*/ 327 h 397"/>
                <a:gd name="T14" fmla="*/ 145 w 1768"/>
                <a:gd name="T15" fmla="*/ 340 h 397"/>
                <a:gd name="T16" fmla="*/ 159 w 1768"/>
                <a:gd name="T17" fmla="*/ 336 h 397"/>
                <a:gd name="T18" fmla="*/ 172 w 1768"/>
                <a:gd name="T19" fmla="*/ 327 h 397"/>
                <a:gd name="T20" fmla="*/ 198 w 1768"/>
                <a:gd name="T21" fmla="*/ 336 h 397"/>
                <a:gd name="T22" fmla="*/ 216 w 1768"/>
                <a:gd name="T23" fmla="*/ 315 h 397"/>
                <a:gd name="T24" fmla="*/ 228 w 1768"/>
                <a:gd name="T25" fmla="*/ 339 h 397"/>
                <a:gd name="T26" fmla="*/ 244 w 1768"/>
                <a:gd name="T27" fmla="*/ 325 h 397"/>
                <a:gd name="T28" fmla="*/ 304 w 1768"/>
                <a:gd name="T29" fmla="*/ 321 h 397"/>
                <a:gd name="T30" fmla="*/ 322 w 1768"/>
                <a:gd name="T31" fmla="*/ 330 h 397"/>
                <a:gd name="T32" fmla="*/ 331 w 1768"/>
                <a:gd name="T33" fmla="*/ 298 h 397"/>
                <a:gd name="T34" fmla="*/ 348 w 1768"/>
                <a:gd name="T35" fmla="*/ 351 h 397"/>
                <a:gd name="T36" fmla="*/ 360 w 1768"/>
                <a:gd name="T37" fmla="*/ 304 h 397"/>
                <a:gd name="T38" fmla="*/ 370 w 1768"/>
                <a:gd name="T39" fmla="*/ 355 h 397"/>
                <a:gd name="T40" fmla="*/ 390 w 1768"/>
                <a:gd name="T41" fmla="*/ 312 h 397"/>
                <a:gd name="T42" fmla="*/ 397 w 1768"/>
                <a:gd name="T43" fmla="*/ 357 h 397"/>
                <a:gd name="T44" fmla="*/ 438 w 1768"/>
                <a:gd name="T45" fmla="*/ 295 h 397"/>
                <a:gd name="T46" fmla="*/ 480 w 1768"/>
                <a:gd name="T47" fmla="*/ 267 h 397"/>
                <a:gd name="T48" fmla="*/ 504 w 1768"/>
                <a:gd name="T49" fmla="*/ 295 h 397"/>
                <a:gd name="T50" fmla="*/ 538 w 1768"/>
                <a:gd name="T51" fmla="*/ 309 h 397"/>
                <a:gd name="T52" fmla="*/ 553 w 1768"/>
                <a:gd name="T53" fmla="*/ 277 h 397"/>
                <a:gd name="T54" fmla="*/ 588 w 1768"/>
                <a:gd name="T55" fmla="*/ 232 h 397"/>
                <a:gd name="T56" fmla="*/ 601 w 1768"/>
                <a:gd name="T57" fmla="*/ 235 h 397"/>
                <a:gd name="T58" fmla="*/ 634 w 1768"/>
                <a:gd name="T59" fmla="*/ 262 h 397"/>
                <a:gd name="T60" fmla="*/ 675 w 1768"/>
                <a:gd name="T61" fmla="*/ 255 h 397"/>
                <a:gd name="T62" fmla="*/ 735 w 1768"/>
                <a:gd name="T63" fmla="*/ 210 h 397"/>
                <a:gd name="T64" fmla="*/ 742 w 1768"/>
                <a:gd name="T65" fmla="*/ 193 h 397"/>
                <a:gd name="T66" fmla="*/ 754 w 1768"/>
                <a:gd name="T67" fmla="*/ 204 h 397"/>
                <a:gd name="T68" fmla="*/ 789 w 1768"/>
                <a:gd name="T69" fmla="*/ 186 h 397"/>
                <a:gd name="T70" fmla="*/ 820 w 1768"/>
                <a:gd name="T71" fmla="*/ 183 h 397"/>
                <a:gd name="T72" fmla="*/ 831 w 1768"/>
                <a:gd name="T73" fmla="*/ 159 h 397"/>
                <a:gd name="T74" fmla="*/ 837 w 1768"/>
                <a:gd name="T75" fmla="*/ 150 h 397"/>
                <a:gd name="T76" fmla="*/ 862 w 1768"/>
                <a:gd name="T77" fmla="*/ 157 h 397"/>
                <a:gd name="T78" fmla="*/ 900 w 1768"/>
                <a:gd name="T79" fmla="*/ 133 h 397"/>
                <a:gd name="T80" fmla="*/ 916 w 1768"/>
                <a:gd name="T81" fmla="*/ 178 h 397"/>
                <a:gd name="T82" fmla="*/ 934 w 1768"/>
                <a:gd name="T83" fmla="*/ 123 h 397"/>
                <a:gd name="T84" fmla="*/ 997 w 1768"/>
                <a:gd name="T85" fmla="*/ 115 h 397"/>
                <a:gd name="T86" fmla="*/ 1014 w 1768"/>
                <a:gd name="T87" fmla="*/ 106 h 397"/>
                <a:gd name="T88" fmla="*/ 1027 w 1768"/>
                <a:gd name="T89" fmla="*/ 49 h 397"/>
                <a:gd name="T90" fmla="*/ 1084 w 1768"/>
                <a:gd name="T91" fmla="*/ 30 h 397"/>
                <a:gd name="T92" fmla="*/ 1090 w 1768"/>
                <a:gd name="T93" fmla="*/ 94 h 397"/>
                <a:gd name="T94" fmla="*/ 1120 w 1768"/>
                <a:gd name="T95" fmla="*/ 75 h 397"/>
                <a:gd name="T96" fmla="*/ 1140 w 1768"/>
                <a:gd name="T97" fmla="*/ 19 h 397"/>
                <a:gd name="T98" fmla="*/ 1177 w 1768"/>
                <a:gd name="T99" fmla="*/ 46 h 397"/>
                <a:gd name="T100" fmla="*/ 1188 w 1768"/>
                <a:gd name="T101" fmla="*/ 10 h 397"/>
                <a:gd name="T102" fmla="*/ 1198 w 1768"/>
                <a:gd name="T103" fmla="*/ 10 h 397"/>
                <a:gd name="T104" fmla="*/ 1236 w 1768"/>
                <a:gd name="T105" fmla="*/ 72 h 397"/>
                <a:gd name="T106" fmla="*/ 1255 w 1768"/>
                <a:gd name="T107" fmla="*/ 57 h 397"/>
                <a:gd name="T108" fmla="*/ 1293 w 1768"/>
                <a:gd name="T109" fmla="*/ 76 h 397"/>
                <a:gd name="T110" fmla="*/ 1386 w 1768"/>
                <a:gd name="T111" fmla="*/ 81 h 397"/>
                <a:gd name="T112" fmla="*/ 1434 w 1768"/>
                <a:gd name="T113" fmla="*/ 91 h 397"/>
                <a:gd name="T114" fmla="*/ 1489 w 1768"/>
                <a:gd name="T115" fmla="*/ 82 h 397"/>
                <a:gd name="T116" fmla="*/ 1557 w 1768"/>
                <a:gd name="T117" fmla="*/ 78 h 397"/>
                <a:gd name="T118" fmla="*/ 1623 w 1768"/>
                <a:gd name="T119" fmla="*/ 100 h 397"/>
                <a:gd name="T120" fmla="*/ 1668 w 1768"/>
                <a:gd name="T121" fmla="*/ 114 h 397"/>
                <a:gd name="T122" fmla="*/ 1752 w 1768"/>
                <a:gd name="T123" fmla="*/ 124 h 397"/>
                <a:gd name="T124" fmla="*/ 1765 w 1768"/>
                <a:gd name="T125" fmla="*/ 132 h 3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8"/>
                <a:gd name="T190" fmla="*/ 0 h 397"/>
                <a:gd name="T191" fmla="*/ 1768 w 1768"/>
                <a:gd name="T192" fmla="*/ 397 h 3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8" h="397">
                  <a:moveTo>
                    <a:pt x="0" y="397"/>
                  </a:moveTo>
                  <a:cubicBezTo>
                    <a:pt x="8" y="388"/>
                    <a:pt x="16" y="380"/>
                    <a:pt x="25" y="372"/>
                  </a:cubicBezTo>
                  <a:cubicBezTo>
                    <a:pt x="34" y="364"/>
                    <a:pt x="43" y="351"/>
                    <a:pt x="51" y="349"/>
                  </a:cubicBezTo>
                  <a:cubicBezTo>
                    <a:pt x="59" y="347"/>
                    <a:pt x="66" y="361"/>
                    <a:pt x="73" y="360"/>
                  </a:cubicBezTo>
                  <a:cubicBezTo>
                    <a:pt x="80" y="359"/>
                    <a:pt x="86" y="349"/>
                    <a:pt x="93" y="345"/>
                  </a:cubicBezTo>
                  <a:cubicBezTo>
                    <a:pt x="100" y="341"/>
                    <a:pt x="110" y="340"/>
                    <a:pt x="117" y="337"/>
                  </a:cubicBezTo>
                  <a:cubicBezTo>
                    <a:pt x="124" y="334"/>
                    <a:pt x="133" y="326"/>
                    <a:pt x="138" y="327"/>
                  </a:cubicBezTo>
                  <a:cubicBezTo>
                    <a:pt x="143" y="328"/>
                    <a:pt x="142" y="339"/>
                    <a:pt x="145" y="340"/>
                  </a:cubicBezTo>
                  <a:cubicBezTo>
                    <a:pt x="148" y="341"/>
                    <a:pt x="155" y="338"/>
                    <a:pt x="159" y="336"/>
                  </a:cubicBezTo>
                  <a:cubicBezTo>
                    <a:pt x="163" y="334"/>
                    <a:pt x="166" y="327"/>
                    <a:pt x="172" y="327"/>
                  </a:cubicBezTo>
                  <a:cubicBezTo>
                    <a:pt x="178" y="327"/>
                    <a:pt x="191" y="338"/>
                    <a:pt x="198" y="336"/>
                  </a:cubicBezTo>
                  <a:cubicBezTo>
                    <a:pt x="205" y="334"/>
                    <a:pt x="211" y="314"/>
                    <a:pt x="216" y="315"/>
                  </a:cubicBezTo>
                  <a:cubicBezTo>
                    <a:pt x="221" y="316"/>
                    <a:pt x="223" y="337"/>
                    <a:pt x="228" y="339"/>
                  </a:cubicBezTo>
                  <a:cubicBezTo>
                    <a:pt x="233" y="341"/>
                    <a:pt x="231" y="328"/>
                    <a:pt x="244" y="325"/>
                  </a:cubicBezTo>
                  <a:cubicBezTo>
                    <a:pt x="257" y="322"/>
                    <a:pt x="291" y="320"/>
                    <a:pt x="304" y="321"/>
                  </a:cubicBezTo>
                  <a:cubicBezTo>
                    <a:pt x="317" y="322"/>
                    <a:pt x="318" y="334"/>
                    <a:pt x="322" y="330"/>
                  </a:cubicBezTo>
                  <a:cubicBezTo>
                    <a:pt x="326" y="326"/>
                    <a:pt x="327" y="294"/>
                    <a:pt x="331" y="298"/>
                  </a:cubicBezTo>
                  <a:cubicBezTo>
                    <a:pt x="335" y="302"/>
                    <a:pt x="343" y="350"/>
                    <a:pt x="348" y="351"/>
                  </a:cubicBezTo>
                  <a:cubicBezTo>
                    <a:pt x="353" y="352"/>
                    <a:pt x="356" y="303"/>
                    <a:pt x="360" y="304"/>
                  </a:cubicBezTo>
                  <a:cubicBezTo>
                    <a:pt x="364" y="305"/>
                    <a:pt x="365" y="354"/>
                    <a:pt x="370" y="355"/>
                  </a:cubicBezTo>
                  <a:cubicBezTo>
                    <a:pt x="375" y="356"/>
                    <a:pt x="386" y="312"/>
                    <a:pt x="390" y="312"/>
                  </a:cubicBezTo>
                  <a:cubicBezTo>
                    <a:pt x="394" y="312"/>
                    <a:pt x="389" y="360"/>
                    <a:pt x="397" y="357"/>
                  </a:cubicBezTo>
                  <a:cubicBezTo>
                    <a:pt x="405" y="354"/>
                    <a:pt x="424" y="310"/>
                    <a:pt x="438" y="295"/>
                  </a:cubicBezTo>
                  <a:cubicBezTo>
                    <a:pt x="452" y="280"/>
                    <a:pt x="469" y="267"/>
                    <a:pt x="480" y="267"/>
                  </a:cubicBezTo>
                  <a:cubicBezTo>
                    <a:pt x="491" y="267"/>
                    <a:pt x="494" y="288"/>
                    <a:pt x="504" y="295"/>
                  </a:cubicBezTo>
                  <a:cubicBezTo>
                    <a:pt x="514" y="302"/>
                    <a:pt x="530" y="312"/>
                    <a:pt x="538" y="309"/>
                  </a:cubicBezTo>
                  <a:cubicBezTo>
                    <a:pt x="546" y="306"/>
                    <a:pt x="545" y="290"/>
                    <a:pt x="553" y="277"/>
                  </a:cubicBezTo>
                  <a:cubicBezTo>
                    <a:pt x="561" y="264"/>
                    <a:pt x="580" y="239"/>
                    <a:pt x="588" y="232"/>
                  </a:cubicBezTo>
                  <a:cubicBezTo>
                    <a:pt x="596" y="225"/>
                    <a:pt x="593" y="230"/>
                    <a:pt x="601" y="235"/>
                  </a:cubicBezTo>
                  <a:cubicBezTo>
                    <a:pt x="609" y="240"/>
                    <a:pt x="622" y="259"/>
                    <a:pt x="634" y="262"/>
                  </a:cubicBezTo>
                  <a:cubicBezTo>
                    <a:pt x="646" y="265"/>
                    <a:pt x="658" y="264"/>
                    <a:pt x="675" y="255"/>
                  </a:cubicBezTo>
                  <a:cubicBezTo>
                    <a:pt x="692" y="246"/>
                    <a:pt x="724" y="220"/>
                    <a:pt x="735" y="210"/>
                  </a:cubicBezTo>
                  <a:cubicBezTo>
                    <a:pt x="746" y="200"/>
                    <a:pt x="739" y="194"/>
                    <a:pt x="742" y="193"/>
                  </a:cubicBezTo>
                  <a:cubicBezTo>
                    <a:pt x="745" y="192"/>
                    <a:pt x="746" y="205"/>
                    <a:pt x="754" y="204"/>
                  </a:cubicBezTo>
                  <a:cubicBezTo>
                    <a:pt x="762" y="203"/>
                    <a:pt x="778" y="189"/>
                    <a:pt x="789" y="186"/>
                  </a:cubicBezTo>
                  <a:cubicBezTo>
                    <a:pt x="800" y="183"/>
                    <a:pt x="813" y="187"/>
                    <a:pt x="820" y="183"/>
                  </a:cubicBezTo>
                  <a:cubicBezTo>
                    <a:pt x="827" y="179"/>
                    <a:pt x="828" y="164"/>
                    <a:pt x="831" y="159"/>
                  </a:cubicBezTo>
                  <a:cubicBezTo>
                    <a:pt x="834" y="154"/>
                    <a:pt x="832" y="150"/>
                    <a:pt x="837" y="150"/>
                  </a:cubicBezTo>
                  <a:cubicBezTo>
                    <a:pt x="842" y="150"/>
                    <a:pt x="852" y="160"/>
                    <a:pt x="862" y="157"/>
                  </a:cubicBezTo>
                  <a:cubicBezTo>
                    <a:pt x="872" y="154"/>
                    <a:pt x="891" y="129"/>
                    <a:pt x="900" y="133"/>
                  </a:cubicBezTo>
                  <a:cubicBezTo>
                    <a:pt x="909" y="137"/>
                    <a:pt x="910" y="180"/>
                    <a:pt x="916" y="178"/>
                  </a:cubicBezTo>
                  <a:cubicBezTo>
                    <a:pt x="922" y="176"/>
                    <a:pt x="920" y="134"/>
                    <a:pt x="934" y="123"/>
                  </a:cubicBezTo>
                  <a:cubicBezTo>
                    <a:pt x="948" y="112"/>
                    <a:pt x="984" y="118"/>
                    <a:pt x="997" y="115"/>
                  </a:cubicBezTo>
                  <a:cubicBezTo>
                    <a:pt x="1010" y="112"/>
                    <a:pt x="1009" y="117"/>
                    <a:pt x="1014" y="106"/>
                  </a:cubicBezTo>
                  <a:cubicBezTo>
                    <a:pt x="1019" y="95"/>
                    <a:pt x="1015" y="62"/>
                    <a:pt x="1027" y="49"/>
                  </a:cubicBezTo>
                  <a:cubicBezTo>
                    <a:pt x="1039" y="36"/>
                    <a:pt x="1074" y="22"/>
                    <a:pt x="1084" y="30"/>
                  </a:cubicBezTo>
                  <a:cubicBezTo>
                    <a:pt x="1094" y="38"/>
                    <a:pt x="1084" y="87"/>
                    <a:pt x="1090" y="94"/>
                  </a:cubicBezTo>
                  <a:cubicBezTo>
                    <a:pt x="1096" y="101"/>
                    <a:pt x="1112" y="88"/>
                    <a:pt x="1120" y="75"/>
                  </a:cubicBezTo>
                  <a:cubicBezTo>
                    <a:pt x="1128" y="62"/>
                    <a:pt x="1131" y="24"/>
                    <a:pt x="1140" y="19"/>
                  </a:cubicBezTo>
                  <a:cubicBezTo>
                    <a:pt x="1149" y="14"/>
                    <a:pt x="1169" y="48"/>
                    <a:pt x="1177" y="46"/>
                  </a:cubicBezTo>
                  <a:cubicBezTo>
                    <a:pt x="1185" y="44"/>
                    <a:pt x="1185" y="16"/>
                    <a:pt x="1188" y="10"/>
                  </a:cubicBezTo>
                  <a:cubicBezTo>
                    <a:pt x="1191" y="4"/>
                    <a:pt x="1190" y="0"/>
                    <a:pt x="1198" y="10"/>
                  </a:cubicBezTo>
                  <a:cubicBezTo>
                    <a:pt x="1206" y="20"/>
                    <a:pt x="1227" y="64"/>
                    <a:pt x="1236" y="72"/>
                  </a:cubicBezTo>
                  <a:cubicBezTo>
                    <a:pt x="1245" y="80"/>
                    <a:pt x="1246" y="56"/>
                    <a:pt x="1255" y="57"/>
                  </a:cubicBezTo>
                  <a:cubicBezTo>
                    <a:pt x="1264" y="58"/>
                    <a:pt x="1271" y="72"/>
                    <a:pt x="1293" y="76"/>
                  </a:cubicBezTo>
                  <a:cubicBezTo>
                    <a:pt x="1315" y="80"/>
                    <a:pt x="1362" y="78"/>
                    <a:pt x="1386" y="81"/>
                  </a:cubicBezTo>
                  <a:cubicBezTo>
                    <a:pt x="1410" y="84"/>
                    <a:pt x="1417" y="91"/>
                    <a:pt x="1434" y="91"/>
                  </a:cubicBezTo>
                  <a:cubicBezTo>
                    <a:pt x="1451" y="91"/>
                    <a:pt x="1469" y="84"/>
                    <a:pt x="1489" y="82"/>
                  </a:cubicBezTo>
                  <a:cubicBezTo>
                    <a:pt x="1509" y="80"/>
                    <a:pt x="1535" y="75"/>
                    <a:pt x="1557" y="78"/>
                  </a:cubicBezTo>
                  <a:cubicBezTo>
                    <a:pt x="1579" y="81"/>
                    <a:pt x="1605" y="94"/>
                    <a:pt x="1623" y="100"/>
                  </a:cubicBezTo>
                  <a:cubicBezTo>
                    <a:pt x="1641" y="106"/>
                    <a:pt x="1647" y="110"/>
                    <a:pt x="1668" y="114"/>
                  </a:cubicBezTo>
                  <a:cubicBezTo>
                    <a:pt x="1689" y="118"/>
                    <a:pt x="1736" y="121"/>
                    <a:pt x="1752" y="124"/>
                  </a:cubicBezTo>
                  <a:cubicBezTo>
                    <a:pt x="1768" y="127"/>
                    <a:pt x="1763" y="131"/>
                    <a:pt x="1765" y="132"/>
                  </a:cubicBez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8" rIns="91434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25616" name="Freeform 35"/>
            <p:cNvSpPr>
              <a:spLocks/>
            </p:cNvSpPr>
            <p:nvPr/>
          </p:nvSpPr>
          <p:spPr bwMode="auto">
            <a:xfrm>
              <a:off x="4308" y="1344"/>
              <a:ext cx="1768" cy="397"/>
            </a:xfrm>
            <a:custGeom>
              <a:avLst/>
              <a:gdLst>
                <a:gd name="T0" fmla="*/ 0 w 1768"/>
                <a:gd name="T1" fmla="*/ 397 h 397"/>
                <a:gd name="T2" fmla="*/ 25 w 1768"/>
                <a:gd name="T3" fmla="*/ 372 h 397"/>
                <a:gd name="T4" fmla="*/ 51 w 1768"/>
                <a:gd name="T5" fmla="*/ 349 h 397"/>
                <a:gd name="T6" fmla="*/ 73 w 1768"/>
                <a:gd name="T7" fmla="*/ 360 h 397"/>
                <a:gd name="T8" fmla="*/ 93 w 1768"/>
                <a:gd name="T9" fmla="*/ 345 h 397"/>
                <a:gd name="T10" fmla="*/ 117 w 1768"/>
                <a:gd name="T11" fmla="*/ 337 h 397"/>
                <a:gd name="T12" fmla="*/ 138 w 1768"/>
                <a:gd name="T13" fmla="*/ 327 h 397"/>
                <a:gd name="T14" fmla="*/ 145 w 1768"/>
                <a:gd name="T15" fmla="*/ 340 h 397"/>
                <a:gd name="T16" fmla="*/ 159 w 1768"/>
                <a:gd name="T17" fmla="*/ 336 h 397"/>
                <a:gd name="T18" fmla="*/ 172 w 1768"/>
                <a:gd name="T19" fmla="*/ 327 h 397"/>
                <a:gd name="T20" fmla="*/ 198 w 1768"/>
                <a:gd name="T21" fmla="*/ 336 h 397"/>
                <a:gd name="T22" fmla="*/ 216 w 1768"/>
                <a:gd name="T23" fmla="*/ 315 h 397"/>
                <a:gd name="T24" fmla="*/ 228 w 1768"/>
                <a:gd name="T25" fmla="*/ 339 h 397"/>
                <a:gd name="T26" fmla="*/ 244 w 1768"/>
                <a:gd name="T27" fmla="*/ 325 h 397"/>
                <a:gd name="T28" fmla="*/ 304 w 1768"/>
                <a:gd name="T29" fmla="*/ 321 h 397"/>
                <a:gd name="T30" fmla="*/ 322 w 1768"/>
                <a:gd name="T31" fmla="*/ 330 h 397"/>
                <a:gd name="T32" fmla="*/ 331 w 1768"/>
                <a:gd name="T33" fmla="*/ 298 h 397"/>
                <a:gd name="T34" fmla="*/ 348 w 1768"/>
                <a:gd name="T35" fmla="*/ 351 h 397"/>
                <a:gd name="T36" fmla="*/ 360 w 1768"/>
                <a:gd name="T37" fmla="*/ 304 h 397"/>
                <a:gd name="T38" fmla="*/ 370 w 1768"/>
                <a:gd name="T39" fmla="*/ 355 h 397"/>
                <a:gd name="T40" fmla="*/ 390 w 1768"/>
                <a:gd name="T41" fmla="*/ 312 h 397"/>
                <a:gd name="T42" fmla="*/ 397 w 1768"/>
                <a:gd name="T43" fmla="*/ 357 h 397"/>
                <a:gd name="T44" fmla="*/ 438 w 1768"/>
                <a:gd name="T45" fmla="*/ 295 h 397"/>
                <a:gd name="T46" fmla="*/ 480 w 1768"/>
                <a:gd name="T47" fmla="*/ 267 h 397"/>
                <a:gd name="T48" fmla="*/ 504 w 1768"/>
                <a:gd name="T49" fmla="*/ 295 h 397"/>
                <a:gd name="T50" fmla="*/ 538 w 1768"/>
                <a:gd name="T51" fmla="*/ 309 h 397"/>
                <a:gd name="T52" fmla="*/ 553 w 1768"/>
                <a:gd name="T53" fmla="*/ 277 h 397"/>
                <a:gd name="T54" fmla="*/ 588 w 1768"/>
                <a:gd name="T55" fmla="*/ 232 h 397"/>
                <a:gd name="T56" fmla="*/ 601 w 1768"/>
                <a:gd name="T57" fmla="*/ 235 h 397"/>
                <a:gd name="T58" fmla="*/ 634 w 1768"/>
                <a:gd name="T59" fmla="*/ 262 h 397"/>
                <a:gd name="T60" fmla="*/ 675 w 1768"/>
                <a:gd name="T61" fmla="*/ 255 h 397"/>
                <a:gd name="T62" fmla="*/ 735 w 1768"/>
                <a:gd name="T63" fmla="*/ 210 h 397"/>
                <a:gd name="T64" fmla="*/ 742 w 1768"/>
                <a:gd name="T65" fmla="*/ 193 h 397"/>
                <a:gd name="T66" fmla="*/ 754 w 1768"/>
                <a:gd name="T67" fmla="*/ 204 h 397"/>
                <a:gd name="T68" fmla="*/ 789 w 1768"/>
                <a:gd name="T69" fmla="*/ 186 h 397"/>
                <a:gd name="T70" fmla="*/ 820 w 1768"/>
                <a:gd name="T71" fmla="*/ 183 h 397"/>
                <a:gd name="T72" fmla="*/ 831 w 1768"/>
                <a:gd name="T73" fmla="*/ 159 h 397"/>
                <a:gd name="T74" fmla="*/ 837 w 1768"/>
                <a:gd name="T75" fmla="*/ 150 h 397"/>
                <a:gd name="T76" fmla="*/ 862 w 1768"/>
                <a:gd name="T77" fmla="*/ 157 h 397"/>
                <a:gd name="T78" fmla="*/ 900 w 1768"/>
                <a:gd name="T79" fmla="*/ 133 h 397"/>
                <a:gd name="T80" fmla="*/ 916 w 1768"/>
                <a:gd name="T81" fmla="*/ 178 h 397"/>
                <a:gd name="T82" fmla="*/ 934 w 1768"/>
                <a:gd name="T83" fmla="*/ 123 h 397"/>
                <a:gd name="T84" fmla="*/ 997 w 1768"/>
                <a:gd name="T85" fmla="*/ 115 h 397"/>
                <a:gd name="T86" fmla="*/ 1014 w 1768"/>
                <a:gd name="T87" fmla="*/ 106 h 397"/>
                <a:gd name="T88" fmla="*/ 1027 w 1768"/>
                <a:gd name="T89" fmla="*/ 49 h 397"/>
                <a:gd name="T90" fmla="*/ 1084 w 1768"/>
                <a:gd name="T91" fmla="*/ 30 h 397"/>
                <a:gd name="T92" fmla="*/ 1090 w 1768"/>
                <a:gd name="T93" fmla="*/ 94 h 397"/>
                <a:gd name="T94" fmla="*/ 1120 w 1768"/>
                <a:gd name="T95" fmla="*/ 75 h 397"/>
                <a:gd name="T96" fmla="*/ 1140 w 1768"/>
                <a:gd name="T97" fmla="*/ 19 h 397"/>
                <a:gd name="T98" fmla="*/ 1177 w 1768"/>
                <a:gd name="T99" fmla="*/ 46 h 397"/>
                <a:gd name="T100" fmla="*/ 1188 w 1768"/>
                <a:gd name="T101" fmla="*/ 10 h 397"/>
                <a:gd name="T102" fmla="*/ 1198 w 1768"/>
                <a:gd name="T103" fmla="*/ 10 h 397"/>
                <a:gd name="T104" fmla="*/ 1236 w 1768"/>
                <a:gd name="T105" fmla="*/ 72 h 397"/>
                <a:gd name="T106" fmla="*/ 1255 w 1768"/>
                <a:gd name="T107" fmla="*/ 57 h 397"/>
                <a:gd name="T108" fmla="*/ 1293 w 1768"/>
                <a:gd name="T109" fmla="*/ 76 h 397"/>
                <a:gd name="T110" fmla="*/ 1386 w 1768"/>
                <a:gd name="T111" fmla="*/ 81 h 397"/>
                <a:gd name="T112" fmla="*/ 1434 w 1768"/>
                <a:gd name="T113" fmla="*/ 91 h 397"/>
                <a:gd name="T114" fmla="*/ 1489 w 1768"/>
                <a:gd name="T115" fmla="*/ 82 h 397"/>
                <a:gd name="T116" fmla="*/ 1557 w 1768"/>
                <a:gd name="T117" fmla="*/ 78 h 397"/>
                <a:gd name="T118" fmla="*/ 1623 w 1768"/>
                <a:gd name="T119" fmla="*/ 100 h 397"/>
                <a:gd name="T120" fmla="*/ 1668 w 1768"/>
                <a:gd name="T121" fmla="*/ 114 h 397"/>
                <a:gd name="T122" fmla="*/ 1752 w 1768"/>
                <a:gd name="T123" fmla="*/ 124 h 397"/>
                <a:gd name="T124" fmla="*/ 1765 w 1768"/>
                <a:gd name="T125" fmla="*/ 132 h 3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8"/>
                <a:gd name="T190" fmla="*/ 0 h 397"/>
                <a:gd name="T191" fmla="*/ 1768 w 1768"/>
                <a:gd name="T192" fmla="*/ 397 h 3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8" h="397">
                  <a:moveTo>
                    <a:pt x="0" y="397"/>
                  </a:moveTo>
                  <a:cubicBezTo>
                    <a:pt x="8" y="388"/>
                    <a:pt x="16" y="380"/>
                    <a:pt x="25" y="372"/>
                  </a:cubicBezTo>
                  <a:cubicBezTo>
                    <a:pt x="34" y="364"/>
                    <a:pt x="43" y="351"/>
                    <a:pt x="51" y="349"/>
                  </a:cubicBezTo>
                  <a:cubicBezTo>
                    <a:pt x="59" y="347"/>
                    <a:pt x="66" y="361"/>
                    <a:pt x="73" y="360"/>
                  </a:cubicBezTo>
                  <a:cubicBezTo>
                    <a:pt x="80" y="359"/>
                    <a:pt x="86" y="349"/>
                    <a:pt x="93" y="345"/>
                  </a:cubicBezTo>
                  <a:cubicBezTo>
                    <a:pt x="100" y="341"/>
                    <a:pt x="110" y="340"/>
                    <a:pt x="117" y="337"/>
                  </a:cubicBezTo>
                  <a:cubicBezTo>
                    <a:pt x="124" y="334"/>
                    <a:pt x="133" y="326"/>
                    <a:pt x="138" y="327"/>
                  </a:cubicBezTo>
                  <a:cubicBezTo>
                    <a:pt x="143" y="328"/>
                    <a:pt x="142" y="339"/>
                    <a:pt x="145" y="340"/>
                  </a:cubicBezTo>
                  <a:cubicBezTo>
                    <a:pt x="148" y="341"/>
                    <a:pt x="155" y="338"/>
                    <a:pt x="159" y="336"/>
                  </a:cubicBezTo>
                  <a:cubicBezTo>
                    <a:pt x="163" y="334"/>
                    <a:pt x="166" y="327"/>
                    <a:pt x="172" y="327"/>
                  </a:cubicBezTo>
                  <a:cubicBezTo>
                    <a:pt x="178" y="327"/>
                    <a:pt x="191" y="338"/>
                    <a:pt x="198" y="336"/>
                  </a:cubicBezTo>
                  <a:cubicBezTo>
                    <a:pt x="205" y="334"/>
                    <a:pt x="211" y="314"/>
                    <a:pt x="216" y="315"/>
                  </a:cubicBezTo>
                  <a:cubicBezTo>
                    <a:pt x="221" y="316"/>
                    <a:pt x="223" y="337"/>
                    <a:pt x="228" y="339"/>
                  </a:cubicBezTo>
                  <a:cubicBezTo>
                    <a:pt x="233" y="341"/>
                    <a:pt x="231" y="328"/>
                    <a:pt x="244" y="325"/>
                  </a:cubicBezTo>
                  <a:cubicBezTo>
                    <a:pt x="257" y="322"/>
                    <a:pt x="291" y="320"/>
                    <a:pt x="304" y="321"/>
                  </a:cubicBezTo>
                  <a:cubicBezTo>
                    <a:pt x="317" y="322"/>
                    <a:pt x="318" y="334"/>
                    <a:pt x="322" y="330"/>
                  </a:cubicBezTo>
                  <a:cubicBezTo>
                    <a:pt x="326" y="326"/>
                    <a:pt x="327" y="294"/>
                    <a:pt x="331" y="298"/>
                  </a:cubicBezTo>
                  <a:cubicBezTo>
                    <a:pt x="335" y="302"/>
                    <a:pt x="343" y="350"/>
                    <a:pt x="348" y="351"/>
                  </a:cubicBezTo>
                  <a:cubicBezTo>
                    <a:pt x="353" y="352"/>
                    <a:pt x="356" y="303"/>
                    <a:pt x="360" y="304"/>
                  </a:cubicBezTo>
                  <a:cubicBezTo>
                    <a:pt x="364" y="305"/>
                    <a:pt x="365" y="354"/>
                    <a:pt x="370" y="355"/>
                  </a:cubicBezTo>
                  <a:cubicBezTo>
                    <a:pt x="375" y="356"/>
                    <a:pt x="386" y="312"/>
                    <a:pt x="390" y="312"/>
                  </a:cubicBezTo>
                  <a:cubicBezTo>
                    <a:pt x="394" y="312"/>
                    <a:pt x="389" y="360"/>
                    <a:pt x="397" y="357"/>
                  </a:cubicBezTo>
                  <a:cubicBezTo>
                    <a:pt x="405" y="354"/>
                    <a:pt x="424" y="310"/>
                    <a:pt x="438" y="295"/>
                  </a:cubicBezTo>
                  <a:cubicBezTo>
                    <a:pt x="452" y="280"/>
                    <a:pt x="469" y="267"/>
                    <a:pt x="480" y="267"/>
                  </a:cubicBezTo>
                  <a:cubicBezTo>
                    <a:pt x="491" y="267"/>
                    <a:pt x="494" y="288"/>
                    <a:pt x="504" y="295"/>
                  </a:cubicBezTo>
                  <a:cubicBezTo>
                    <a:pt x="514" y="302"/>
                    <a:pt x="530" y="312"/>
                    <a:pt x="538" y="309"/>
                  </a:cubicBezTo>
                  <a:cubicBezTo>
                    <a:pt x="546" y="306"/>
                    <a:pt x="545" y="290"/>
                    <a:pt x="553" y="277"/>
                  </a:cubicBezTo>
                  <a:cubicBezTo>
                    <a:pt x="561" y="264"/>
                    <a:pt x="580" y="239"/>
                    <a:pt x="588" y="232"/>
                  </a:cubicBezTo>
                  <a:cubicBezTo>
                    <a:pt x="596" y="225"/>
                    <a:pt x="593" y="230"/>
                    <a:pt x="601" y="235"/>
                  </a:cubicBezTo>
                  <a:cubicBezTo>
                    <a:pt x="609" y="240"/>
                    <a:pt x="622" y="259"/>
                    <a:pt x="634" y="262"/>
                  </a:cubicBezTo>
                  <a:cubicBezTo>
                    <a:pt x="646" y="265"/>
                    <a:pt x="658" y="264"/>
                    <a:pt x="675" y="255"/>
                  </a:cubicBezTo>
                  <a:cubicBezTo>
                    <a:pt x="692" y="246"/>
                    <a:pt x="724" y="220"/>
                    <a:pt x="735" y="210"/>
                  </a:cubicBezTo>
                  <a:cubicBezTo>
                    <a:pt x="746" y="200"/>
                    <a:pt x="739" y="194"/>
                    <a:pt x="742" y="193"/>
                  </a:cubicBezTo>
                  <a:cubicBezTo>
                    <a:pt x="745" y="192"/>
                    <a:pt x="746" y="205"/>
                    <a:pt x="754" y="204"/>
                  </a:cubicBezTo>
                  <a:cubicBezTo>
                    <a:pt x="762" y="203"/>
                    <a:pt x="778" y="189"/>
                    <a:pt x="789" y="186"/>
                  </a:cubicBezTo>
                  <a:cubicBezTo>
                    <a:pt x="800" y="183"/>
                    <a:pt x="813" y="187"/>
                    <a:pt x="820" y="183"/>
                  </a:cubicBezTo>
                  <a:cubicBezTo>
                    <a:pt x="827" y="179"/>
                    <a:pt x="828" y="164"/>
                    <a:pt x="831" y="159"/>
                  </a:cubicBezTo>
                  <a:cubicBezTo>
                    <a:pt x="834" y="154"/>
                    <a:pt x="832" y="150"/>
                    <a:pt x="837" y="150"/>
                  </a:cubicBezTo>
                  <a:cubicBezTo>
                    <a:pt x="842" y="150"/>
                    <a:pt x="852" y="160"/>
                    <a:pt x="862" y="157"/>
                  </a:cubicBezTo>
                  <a:cubicBezTo>
                    <a:pt x="872" y="154"/>
                    <a:pt x="891" y="129"/>
                    <a:pt x="900" y="133"/>
                  </a:cubicBezTo>
                  <a:cubicBezTo>
                    <a:pt x="909" y="137"/>
                    <a:pt x="910" y="180"/>
                    <a:pt x="916" y="178"/>
                  </a:cubicBezTo>
                  <a:cubicBezTo>
                    <a:pt x="922" y="176"/>
                    <a:pt x="920" y="134"/>
                    <a:pt x="934" y="123"/>
                  </a:cubicBezTo>
                  <a:cubicBezTo>
                    <a:pt x="948" y="112"/>
                    <a:pt x="984" y="118"/>
                    <a:pt x="997" y="115"/>
                  </a:cubicBezTo>
                  <a:cubicBezTo>
                    <a:pt x="1010" y="112"/>
                    <a:pt x="1009" y="117"/>
                    <a:pt x="1014" y="106"/>
                  </a:cubicBezTo>
                  <a:cubicBezTo>
                    <a:pt x="1019" y="95"/>
                    <a:pt x="1015" y="62"/>
                    <a:pt x="1027" y="49"/>
                  </a:cubicBezTo>
                  <a:cubicBezTo>
                    <a:pt x="1039" y="36"/>
                    <a:pt x="1074" y="22"/>
                    <a:pt x="1084" y="30"/>
                  </a:cubicBezTo>
                  <a:cubicBezTo>
                    <a:pt x="1094" y="38"/>
                    <a:pt x="1084" y="87"/>
                    <a:pt x="1090" y="94"/>
                  </a:cubicBezTo>
                  <a:cubicBezTo>
                    <a:pt x="1096" y="101"/>
                    <a:pt x="1112" y="88"/>
                    <a:pt x="1120" y="75"/>
                  </a:cubicBezTo>
                  <a:cubicBezTo>
                    <a:pt x="1128" y="62"/>
                    <a:pt x="1131" y="24"/>
                    <a:pt x="1140" y="19"/>
                  </a:cubicBezTo>
                  <a:cubicBezTo>
                    <a:pt x="1149" y="14"/>
                    <a:pt x="1169" y="48"/>
                    <a:pt x="1177" y="46"/>
                  </a:cubicBezTo>
                  <a:cubicBezTo>
                    <a:pt x="1185" y="44"/>
                    <a:pt x="1185" y="16"/>
                    <a:pt x="1188" y="10"/>
                  </a:cubicBezTo>
                  <a:cubicBezTo>
                    <a:pt x="1191" y="4"/>
                    <a:pt x="1190" y="0"/>
                    <a:pt x="1198" y="10"/>
                  </a:cubicBezTo>
                  <a:cubicBezTo>
                    <a:pt x="1206" y="20"/>
                    <a:pt x="1227" y="64"/>
                    <a:pt x="1236" y="72"/>
                  </a:cubicBezTo>
                  <a:cubicBezTo>
                    <a:pt x="1245" y="80"/>
                    <a:pt x="1246" y="56"/>
                    <a:pt x="1255" y="57"/>
                  </a:cubicBezTo>
                  <a:cubicBezTo>
                    <a:pt x="1264" y="58"/>
                    <a:pt x="1271" y="72"/>
                    <a:pt x="1293" y="76"/>
                  </a:cubicBezTo>
                  <a:cubicBezTo>
                    <a:pt x="1315" y="80"/>
                    <a:pt x="1362" y="78"/>
                    <a:pt x="1386" y="81"/>
                  </a:cubicBezTo>
                  <a:cubicBezTo>
                    <a:pt x="1410" y="84"/>
                    <a:pt x="1417" y="91"/>
                    <a:pt x="1434" y="91"/>
                  </a:cubicBezTo>
                  <a:cubicBezTo>
                    <a:pt x="1451" y="91"/>
                    <a:pt x="1469" y="84"/>
                    <a:pt x="1489" y="82"/>
                  </a:cubicBezTo>
                  <a:cubicBezTo>
                    <a:pt x="1509" y="80"/>
                    <a:pt x="1535" y="75"/>
                    <a:pt x="1557" y="78"/>
                  </a:cubicBezTo>
                  <a:cubicBezTo>
                    <a:pt x="1579" y="81"/>
                    <a:pt x="1605" y="94"/>
                    <a:pt x="1623" y="100"/>
                  </a:cubicBezTo>
                  <a:cubicBezTo>
                    <a:pt x="1641" y="106"/>
                    <a:pt x="1647" y="110"/>
                    <a:pt x="1668" y="114"/>
                  </a:cubicBezTo>
                  <a:cubicBezTo>
                    <a:pt x="1689" y="118"/>
                    <a:pt x="1736" y="121"/>
                    <a:pt x="1752" y="124"/>
                  </a:cubicBezTo>
                  <a:cubicBezTo>
                    <a:pt x="1768" y="127"/>
                    <a:pt x="1763" y="131"/>
                    <a:pt x="1765" y="132"/>
                  </a:cubicBez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8" rIns="91434" bIns="4571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05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sim2_4D_AI13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3975"/>
            <a:ext cx="398621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5064125" y="3886200"/>
            <a:ext cx="4027488" cy="2432050"/>
            <a:chOff x="3456" y="2448"/>
            <a:chExt cx="2748" cy="1532"/>
          </a:xfrm>
        </p:grpSpPr>
        <p:grpSp>
          <p:nvGrpSpPr>
            <p:cNvPr id="26657" name="Group 4"/>
            <p:cNvGrpSpPr>
              <a:grpSpLocks/>
            </p:cNvGrpSpPr>
            <p:nvPr/>
          </p:nvGrpSpPr>
          <p:grpSpPr bwMode="auto">
            <a:xfrm>
              <a:off x="3456" y="2448"/>
              <a:ext cx="2748" cy="1532"/>
              <a:chOff x="3120" y="2448"/>
              <a:chExt cx="2748" cy="1532"/>
            </a:xfrm>
          </p:grpSpPr>
          <p:pic>
            <p:nvPicPr>
              <p:cNvPr id="26659" name="Picture 5" descr="sim2_4D_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2448"/>
                <a:ext cx="2748" cy="1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60" name="Text Box 6"/>
              <p:cNvSpPr txBox="1">
                <a:spLocks noChangeArrowheads="1"/>
              </p:cNvSpPr>
              <p:nvPr/>
            </p:nvSpPr>
            <p:spPr bwMode="auto">
              <a:xfrm>
                <a:off x="3446" y="2462"/>
                <a:ext cx="1011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1400" b="1">
                    <a:latin typeface="Verdana" pitchFamily="34" charset="0"/>
                  </a:rPr>
                  <a:t>4D Diff (B-03)</a:t>
                </a:r>
              </a:p>
            </p:txBody>
          </p:sp>
        </p:grpSp>
        <p:sp>
          <p:nvSpPr>
            <p:cNvPr id="26658" name="Freeform 7"/>
            <p:cNvSpPr>
              <a:spLocks/>
            </p:cNvSpPr>
            <p:nvPr/>
          </p:nvSpPr>
          <p:spPr bwMode="auto">
            <a:xfrm>
              <a:off x="4723" y="2652"/>
              <a:ext cx="919" cy="502"/>
            </a:xfrm>
            <a:custGeom>
              <a:avLst/>
              <a:gdLst>
                <a:gd name="T0" fmla="*/ 0 w 919"/>
                <a:gd name="T1" fmla="*/ 0 h 502"/>
                <a:gd name="T2" fmla="*/ 104 w 919"/>
                <a:gd name="T3" fmla="*/ 435 h 502"/>
                <a:gd name="T4" fmla="*/ 163 w 919"/>
                <a:gd name="T5" fmla="*/ 502 h 502"/>
                <a:gd name="T6" fmla="*/ 333 w 919"/>
                <a:gd name="T7" fmla="*/ 442 h 502"/>
                <a:gd name="T8" fmla="*/ 503 w 919"/>
                <a:gd name="T9" fmla="*/ 405 h 502"/>
                <a:gd name="T10" fmla="*/ 732 w 919"/>
                <a:gd name="T11" fmla="*/ 368 h 502"/>
                <a:gd name="T12" fmla="*/ 919 w 919"/>
                <a:gd name="T13" fmla="*/ 354 h 5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502"/>
                <a:gd name="T23" fmla="*/ 919 w 919"/>
                <a:gd name="T24" fmla="*/ 502 h 5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502">
                  <a:moveTo>
                    <a:pt x="0" y="0"/>
                  </a:moveTo>
                  <a:lnTo>
                    <a:pt x="104" y="435"/>
                  </a:lnTo>
                  <a:lnTo>
                    <a:pt x="163" y="502"/>
                  </a:lnTo>
                  <a:lnTo>
                    <a:pt x="333" y="442"/>
                  </a:lnTo>
                  <a:lnTo>
                    <a:pt x="503" y="405"/>
                  </a:lnTo>
                  <a:lnTo>
                    <a:pt x="732" y="368"/>
                  </a:lnTo>
                  <a:lnTo>
                    <a:pt x="919" y="35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8" rIns="91434" bIns="45718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6629" name="Picture 8" descr="sim2_4D_13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108450"/>
            <a:ext cx="404018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sim2_13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243013"/>
            <a:ext cx="397986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sim2_sw_B3_n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63650"/>
            <a:ext cx="401478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562600" y="1270000"/>
            <a:ext cx="2279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Amplitude Diff (01-03)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 rot="-5400000">
            <a:off x="-841076" y="2210388"/>
            <a:ext cx="2533054" cy="33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 dirty="0" smtClean="0">
                <a:latin typeface="Verdana" pitchFamily="34" charset="0"/>
              </a:rPr>
              <a:t> updated </a:t>
            </a:r>
            <a:r>
              <a:rPr lang="en-GB" sz="1600" b="1" dirty="0" err="1" smtClean="0">
                <a:latin typeface="Verdana" pitchFamily="34" charset="0"/>
              </a:rPr>
              <a:t>sim</a:t>
            </a:r>
            <a:r>
              <a:rPr lang="en-GB" sz="1600" b="1" dirty="0">
                <a:latin typeface="Verdana" pitchFamily="34" charset="0"/>
              </a:rPr>
              <a:t>. model</a:t>
            </a:r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 rot="-5400000">
            <a:off x="-111919" y="5009357"/>
            <a:ext cx="1074737" cy="31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>
                <a:latin typeface="Verdana" pitchFamily="34" charset="0"/>
              </a:rPr>
              <a:t>4D data</a:t>
            </a:r>
          </a:p>
        </p:txBody>
      </p:sp>
      <p:sp>
        <p:nvSpPr>
          <p:cNvPr id="26636" name="Freeform 15"/>
          <p:cNvSpPr>
            <a:spLocks/>
          </p:cNvSpPr>
          <p:nvPr/>
        </p:nvSpPr>
        <p:spPr bwMode="auto">
          <a:xfrm>
            <a:off x="6935788" y="1560513"/>
            <a:ext cx="1309687" cy="796925"/>
          </a:xfrm>
          <a:custGeom>
            <a:avLst/>
            <a:gdLst>
              <a:gd name="T0" fmla="*/ 0 w 894"/>
              <a:gd name="T1" fmla="*/ 0 h 502"/>
              <a:gd name="T2" fmla="*/ 223199085 w 894"/>
              <a:gd name="T3" fmla="*/ 1096268763 h 502"/>
              <a:gd name="T4" fmla="*/ 349822672 w 894"/>
              <a:gd name="T5" fmla="*/ 1265118438 h 502"/>
              <a:gd name="T6" fmla="*/ 714667189 w 894"/>
              <a:gd name="T7" fmla="*/ 1113909063 h 502"/>
              <a:gd name="T8" fmla="*/ 1079513172 w 894"/>
              <a:gd name="T9" fmla="*/ 1020664075 h 502"/>
              <a:gd name="T10" fmla="*/ 1570981276 w 894"/>
              <a:gd name="T11" fmla="*/ 927417500 h 502"/>
              <a:gd name="T12" fmla="*/ 1918657761 w 894"/>
              <a:gd name="T13" fmla="*/ 947578750 h 5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4"/>
              <a:gd name="T22" fmla="*/ 0 h 502"/>
              <a:gd name="T23" fmla="*/ 894 w 894"/>
              <a:gd name="T24" fmla="*/ 502 h 5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4" h="502">
                <a:moveTo>
                  <a:pt x="0" y="0"/>
                </a:moveTo>
                <a:lnTo>
                  <a:pt x="104" y="435"/>
                </a:lnTo>
                <a:lnTo>
                  <a:pt x="163" y="502"/>
                </a:lnTo>
                <a:lnTo>
                  <a:pt x="333" y="442"/>
                </a:lnTo>
                <a:lnTo>
                  <a:pt x="503" y="405"/>
                </a:lnTo>
                <a:lnTo>
                  <a:pt x="732" y="368"/>
                </a:lnTo>
                <a:lnTo>
                  <a:pt x="894" y="37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sp>
        <p:nvSpPr>
          <p:cNvPr id="26637" name="Freeform 16"/>
          <p:cNvSpPr>
            <a:spLocks/>
          </p:cNvSpPr>
          <p:nvPr/>
        </p:nvSpPr>
        <p:spPr bwMode="auto">
          <a:xfrm>
            <a:off x="6921500" y="4210050"/>
            <a:ext cx="1346200" cy="796925"/>
          </a:xfrm>
          <a:custGeom>
            <a:avLst/>
            <a:gdLst>
              <a:gd name="T0" fmla="*/ 0 w 919"/>
              <a:gd name="T1" fmla="*/ 0 h 502"/>
              <a:gd name="T2" fmla="*/ 223163046 w 919"/>
              <a:gd name="T3" fmla="*/ 1096268763 h 502"/>
              <a:gd name="T4" fmla="*/ 349764440 w 919"/>
              <a:gd name="T5" fmla="*/ 1265118438 h 502"/>
              <a:gd name="T6" fmla="*/ 714549483 w 919"/>
              <a:gd name="T7" fmla="*/ 1113909063 h 502"/>
              <a:gd name="T8" fmla="*/ 1079334527 w 919"/>
              <a:gd name="T9" fmla="*/ 1020664075 h 502"/>
              <a:gd name="T10" fmla="*/ 1570720965 w 919"/>
              <a:gd name="T11" fmla="*/ 927417500 h 502"/>
              <a:gd name="T12" fmla="*/ 1971985245 w 919"/>
              <a:gd name="T13" fmla="*/ 892135313 h 5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502"/>
              <a:gd name="T23" fmla="*/ 919 w 919"/>
              <a:gd name="T24" fmla="*/ 502 h 5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502">
                <a:moveTo>
                  <a:pt x="0" y="0"/>
                </a:moveTo>
                <a:lnTo>
                  <a:pt x="104" y="435"/>
                </a:lnTo>
                <a:lnTo>
                  <a:pt x="163" y="502"/>
                </a:lnTo>
                <a:lnTo>
                  <a:pt x="333" y="442"/>
                </a:lnTo>
                <a:lnTo>
                  <a:pt x="503" y="405"/>
                </a:lnTo>
                <a:lnTo>
                  <a:pt x="732" y="368"/>
                </a:lnTo>
                <a:lnTo>
                  <a:pt x="919" y="35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1127125" y="5481638"/>
            <a:ext cx="16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nb-NO" sz="2000">
              <a:latin typeface="Verdana" pitchFamily="34" charset="0"/>
            </a:endParaRPr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1376363" y="1292225"/>
            <a:ext cx="18208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Sw Diff (Base-03)</a:t>
            </a:r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5541963" y="3908425"/>
            <a:ext cx="2279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Amplitude Diff (01-03)</a:t>
            </a:r>
          </a:p>
        </p:txBody>
      </p:sp>
      <p:sp>
        <p:nvSpPr>
          <p:cNvPr id="26641" name="Freeform 20"/>
          <p:cNvSpPr>
            <a:spLocks/>
          </p:cNvSpPr>
          <p:nvPr/>
        </p:nvSpPr>
        <p:spPr bwMode="auto">
          <a:xfrm>
            <a:off x="2770188" y="1438275"/>
            <a:ext cx="1309687" cy="914400"/>
          </a:xfrm>
          <a:custGeom>
            <a:avLst/>
            <a:gdLst>
              <a:gd name="T0" fmla="*/ 0 w 894"/>
              <a:gd name="T1" fmla="*/ 0 h 509"/>
              <a:gd name="T2" fmla="*/ 223199085 w 894"/>
              <a:gd name="T3" fmla="*/ 1403868080 h 509"/>
              <a:gd name="T4" fmla="*/ 349822672 w 894"/>
              <a:gd name="T5" fmla="*/ 1620095835 h 509"/>
              <a:gd name="T6" fmla="*/ 491468104 w 894"/>
              <a:gd name="T7" fmla="*/ 1642686365 h 509"/>
              <a:gd name="T8" fmla="*/ 1347782191 w 894"/>
              <a:gd name="T9" fmla="*/ 1310275917 h 509"/>
              <a:gd name="T10" fmla="*/ 1586004587 w 894"/>
              <a:gd name="T11" fmla="*/ 1239276080 h 509"/>
              <a:gd name="T12" fmla="*/ 1918657761 w 894"/>
              <a:gd name="T13" fmla="*/ 1213457305 h 5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4"/>
              <a:gd name="T22" fmla="*/ 0 h 509"/>
              <a:gd name="T23" fmla="*/ 894 w 894"/>
              <a:gd name="T24" fmla="*/ 509 h 5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4" h="509">
                <a:moveTo>
                  <a:pt x="0" y="0"/>
                </a:moveTo>
                <a:lnTo>
                  <a:pt x="104" y="435"/>
                </a:lnTo>
                <a:lnTo>
                  <a:pt x="163" y="502"/>
                </a:lnTo>
                <a:lnTo>
                  <a:pt x="229" y="509"/>
                </a:lnTo>
                <a:lnTo>
                  <a:pt x="628" y="406"/>
                </a:lnTo>
                <a:lnTo>
                  <a:pt x="739" y="384"/>
                </a:lnTo>
                <a:lnTo>
                  <a:pt x="894" y="37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sp>
        <p:nvSpPr>
          <p:cNvPr id="26642" name="Text Box 21"/>
          <p:cNvSpPr txBox="1">
            <a:spLocks noChangeArrowheads="1"/>
          </p:cNvSpPr>
          <p:nvPr/>
        </p:nvSpPr>
        <p:spPr bwMode="auto">
          <a:xfrm>
            <a:off x="1471613" y="3908425"/>
            <a:ext cx="15541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AI Diff (01-03)</a:t>
            </a:r>
          </a:p>
        </p:txBody>
      </p:sp>
      <p:sp>
        <p:nvSpPr>
          <p:cNvPr id="26643" name="Freeform 22"/>
          <p:cNvSpPr>
            <a:spLocks/>
          </p:cNvSpPr>
          <p:nvPr/>
        </p:nvSpPr>
        <p:spPr bwMode="auto">
          <a:xfrm>
            <a:off x="2771775" y="4197350"/>
            <a:ext cx="1346200" cy="796925"/>
          </a:xfrm>
          <a:custGeom>
            <a:avLst/>
            <a:gdLst>
              <a:gd name="T0" fmla="*/ 0 w 919"/>
              <a:gd name="T1" fmla="*/ 0 h 502"/>
              <a:gd name="T2" fmla="*/ 223163046 w 919"/>
              <a:gd name="T3" fmla="*/ 1096268763 h 502"/>
              <a:gd name="T4" fmla="*/ 349764440 w 919"/>
              <a:gd name="T5" fmla="*/ 1265118438 h 502"/>
              <a:gd name="T6" fmla="*/ 714549483 w 919"/>
              <a:gd name="T7" fmla="*/ 1113909063 h 502"/>
              <a:gd name="T8" fmla="*/ 1079334527 w 919"/>
              <a:gd name="T9" fmla="*/ 1020664075 h 502"/>
              <a:gd name="T10" fmla="*/ 1570720965 w 919"/>
              <a:gd name="T11" fmla="*/ 927417500 h 502"/>
              <a:gd name="T12" fmla="*/ 1971985245 w 919"/>
              <a:gd name="T13" fmla="*/ 892135313 h 5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502"/>
              <a:gd name="T23" fmla="*/ 919 w 919"/>
              <a:gd name="T24" fmla="*/ 502 h 5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502">
                <a:moveTo>
                  <a:pt x="0" y="0"/>
                </a:moveTo>
                <a:lnTo>
                  <a:pt x="104" y="435"/>
                </a:lnTo>
                <a:lnTo>
                  <a:pt x="163" y="502"/>
                </a:lnTo>
                <a:lnTo>
                  <a:pt x="333" y="442"/>
                </a:lnTo>
                <a:lnTo>
                  <a:pt x="503" y="405"/>
                </a:lnTo>
                <a:lnTo>
                  <a:pt x="732" y="368"/>
                </a:lnTo>
                <a:lnTo>
                  <a:pt x="919" y="35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grpSp>
        <p:nvGrpSpPr>
          <p:cNvPr id="26644" name="Group 23"/>
          <p:cNvGrpSpPr>
            <a:grpSpLocks/>
          </p:cNvGrpSpPr>
          <p:nvPr/>
        </p:nvGrpSpPr>
        <p:grpSpPr bwMode="auto">
          <a:xfrm>
            <a:off x="6875463" y="2349500"/>
            <a:ext cx="1487487" cy="3987800"/>
            <a:chOff x="4692" y="1480"/>
            <a:chExt cx="1015" cy="2512"/>
          </a:xfrm>
        </p:grpSpPr>
        <p:grpSp>
          <p:nvGrpSpPr>
            <p:cNvPr id="26651" name="Group 24"/>
            <p:cNvGrpSpPr>
              <a:grpSpLocks/>
            </p:cNvGrpSpPr>
            <p:nvPr/>
          </p:nvGrpSpPr>
          <p:grpSpPr bwMode="auto">
            <a:xfrm>
              <a:off x="4723" y="1480"/>
              <a:ext cx="984" cy="951"/>
              <a:chOff x="4723" y="1480"/>
              <a:chExt cx="984" cy="951"/>
            </a:xfrm>
          </p:grpSpPr>
          <p:sp>
            <p:nvSpPr>
              <p:cNvPr id="26655" name="Text Box 25"/>
              <p:cNvSpPr txBox="1">
                <a:spLocks noChangeArrowheads="1"/>
              </p:cNvSpPr>
              <p:nvPr/>
            </p:nvSpPr>
            <p:spPr bwMode="auto">
              <a:xfrm>
                <a:off x="4723" y="2135"/>
                <a:ext cx="984" cy="29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nb-NO" sz="2400">
                    <a:latin typeface="Verdana" pitchFamily="34" charset="0"/>
                  </a:rPr>
                  <a:t>Pilot well</a:t>
                </a:r>
              </a:p>
            </p:txBody>
          </p:sp>
          <p:sp>
            <p:nvSpPr>
              <p:cNvPr id="26656" name="Freeform 26"/>
              <p:cNvSpPr>
                <a:spLocks/>
              </p:cNvSpPr>
              <p:nvPr/>
            </p:nvSpPr>
            <p:spPr bwMode="auto">
              <a:xfrm>
                <a:off x="4880" y="1480"/>
                <a:ext cx="152" cy="632"/>
              </a:xfrm>
              <a:custGeom>
                <a:avLst/>
                <a:gdLst>
                  <a:gd name="T0" fmla="*/ 0 w 152"/>
                  <a:gd name="T1" fmla="*/ 0 h 632"/>
                  <a:gd name="T2" fmla="*/ 64 w 152"/>
                  <a:gd name="T3" fmla="*/ 248 h 632"/>
                  <a:gd name="T4" fmla="*/ 152 w 152"/>
                  <a:gd name="T5" fmla="*/ 632 h 632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32"/>
                  <a:gd name="T11" fmla="*/ 152 w 152"/>
                  <a:gd name="T12" fmla="*/ 632 h 6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32">
                    <a:moveTo>
                      <a:pt x="0" y="0"/>
                    </a:moveTo>
                    <a:lnTo>
                      <a:pt x="64" y="248"/>
                    </a:lnTo>
                    <a:lnTo>
                      <a:pt x="152" y="632"/>
                    </a:lnTo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652" name="Group 27"/>
            <p:cNvGrpSpPr>
              <a:grpSpLocks/>
            </p:cNvGrpSpPr>
            <p:nvPr/>
          </p:nvGrpSpPr>
          <p:grpSpPr bwMode="auto">
            <a:xfrm>
              <a:off x="4692" y="3121"/>
              <a:ext cx="984" cy="871"/>
              <a:chOff x="4723" y="1480"/>
              <a:chExt cx="984" cy="871"/>
            </a:xfrm>
          </p:grpSpPr>
          <p:sp>
            <p:nvSpPr>
              <p:cNvPr id="26653" name="Text Box 28"/>
              <p:cNvSpPr txBox="1">
                <a:spLocks noChangeArrowheads="1"/>
              </p:cNvSpPr>
              <p:nvPr/>
            </p:nvSpPr>
            <p:spPr bwMode="auto">
              <a:xfrm>
                <a:off x="4723" y="2055"/>
                <a:ext cx="984" cy="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4" tIns="45718" rIns="91434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nb-NO" sz="2400">
                    <a:latin typeface="Verdana" pitchFamily="34" charset="0"/>
                  </a:rPr>
                  <a:t>Pilot well</a:t>
                </a:r>
              </a:p>
            </p:txBody>
          </p:sp>
          <p:sp>
            <p:nvSpPr>
              <p:cNvPr id="26654" name="Freeform 29"/>
              <p:cNvSpPr>
                <a:spLocks/>
              </p:cNvSpPr>
              <p:nvPr/>
            </p:nvSpPr>
            <p:spPr bwMode="auto">
              <a:xfrm>
                <a:off x="4880" y="1480"/>
                <a:ext cx="152" cy="632"/>
              </a:xfrm>
              <a:custGeom>
                <a:avLst/>
                <a:gdLst>
                  <a:gd name="T0" fmla="*/ 0 w 152"/>
                  <a:gd name="T1" fmla="*/ 0 h 632"/>
                  <a:gd name="T2" fmla="*/ 64 w 152"/>
                  <a:gd name="T3" fmla="*/ 248 h 632"/>
                  <a:gd name="T4" fmla="*/ 152 w 152"/>
                  <a:gd name="T5" fmla="*/ 632 h 632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32"/>
                  <a:gd name="T11" fmla="*/ 152 w 152"/>
                  <a:gd name="T12" fmla="*/ 632 h 6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32">
                    <a:moveTo>
                      <a:pt x="0" y="0"/>
                    </a:moveTo>
                    <a:lnTo>
                      <a:pt x="64" y="248"/>
                    </a:lnTo>
                    <a:lnTo>
                      <a:pt x="152" y="632"/>
                    </a:lnTo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4" tIns="45718" rIns="91434" bIns="45718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6645" name="Freeform 35"/>
          <p:cNvSpPr>
            <a:spLocks/>
          </p:cNvSpPr>
          <p:nvPr/>
        </p:nvSpPr>
        <p:spPr bwMode="auto">
          <a:xfrm>
            <a:off x="1781175" y="2176463"/>
            <a:ext cx="2974975" cy="765175"/>
          </a:xfrm>
          <a:custGeom>
            <a:avLst/>
            <a:gdLst>
              <a:gd name="T0" fmla="*/ 0 w 2030"/>
              <a:gd name="T1" fmla="*/ 1121470325 h 482"/>
              <a:gd name="T2" fmla="*/ 519744253 w 2030"/>
              <a:gd name="T3" fmla="*/ 1186994388 h 482"/>
              <a:gd name="T4" fmla="*/ 541221228 w 2030"/>
              <a:gd name="T5" fmla="*/ 1202115325 h 482"/>
              <a:gd name="T6" fmla="*/ 704447701 w 2030"/>
              <a:gd name="T7" fmla="*/ 1111389700 h 482"/>
              <a:gd name="T8" fmla="*/ 876263498 w 2030"/>
              <a:gd name="T9" fmla="*/ 1020664075 h 482"/>
              <a:gd name="T10" fmla="*/ 1073851666 w 2030"/>
              <a:gd name="T11" fmla="*/ 934978763 h 482"/>
              <a:gd name="T12" fmla="*/ 1310099853 w 2030"/>
              <a:gd name="T13" fmla="*/ 859374075 h 482"/>
              <a:gd name="T14" fmla="*/ 1396007752 w 2030"/>
              <a:gd name="T15" fmla="*/ 814011263 h 482"/>
              <a:gd name="T16" fmla="*/ 1632255939 w 2030"/>
              <a:gd name="T17" fmla="*/ 919857825 h 482"/>
              <a:gd name="T18" fmla="*/ 1675209888 w 2030"/>
              <a:gd name="T19" fmla="*/ 859374075 h 482"/>
              <a:gd name="T20" fmla="*/ 1739640812 w 2030"/>
              <a:gd name="T21" fmla="*/ 864414388 h 482"/>
              <a:gd name="T22" fmla="*/ 1847025686 w 2030"/>
              <a:gd name="T23" fmla="*/ 793850013 h 482"/>
              <a:gd name="T24" fmla="*/ 2023138344 w 2030"/>
              <a:gd name="T25" fmla="*/ 798890325 h 482"/>
              <a:gd name="T26" fmla="*/ 2147483647 w 2030"/>
              <a:gd name="T27" fmla="*/ 798890325 h 482"/>
              <a:gd name="T28" fmla="*/ 2147483647 w 2030"/>
              <a:gd name="T29" fmla="*/ 723285638 h 482"/>
              <a:gd name="T30" fmla="*/ 2147483647 w 2030"/>
              <a:gd name="T31" fmla="*/ 778729075 h 482"/>
              <a:gd name="T32" fmla="*/ 2147483647 w 2030"/>
              <a:gd name="T33" fmla="*/ 682963138 h 482"/>
              <a:gd name="T34" fmla="*/ 2147483647 w 2030"/>
              <a:gd name="T35" fmla="*/ 723285638 h 482"/>
              <a:gd name="T36" fmla="*/ 2147483647 w 2030"/>
              <a:gd name="T37" fmla="*/ 602318138 h 482"/>
              <a:gd name="T38" fmla="*/ 2147483647 w 2030"/>
              <a:gd name="T39" fmla="*/ 511592513 h 482"/>
              <a:gd name="T40" fmla="*/ 2147483647 w 2030"/>
              <a:gd name="T41" fmla="*/ 400705638 h 482"/>
              <a:gd name="T42" fmla="*/ 2147483647 w 2030"/>
              <a:gd name="T43" fmla="*/ 214214075 h 482"/>
              <a:gd name="T44" fmla="*/ 2147483647 w 2030"/>
              <a:gd name="T45" fmla="*/ 108367513 h 482"/>
              <a:gd name="T46" fmla="*/ 2147483647 w 2030"/>
              <a:gd name="T47" fmla="*/ 57964388 h 482"/>
              <a:gd name="T48" fmla="*/ 2147483647 w 2030"/>
              <a:gd name="T49" fmla="*/ 37803138 h 482"/>
              <a:gd name="T50" fmla="*/ 2147483647 w 2030"/>
              <a:gd name="T51" fmla="*/ 7561263 h 482"/>
              <a:gd name="T52" fmla="*/ 2147483647 w 2030"/>
              <a:gd name="T53" fmla="*/ 83165950 h 482"/>
              <a:gd name="T54" fmla="*/ 2147483647 w 2030"/>
              <a:gd name="T55" fmla="*/ 118448138 h 482"/>
              <a:gd name="T56" fmla="*/ 2147483647 w 2030"/>
              <a:gd name="T57" fmla="*/ 158770638 h 482"/>
              <a:gd name="T58" fmla="*/ 2147483647 w 2030"/>
              <a:gd name="T59" fmla="*/ 229335013 h 482"/>
              <a:gd name="T60" fmla="*/ 2147483647 w 2030"/>
              <a:gd name="T61" fmla="*/ 239415638 h 482"/>
              <a:gd name="T62" fmla="*/ 2147483647 w 2030"/>
              <a:gd name="T63" fmla="*/ 350302513 h 4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30"/>
              <a:gd name="T97" fmla="*/ 0 h 482"/>
              <a:gd name="T98" fmla="*/ 2030 w 2030"/>
              <a:gd name="T99" fmla="*/ 482 h 4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30" h="482">
                <a:moveTo>
                  <a:pt x="0" y="445"/>
                </a:moveTo>
                <a:cubicBezTo>
                  <a:pt x="100" y="455"/>
                  <a:pt x="200" y="466"/>
                  <a:pt x="242" y="471"/>
                </a:cubicBezTo>
                <a:cubicBezTo>
                  <a:pt x="284" y="476"/>
                  <a:pt x="238" y="482"/>
                  <a:pt x="252" y="477"/>
                </a:cubicBezTo>
                <a:cubicBezTo>
                  <a:pt x="266" y="472"/>
                  <a:pt x="302" y="453"/>
                  <a:pt x="328" y="441"/>
                </a:cubicBezTo>
                <a:cubicBezTo>
                  <a:pt x="354" y="429"/>
                  <a:pt x="379" y="417"/>
                  <a:pt x="408" y="405"/>
                </a:cubicBezTo>
                <a:cubicBezTo>
                  <a:pt x="437" y="393"/>
                  <a:pt x="466" y="382"/>
                  <a:pt x="500" y="371"/>
                </a:cubicBezTo>
                <a:cubicBezTo>
                  <a:pt x="534" y="360"/>
                  <a:pt x="585" y="349"/>
                  <a:pt x="610" y="341"/>
                </a:cubicBezTo>
                <a:cubicBezTo>
                  <a:pt x="635" y="333"/>
                  <a:pt x="625" y="319"/>
                  <a:pt x="650" y="323"/>
                </a:cubicBezTo>
                <a:cubicBezTo>
                  <a:pt x="675" y="327"/>
                  <a:pt x="738" y="362"/>
                  <a:pt x="760" y="365"/>
                </a:cubicBezTo>
                <a:cubicBezTo>
                  <a:pt x="782" y="368"/>
                  <a:pt x="772" y="345"/>
                  <a:pt x="780" y="341"/>
                </a:cubicBezTo>
                <a:cubicBezTo>
                  <a:pt x="788" y="337"/>
                  <a:pt x="797" y="347"/>
                  <a:pt x="810" y="343"/>
                </a:cubicBezTo>
                <a:cubicBezTo>
                  <a:pt x="823" y="339"/>
                  <a:pt x="838" y="319"/>
                  <a:pt x="860" y="315"/>
                </a:cubicBezTo>
                <a:cubicBezTo>
                  <a:pt x="882" y="311"/>
                  <a:pt x="916" y="317"/>
                  <a:pt x="942" y="317"/>
                </a:cubicBezTo>
                <a:cubicBezTo>
                  <a:pt x="968" y="317"/>
                  <a:pt x="986" y="322"/>
                  <a:pt x="1016" y="317"/>
                </a:cubicBezTo>
                <a:cubicBezTo>
                  <a:pt x="1046" y="312"/>
                  <a:pt x="1083" y="288"/>
                  <a:pt x="1120" y="287"/>
                </a:cubicBezTo>
                <a:cubicBezTo>
                  <a:pt x="1157" y="286"/>
                  <a:pt x="1208" y="312"/>
                  <a:pt x="1240" y="309"/>
                </a:cubicBezTo>
                <a:cubicBezTo>
                  <a:pt x="1272" y="306"/>
                  <a:pt x="1278" y="275"/>
                  <a:pt x="1310" y="271"/>
                </a:cubicBezTo>
                <a:cubicBezTo>
                  <a:pt x="1342" y="267"/>
                  <a:pt x="1396" y="292"/>
                  <a:pt x="1430" y="287"/>
                </a:cubicBezTo>
                <a:cubicBezTo>
                  <a:pt x="1464" y="282"/>
                  <a:pt x="1500" y="253"/>
                  <a:pt x="1516" y="239"/>
                </a:cubicBezTo>
                <a:cubicBezTo>
                  <a:pt x="1532" y="225"/>
                  <a:pt x="1521" y="216"/>
                  <a:pt x="1528" y="203"/>
                </a:cubicBezTo>
                <a:cubicBezTo>
                  <a:pt x="1535" y="190"/>
                  <a:pt x="1548" y="179"/>
                  <a:pt x="1560" y="159"/>
                </a:cubicBezTo>
                <a:cubicBezTo>
                  <a:pt x="1572" y="139"/>
                  <a:pt x="1582" y="104"/>
                  <a:pt x="1598" y="85"/>
                </a:cubicBezTo>
                <a:cubicBezTo>
                  <a:pt x="1614" y="66"/>
                  <a:pt x="1637" y="53"/>
                  <a:pt x="1654" y="43"/>
                </a:cubicBezTo>
                <a:cubicBezTo>
                  <a:pt x="1671" y="33"/>
                  <a:pt x="1690" y="28"/>
                  <a:pt x="1702" y="23"/>
                </a:cubicBezTo>
                <a:cubicBezTo>
                  <a:pt x="1714" y="18"/>
                  <a:pt x="1717" y="18"/>
                  <a:pt x="1726" y="15"/>
                </a:cubicBezTo>
                <a:cubicBezTo>
                  <a:pt x="1735" y="12"/>
                  <a:pt x="1733" y="0"/>
                  <a:pt x="1754" y="3"/>
                </a:cubicBezTo>
                <a:cubicBezTo>
                  <a:pt x="1775" y="6"/>
                  <a:pt x="1831" y="26"/>
                  <a:pt x="1852" y="33"/>
                </a:cubicBezTo>
                <a:cubicBezTo>
                  <a:pt x="1873" y="40"/>
                  <a:pt x="1867" y="42"/>
                  <a:pt x="1878" y="47"/>
                </a:cubicBezTo>
                <a:cubicBezTo>
                  <a:pt x="1889" y="52"/>
                  <a:pt x="1910" y="56"/>
                  <a:pt x="1920" y="63"/>
                </a:cubicBezTo>
                <a:cubicBezTo>
                  <a:pt x="1930" y="70"/>
                  <a:pt x="1927" y="86"/>
                  <a:pt x="1940" y="91"/>
                </a:cubicBezTo>
                <a:cubicBezTo>
                  <a:pt x="1953" y="96"/>
                  <a:pt x="1985" y="87"/>
                  <a:pt x="2000" y="95"/>
                </a:cubicBezTo>
                <a:cubicBezTo>
                  <a:pt x="2015" y="103"/>
                  <a:pt x="2022" y="121"/>
                  <a:pt x="2030" y="139"/>
                </a:cubicBez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sp>
        <p:nvSpPr>
          <p:cNvPr id="26646" name="Freeform 37"/>
          <p:cNvSpPr>
            <a:spLocks/>
          </p:cNvSpPr>
          <p:nvPr/>
        </p:nvSpPr>
        <p:spPr bwMode="auto">
          <a:xfrm>
            <a:off x="1771650" y="4808538"/>
            <a:ext cx="2974975" cy="765175"/>
          </a:xfrm>
          <a:custGeom>
            <a:avLst/>
            <a:gdLst>
              <a:gd name="T0" fmla="*/ 0 w 2030"/>
              <a:gd name="T1" fmla="*/ 1121470325 h 482"/>
              <a:gd name="T2" fmla="*/ 519744253 w 2030"/>
              <a:gd name="T3" fmla="*/ 1186994388 h 482"/>
              <a:gd name="T4" fmla="*/ 541221228 w 2030"/>
              <a:gd name="T5" fmla="*/ 1202115325 h 482"/>
              <a:gd name="T6" fmla="*/ 704447701 w 2030"/>
              <a:gd name="T7" fmla="*/ 1111389700 h 482"/>
              <a:gd name="T8" fmla="*/ 876263498 w 2030"/>
              <a:gd name="T9" fmla="*/ 1020664075 h 482"/>
              <a:gd name="T10" fmla="*/ 1073851666 w 2030"/>
              <a:gd name="T11" fmla="*/ 934978763 h 482"/>
              <a:gd name="T12" fmla="*/ 1310099853 w 2030"/>
              <a:gd name="T13" fmla="*/ 859374075 h 482"/>
              <a:gd name="T14" fmla="*/ 1396007752 w 2030"/>
              <a:gd name="T15" fmla="*/ 814011263 h 482"/>
              <a:gd name="T16" fmla="*/ 1632255939 w 2030"/>
              <a:gd name="T17" fmla="*/ 919857825 h 482"/>
              <a:gd name="T18" fmla="*/ 1675209888 w 2030"/>
              <a:gd name="T19" fmla="*/ 859374075 h 482"/>
              <a:gd name="T20" fmla="*/ 1739640812 w 2030"/>
              <a:gd name="T21" fmla="*/ 864414388 h 482"/>
              <a:gd name="T22" fmla="*/ 1847025686 w 2030"/>
              <a:gd name="T23" fmla="*/ 793850013 h 482"/>
              <a:gd name="T24" fmla="*/ 2023138344 w 2030"/>
              <a:gd name="T25" fmla="*/ 798890325 h 482"/>
              <a:gd name="T26" fmla="*/ 2147483647 w 2030"/>
              <a:gd name="T27" fmla="*/ 798890325 h 482"/>
              <a:gd name="T28" fmla="*/ 2147483647 w 2030"/>
              <a:gd name="T29" fmla="*/ 723285638 h 482"/>
              <a:gd name="T30" fmla="*/ 2147483647 w 2030"/>
              <a:gd name="T31" fmla="*/ 778729075 h 482"/>
              <a:gd name="T32" fmla="*/ 2147483647 w 2030"/>
              <a:gd name="T33" fmla="*/ 682963138 h 482"/>
              <a:gd name="T34" fmla="*/ 2147483647 w 2030"/>
              <a:gd name="T35" fmla="*/ 723285638 h 482"/>
              <a:gd name="T36" fmla="*/ 2147483647 w 2030"/>
              <a:gd name="T37" fmla="*/ 602318138 h 482"/>
              <a:gd name="T38" fmla="*/ 2147483647 w 2030"/>
              <a:gd name="T39" fmla="*/ 511592513 h 482"/>
              <a:gd name="T40" fmla="*/ 2147483647 w 2030"/>
              <a:gd name="T41" fmla="*/ 400705638 h 482"/>
              <a:gd name="T42" fmla="*/ 2147483647 w 2030"/>
              <a:gd name="T43" fmla="*/ 214214075 h 482"/>
              <a:gd name="T44" fmla="*/ 2147483647 w 2030"/>
              <a:gd name="T45" fmla="*/ 108367513 h 482"/>
              <a:gd name="T46" fmla="*/ 2147483647 w 2030"/>
              <a:gd name="T47" fmla="*/ 57964388 h 482"/>
              <a:gd name="T48" fmla="*/ 2147483647 w 2030"/>
              <a:gd name="T49" fmla="*/ 37803138 h 482"/>
              <a:gd name="T50" fmla="*/ 2147483647 w 2030"/>
              <a:gd name="T51" fmla="*/ 7561263 h 482"/>
              <a:gd name="T52" fmla="*/ 2147483647 w 2030"/>
              <a:gd name="T53" fmla="*/ 83165950 h 482"/>
              <a:gd name="T54" fmla="*/ 2147483647 w 2030"/>
              <a:gd name="T55" fmla="*/ 118448138 h 482"/>
              <a:gd name="T56" fmla="*/ 2147483647 w 2030"/>
              <a:gd name="T57" fmla="*/ 158770638 h 482"/>
              <a:gd name="T58" fmla="*/ 2147483647 w 2030"/>
              <a:gd name="T59" fmla="*/ 229335013 h 482"/>
              <a:gd name="T60" fmla="*/ 2147483647 w 2030"/>
              <a:gd name="T61" fmla="*/ 239415638 h 482"/>
              <a:gd name="T62" fmla="*/ 2147483647 w 2030"/>
              <a:gd name="T63" fmla="*/ 350302513 h 4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30"/>
              <a:gd name="T97" fmla="*/ 0 h 482"/>
              <a:gd name="T98" fmla="*/ 2030 w 2030"/>
              <a:gd name="T99" fmla="*/ 482 h 4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30" h="482">
                <a:moveTo>
                  <a:pt x="0" y="445"/>
                </a:moveTo>
                <a:cubicBezTo>
                  <a:pt x="100" y="455"/>
                  <a:pt x="200" y="466"/>
                  <a:pt x="242" y="471"/>
                </a:cubicBezTo>
                <a:cubicBezTo>
                  <a:pt x="284" y="476"/>
                  <a:pt x="238" y="482"/>
                  <a:pt x="252" y="477"/>
                </a:cubicBezTo>
                <a:cubicBezTo>
                  <a:pt x="266" y="472"/>
                  <a:pt x="302" y="453"/>
                  <a:pt x="328" y="441"/>
                </a:cubicBezTo>
                <a:cubicBezTo>
                  <a:pt x="354" y="429"/>
                  <a:pt x="379" y="417"/>
                  <a:pt x="408" y="405"/>
                </a:cubicBezTo>
                <a:cubicBezTo>
                  <a:pt x="437" y="393"/>
                  <a:pt x="466" y="382"/>
                  <a:pt x="500" y="371"/>
                </a:cubicBezTo>
                <a:cubicBezTo>
                  <a:pt x="534" y="360"/>
                  <a:pt x="585" y="349"/>
                  <a:pt x="610" y="341"/>
                </a:cubicBezTo>
                <a:cubicBezTo>
                  <a:pt x="635" y="333"/>
                  <a:pt x="625" y="319"/>
                  <a:pt x="650" y="323"/>
                </a:cubicBezTo>
                <a:cubicBezTo>
                  <a:pt x="675" y="327"/>
                  <a:pt x="738" y="362"/>
                  <a:pt x="760" y="365"/>
                </a:cubicBezTo>
                <a:cubicBezTo>
                  <a:pt x="782" y="368"/>
                  <a:pt x="772" y="345"/>
                  <a:pt x="780" y="341"/>
                </a:cubicBezTo>
                <a:cubicBezTo>
                  <a:pt x="788" y="337"/>
                  <a:pt x="797" y="347"/>
                  <a:pt x="810" y="343"/>
                </a:cubicBezTo>
                <a:cubicBezTo>
                  <a:pt x="823" y="339"/>
                  <a:pt x="838" y="319"/>
                  <a:pt x="860" y="315"/>
                </a:cubicBezTo>
                <a:cubicBezTo>
                  <a:pt x="882" y="311"/>
                  <a:pt x="916" y="317"/>
                  <a:pt x="942" y="317"/>
                </a:cubicBezTo>
                <a:cubicBezTo>
                  <a:pt x="968" y="317"/>
                  <a:pt x="986" y="322"/>
                  <a:pt x="1016" y="317"/>
                </a:cubicBezTo>
                <a:cubicBezTo>
                  <a:pt x="1046" y="312"/>
                  <a:pt x="1083" y="288"/>
                  <a:pt x="1120" y="287"/>
                </a:cubicBezTo>
                <a:cubicBezTo>
                  <a:pt x="1157" y="286"/>
                  <a:pt x="1208" y="312"/>
                  <a:pt x="1240" y="309"/>
                </a:cubicBezTo>
                <a:cubicBezTo>
                  <a:pt x="1272" y="306"/>
                  <a:pt x="1278" y="275"/>
                  <a:pt x="1310" y="271"/>
                </a:cubicBezTo>
                <a:cubicBezTo>
                  <a:pt x="1342" y="267"/>
                  <a:pt x="1396" y="292"/>
                  <a:pt x="1430" y="287"/>
                </a:cubicBezTo>
                <a:cubicBezTo>
                  <a:pt x="1464" y="282"/>
                  <a:pt x="1500" y="253"/>
                  <a:pt x="1516" y="239"/>
                </a:cubicBezTo>
                <a:cubicBezTo>
                  <a:pt x="1532" y="225"/>
                  <a:pt x="1521" y="216"/>
                  <a:pt x="1528" y="203"/>
                </a:cubicBezTo>
                <a:cubicBezTo>
                  <a:pt x="1535" y="190"/>
                  <a:pt x="1548" y="179"/>
                  <a:pt x="1560" y="159"/>
                </a:cubicBezTo>
                <a:cubicBezTo>
                  <a:pt x="1572" y="139"/>
                  <a:pt x="1582" y="104"/>
                  <a:pt x="1598" y="85"/>
                </a:cubicBezTo>
                <a:cubicBezTo>
                  <a:pt x="1614" y="66"/>
                  <a:pt x="1637" y="53"/>
                  <a:pt x="1654" y="43"/>
                </a:cubicBezTo>
                <a:cubicBezTo>
                  <a:pt x="1671" y="33"/>
                  <a:pt x="1690" y="28"/>
                  <a:pt x="1702" y="23"/>
                </a:cubicBezTo>
                <a:cubicBezTo>
                  <a:pt x="1714" y="18"/>
                  <a:pt x="1717" y="18"/>
                  <a:pt x="1726" y="15"/>
                </a:cubicBezTo>
                <a:cubicBezTo>
                  <a:pt x="1735" y="12"/>
                  <a:pt x="1733" y="0"/>
                  <a:pt x="1754" y="3"/>
                </a:cubicBezTo>
                <a:cubicBezTo>
                  <a:pt x="1775" y="6"/>
                  <a:pt x="1831" y="26"/>
                  <a:pt x="1852" y="33"/>
                </a:cubicBezTo>
                <a:cubicBezTo>
                  <a:pt x="1873" y="40"/>
                  <a:pt x="1867" y="42"/>
                  <a:pt x="1878" y="47"/>
                </a:cubicBezTo>
                <a:cubicBezTo>
                  <a:pt x="1889" y="52"/>
                  <a:pt x="1910" y="56"/>
                  <a:pt x="1920" y="63"/>
                </a:cubicBezTo>
                <a:cubicBezTo>
                  <a:pt x="1930" y="70"/>
                  <a:pt x="1927" y="86"/>
                  <a:pt x="1940" y="91"/>
                </a:cubicBezTo>
                <a:cubicBezTo>
                  <a:pt x="1953" y="96"/>
                  <a:pt x="1985" y="87"/>
                  <a:pt x="2000" y="95"/>
                </a:cubicBezTo>
                <a:cubicBezTo>
                  <a:pt x="2015" y="103"/>
                  <a:pt x="2022" y="121"/>
                  <a:pt x="2030" y="139"/>
                </a:cubicBez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sp>
        <p:nvSpPr>
          <p:cNvPr id="26647" name="Freeform 38"/>
          <p:cNvSpPr>
            <a:spLocks/>
          </p:cNvSpPr>
          <p:nvPr/>
        </p:nvSpPr>
        <p:spPr bwMode="auto">
          <a:xfrm>
            <a:off x="5915025" y="2174875"/>
            <a:ext cx="2973388" cy="765175"/>
          </a:xfrm>
          <a:custGeom>
            <a:avLst/>
            <a:gdLst>
              <a:gd name="T0" fmla="*/ 0 w 2030"/>
              <a:gd name="T1" fmla="*/ 1121470325 h 482"/>
              <a:gd name="T2" fmla="*/ 519190163 w 2030"/>
              <a:gd name="T3" fmla="*/ 1186994388 h 482"/>
              <a:gd name="T4" fmla="*/ 540643963 w 2030"/>
              <a:gd name="T5" fmla="*/ 1202115325 h 482"/>
              <a:gd name="T6" fmla="*/ 703695480 w 2030"/>
              <a:gd name="T7" fmla="*/ 1111389700 h 482"/>
              <a:gd name="T8" fmla="*/ 875328809 w 2030"/>
              <a:gd name="T9" fmla="*/ 1020664075 h 482"/>
              <a:gd name="T10" fmla="*/ 1072707578 w 2030"/>
              <a:gd name="T11" fmla="*/ 934978763 h 482"/>
              <a:gd name="T12" fmla="*/ 1308702307 w 2030"/>
              <a:gd name="T13" fmla="*/ 859374075 h 482"/>
              <a:gd name="T14" fmla="*/ 1394518972 w 2030"/>
              <a:gd name="T15" fmla="*/ 814011263 h 482"/>
              <a:gd name="T16" fmla="*/ 1630515166 w 2030"/>
              <a:gd name="T17" fmla="*/ 919857825 h 482"/>
              <a:gd name="T18" fmla="*/ 1673422766 w 2030"/>
              <a:gd name="T19" fmla="*/ 859374075 h 482"/>
              <a:gd name="T20" fmla="*/ 1737785631 w 2030"/>
              <a:gd name="T21" fmla="*/ 864414388 h 482"/>
              <a:gd name="T22" fmla="*/ 1845056096 w 2030"/>
              <a:gd name="T23" fmla="*/ 793850013 h 482"/>
              <a:gd name="T24" fmla="*/ 2020979600 w 2030"/>
              <a:gd name="T25" fmla="*/ 798890325 h 482"/>
              <a:gd name="T26" fmla="*/ 2147483647 w 2030"/>
              <a:gd name="T27" fmla="*/ 798890325 h 482"/>
              <a:gd name="T28" fmla="*/ 2147483647 w 2030"/>
              <a:gd name="T29" fmla="*/ 723285638 h 482"/>
              <a:gd name="T30" fmla="*/ 2147483647 w 2030"/>
              <a:gd name="T31" fmla="*/ 778729075 h 482"/>
              <a:gd name="T32" fmla="*/ 2147483647 w 2030"/>
              <a:gd name="T33" fmla="*/ 682963138 h 482"/>
              <a:gd name="T34" fmla="*/ 2147483647 w 2030"/>
              <a:gd name="T35" fmla="*/ 723285638 h 482"/>
              <a:gd name="T36" fmla="*/ 2147483647 w 2030"/>
              <a:gd name="T37" fmla="*/ 602318138 h 482"/>
              <a:gd name="T38" fmla="*/ 2147483647 w 2030"/>
              <a:gd name="T39" fmla="*/ 511592513 h 482"/>
              <a:gd name="T40" fmla="*/ 2147483647 w 2030"/>
              <a:gd name="T41" fmla="*/ 400705638 h 482"/>
              <a:gd name="T42" fmla="*/ 2147483647 w 2030"/>
              <a:gd name="T43" fmla="*/ 214214075 h 482"/>
              <a:gd name="T44" fmla="*/ 2147483647 w 2030"/>
              <a:gd name="T45" fmla="*/ 108367513 h 482"/>
              <a:gd name="T46" fmla="*/ 2147483647 w 2030"/>
              <a:gd name="T47" fmla="*/ 57964388 h 482"/>
              <a:gd name="T48" fmla="*/ 2147483647 w 2030"/>
              <a:gd name="T49" fmla="*/ 37803138 h 482"/>
              <a:gd name="T50" fmla="*/ 2147483647 w 2030"/>
              <a:gd name="T51" fmla="*/ 7561263 h 482"/>
              <a:gd name="T52" fmla="*/ 2147483647 w 2030"/>
              <a:gd name="T53" fmla="*/ 83165950 h 482"/>
              <a:gd name="T54" fmla="*/ 2147483647 w 2030"/>
              <a:gd name="T55" fmla="*/ 118448138 h 482"/>
              <a:gd name="T56" fmla="*/ 2147483647 w 2030"/>
              <a:gd name="T57" fmla="*/ 158770638 h 482"/>
              <a:gd name="T58" fmla="*/ 2147483647 w 2030"/>
              <a:gd name="T59" fmla="*/ 229335013 h 482"/>
              <a:gd name="T60" fmla="*/ 2147483647 w 2030"/>
              <a:gd name="T61" fmla="*/ 239415638 h 482"/>
              <a:gd name="T62" fmla="*/ 2147483647 w 2030"/>
              <a:gd name="T63" fmla="*/ 350302513 h 4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30"/>
              <a:gd name="T97" fmla="*/ 0 h 482"/>
              <a:gd name="T98" fmla="*/ 2030 w 2030"/>
              <a:gd name="T99" fmla="*/ 482 h 4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30" h="482">
                <a:moveTo>
                  <a:pt x="0" y="445"/>
                </a:moveTo>
                <a:cubicBezTo>
                  <a:pt x="100" y="455"/>
                  <a:pt x="200" y="466"/>
                  <a:pt x="242" y="471"/>
                </a:cubicBezTo>
                <a:cubicBezTo>
                  <a:pt x="284" y="476"/>
                  <a:pt x="238" y="482"/>
                  <a:pt x="252" y="477"/>
                </a:cubicBezTo>
                <a:cubicBezTo>
                  <a:pt x="266" y="472"/>
                  <a:pt x="302" y="453"/>
                  <a:pt x="328" y="441"/>
                </a:cubicBezTo>
                <a:cubicBezTo>
                  <a:pt x="354" y="429"/>
                  <a:pt x="379" y="417"/>
                  <a:pt x="408" y="405"/>
                </a:cubicBezTo>
                <a:cubicBezTo>
                  <a:pt x="437" y="393"/>
                  <a:pt x="466" y="382"/>
                  <a:pt x="500" y="371"/>
                </a:cubicBezTo>
                <a:cubicBezTo>
                  <a:pt x="534" y="360"/>
                  <a:pt x="585" y="349"/>
                  <a:pt x="610" y="341"/>
                </a:cubicBezTo>
                <a:cubicBezTo>
                  <a:pt x="635" y="333"/>
                  <a:pt x="625" y="319"/>
                  <a:pt x="650" y="323"/>
                </a:cubicBezTo>
                <a:cubicBezTo>
                  <a:pt x="675" y="327"/>
                  <a:pt x="738" y="362"/>
                  <a:pt x="760" y="365"/>
                </a:cubicBezTo>
                <a:cubicBezTo>
                  <a:pt x="782" y="368"/>
                  <a:pt x="772" y="345"/>
                  <a:pt x="780" y="341"/>
                </a:cubicBezTo>
                <a:cubicBezTo>
                  <a:pt x="788" y="337"/>
                  <a:pt x="797" y="347"/>
                  <a:pt x="810" y="343"/>
                </a:cubicBezTo>
                <a:cubicBezTo>
                  <a:pt x="823" y="339"/>
                  <a:pt x="838" y="319"/>
                  <a:pt x="860" y="315"/>
                </a:cubicBezTo>
                <a:cubicBezTo>
                  <a:pt x="882" y="311"/>
                  <a:pt x="916" y="317"/>
                  <a:pt x="942" y="317"/>
                </a:cubicBezTo>
                <a:cubicBezTo>
                  <a:pt x="968" y="317"/>
                  <a:pt x="986" y="322"/>
                  <a:pt x="1016" y="317"/>
                </a:cubicBezTo>
                <a:cubicBezTo>
                  <a:pt x="1046" y="312"/>
                  <a:pt x="1083" y="288"/>
                  <a:pt x="1120" y="287"/>
                </a:cubicBezTo>
                <a:cubicBezTo>
                  <a:pt x="1157" y="286"/>
                  <a:pt x="1208" y="312"/>
                  <a:pt x="1240" y="309"/>
                </a:cubicBezTo>
                <a:cubicBezTo>
                  <a:pt x="1272" y="306"/>
                  <a:pt x="1278" y="275"/>
                  <a:pt x="1310" y="271"/>
                </a:cubicBezTo>
                <a:cubicBezTo>
                  <a:pt x="1342" y="267"/>
                  <a:pt x="1396" y="292"/>
                  <a:pt x="1430" y="287"/>
                </a:cubicBezTo>
                <a:cubicBezTo>
                  <a:pt x="1464" y="282"/>
                  <a:pt x="1500" y="253"/>
                  <a:pt x="1516" y="239"/>
                </a:cubicBezTo>
                <a:cubicBezTo>
                  <a:pt x="1532" y="225"/>
                  <a:pt x="1521" y="216"/>
                  <a:pt x="1528" y="203"/>
                </a:cubicBezTo>
                <a:cubicBezTo>
                  <a:pt x="1535" y="190"/>
                  <a:pt x="1548" y="179"/>
                  <a:pt x="1560" y="159"/>
                </a:cubicBezTo>
                <a:cubicBezTo>
                  <a:pt x="1572" y="139"/>
                  <a:pt x="1582" y="104"/>
                  <a:pt x="1598" y="85"/>
                </a:cubicBezTo>
                <a:cubicBezTo>
                  <a:pt x="1614" y="66"/>
                  <a:pt x="1637" y="53"/>
                  <a:pt x="1654" y="43"/>
                </a:cubicBezTo>
                <a:cubicBezTo>
                  <a:pt x="1671" y="33"/>
                  <a:pt x="1690" y="28"/>
                  <a:pt x="1702" y="23"/>
                </a:cubicBezTo>
                <a:cubicBezTo>
                  <a:pt x="1714" y="18"/>
                  <a:pt x="1717" y="18"/>
                  <a:pt x="1726" y="15"/>
                </a:cubicBezTo>
                <a:cubicBezTo>
                  <a:pt x="1735" y="12"/>
                  <a:pt x="1733" y="0"/>
                  <a:pt x="1754" y="3"/>
                </a:cubicBezTo>
                <a:cubicBezTo>
                  <a:pt x="1775" y="6"/>
                  <a:pt x="1831" y="26"/>
                  <a:pt x="1852" y="33"/>
                </a:cubicBezTo>
                <a:cubicBezTo>
                  <a:pt x="1873" y="40"/>
                  <a:pt x="1867" y="42"/>
                  <a:pt x="1878" y="47"/>
                </a:cubicBezTo>
                <a:cubicBezTo>
                  <a:pt x="1889" y="52"/>
                  <a:pt x="1910" y="56"/>
                  <a:pt x="1920" y="63"/>
                </a:cubicBezTo>
                <a:cubicBezTo>
                  <a:pt x="1930" y="70"/>
                  <a:pt x="1927" y="86"/>
                  <a:pt x="1940" y="91"/>
                </a:cubicBezTo>
                <a:cubicBezTo>
                  <a:pt x="1953" y="96"/>
                  <a:pt x="1985" y="87"/>
                  <a:pt x="2000" y="95"/>
                </a:cubicBezTo>
                <a:cubicBezTo>
                  <a:pt x="2015" y="103"/>
                  <a:pt x="2022" y="121"/>
                  <a:pt x="2030" y="139"/>
                </a:cubicBez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sp>
        <p:nvSpPr>
          <p:cNvPr id="26648" name="Freeform 39"/>
          <p:cNvSpPr>
            <a:spLocks/>
          </p:cNvSpPr>
          <p:nvPr/>
        </p:nvSpPr>
        <p:spPr bwMode="auto">
          <a:xfrm>
            <a:off x="5953125" y="4800600"/>
            <a:ext cx="2973388" cy="765175"/>
          </a:xfrm>
          <a:custGeom>
            <a:avLst/>
            <a:gdLst>
              <a:gd name="T0" fmla="*/ 0 w 2030"/>
              <a:gd name="T1" fmla="*/ 1121470325 h 482"/>
              <a:gd name="T2" fmla="*/ 519190163 w 2030"/>
              <a:gd name="T3" fmla="*/ 1186994388 h 482"/>
              <a:gd name="T4" fmla="*/ 540643963 w 2030"/>
              <a:gd name="T5" fmla="*/ 1202115325 h 482"/>
              <a:gd name="T6" fmla="*/ 703695480 w 2030"/>
              <a:gd name="T7" fmla="*/ 1111389700 h 482"/>
              <a:gd name="T8" fmla="*/ 875328809 w 2030"/>
              <a:gd name="T9" fmla="*/ 1020664075 h 482"/>
              <a:gd name="T10" fmla="*/ 1072707578 w 2030"/>
              <a:gd name="T11" fmla="*/ 934978763 h 482"/>
              <a:gd name="T12" fmla="*/ 1308702307 w 2030"/>
              <a:gd name="T13" fmla="*/ 859374075 h 482"/>
              <a:gd name="T14" fmla="*/ 1394518972 w 2030"/>
              <a:gd name="T15" fmla="*/ 814011263 h 482"/>
              <a:gd name="T16" fmla="*/ 1630515166 w 2030"/>
              <a:gd name="T17" fmla="*/ 919857825 h 482"/>
              <a:gd name="T18" fmla="*/ 1673422766 w 2030"/>
              <a:gd name="T19" fmla="*/ 859374075 h 482"/>
              <a:gd name="T20" fmla="*/ 1737785631 w 2030"/>
              <a:gd name="T21" fmla="*/ 864414388 h 482"/>
              <a:gd name="T22" fmla="*/ 1845056096 w 2030"/>
              <a:gd name="T23" fmla="*/ 793850013 h 482"/>
              <a:gd name="T24" fmla="*/ 2020979600 w 2030"/>
              <a:gd name="T25" fmla="*/ 798890325 h 482"/>
              <a:gd name="T26" fmla="*/ 2147483647 w 2030"/>
              <a:gd name="T27" fmla="*/ 798890325 h 482"/>
              <a:gd name="T28" fmla="*/ 2147483647 w 2030"/>
              <a:gd name="T29" fmla="*/ 723285638 h 482"/>
              <a:gd name="T30" fmla="*/ 2147483647 w 2030"/>
              <a:gd name="T31" fmla="*/ 778729075 h 482"/>
              <a:gd name="T32" fmla="*/ 2147483647 w 2030"/>
              <a:gd name="T33" fmla="*/ 682963138 h 482"/>
              <a:gd name="T34" fmla="*/ 2147483647 w 2030"/>
              <a:gd name="T35" fmla="*/ 723285638 h 482"/>
              <a:gd name="T36" fmla="*/ 2147483647 w 2030"/>
              <a:gd name="T37" fmla="*/ 602318138 h 482"/>
              <a:gd name="T38" fmla="*/ 2147483647 w 2030"/>
              <a:gd name="T39" fmla="*/ 511592513 h 482"/>
              <a:gd name="T40" fmla="*/ 2147483647 w 2030"/>
              <a:gd name="T41" fmla="*/ 400705638 h 482"/>
              <a:gd name="T42" fmla="*/ 2147483647 w 2030"/>
              <a:gd name="T43" fmla="*/ 214214075 h 482"/>
              <a:gd name="T44" fmla="*/ 2147483647 w 2030"/>
              <a:gd name="T45" fmla="*/ 108367513 h 482"/>
              <a:gd name="T46" fmla="*/ 2147483647 w 2030"/>
              <a:gd name="T47" fmla="*/ 57964388 h 482"/>
              <a:gd name="T48" fmla="*/ 2147483647 w 2030"/>
              <a:gd name="T49" fmla="*/ 37803138 h 482"/>
              <a:gd name="T50" fmla="*/ 2147483647 w 2030"/>
              <a:gd name="T51" fmla="*/ 7561263 h 482"/>
              <a:gd name="T52" fmla="*/ 2147483647 w 2030"/>
              <a:gd name="T53" fmla="*/ 83165950 h 482"/>
              <a:gd name="T54" fmla="*/ 2147483647 w 2030"/>
              <a:gd name="T55" fmla="*/ 118448138 h 482"/>
              <a:gd name="T56" fmla="*/ 2147483647 w 2030"/>
              <a:gd name="T57" fmla="*/ 158770638 h 482"/>
              <a:gd name="T58" fmla="*/ 2147483647 w 2030"/>
              <a:gd name="T59" fmla="*/ 229335013 h 482"/>
              <a:gd name="T60" fmla="*/ 2147483647 w 2030"/>
              <a:gd name="T61" fmla="*/ 239415638 h 482"/>
              <a:gd name="T62" fmla="*/ 2147483647 w 2030"/>
              <a:gd name="T63" fmla="*/ 350302513 h 4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30"/>
              <a:gd name="T97" fmla="*/ 0 h 482"/>
              <a:gd name="T98" fmla="*/ 2030 w 2030"/>
              <a:gd name="T99" fmla="*/ 482 h 4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30" h="482">
                <a:moveTo>
                  <a:pt x="0" y="445"/>
                </a:moveTo>
                <a:cubicBezTo>
                  <a:pt x="100" y="455"/>
                  <a:pt x="200" y="466"/>
                  <a:pt x="242" y="471"/>
                </a:cubicBezTo>
                <a:cubicBezTo>
                  <a:pt x="284" y="476"/>
                  <a:pt x="238" y="482"/>
                  <a:pt x="252" y="477"/>
                </a:cubicBezTo>
                <a:cubicBezTo>
                  <a:pt x="266" y="472"/>
                  <a:pt x="302" y="453"/>
                  <a:pt x="328" y="441"/>
                </a:cubicBezTo>
                <a:cubicBezTo>
                  <a:pt x="354" y="429"/>
                  <a:pt x="379" y="417"/>
                  <a:pt x="408" y="405"/>
                </a:cubicBezTo>
                <a:cubicBezTo>
                  <a:pt x="437" y="393"/>
                  <a:pt x="466" y="382"/>
                  <a:pt x="500" y="371"/>
                </a:cubicBezTo>
                <a:cubicBezTo>
                  <a:pt x="534" y="360"/>
                  <a:pt x="585" y="349"/>
                  <a:pt x="610" y="341"/>
                </a:cubicBezTo>
                <a:cubicBezTo>
                  <a:pt x="635" y="333"/>
                  <a:pt x="625" y="319"/>
                  <a:pt x="650" y="323"/>
                </a:cubicBezTo>
                <a:cubicBezTo>
                  <a:pt x="675" y="327"/>
                  <a:pt x="738" y="362"/>
                  <a:pt x="760" y="365"/>
                </a:cubicBezTo>
                <a:cubicBezTo>
                  <a:pt x="782" y="368"/>
                  <a:pt x="772" y="345"/>
                  <a:pt x="780" y="341"/>
                </a:cubicBezTo>
                <a:cubicBezTo>
                  <a:pt x="788" y="337"/>
                  <a:pt x="797" y="347"/>
                  <a:pt x="810" y="343"/>
                </a:cubicBezTo>
                <a:cubicBezTo>
                  <a:pt x="823" y="339"/>
                  <a:pt x="838" y="319"/>
                  <a:pt x="860" y="315"/>
                </a:cubicBezTo>
                <a:cubicBezTo>
                  <a:pt x="882" y="311"/>
                  <a:pt x="916" y="317"/>
                  <a:pt x="942" y="317"/>
                </a:cubicBezTo>
                <a:cubicBezTo>
                  <a:pt x="968" y="317"/>
                  <a:pt x="986" y="322"/>
                  <a:pt x="1016" y="317"/>
                </a:cubicBezTo>
                <a:cubicBezTo>
                  <a:pt x="1046" y="312"/>
                  <a:pt x="1083" y="288"/>
                  <a:pt x="1120" y="287"/>
                </a:cubicBezTo>
                <a:cubicBezTo>
                  <a:pt x="1157" y="286"/>
                  <a:pt x="1208" y="312"/>
                  <a:pt x="1240" y="309"/>
                </a:cubicBezTo>
                <a:cubicBezTo>
                  <a:pt x="1272" y="306"/>
                  <a:pt x="1278" y="275"/>
                  <a:pt x="1310" y="271"/>
                </a:cubicBezTo>
                <a:cubicBezTo>
                  <a:pt x="1342" y="267"/>
                  <a:pt x="1396" y="292"/>
                  <a:pt x="1430" y="287"/>
                </a:cubicBezTo>
                <a:cubicBezTo>
                  <a:pt x="1464" y="282"/>
                  <a:pt x="1500" y="253"/>
                  <a:pt x="1516" y="239"/>
                </a:cubicBezTo>
                <a:cubicBezTo>
                  <a:pt x="1532" y="225"/>
                  <a:pt x="1521" y="216"/>
                  <a:pt x="1528" y="203"/>
                </a:cubicBezTo>
                <a:cubicBezTo>
                  <a:pt x="1535" y="190"/>
                  <a:pt x="1548" y="179"/>
                  <a:pt x="1560" y="159"/>
                </a:cubicBezTo>
                <a:cubicBezTo>
                  <a:pt x="1572" y="139"/>
                  <a:pt x="1582" y="104"/>
                  <a:pt x="1598" y="85"/>
                </a:cubicBezTo>
                <a:cubicBezTo>
                  <a:pt x="1614" y="66"/>
                  <a:pt x="1637" y="53"/>
                  <a:pt x="1654" y="43"/>
                </a:cubicBezTo>
                <a:cubicBezTo>
                  <a:pt x="1671" y="33"/>
                  <a:pt x="1690" y="28"/>
                  <a:pt x="1702" y="23"/>
                </a:cubicBezTo>
                <a:cubicBezTo>
                  <a:pt x="1714" y="18"/>
                  <a:pt x="1717" y="18"/>
                  <a:pt x="1726" y="15"/>
                </a:cubicBezTo>
                <a:cubicBezTo>
                  <a:pt x="1735" y="12"/>
                  <a:pt x="1733" y="0"/>
                  <a:pt x="1754" y="3"/>
                </a:cubicBezTo>
                <a:cubicBezTo>
                  <a:pt x="1775" y="6"/>
                  <a:pt x="1831" y="26"/>
                  <a:pt x="1852" y="33"/>
                </a:cubicBezTo>
                <a:cubicBezTo>
                  <a:pt x="1873" y="40"/>
                  <a:pt x="1867" y="42"/>
                  <a:pt x="1878" y="47"/>
                </a:cubicBezTo>
                <a:cubicBezTo>
                  <a:pt x="1889" y="52"/>
                  <a:pt x="1910" y="56"/>
                  <a:pt x="1920" y="63"/>
                </a:cubicBezTo>
                <a:cubicBezTo>
                  <a:pt x="1930" y="70"/>
                  <a:pt x="1927" y="86"/>
                  <a:pt x="1940" y="91"/>
                </a:cubicBezTo>
                <a:cubicBezTo>
                  <a:pt x="1953" y="96"/>
                  <a:pt x="1985" y="87"/>
                  <a:pt x="2000" y="95"/>
                </a:cubicBezTo>
                <a:cubicBezTo>
                  <a:pt x="2015" y="103"/>
                  <a:pt x="2022" y="121"/>
                  <a:pt x="2030" y="139"/>
                </a:cubicBez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sp>
        <p:nvSpPr>
          <p:cNvPr id="26649" name="Freeform 40"/>
          <p:cNvSpPr>
            <a:spLocks/>
          </p:cNvSpPr>
          <p:nvPr/>
        </p:nvSpPr>
        <p:spPr bwMode="auto">
          <a:xfrm>
            <a:off x="1911350" y="4997450"/>
            <a:ext cx="2774950" cy="522288"/>
          </a:xfrm>
          <a:custGeom>
            <a:avLst/>
            <a:gdLst>
              <a:gd name="T0" fmla="*/ 0 w 1894"/>
              <a:gd name="T1" fmla="*/ 826612041 h 329"/>
              <a:gd name="T2" fmla="*/ 218952932 w 1894"/>
              <a:gd name="T3" fmla="*/ 811491089 h 329"/>
              <a:gd name="T4" fmla="*/ 364922041 w 1894"/>
              <a:gd name="T5" fmla="*/ 811491089 h 329"/>
              <a:gd name="T6" fmla="*/ 463664256 w 1894"/>
              <a:gd name="T7" fmla="*/ 801410455 h 329"/>
              <a:gd name="T8" fmla="*/ 566700758 w 1894"/>
              <a:gd name="T9" fmla="*/ 826612041 h 329"/>
              <a:gd name="T10" fmla="*/ 824293477 w 1894"/>
              <a:gd name="T11" fmla="*/ 816531407 h 329"/>
              <a:gd name="T12" fmla="*/ 1069004801 w 1894"/>
              <a:gd name="T13" fmla="*/ 791329820 h 329"/>
              <a:gd name="T14" fmla="*/ 1210679624 w 1894"/>
              <a:gd name="T15" fmla="*/ 745966964 h 329"/>
              <a:gd name="T16" fmla="*/ 1515496307 w 1894"/>
              <a:gd name="T17" fmla="*/ 680442839 h 329"/>
              <a:gd name="T18" fmla="*/ 1893298278 w 1894"/>
              <a:gd name="T19" fmla="*/ 564515540 h 329"/>
              <a:gd name="T20" fmla="*/ 2034973101 w 1894"/>
              <a:gd name="T21" fmla="*/ 453628559 h 329"/>
              <a:gd name="T22" fmla="*/ 2125129673 w 1894"/>
              <a:gd name="T23" fmla="*/ 408265703 h 329"/>
              <a:gd name="T24" fmla="*/ 2147483647 w 1894"/>
              <a:gd name="T25" fmla="*/ 398185069 h 329"/>
              <a:gd name="T26" fmla="*/ 2147483647 w 1894"/>
              <a:gd name="T27" fmla="*/ 438507607 h 329"/>
              <a:gd name="T28" fmla="*/ 2147483647 w 1894"/>
              <a:gd name="T29" fmla="*/ 403225386 h 329"/>
              <a:gd name="T30" fmla="*/ 2147483647 w 1894"/>
              <a:gd name="T31" fmla="*/ 352822213 h 329"/>
              <a:gd name="T32" fmla="*/ 2147483647 w 1894"/>
              <a:gd name="T33" fmla="*/ 352822213 h 329"/>
              <a:gd name="T34" fmla="*/ 2147483647 w 1894"/>
              <a:gd name="T35" fmla="*/ 110886981 h 329"/>
              <a:gd name="T36" fmla="*/ 2147483647 w 1894"/>
              <a:gd name="T37" fmla="*/ 161290154 h 329"/>
              <a:gd name="T38" fmla="*/ 2147483647 w 1894"/>
              <a:gd name="T39" fmla="*/ 75604760 h 329"/>
              <a:gd name="T40" fmla="*/ 2147483647 w 1894"/>
              <a:gd name="T41" fmla="*/ 45362856 h 329"/>
              <a:gd name="T42" fmla="*/ 2147483647 w 1894"/>
              <a:gd name="T43" fmla="*/ 95766029 h 329"/>
              <a:gd name="T44" fmla="*/ 2147483647 w 1894"/>
              <a:gd name="T45" fmla="*/ 115927298 h 329"/>
              <a:gd name="T46" fmla="*/ 2147483647 w 1894"/>
              <a:gd name="T47" fmla="*/ 60483808 h 329"/>
              <a:gd name="T48" fmla="*/ 2147483647 w 1894"/>
              <a:gd name="T49" fmla="*/ 0 h 3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94"/>
              <a:gd name="T76" fmla="*/ 0 h 329"/>
              <a:gd name="T77" fmla="*/ 1894 w 1894"/>
              <a:gd name="T78" fmla="*/ 329 h 3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94" h="329">
                <a:moveTo>
                  <a:pt x="0" y="328"/>
                </a:moveTo>
                <a:cubicBezTo>
                  <a:pt x="37" y="325"/>
                  <a:pt x="74" y="323"/>
                  <a:pt x="102" y="322"/>
                </a:cubicBezTo>
                <a:cubicBezTo>
                  <a:pt x="130" y="321"/>
                  <a:pt x="151" y="323"/>
                  <a:pt x="170" y="322"/>
                </a:cubicBezTo>
                <a:cubicBezTo>
                  <a:pt x="189" y="321"/>
                  <a:pt x="200" y="317"/>
                  <a:pt x="216" y="318"/>
                </a:cubicBezTo>
                <a:cubicBezTo>
                  <a:pt x="232" y="319"/>
                  <a:pt x="236" y="327"/>
                  <a:pt x="264" y="328"/>
                </a:cubicBezTo>
                <a:cubicBezTo>
                  <a:pt x="292" y="329"/>
                  <a:pt x="345" y="326"/>
                  <a:pt x="384" y="324"/>
                </a:cubicBezTo>
                <a:cubicBezTo>
                  <a:pt x="423" y="322"/>
                  <a:pt x="468" y="319"/>
                  <a:pt x="498" y="314"/>
                </a:cubicBezTo>
                <a:cubicBezTo>
                  <a:pt x="528" y="309"/>
                  <a:pt x="529" y="303"/>
                  <a:pt x="564" y="296"/>
                </a:cubicBezTo>
                <a:cubicBezTo>
                  <a:pt x="599" y="289"/>
                  <a:pt x="653" y="282"/>
                  <a:pt x="706" y="270"/>
                </a:cubicBezTo>
                <a:cubicBezTo>
                  <a:pt x="759" y="258"/>
                  <a:pt x="842" y="239"/>
                  <a:pt x="882" y="224"/>
                </a:cubicBezTo>
                <a:cubicBezTo>
                  <a:pt x="922" y="209"/>
                  <a:pt x="930" y="190"/>
                  <a:pt x="948" y="180"/>
                </a:cubicBezTo>
                <a:cubicBezTo>
                  <a:pt x="966" y="170"/>
                  <a:pt x="963" y="166"/>
                  <a:pt x="990" y="162"/>
                </a:cubicBezTo>
                <a:cubicBezTo>
                  <a:pt x="1017" y="158"/>
                  <a:pt x="1071" y="156"/>
                  <a:pt x="1112" y="158"/>
                </a:cubicBezTo>
                <a:cubicBezTo>
                  <a:pt x="1153" y="160"/>
                  <a:pt x="1210" y="174"/>
                  <a:pt x="1234" y="174"/>
                </a:cubicBezTo>
                <a:cubicBezTo>
                  <a:pt x="1258" y="174"/>
                  <a:pt x="1251" y="166"/>
                  <a:pt x="1256" y="160"/>
                </a:cubicBezTo>
                <a:cubicBezTo>
                  <a:pt x="1261" y="154"/>
                  <a:pt x="1260" y="143"/>
                  <a:pt x="1264" y="140"/>
                </a:cubicBezTo>
                <a:cubicBezTo>
                  <a:pt x="1268" y="137"/>
                  <a:pt x="1247" y="156"/>
                  <a:pt x="1280" y="140"/>
                </a:cubicBezTo>
                <a:cubicBezTo>
                  <a:pt x="1313" y="124"/>
                  <a:pt x="1428" y="57"/>
                  <a:pt x="1466" y="44"/>
                </a:cubicBezTo>
                <a:cubicBezTo>
                  <a:pt x="1504" y="31"/>
                  <a:pt x="1492" y="66"/>
                  <a:pt x="1510" y="64"/>
                </a:cubicBezTo>
                <a:cubicBezTo>
                  <a:pt x="1528" y="62"/>
                  <a:pt x="1554" y="38"/>
                  <a:pt x="1574" y="30"/>
                </a:cubicBezTo>
                <a:cubicBezTo>
                  <a:pt x="1594" y="22"/>
                  <a:pt x="1609" y="17"/>
                  <a:pt x="1630" y="18"/>
                </a:cubicBezTo>
                <a:cubicBezTo>
                  <a:pt x="1651" y="19"/>
                  <a:pt x="1672" y="33"/>
                  <a:pt x="1698" y="38"/>
                </a:cubicBezTo>
                <a:cubicBezTo>
                  <a:pt x="1724" y="43"/>
                  <a:pt x="1761" y="48"/>
                  <a:pt x="1786" y="46"/>
                </a:cubicBezTo>
                <a:cubicBezTo>
                  <a:pt x="1811" y="44"/>
                  <a:pt x="1830" y="32"/>
                  <a:pt x="1848" y="24"/>
                </a:cubicBezTo>
                <a:cubicBezTo>
                  <a:pt x="1866" y="16"/>
                  <a:pt x="1880" y="8"/>
                  <a:pt x="1894" y="0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sp>
        <p:nvSpPr>
          <p:cNvPr id="26650" name="Freeform 41"/>
          <p:cNvSpPr>
            <a:spLocks/>
          </p:cNvSpPr>
          <p:nvPr/>
        </p:nvSpPr>
        <p:spPr bwMode="auto">
          <a:xfrm>
            <a:off x="6037263" y="4995863"/>
            <a:ext cx="2774950" cy="522287"/>
          </a:xfrm>
          <a:custGeom>
            <a:avLst/>
            <a:gdLst>
              <a:gd name="T0" fmla="*/ 0 w 1894"/>
              <a:gd name="T1" fmla="*/ 826610459 h 329"/>
              <a:gd name="T2" fmla="*/ 218952932 w 1894"/>
              <a:gd name="T3" fmla="*/ 811489536 h 329"/>
              <a:gd name="T4" fmla="*/ 364922041 w 1894"/>
              <a:gd name="T5" fmla="*/ 811489536 h 329"/>
              <a:gd name="T6" fmla="*/ 463664256 w 1894"/>
              <a:gd name="T7" fmla="*/ 801408920 h 329"/>
              <a:gd name="T8" fmla="*/ 566700758 w 1894"/>
              <a:gd name="T9" fmla="*/ 826610459 h 329"/>
              <a:gd name="T10" fmla="*/ 824293477 w 1894"/>
              <a:gd name="T11" fmla="*/ 816529843 h 329"/>
              <a:gd name="T12" fmla="*/ 1069004801 w 1894"/>
              <a:gd name="T13" fmla="*/ 791328305 h 329"/>
              <a:gd name="T14" fmla="*/ 1210679624 w 1894"/>
              <a:gd name="T15" fmla="*/ 745965536 h 329"/>
              <a:gd name="T16" fmla="*/ 1515496307 w 1894"/>
              <a:gd name="T17" fmla="*/ 680441536 h 329"/>
              <a:gd name="T18" fmla="*/ 1893298278 w 1894"/>
              <a:gd name="T19" fmla="*/ 564514460 h 329"/>
              <a:gd name="T20" fmla="*/ 2034973101 w 1894"/>
              <a:gd name="T21" fmla="*/ 453627691 h 329"/>
              <a:gd name="T22" fmla="*/ 2125129673 w 1894"/>
              <a:gd name="T23" fmla="*/ 408264922 h 329"/>
              <a:gd name="T24" fmla="*/ 2147483647 w 1894"/>
              <a:gd name="T25" fmla="*/ 398184306 h 329"/>
              <a:gd name="T26" fmla="*/ 2147483647 w 1894"/>
              <a:gd name="T27" fmla="*/ 438506768 h 329"/>
              <a:gd name="T28" fmla="*/ 2147483647 w 1894"/>
              <a:gd name="T29" fmla="*/ 403224614 h 329"/>
              <a:gd name="T30" fmla="*/ 2147483647 w 1894"/>
              <a:gd name="T31" fmla="*/ 352821537 h 329"/>
              <a:gd name="T32" fmla="*/ 2147483647 w 1894"/>
              <a:gd name="T33" fmla="*/ 352821537 h 329"/>
              <a:gd name="T34" fmla="*/ 2147483647 w 1894"/>
              <a:gd name="T35" fmla="*/ 110886769 h 329"/>
              <a:gd name="T36" fmla="*/ 2147483647 w 1894"/>
              <a:gd name="T37" fmla="*/ 161289846 h 329"/>
              <a:gd name="T38" fmla="*/ 2147483647 w 1894"/>
              <a:gd name="T39" fmla="*/ 75604615 h 329"/>
              <a:gd name="T40" fmla="*/ 2147483647 w 1894"/>
              <a:gd name="T41" fmla="*/ 45362769 h 329"/>
              <a:gd name="T42" fmla="*/ 2147483647 w 1894"/>
              <a:gd name="T43" fmla="*/ 95765846 h 329"/>
              <a:gd name="T44" fmla="*/ 2147483647 w 1894"/>
              <a:gd name="T45" fmla="*/ 115927077 h 329"/>
              <a:gd name="T46" fmla="*/ 2147483647 w 1894"/>
              <a:gd name="T47" fmla="*/ 60483692 h 329"/>
              <a:gd name="T48" fmla="*/ 2147483647 w 1894"/>
              <a:gd name="T49" fmla="*/ 0 h 3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94"/>
              <a:gd name="T76" fmla="*/ 0 h 329"/>
              <a:gd name="T77" fmla="*/ 1894 w 1894"/>
              <a:gd name="T78" fmla="*/ 329 h 3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94" h="329">
                <a:moveTo>
                  <a:pt x="0" y="328"/>
                </a:moveTo>
                <a:cubicBezTo>
                  <a:pt x="37" y="325"/>
                  <a:pt x="74" y="323"/>
                  <a:pt x="102" y="322"/>
                </a:cubicBezTo>
                <a:cubicBezTo>
                  <a:pt x="130" y="321"/>
                  <a:pt x="151" y="323"/>
                  <a:pt x="170" y="322"/>
                </a:cubicBezTo>
                <a:cubicBezTo>
                  <a:pt x="189" y="321"/>
                  <a:pt x="200" y="317"/>
                  <a:pt x="216" y="318"/>
                </a:cubicBezTo>
                <a:cubicBezTo>
                  <a:pt x="232" y="319"/>
                  <a:pt x="236" y="327"/>
                  <a:pt x="264" y="328"/>
                </a:cubicBezTo>
                <a:cubicBezTo>
                  <a:pt x="292" y="329"/>
                  <a:pt x="345" y="326"/>
                  <a:pt x="384" y="324"/>
                </a:cubicBezTo>
                <a:cubicBezTo>
                  <a:pt x="423" y="322"/>
                  <a:pt x="468" y="319"/>
                  <a:pt x="498" y="314"/>
                </a:cubicBezTo>
                <a:cubicBezTo>
                  <a:pt x="528" y="309"/>
                  <a:pt x="529" y="303"/>
                  <a:pt x="564" y="296"/>
                </a:cubicBezTo>
                <a:cubicBezTo>
                  <a:pt x="599" y="289"/>
                  <a:pt x="653" y="282"/>
                  <a:pt x="706" y="270"/>
                </a:cubicBezTo>
                <a:cubicBezTo>
                  <a:pt x="759" y="258"/>
                  <a:pt x="842" y="239"/>
                  <a:pt x="882" y="224"/>
                </a:cubicBezTo>
                <a:cubicBezTo>
                  <a:pt x="922" y="209"/>
                  <a:pt x="930" y="190"/>
                  <a:pt x="948" y="180"/>
                </a:cubicBezTo>
                <a:cubicBezTo>
                  <a:pt x="966" y="170"/>
                  <a:pt x="963" y="166"/>
                  <a:pt x="990" y="162"/>
                </a:cubicBezTo>
                <a:cubicBezTo>
                  <a:pt x="1017" y="158"/>
                  <a:pt x="1071" y="156"/>
                  <a:pt x="1112" y="158"/>
                </a:cubicBezTo>
                <a:cubicBezTo>
                  <a:pt x="1153" y="160"/>
                  <a:pt x="1210" y="174"/>
                  <a:pt x="1234" y="174"/>
                </a:cubicBezTo>
                <a:cubicBezTo>
                  <a:pt x="1258" y="174"/>
                  <a:pt x="1251" y="166"/>
                  <a:pt x="1256" y="160"/>
                </a:cubicBezTo>
                <a:cubicBezTo>
                  <a:pt x="1261" y="154"/>
                  <a:pt x="1260" y="143"/>
                  <a:pt x="1264" y="140"/>
                </a:cubicBezTo>
                <a:cubicBezTo>
                  <a:pt x="1268" y="137"/>
                  <a:pt x="1247" y="156"/>
                  <a:pt x="1280" y="140"/>
                </a:cubicBezTo>
                <a:cubicBezTo>
                  <a:pt x="1313" y="124"/>
                  <a:pt x="1428" y="57"/>
                  <a:pt x="1466" y="44"/>
                </a:cubicBezTo>
                <a:cubicBezTo>
                  <a:pt x="1504" y="31"/>
                  <a:pt x="1492" y="66"/>
                  <a:pt x="1510" y="64"/>
                </a:cubicBezTo>
                <a:cubicBezTo>
                  <a:pt x="1528" y="62"/>
                  <a:pt x="1554" y="38"/>
                  <a:pt x="1574" y="30"/>
                </a:cubicBezTo>
                <a:cubicBezTo>
                  <a:pt x="1594" y="22"/>
                  <a:pt x="1609" y="17"/>
                  <a:pt x="1630" y="18"/>
                </a:cubicBezTo>
                <a:cubicBezTo>
                  <a:pt x="1651" y="19"/>
                  <a:pt x="1672" y="33"/>
                  <a:pt x="1698" y="38"/>
                </a:cubicBezTo>
                <a:cubicBezTo>
                  <a:pt x="1724" y="43"/>
                  <a:pt x="1761" y="48"/>
                  <a:pt x="1786" y="46"/>
                </a:cubicBezTo>
                <a:cubicBezTo>
                  <a:pt x="1811" y="44"/>
                  <a:pt x="1830" y="32"/>
                  <a:pt x="1848" y="24"/>
                </a:cubicBezTo>
                <a:cubicBezTo>
                  <a:pt x="1866" y="16"/>
                  <a:pt x="1880" y="8"/>
                  <a:pt x="1894" y="0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>
            <a:spAutoFit/>
          </a:bodyPr>
          <a:lstStyle/>
          <a:p>
            <a:endParaRPr lang="en-US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98425" y="58763"/>
            <a:ext cx="8964613" cy="1054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4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Qualitative use of 4D seismic in simulation model </a:t>
            </a:r>
            <a:r>
              <a:rPr lang="en-US" sz="4000" dirty="0" smtClean="0"/>
              <a:t>updating (cont’d)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49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51520" y="146004"/>
            <a:ext cx="8784976" cy="1446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4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Quantitative Attempt of Using of 4D Seismic for Saturation Mapping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81" y="2989167"/>
            <a:ext cx="4462171" cy="249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05125" y="2593176"/>
            <a:ext cx="4301456" cy="3428112"/>
            <a:chOff x="802" y="803"/>
            <a:chExt cx="3438" cy="279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803"/>
              <a:ext cx="3242" cy="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591" y="3369"/>
              <a:ext cx="4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Sw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-5400000">
              <a:off x="362" y="1509"/>
              <a:ext cx="10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Change in AI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08304" y="3068960"/>
            <a:ext cx="1826141" cy="36933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err="1">
                <a:latin typeface="Arial" charset="0"/>
              </a:rPr>
              <a:t>Sim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Sw</a:t>
            </a:r>
            <a:r>
              <a:rPr lang="en-GB" dirty="0" smtClean="0">
                <a:latin typeface="Arial" charset="0"/>
              </a:rPr>
              <a:t> B-2006</a:t>
            </a:r>
            <a:endParaRPr lang="en-GB" dirty="0">
              <a:latin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380312" y="4274152"/>
            <a:ext cx="1672253" cy="36933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Arial" charset="0"/>
              </a:rPr>
              <a:t>4D </a:t>
            </a:r>
            <a:r>
              <a:rPr lang="en-GB" dirty="0" err="1">
                <a:latin typeface="Arial" charset="0"/>
              </a:rPr>
              <a:t>Sw</a:t>
            </a: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B-2006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68760"/>
            <a:ext cx="8784976" cy="5472607"/>
          </a:xfrm>
        </p:spPr>
        <p:txBody>
          <a:bodyPr lIns="270000" tIns="45718" rIns="91434" bIns="45718">
            <a:normAutofit lnSpcReduction="10000"/>
          </a:bodyPr>
          <a:lstStyle/>
          <a:p>
            <a:pPr marL="187325" indent="-187325" eaLnBrk="1" hangingPunct="1"/>
            <a:r>
              <a:rPr lang="en-US" dirty="0" smtClean="0">
                <a:solidFill>
                  <a:srgbClr val="000000"/>
                </a:solidFill>
              </a:rPr>
              <a:t>4D seismic data play an important role in calibrating Norne simulation models</a:t>
            </a:r>
          </a:p>
          <a:p>
            <a:pPr marL="187325" indent="-187325" eaLnBrk="1" hangingPunct="1"/>
            <a:r>
              <a:rPr lang="en-US" dirty="0" smtClean="0">
                <a:solidFill>
                  <a:srgbClr val="000000"/>
                </a:solidFill>
              </a:rPr>
              <a:t>4D data have been extensively used to identify remaining oil packets for infill drilling in Norne </a:t>
            </a:r>
          </a:p>
          <a:p>
            <a:pPr marL="187325" indent="-187325"/>
            <a:r>
              <a:rPr lang="en-US" dirty="0">
                <a:solidFill>
                  <a:srgbClr val="000000"/>
                </a:solidFill>
              </a:rPr>
              <a:t>Qualitative comparison </a:t>
            </a:r>
            <a:r>
              <a:rPr lang="en-US" dirty="0" smtClean="0">
                <a:solidFill>
                  <a:srgbClr val="000000"/>
                </a:solidFill>
              </a:rPr>
              <a:t>of fluid </a:t>
            </a:r>
            <a:r>
              <a:rPr lang="en-US" dirty="0">
                <a:solidFill>
                  <a:srgbClr val="000000"/>
                </a:solidFill>
              </a:rPr>
              <a:t>fronts has been </a:t>
            </a:r>
            <a:r>
              <a:rPr lang="en-US" dirty="0" smtClean="0">
                <a:solidFill>
                  <a:srgbClr val="000000"/>
                </a:solidFill>
              </a:rPr>
              <a:t>very useful &amp; successful</a:t>
            </a:r>
          </a:p>
          <a:p>
            <a:pPr marL="187325" indent="-187325" eaLnBrk="1" hangingPunct="1"/>
            <a:r>
              <a:rPr lang="en-US" dirty="0" smtClean="0">
                <a:solidFill>
                  <a:srgbClr val="000000"/>
                </a:solidFill>
              </a:rPr>
              <a:t>Ongoing work toward quantitatively using 4D data</a:t>
            </a:r>
          </a:p>
          <a:p>
            <a:pPr marL="187325" indent="-187325" eaLnBrk="1" hangingPunct="1"/>
            <a:r>
              <a:rPr lang="en-US" dirty="0" smtClean="0">
                <a:solidFill>
                  <a:srgbClr val="000000"/>
                </a:solidFill>
              </a:rPr>
              <a:t>A large amount of data on Norne main field has been released to public research communities for research &amp; innovations</a:t>
            </a:r>
          </a:p>
        </p:txBody>
      </p:sp>
    </p:spTree>
    <p:extLst>
      <p:ext uri="{BB962C8B-B14F-4D97-AF65-F5344CB8AC3E}">
        <p14:creationId xmlns:p14="http://schemas.microsoft.com/office/powerpoint/2010/main" val="40817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Thank you  for your attention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188640"/>
            <a:ext cx="3970337" cy="11521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dirty="0">
                <a:solidFill>
                  <a:srgbClr val="0000FF"/>
                </a:solidFill>
              </a:rPr>
              <a:t>Norne &amp; </a:t>
            </a:r>
            <a:r>
              <a:rPr lang="en-GB" dirty="0" smtClean="0">
                <a:solidFill>
                  <a:srgbClr val="0000FF"/>
                </a:solidFill>
              </a:rPr>
              <a:t>Its Satellite Fields</a:t>
            </a:r>
            <a:endParaRPr lang="nb-NO" dirty="0">
              <a:solidFill>
                <a:srgbClr val="0000FF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52938" y="188640"/>
            <a:ext cx="458355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45718" rIns="91434" bIns="45718"/>
          <a:lstStyle/>
          <a:p>
            <a:pPr marL="182563" indent="-182563" algn="l">
              <a:lnSpc>
                <a:spcPct val="110000"/>
              </a:lnSpc>
              <a:spcAft>
                <a:spcPct val="40000"/>
              </a:spcAft>
              <a:buClr>
                <a:schemeClr val="tx2"/>
              </a:buClr>
              <a:buSzPct val="150000"/>
              <a:buFontTx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Norne</a:t>
            </a:r>
            <a:r>
              <a:rPr lang="en-GB" sz="2000" dirty="0">
                <a:solidFill>
                  <a:schemeClr val="tx2"/>
                </a:solidFill>
              </a:rPr>
              <a:t/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/>
              <a:t>Production Licence 128</a:t>
            </a:r>
            <a:br>
              <a:rPr lang="en-GB" sz="2000" dirty="0"/>
            </a:br>
            <a:r>
              <a:rPr lang="en-GB" sz="2000" dirty="0"/>
              <a:t>Production start Norne: Nov. 1997</a:t>
            </a:r>
          </a:p>
          <a:p>
            <a:pPr marL="182563" indent="-182563" algn="l">
              <a:lnSpc>
                <a:spcPct val="110000"/>
              </a:lnSpc>
              <a:spcAft>
                <a:spcPct val="40000"/>
              </a:spcAft>
              <a:buClr>
                <a:schemeClr val="tx2"/>
              </a:buClr>
              <a:buSzPct val="150000"/>
              <a:buFontTx/>
              <a:buChar char="•"/>
            </a:pPr>
            <a:r>
              <a:rPr lang="en-GB" sz="2000" b="1" dirty="0" err="1">
                <a:solidFill>
                  <a:schemeClr val="tx2"/>
                </a:solidFill>
              </a:rPr>
              <a:t>Urd</a:t>
            </a:r>
            <a:r>
              <a:rPr lang="en-GB" sz="2000" dirty="0">
                <a:solidFill>
                  <a:schemeClr val="tx2"/>
                </a:solidFill>
              </a:rPr>
              <a:t/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/>
              <a:t>Production Licence 128</a:t>
            </a:r>
            <a:br>
              <a:rPr lang="en-GB" sz="2000" dirty="0"/>
            </a:br>
            <a:r>
              <a:rPr lang="en-GB" sz="2000" dirty="0"/>
              <a:t>Production start </a:t>
            </a:r>
            <a:r>
              <a:rPr lang="en-GB" sz="2000" dirty="0" err="1"/>
              <a:t>Urd</a:t>
            </a:r>
            <a:r>
              <a:rPr lang="en-GB" sz="2000" dirty="0"/>
              <a:t>: 2005</a:t>
            </a:r>
          </a:p>
          <a:p>
            <a:pPr marL="182563" indent="-182563" algn="l">
              <a:lnSpc>
                <a:spcPct val="110000"/>
              </a:lnSpc>
              <a:spcAft>
                <a:spcPct val="40000"/>
              </a:spcAft>
              <a:buClr>
                <a:schemeClr val="tx2"/>
              </a:buClr>
              <a:buSzPct val="150000"/>
              <a:buFontTx/>
              <a:buChar char="•"/>
            </a:pPr>
            <a:r>
              <a:rPr lang="en-GB" sz="2000" b="1" dirty="0" err="1">
                <a:solidFill>
                  <a:schemeClr val="tx2"/>
                </a:solidFill>
              </a:rPr>
              <a:t>Alve</a:t>
            </a:r>
            <a:r>
              <a:rPr lang="en-GB" sz="2000" dirty="0">
                <a:solidFill>
                  <a:schemeClr val="tx2"/>
                </a:solidFill>
              </a:rPr>
              <a:t/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/>
              <a:t>Production Licence 159</a:t>
            </a:r>
            <a:br>
              <a:rPr lang="en-GB" sz="2000" dirty="0"/>
            </a:br>
            <a:r>
              <a:rPr lang="en-GB" sz="2000" dirty="0"/>
              <a:t>Production start </a:t>
            </a:r>
            <a:r>
              <a:rPr lang="en-GB" sz="2000" dirty="0" err="1"/>
              <a:t>Alve</a:t>
            </a:r>
            <a:r>
              <a:rPr lang="en-GB" sz="2000" dirty="0"/>
              <a:t>: 20</a:t>
            </a:r>
            <a:r>
              <a:rPr lang="en-GB" sz="2000" i="1" dirty="0"/>
              <a:t>0</a:t>
            </a:r>
            <a:r>
              <a:rPr lang="en-GB" sz="2000" dirty="0"/>
              <a:t>9</a:t>
            </a:r>
          </a:p>
          <a:p>
            <a:pPr marL="182563" indent="-182563" algn="l">
              <a:lnSpc>
                <a:spcPct val="110000"/>
              </a:lnSpc>
              <a:spcAft>
                <a:spcPct val="40000"/>
              </a:spcAft>
              <a:buClr>
                <a:schemeClr val="tx2"/>
              </a:buClr>
              <a:buSzPct val="150000"/>
              <a:buFontTx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Water depth 380 m</a:t>
            </a:r>
          </a:p>
          <a:p>
            <a:pPr marL="182563" indent="-182563" algn="l">
              <a:lnSpc>
                <a:spcPct val="110000"/>
              </a:lnSpc>
              <a:spcAft>
                <a:spcPct val="40000"/>
              </a:spcAft>
              <a:buClr>
                <a:schemeClr val="tx2"/>
              </a:buClr>
              <a:buSzPct val="150000"/>
              <a:buFontTx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Statoil is operator</a:t>
            </a:r>
          </a:p>
          <a:p>
            <a:pPr marL="182563" indent="-182563" algn="l">
              <a:lnSpc>
                <a:spcPct val="110000"/>
              </a:lnSpc>
              <a:spcAft>
                <a:spcPct val="40000"/>
              </a:spcAft>
              <a:buClr>
                <a:schemeClr val="tx2"/>
              </a:buClr>
              <a:buSzPct val="150000"/>
              <a:buFontTx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Production </a:t>
            </a:r>
            <a:r>
              <a:rPr lang="en-GB" sz="2000" b="1" dirty="0">
                <a:solidFill>
                  <a:schemeClr val="tx2"/>
                </a:solidFill>
              </a:rPr>
              <a:t>end 2021 (FPSO lifetime)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4788" y="361950"/>
            <a:ext cx="4248150" cy="1446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44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/>
          </a:p>
          <a:p>
            <a:r>
              <a:rPr lang="en-GB"/>
              <a:t>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91394"/>
            <a:ext cx="4144963" cy="507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20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26333"/>
              </p:ext>
            </p:extLst>
          </p:nvPr>
        </p:nvGraphicFramePr>
        <p:xfrm>
          <a:off x="4567238" y="4594440"/>
          <a:ext cx="4397250" cy="2074920"/>
        </p:xfrm>
        <a:graphic>
          <a:graphicData uri="http://schemas.openxmlformats.org/drawingml/2006/table">
            <a:tbl>
              <a:tblPr/>
              <a:tblGrid>
                <a:gridCol w="1595669"/>
                <a:gridCol w="789506"/>
                <a:gridCol w="1149281"/>
                <a:gridCol w="862794"/>
              </a:tblGrid>
              <a:tr h="314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Company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9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Norne 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9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Urd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9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Alve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9D1"/>
                    </a:solidFill>
                  </a:tcPr>
                </a:tc>
              </a:tr>
              <a:tr h="44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Petoro as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54%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24,5%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Statoil ASA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39,1%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64 %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85%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Eni Norge as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6,9%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11,5%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DONG E&amp;P Norge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15%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843808" y="3520613"/>
            <a:ext cx="1009650" cy="5683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000" b="1" dirty="0">
                <a:latin typeface="Arial" charset="0"/>
              </a:rPr>
              <a:t>200 km to Norwegian coast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863600" y="3692525"/>
            <a:ext cx="1085850" cy="4159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000" b="1">
                <a:latin typeface="Arial" charset="0"/>
              </a:rPr>
              <a:t>80 km to Heidrun Field</a:t>
            </a:r>
          </a:p>
        </p:txBody>
      </p:sp>
    </p:spTree>
    <p:extLst>
      <p:ext uri="{BB962C8B-B14F-4D97-AF65-F5344CB8AC3E}">
        <p14:creationId xmlns:p14="http://schemas.microsoft.com/office/powerpoint/2010/main" val="22829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67725" cy="582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dirty="0">
                <a:solidFill>
                  <a:srgbClr val="0000FF"/>
                </a:solidFill>
              </a:rPr>
              <a:t>High Quality Reservoir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843264" cy="538234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Consisting of 4 segments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Good quality sands in Not, Ile, </a:t>
            </a:r>
            <a:r>
              <a:rPr lang="en-GB" sz="2400" dirty="0" err="1" smtClean="0"/>
              <a:t>Tofte</a:t>
            </a:r>
            <a:r>
              <a:rPr lang="en-GB" sz="2400" dirty="0" smtClean="0"/>
              <a:t>, and </a:t>
            </a:r>
            <a:r>
              <a:rPr lang="en-GB" sz="2400" dirty="0" err="1" smtClean="0"/>
              <a:t>Tofte</a:t>
            </a:r>
            <a:r>
              <a:rPr lang="en-GB" sz="2400" dirty="0" smtClean="0"/>
              <a:t> formations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ea typeface="Lucida Sans" pitchFamily="34" charset="0"/>
                <a:cs typeface="Lucida Sans" pitchFamily="34" charset="0"/>
              </a:rPr>
              <a:t>Porosity of </a:t>
            </a:r>
            <a:r>
              <a:rPr lang="en-GB" sz="2400" dirty="0" smtClean="0"/>
              <a:t>24 - 28 %,  k = 100 - 3000 </a:t>
            </a:r>
            <a:r>
              <a:rPr lang="en-GB" sz="2400" dirty="0" err="1" smtClean="0"/>
              <a:t>mD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140 m HC column (110m oil and an overlying gas cap)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Initial </a:t>
            </a:r>
            <a:r>
              <a:rPr lang="en-GB" sz="2400" dirty="0" err="1" smtClean="0"/>
              <a:t>P</a:t>
            </a:r>
            <a:r>
              <a:rPr lang="en-GB" sz="2400" baseline="-25000" dirty="0" err="1" smtClean="0"/>
              <a:t>res</a:t>
            </a:r>
            <a:r>
              <a:rPr lang="en-GB" sz="2400" dirty="0" smtClean="0"/>
              <a:t> = 273 bar @ 2639 m TVD, </a:t>
            </a:r>
            <a:r>
              <a:rPr lang="en-GB" sz="2400" dirty="0" err="1" smtClean="0"/>
              <a:t>T</a:t>
            </a:r>
            <a:r>
              <a:rPr lang="en-GB" sz="2400" baseline="-25000" dirty="0" err="1" smtClean="0"/>
              <a:t>res</a:t>
            </a:r>
            <a:r>
              <a:rPr lang="en-GB" sz="2400" dirty="0" smtClean="0"/>
              <a:t>= 98 </a:t>
            </a:r>
            <a:r>
              <a:rPr lang="en-GB" sz="2400" dirty="0" smtClean="0">
                <a:ea typeface="Lucida Sans" pitchFamily="34" charset="0"/>
                <a:cs typeface="Lucida Sans" pitchFamily="34" charset="0"/>
              </a:rPr>
              <a:t>°</a:t>
            </a:r>
            <a:r>
              <a:rPr lang="en-GB" sz="2400" dirty="0" smtClean="0"/>
              <a:t>C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P</a:t>
            </a:r>
            <a:r>
              <a:rPr lang="en-GB" sz="2400" baseline="-25000" dirty="0" err="1" smtClean="0"/>
              <a:t>b</a:t>
            </a:r>
            <a:r>
              <a:rPr lang="en-GB" sz="2400" baseline="-25000" dirty="0" smtClean="0"/>
              <a:t> </a:t>
            </a:r>
            <a:r>
              <a:rPr lang="en-GB" sz="2400" dirty="0" smtClean="0"/>
              <a:t>= 250 </a:t>
            </a:r>
            <a:r>
              <a:rPr lang="en-GB" sz="2400" dirty="0" err="1" smtClean="0"/>
              <a:t>bara</a:t>
            </a:r>
            <a:r>
              <a:rPr lang="en-GB" sz="2400" dirty="0" smtClean="0"/>
              <a:t>, GOR= 111 Sm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/Sm</a:t>
            </a:r>
            <a:r>
              <a:rPr lang="en-GB" sz="2400" baseline="30000" dirty="0" smtClean="0"/>
              <a:t>3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Oil SG = 0.7, Oil </a:t>
            </a:r>
            <a:r>
              <a:rPr lang="en-GB" sz="2400" dirty="0" err="1" smtClean="0"/>
              <a:t>viscocity</a:t>
            </a:r>
            <a:r>
              <a:rPr lang="en-GB" sz="2400" dirty="0" smtClean="0"/>
              <a:t> = 0.5 </a:t>
            </a:r>
            <a:r>
              <a:rPr lang="en-GB" sz="2400" dirty="0" err="1" smtClean="0"/>
              <a:t>cp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B</a:t>
            </a:r>
            <a:r>
              <a:rPr lang="en-GB" sz="2400" baseline="-25000" dirty="0" err="1" smtClean="0"/>
              <a:t>oi</a:t>
            </a:r>
            <a:r>
              <a:rPr lang="en-GB" sz="2400" dirty="0" smtClean="0"/>
              <a:t>=1.32 Rm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/Sm</a:t>
            </a:r>
            <a:r>
              <a:rPr lang="en-GB" sz="2400" baseline="30000" dirty="0" smtClean="0"/>
              <a:t>3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Rock </a:t>
            </a:r>
            <a:r>
              <a:rPr lang="en-GB" sz="2400" dirty="0" err="1" smtClean="0"/>
              <a:t>wettabiliy</a:t>
            </a:r>
            <a:r>
              <a:rPr lang="en-GB" sz="2400" dirty="0" smtClean="0"/>
              <a:t>: mixed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27984" y="1990174"/>
            <a:ext cx="4799261" cy="4535170"/>
            <a:chOff x="4427984" y="1990174"/>
            <a:chExt cx="4799261" cy="4535170"/>
          </a:xfrm>
        </p:grpSpPr>
        <p:pic>
          <p:nvPicPr>
            <p:cNvPr id="942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990174"/>
              <a:ext cx="4799261" cy="4535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75B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40091" y="4257759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C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26334" y="3068960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D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27614" y="2541712"/>
              <a:ext cx="504056" cy="71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44408" y="289719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G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06102"/>
              </p:ext>
            </p:extLst>
          </p:nvPr>
        </p:nvGraphicFramePr>
        <p:xfrm>
          <a:off x="6372200" y="797881"/>
          <a:ext cx="2528888" cy="5672769"/>
        </p:xfrm>
        <a:graphic>
          <a:graphicData uri="http://schemas.openxmlformats.org/drawingml/2006/table">
            <a:tbl>
              <a:tblPr/>
              <a:tblGrid>
                <a:gridCol w="1173163"/>
                <a:gridCol w="1355725"/>
              </a:tblGrid>
              <a:tr h="2952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NORNE 2006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Not 3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Upper Not Shale 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4016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Not 2</a:t>
                      </a:r>
                      <a:br>
                        <a:rPr kumimoji="0" lang="nb-N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</a:br>
                      <a:r>
                        <a:rPr kumimoji="0" lang="nb-N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(Not sandstone)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Not 2.3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Not 2.2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Not 2.1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Not 1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Lower Not Shale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655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Ile 2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Ile 2.2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63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Ile 2.1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63"/>
                    </a:solidFill>
                  </a:tcPr>
                </a:tc>
              </a:tr>
              <a:tr h="2857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Ile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Ile 1.3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63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Ile 1.2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63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Ile 1.1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63"/>
                    </a:solidFill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Tofte 2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Tofte 2.2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Tofte 2.1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Tofte  1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Tofte 1.2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Tofte 1.1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Tilje 4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Tilje 3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63512" y="279516"/>
            <a:ext cx="5992664" cy="63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>
              <a:spcBef>
                <a:spcPct val="0"/>
              </a:spcBef>
              <a:buNone/>
              <a:defRPr sz="44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Norne </a:t>
            </a:r>
            <a:r>
              <a:rPr lang="en-GB" dirty="0" smtClean="0"/>
              <a:t>Structure and Zones</a:t>
            </a:r>
            <a:endParaRPr lang="en-GB" dirty="0"/>
          </a:p>
        </p:txBody>
      </p: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5949925" y="1131218"/>
            <a:ext cx="422275" cy="4818062"/>
            <a:chOff x="2006" y="661"/>
            <a:chExt cx="266" cy="3035"/>
          </a:xfrm>
        </p:grpSpPr>
        <p:sp>
          <p:nvSpPr>
            <p:cNvPr id="7222" name="Rectangle 52" descr="90%"/>
            <p:cNvSpPr>
              <a:spLocks noChangeArrowheads="1"/>
            </p:cNvSpPr>
            <p:nvPr/>
          </p:nvSpPr>
          <p:spPr bwMode="auto">
            <a:xfrm>
              <a:off x="2015" y="883"/>
              <a:ext cx="245" cy="2807"/>
            </a:xfrm>
            <a:prstGeom prst="rect">
              <a:avLst/>
            </a:prstGeom>
            <a:pattFill prst="pct90">
              <a:fgClr>
                <a:srgbClr val="FFFF00"/>
              </a:fgClr>
              <a:bgClr>
                <a:schemeClr val="tx1"/>
              </a:bgClr>
            </a:patt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nb-NO" sz="2400">
                <a:solidFill>
                  <a:srgbClr val="FFFF00"/>
                </a:solidFill>
                <a:latin typeface="Verdana" pitchFamily="34" charset="0"/>
              </a:endParaRPr>
            </a:p>
          </p:txBody>
        </p:sp>
        <p:sp>
          <p:nvSpPr>
            <p:cNvPr id="7223" name="Line 53"/>
            <p:cNvSpPr>
              <a:spLocks noChangeShapeType="1"/>
            </p:cNvSpPr>
            <p:nvPr/>
          </p:nvSpPr>
          <p:spPr bwMode="auto">
            <a:xfrm flipV="1">
              <a:off x="2018" y="2238"/>
              <a:ext cx="242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Rectangle 54" descr="Dashed horizontal"/>
            <p:cNvSpPr>
              <a:spLocks noChangeArrowheads="1"/>
            </p:cNvSpPr>
            <p:nvPr/>
          </p:nvSpPr>
          <p:spPr bwMode="auto">
            <a:xfrm>
              <a:off x="2010" y="1515"/>
              <a:ext cx="257" cy="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008000"/>
              </a:bgClr>
            </a:patt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nb-NO" sz="14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225" name="Rectangle 55" descr="Dashed horizontal"/>
            <p:cNvSpPr>
              <a:spLocks noChangeArrowheads="1"/>
            </p:cNvSpPr>
            <p:nvPr/>
          </p:nvSpPr>
          <p:spPr bwMode="auto">
            <a:xfrm>
              <a:off x="2015" y="661"/>
              <a:ext cx="257" cy="207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008000"/>
              </a:bgClr>
            </a:patt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nb-NO" sz="14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226" name="Line 56"/>
            <p:cNvSpPr>
              <a:spLocks noChangeShapeType="1"/>
            </p:cNvSpPr>
            <p:nvPr/>
          </p:nvSpPr>
          <p:spPr bwMode="auto">
            <a:xfrm>
              <a:off x="2018" y="1903"/>
              <a:ext cx="242" cy="1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57"/>
            <p:cNvSpPr>
              <a:spLocks noChangeShapeType="1"/>
            </p:cNvSpPr>
            <p:nvPr/>
          </p:nvSpPr>
          <p:spPr bwMode="auto">
            <a:xfrm>
              <a:off x="2018" y="2884"/>
              <a:ext cx="242" cy="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58"/>
            <p:cNvSpPr>
              <a:spLocks noChangeShapeType="1"/>
            </p:cNvSpPr>
            <p:nvPr/>
          </p:nvSpPr>
          <p:spPr bwMode="auto">
            <a:xfrm>
              <a:off x="2018" y="2710"/>
              <a:ext cx="242" cy="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59"/>
            <p:cNvSpPr>
              <a:spLocks noChangeShapeType="1"/>
            </p:cNvSpPr>
            <p:nvPr/>
          </p:nvSpPr>
          <p:spPr bwMode="auto">
            <a:xfrm>
              <a:off x="2018" y="2797"/>
              <a:ext cx="242" cy="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60"/>
            <p:cNvSpPr>
              <a:spLocks noChangeShapeType="1"/>
            </p:cNvSpPr>
            <p:nvPr/>
          </p:nvSpPr>
          <p:spPr bwMode="auto">
            <a:xfrm>
              <a:off x="2109" y="2592"/>
              <a:ext cx="145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Line 61"/>
            <p:cNvSpPr>
              <a:spLocks noChangeShapeType="1"/>
            </p:cNvSpPr>
            <p:nvPr/>
          </p:nvSpPr>
          <p:spPr bwMode="auto">
            <a:xfrm>
              <a:off x="2054" y="2484"/>
              <a:ext cx="145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Line 62"/>
            <p:cNvSpPr>
              <a:spLocks noChangeShapeType="1"/>
            </p:cNvSpPr>
            <p:nvPr/>
          </p:nvSpPr>
          <p:spPr bwMode="auto">
            <a:xfrm>
              <a:off x="2021" y="2377"/>
              <a:ext cx="145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63"/>
            <p:cNvSpPr>
              <a:spLocks noChangeShapeType="1"/>
            </p:cNvSpPr>
            <p:nvPr/>
          </p:nvSpPr>
          <p:spPr bwMode="auto">
            <a:xfrm>
              <a:off x="2021" y="2151"/>
              <a:ext cx="242" cy="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64"/>
            <p:cNvSpPr>
              <a:spLocks noChangeShapeType="1"/>
            </p:cNvSpPr>
            <p:nvPr/>
          </p:nvSpPr>
          <p:spPr bwMode="auto">
            <a:xfrm flipV="1">
              <a:off x="2021" y="2081"/>
              <a:ext cx="154" cy="4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65"/>
            <p:cNvSpPr>
              <a:spLocks noChangeShapeType="1"/>
            </p:cNvSpPr>
            <p:nvPr/>
          </p:nvSpPr>
          <p:spPr bwMode="auto">
            <a:xfrm>
              <a:off x="2094" y="2000"/>
              <a:ext cx="169" cy="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Line 66"/>
            <p:cNvSpPr>
              <a:spLocks noChangeShapeType="1"/>
            </p:cNvSpPr>
            <p:nvPr/>
          </p:nvSpPr>
          <p:spPr bwMode="auto">
            <a:xfrm>
              <a:off x="2021" y="1802"/>
              <a:ext cx="242" cy="1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Line 67"/>
            <p:cNvSpPr>
              <a:spLocks noChangeShapeType="1"/>
            </p:cNvSpPr>
            <p:nvPr/>
          </p:nvSpPr>
          <p:spPr bwMode="auto">
            <a:xfrm>
              <a:off x="2012" y="1010"/>
              <a:ext cx="242" cy="1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Line 68"/>
            <p:cNvSpPr>
              <a:spLocks noChangeShapeType="1"/>
            </p:cNvSpPr>
            <p:nvPr/>
          </p:nvSpPr>
          <p:spPr bwMode="auto">
            <a:xfrm>
              <a:off x="2009" y="2324"/>
              <a:ext cx="2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39" name="Line 69"/>
            <p:cNvSpPr>
              <a:spLocks noChangeShapeType="1"/>
            </p:cNvSpPr>
            <p:nvPr/>
          </p:nvSpPr>
          <p:spPr bwMode="auto">
            <a:xfrm>
              <a:off x="2008" y="1721"/>
              <a:ext cx="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40" name="Line 70"/>
            <p:cNvSpPr>
              <a:spLocks noChangeShapeType="1"/>
            </p:cNvSpPr>
            <p:nvPr/>
          </p:nvSpPr>
          <p:spPr bwMode="auto">
            <a:xfrm>
              <a:off x="2006" y="1514"/>
              <a:ext cx="2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41" name="Line 71"/>
            <p:cNvSpPr>
              <a:spLocks noChangeShapeType="1"/>
            </p:cNvSpPr>
            <p:nvPr/>
          </p:nvSpPr>
          <p:spPr bwMode="auto">
            <a:xfrm>
              <a:off x="2012" y="1326"/>
              <a:ext cx="2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42" name="Line 72"/>
            <p:cNvSpPr>
              <a:spLocks noChangeShapeType="1"/>
            </p:cNvSpPr>
            <p:nvPr/>
          </p:nvSpPr>
          <p:spPr bwMode="auto">
            <a:xfrm>
              <a:off x="2013" y="1111"/>
              <a:ext cx="2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43" name="Line 73"/>
            <p:cNvSpPr>
              <a:spLocks noChangeShapeType="1"/>
            </p:cNvSpPr>
            <p:nvPr/>
          </p:nvSpPr>
          <p:spPr bwMode="auto">
            <a:xfrm flipV="1">
              <a:off x="2109" y="1236"/>
              <a:ext cx="157" cy="1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Line 74"/>
            <p:cNvSpPr>
              <a:spLocks noChangeShapeType="1"/>
            </p:cNvSpPr>
            <p:nvPr/>
          </p:nvSpPr>
          <p:spPr bwMode="auto">
            <a:xfrm>
              <a:off x="2013" y="2139"/>
              <a:ext cx="25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45" name="Line 75"/>
            <p:cNvSpPr>
              <a:spLocks noChangeShapeType="1"/>
            </p:cNvSpPr>
            <p:nvPr/>
          </p:nvSpPr>
          <p:spPr bwMode="auto">
            <a:xfrm>
              <a:off x="2013" y="2511"/>
              <a:ext cx="25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46" name="Line 76"/>
            <p:cNvSpPr>
              <a:spLocks noChangeShapeType="1"/>
            </p:cNvSpPr>
            <p:nvPr/>
          </p:nvSpPr>
          <p:spPr bwMode="auto">
            <a:xfrm>
              <a:off x="2014" y="2731"/>
              <a:ext cx="25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47" name="Line 77"/>
            <p:cNvSpPr>
              <a:spLocks noChangeShapeType="1"/>
            </p:cNvSpPr>
            <p:nvPr/>
          </p:nvSpPr>
          <p:spPr bwMode="auto">
            <a:xfrm>
              <a:off x="2012" y="2927"/>
              <a:ext cx="2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48" name="Line 78"/>
            <p:cNvSpPr>
              <a:spLocks noChangeShapeType="1"/>
            </p:cNvSpPr>
            <p:nvPr/>
          </p:nvSpPr>
          <p:spPr bwMode="auto">
            <a:xfrm>
              <a:off x="2010" y="3330"/>
              <a:ext cx="2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49" name="Line 79"/>
            <p:cNvSpPr>
              <a:spLocks noChangeShapeType="1"/>
            </p:cNvSpPr>
            <p:nvPr/>
          </p:nvSpPr>
          <p:spPr bwMode="auto">
            <a:xfrm>
              <a:off x="2013" y="3129"/>
              <a:ext cx="25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50" name="Line 80"/>
            <p:cNvSpPr>
              <a:spLocks noChangeShapeType="1"/>
            </p:cNvSpPr>
            <p:nvPr/>
          </p:nvSpPr>
          <p:spPr bwMode="auto">
            <a:xfrm>
              <a:off x="2008" y="3532"/>
              <a:ext cx="25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51" name="Line 81"/>
            <p:cNvSpPr>
              <a:spLocks noChangeShapeType="1"/>
            </p:cNvSpPr>
            <p:nvPr/>
          </p:nvSpPr>
          <p:spPr bwMode="auto">
            <a:xfrm>
              <a:off x="2011" y="1927"/>
              <a:ext cx="25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52" name="Rectangle 82"/>
            <p:cNvSpPr>
              <a:spLocks noChangeArrowheads="1"/>
            </p:cNvSpPr>
            <p:nvPr/>
          </p:nvSpPr>
          <p:spPr bwMode="auto">
            <a:xfrm>
              <a:off x="2009" y="661"/>
              <a:ext cx="263" cy="303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220" name="Rectangle 83"/>
          <p:cNvSpPr>
            <a:spLocks noChangeArrowheads="1"/>
          </p:cNvSpPr>
          <p:nvPr/>
        </p:nvSpPr>
        <p:spPr bwMode="auto">
          <a:xfrm>
            <a:off x="247649" y="1229366"/>
            <a:ext cx="5382495" cy="558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45718" rIns="91434" bIns="45718"/>
          <a:lstStyle/>
          <a:p>
            <a:pPr marL="342900" indent="-342900" algn="l">
              <a:lnSpc>
                <a:spcPct val="110000"/>
              </a:lnSpc>
              <a:spcAft>
                <a:spcPct val="40000"/>
              </a:spcAft>
              <a:buSzPct val="140000"/>
              <a:buFont typeface="Arial" pitchFamily="34" charset="0"/>
              <a:buChar char="•"/>
            </a:pPr>
            <a:r>
              <a:rPr lang="en-GB" sz="2800" dirty="0" smtClean="0"/>
              <a:t>Horst structure (9x3 km) bounded faults</a:t>
            </a:r>
          </a:p>
          <a:p>
            <a:pPr marL="342900" indent="-342900" algn="l">
              <a:lnSpc>
                <a:spcPct val="110000"/>
              </a:lnSpc>
              <a:spcAft>
                <a:spcPct val="40000"/>
              </a:spcAft>
              <a:buSzPct val="140000"/>
              <a:buFont typeface="Arial" pitchFamily="34" charset="0"/>
              <a:buChar char="•"/>
            </a:pPr>
            <a:r>
              <a:rPr lang="en-GB" sz="2800" dirty="0" smtClean="0"/>
              <a:t>Laterally rather homogenous</a:t>
            </a:r>
            <a:endParaRPr lang="en-GB" sz="2800" dirty="0"/>
          </a:p>
          <a:p>
            <a:pPr marL="342900" indent="-342900" algn="l">
              <a:lnSpc>
                <a:spcPct val="110000"/>
              </a:lnSpc>
              <a:spcAft>
                <a:spcPct val="40000"/>
              </a:spcAft>
              <a:buSzPct val="140000"/>
              <a:buFont typeface="Arial" pitchFamily="34" charset="0"/>
              <a:buChar char="•"/>
            </a:pPr>
            <a:r>
              <a:rPr lang="en-GB" sz="2800" dirty="0" smtClean="0"/>
              <a:t>Internal faults </a:t>
            </a:r>
            <a:r>
              <a:rPr lang="en-GB" sz="2800" dirty="0"/>
              <a:t>and carbonate cemented zones have a significant influence on the flow pattern</a:t>
            </a:r>
          </a:p>
          <a:p>
            <a:pPr marL="342900" indent="-342900" algn="l">
              <a:lnSpc>
                <a:spcPct val="110000"/>
              </a:lnSpc>
              <a:spcAft>
                <a:spcPct val="40000"/>
              </a:spcAft>
              <a:buSzPct val="140000"/>
              <a:buFont typeface="Arial" pitchFamily="34" charset="0"/>
              <a:buChar char="•"/>
            </a:pPr>
            <a:r>
              <a:rPr lang="en-GB" sz="2800" dirty="0"/>
              <a:t>Barrier modelling is </a:t>
            </a:r>
            <a:r>
              <a:rPr lang="en-GB" sz="2800" dirty="0" smtClean="0"/>
              <a:t>important</a:t>
            </a:r>
          </a:p>
          <a:p>
            <a:pPr marL="800100" lvl="1" indent="-342900">
              <a:lnSpc>
                <a:spcPct val="110000"/>
              </a:lnSpc>
              <a:spcAft>
                <a:spcPct val="40000"/>
              </a:spcAft>
              <a:buSzPct val="140000"/>
              <a:buFont typeface="Wingdings" pitchFamily="2" charset="2"/>
              <a:buChar char="§"/>
            </a:pPr>
            <a:r>
              <a:rPr lang="en-GB" sz="2000" dirty="0" smtClean="0"/>
              <a:t>Carbonate </a:t>
            </a:r>
            <a:r>
              <a:rPr lang="en-GB" sz="2000" dirty="0"/>
              <a:t>cemented </a:t>
            </a:r>
            <a:r>
              <a:rPr lang="en-GB" sz="2000" dirty="0" smtClean="0"/>
              <a:t>layers</a:t>
            </a:r>
          </a:p>
          <a:p>
            <a:pPr marL="800100" lvl="1" indent="-342900">
              <a:lnSpc>
                <a:spcPct val="110000"/>
              </a:lnSpc>
              <a:spcAft>
                <a:spcPct val="40000"/>
              </a:spcAft>
              <a:buSzPct val="140000"/>
              <a:buFont typeface="Wingdings" pitchFamily="2" charset="2"/>
              <a:buChar char="§"/>
            </a:pPr>
            <a:r>
              <a:rPr lang="en-GB" sz="2000" dirty="0" smtClean="0"/>
              <a:t>Faults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20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41300"/>
            <a:ext cx="8466137" cy="582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dirty="0">
                <a:solidFill>
                  <a:srgbClr val="0000FF"/>
                </a:solidFill>
              </a:rPr>
              <a:t>Norne Official Reserves </a:t>
            </a:r>
            <a:r>
              <a:rPr lang="en-GB" dirty="0" smtClean="0">
                <a:solidFill>
                  <a:srgbClr val="0000FF"/>
                </a:solidFill>
              </a:rPr>
              <a:t>&amp; Production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60512"/>
            <a:ext cx="8826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22699" y="2060848"/>
            <a:ext cx="3060700" cy="1200329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STOIIP </a:t>
            </a:r>
            <a:r>
              <a:rPr lang="en-GB" dirty="0">
                <a:latin typeface="Arial" charset="0"/>
              </a:rPr>
              <a:t>= 157 MSm</a:t>
            </a:r>
            <a:r>
              <a:rPr lang="en-GB" baseline="30000" dirty="0">
                <a:latin typeface="Arial" charset="0"/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Reserves </a:t>
            </a:r>
            <a:r>
              <a:rPr lang="en-GB" dirty="0">
                <a:latin typeface="Arial" charset="0"/>
              </a:rPr>
              <a:t>= </a:t>
            </a:r>
            <a:r>
              <a:rPr lang="en-GB" dirty="0" smtClean="0">
                <a:latin typeface="Arial" charset="0"/>
              </a:rPr>
              <a:t>95 </a:t>
            </a:r>
            <a:r>
              <a:rPr lang="en-GB" dirty="0">
                <a:latin typeface="Arial" charset="0"/>
              </a:rPr>
              <a:t>MSm</a:t>
            </a:r>
            <a:r>
              <a:rPr lang="en-GB" baseline="30000" dirty="0">
                <a:latin typeface="Arial" charset="0"/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GB" dirty="0">
                <a:latin typeface="Arial" charset="0"/>
              </a:rPr>
              <a:t>Ultimate </a:t>
            </a:r>
            <a:r>
              <a:rPr lang="en-GB" dirty="0" err="1">
                <a:latin typeface="Arial" charset="0"/>
              </a:rPr>
              <a:t>RF</a:t>
            </a:r>
            <a:r>
              <a:rPr lang="en-GB" baseline="-25000" dirty="0" err="1">
                <a:latin typeface="Arial" charset="0"/>
              </a:rPr>
              <a:t>o</a:t>
            </a:r>
            <a:r>
              <a:rPr lang="en-GB" dirty="0">
                <a:latin typeface="Arial" charset="0"/>
              </a:rPr>
              <a:t> = 60.4%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92080" y="414908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4200"/>
            <a:ext cx="8180388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81000"/>
            <a:ext cx="3873500" cy="8255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568952" cy="110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nb-NO" dirty="0" smtClean="0">
                <a:solidFill>
                  <a:srgbClr val="0000FF"/>
                </a:solidFill>
              </a:rPr>
              <a:t>Subsea Development Solution - 1997</a:t>
            </a:r>
            <a:endParaRPr lang="nb-NO" dirty="0">
              <a:solidFill>
                <a:srgbClr val="0000FF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22768" y="1556792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dirty="0"/>
              <a:t>Norne FPSO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65611" y="4077072"/>
            <a:ext cx="229056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dirty="0">
                <a:solidFill>
                  <a:srgbClr val="00B0F0"/>
                </a:solidFill>
              </a:rPr>
              <a:t>Subsea production/injection templates</a:t>
            </a:r>
          </a:p>
        </p:txBody>
      </p:sp>
    </p:spTree>
    <p:extLst>
      <p:ext uri="{BB962C8B-B14F-4D97-AF65-F5344CB8AC3E}">
        <p14:creationId xmlns:p14="http://schemas.microsoft.com/office/powerpoint/2010/main" val="27182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3" y="1052736"/>
            <a:ext cx="8218488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81000"/>
            <a:ext cx="3873500" cy="8255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54343" y="1628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75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dirty="0"/>
              <a:t>Norne FPSO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568952" cy="110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nb-NO" dirty="0" smtClean="0">
                <a:solidFill>
                  <a:srgbClr val="0000FF"/>
                </a:solidFill>
              </a:rPr>
              <a:t>Subsea Development Solution - 2009</a:t>
            </a:r>
            <a:endParaRPr lang="nb-N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241300"/>
            <a:ext cx="8466137" cy="582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nb-NO" dirty="0" smtClean="0">
                <a:solidFill>
                  <a:srgbClr val="0000FF"/>
                </a:solidFill>
              </a:rPr>
              <a:t>Initial Development </a:t>
            </a:r>
            <a:r>
              <a:rPr lang="nb-NO" dirty="0">
                <a:solidFill>
                  <a:srgbClr val="0000FF"/>
                </a:solidFill>
              </a:rPr>
              <a:t>Strategy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325" y="1052513"/>
            <a:ext cx="8747125" cy="4824759"/>
            <a:chOff x="187325" y="1052513"/>
            <a:chExt cx="8747125" cy="4824759"/>
          </a:xfrm>
        </p:grpSpPr>
        <p:sp>
          <p:nvSpPr>
            <p:cNvPr id="16386" name="Freeform 2"/>
            <p:cNvSpPr>
              <a:spLocks/>
            </p:cNvSpPr>
            <p:nvPr/>
          </p:nvSpPr>
          <p:spPr bwMode="auto">
            <a:xfrm>
              <a:off x="544513" y="2952750"/>
              <a:ext cx="8207375" cy="2308225"/>
            </a:xfrm>
            <a:custGeom>
              <a:avLst/>
              <a:gdLst>
                <a:gd name="T0" fmla="*/ 101462314 w 5586"/>
                <a:gd name="T1" fmla="*/ 2147483647 h 856"/>
                <a:gd name="T2" fmla="*/ 2147483647 w 5586"/>
                <a:gd name="T3" fmla="*/ 2147483647 h 856"/>
                <a:gd name="T4" fmla="*/ 2147483647 w 5586"/>
                <a:gd name="T5" fmla="*/ 2147483647 h 856"/>
                <a:gd name="T6" fmla="*/ 2147483647 w 5586"/>
                <a:gd name="T7" fmla="*/ 0 h 856"/>
                <a:gd name="T8" fmla="*/ 2147483647 w 5586"/>
                <a:gd name="T9" fmla="*/ 218138049 h 856"/>
                <a:gd name="T10" fmla="*/ 2147483647 w 5586"/>
                <a:gd name="T11" fmla="*/ 2147483647 h 856"/>
                <a:gd name="T12" fmla="*/ 0 w 5586"/>
                <a:gd name="T13" fmla="*/ 2147483647 h 856"/>
                <a:gd name="T14" fmla="*/ 101462314 w 5586"/>
                <a:gd name="T15" fmla="*/ 2147483647 h 8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86" h="856">
                  <a:moveTo>
                    <a:pt x="47" y="355"/>
                  </a:moveTo>
                  <a:lnTo>
                    <a:pt x="1484" y="341"/>
                  </a:lnTo>
                  <a:lnTo>
                    <a:pt x="2751" y="304"/>
                  </a:lnTo>
                  <a:lnTo>
                    <a:pt x="4564" y="0"/>
                  </a:lnTo>
                  <a:lnTo>
                    <a:pt x="5586" y="30"/>
                  </a:lnTo>
                  <a:lnTo>
                    <a:pt x="5580" y="836"/>
                  </a:lnTo>
                  <a:lnTo>
                    <a:pt x="0" y="856"/>
                  </a:lnTo>
                  <a:lnTo>
                    <a:pt x="47" y="35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" name="AutoShape 3"/>
            <p:cNvSpPr>
              <a:spLocks noChangeAspect="1" noChangeArrowheads="1"/>
            </p:cNvSpPr>
            <p:nvPr/>
          </p:nvSpPr>
          <p:spPr bwMode="auto">
            <a:xfrm>
              <a:off x="187325" y="1208088"/>
              <a:ext cx="8747125" cy="462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609600" y="2646363"/>
              <a:ext cx="8143875" cy="1743075"/>
            </a:xfrm>
            <a:custGeom>
              <a:avLst/>
              <a:gdLst>
                <a:gd name="T0" fmla="*/ 69099501 w 5542"/>
                <a:gd name="T1" fmla="*/ 916517989 h 457"/>
                <a:gd name="T2" fmla="*/ 1751257881 w 5542"/>
                <a:gd name="T3" fmla="*/ 625557960 h 457"/>
                <a:gd name="T4" fmla="*/ 2147483647 w 5542"/>
                <a:gd name="T5" fmla="*/ 160027253 h 457"/>
                <a:gd name="T6" fmla="*/ 2147483647 w 5542"/>
                <a:gd name="T7" fmla="*/ 407341752 h 457"/>
                <a:gd name="T8" fmla="*/ 2147483647 w 5542"/>
                <a:gd name="T9" fmla="*/ 378243461 h 457"/>
                <a:gd name="T10" fmla="*/ 2147483647 w 5542"/>
                <a:gd name="T11" fmla="*/ 0 h 457"/>
                <a:gd name="T12" fmla="*/ 2147483647 w 5542"/>
                <a:gd name="T13" fmla="*/ 305507268 h 457"/>
                <a:gd name="T14" fmla="*/ 2147483647 w 5542"/>
                <a:gd name="T15" fmla="*/ 1411143173 h 457"/>
                <a:gd name="T16" fmla="*/ 2147483647 w 5542"/>
                <a:gd name="T17" fmla="*/ 1469335942 h 457"/>
                <a:gd name="T18" fmla="*/ 2147483647 w 5542"/>
                <a:gd name="T19" fmla="*/ 1469335942 h 457"/>
                <a:gd name="T20" fmla="*/ 2147483647 w 5542"/>
                <a:gd name="T21" fmla="*/ 2051252186 h 457"/>
                <a:gd name="T22" fmla="*/ 2147483647 w 5542"/>
                <a:gd name="T23" fmla="*/ 2147483647 h 457"/>
                <a:gd name="T24" fmla="*/ 2147483647 w 5542"/>
                <a:gd name="T25" fmla="*/ 2147483647 h 457"/>
                <a:gd name="T26" fmla="*/ 0 w 5542"/>
                <a:gd name="T27" fmla="*/ 2147483647 h 457"/>
                <a:gd name="T28" fmla="*/ 69099501 w 5542"/>
                <a:gd name="T29" fmla="*/ 916517989 h 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542" h="457">
                  <a:moveTo>
                    <a:pt x="32" y="63"/>
                  </a:moveTo>
                  <a:lnTo>
                    <a:pt x="811" y="43"/>
                  </a:lnTo>
                  <a:lnTo>
                    <a:pt x="1999" y="11"/>
                  </a:lnTo>
                  <a:lnTo>
                    <a:pt x="3106" y="28"/>
                  </a:lnTo>
                  <a:lnTo>
                    <a:pt x="3519" y="26"/>
                  </a:lnTo>
                  <a:lnTo>
                    <a:pt x="3661" y="0"/>
                  </a:lnTo>
                  <a:lnTo>
                    <a:pt x="4685" y="21"/>
                  </a:lnTo>
                  <a:lnTo>
                    <a:pt x="5408" y="97"/>
                  </a:lnTo>
                  <a:lnTo>
                    <a:pt x="5534" y="101"/>
                  </a:lnTo>
                  <a:lnTo>
                    <a:pt x="4386" y="101"/>
                  </a:lnTo>
                  <a:lnTo>
                    <a:pt x="4386" y="141"/>
                  </a:lnTo>
                  <a:lnTo>
                    <a:pt x="5542" y="229"/>
                  </a:lnTo>
                  <a:lnTo>
                    <a:pt x="5538" y="457"/>
                  </a:lnTo>
                  <a:lnTo>
                    <a:pt x="0" y="448"/>
                  </a:lnTo>
                  <a:lnTo>
                    <a:pt x="32" y="63"/>
                  </a:lnTo>
                  <a:close/>
                </a:path>
              </a:pathLst>
            </a:custGeom>
            <a:solidFill>
              <a:srgbClr val="00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 rot="-5400000">
              <a:off x="84138" y="3663950"/>
              <a:ext cx="5207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500" b="1">
                  <a:solidFill>
                    <a:srgbClr val="002569"/>
                  </a:solidFill>
                  <a:latin typeface="Arial Narrow" pitchFamily="34" charset="0"/>
                </a:rPr>
                <a:t>Ca </a:t>
              </a:r>
              <a:r>
                <a:rPr lang="nb-NO" sz="800" b="1">
                  <a:solidFill>
                    <a:srgbClr val="002569"/>
                  </a:solidFill>
                  <a:latin typeface="Arial Narrow" pitchFamily="34" charset="0"/>
                </a:rPr>
                <a:t>200m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392" name="Rectangle 13"/>
            <p:cNvSpPr>
              <a:spLocks noChangeArrowheads="1"/>
            </p:cNvSpPr>
            <p:nvPr/>
          </p:nvSpPr>
          <p:spPr bwMode="auto">
            <a:xfrm>
              <a:off x="192088" y="1416050"/>
              <a:ext cx="3238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1100" b="1">
                  <a:solidFill>
                    <a:srgbClr val="000000"/>
                  </a:solidFill>
                  <a:latin typeface="Times New Roman" pitchFamily="18" charset="0"/>
                </a:rPr>
                <a:t>SW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393" name="Rectangle 14"/>
            <p:cNvSpPr>
              <a:spLocks noChangeArrowheads="1"/>
            </p:cNvSpPr>
            <p:nvPr/>
          </p:nvSpPr>
          <p:spPr bwMode="auto">
            <a:xfrm>
              <a:off x="8466138" y="1474788"/>
              <a:ext cx="2873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1100" b="1">
                  <a:solidFill>
                    <a:srgbClr val="000000"/>
                  </a:solidFill>
                  <a:latin typeface="Times New Roman" pitchFamily="18" charset="0"/>
                </a:rPr>
                <a:t>NE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394" name="Rectangle 15"/>
            <p:cNvSpPr>
              <a:spLocks noChangeArrowheads="1"/>
            </p:cNvSpPr>
            <p:nvPr/>
          </p:nvSpPr>
          <p:spPr bwMode="auto">
            <a:xfrm>
              <a:off x="6462713" y="1522413"/>
              <a:ext cx="627062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2569"/>
                  </a:solidFill>
                  <a:latin typeface="Times New Roman" pitchFamily="18" charset="0"/>
                </a:rPr>
                <a:t>WI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395" name="Rectangle 16"/>
            <p:cNvSpPr>
              <a:spLocks noChangeArrowheads="1"/>
            </p:cNvSpPr>
            <p:nvPr/>
          </p:nvSpPr>
          <p:spPr bwMode="auto">
            <a:xfrm>
              <a:off x="7350125" y="2519363"/>
              <a:ext cx="8175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0000"/>
                  </a:solidFill>
                  <a:latin typeface="Times New Roman" pitchFamily="18" charset="0"/>
                </a:rPr>
                <a:t>GOC=2575m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396" name="Rectangle 17"/>
            <p:cNvSpPr>
              <a:spLocks noChangeArrowheads="1"/>
            </p:cNvSpPr>
            <p:nvPr/>
          </p:nvSpPr>
          <p:spPr bwMode="auto">
            <a:xfrm>
              <a:off x="1128713" y="1679575"/>
              <a:ext cx="627062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2569"/>
                  </a:solidFill>
                  <a:latin typeface="Times New Roman" pitchFamily="18" charset="0"/>
                </a:rPr>
                <a:t>WI/GI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397" name="Rectangle 18"/>
            <p:cNvSpPr>
              <a:spLocks noChangeArrowheads="1"/>
            </p:cNvSpPr>
            <p:nvPr/>
          </p:nvSpPr>
          <p:spPr bwMode="auto">
            <a:xfrm>
              <a:off x="7089775" y="1300163"/>
              <a:ext cx="254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600" b="1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398" name="Freeform 19"/>
            <p:cNvSpPr>
              <a:spLocks/>
            </p:cNvSpPr>
            <p:nvPr/>
          </p:nvSpPr>
          <p:spPr bwMode="auto">
            <a:xfrm>
              <a:off x="655638" y="2065338"/>
              <a:ext cx="7256462" cy="838200"/>
            </a:xfrm>
            <a:custGeom>
              <a:avLst/>
              <a:gdLst>
                <a:gd name="T0" fmla="*/ 19435797 w 4938"/>
                <a:gd name="T1" fmla="*/ 785953530 h 630"/>
                <a:gd name="T2" fmla="*/ 498838412 w 4938"/>
                <a:gd name="T3" fmla="*/ 892164114 h 630"/>
                <a:gd name="T4" fmla="*/ 647841292 w 4938"/>
                <a:gd name="T5" fmla="*/ 902785306 h 630"/>
                <a:gd name="T6" fmla="*/ 1163955315 w 4938"/>
                <a:gd name="T7" fmla="*/ 837288624 h 630"/>
                <a:gd name="T8" fmla="*/ 1587212193 w 4938"/>
                <a:gd name="T9" fmla="*/ 800115119 h 630"/>
                <a:gd name="T10" fmla="*/ 2021265594 w 4938"/>
                <a:gd name="T11" fmla="*/ 780643600 h 630"/>
                <a:gd name="T12" fmla="*/ 2147483647 w 4938"/>
                <a:gd name="T13" fmla="*/ 745239629 h 630"/>
                <a:gd name="T14" fmla="*/ 2147483647 w 4938"/>
                <a:gd name="T15" fmla="*/ 679744277 h 630"/>
                <a:gd name="T16" fmla="*/ 2147483647 w 4938"/>
                <a:gd name="T17" fmla="*/ 633719114 h 630"/>
                <a:gd name="T18" fmla="*/ 2147483647 w 4938"/>
                <a:gd name="T19" fmla="*/ 598316473 h 630"/>
                <a:gd name="T20" fmla="*/ 2147483647 w 4938"/>
                <a:gd name="T21" fmla="*/ 546981380 h 630"/>
                <a:gd name="T22" fmla="*/ 2147483647 w 4938"/>
                <a:gd name="T23" fmla="*/ 400058225 h 630"/>
                <a:gd name="T24" fmla="*/ 2147483647 w 4938"/>
                <a:gd name="T25" fmla="*/ 253133739 h 630"/>
                <a:gd name="T26" fmla="*/ 2147483647 w 4938"/>
                <a:gd name="T27" fmla="*/ 122141706 h 630"/>
                <a:gd name="T28" fmla="*/ 2147483647 w 4938"/>
                <a:gd name="T29" fmla="*/ 46023832 h 630"/>
                <a:gd name="T30" fmla="*/ 2147483647 w 4938"/>
                <a:gd name="T31" fmla="*/ 15931122 h 630"/>
                <a:gd name="T32" fmla="*/ 2147483647 w 4938"/>
                <a:gd name="T33" fmla="*/ 0 h 630"/>
                <a:gd name="T34" fmla="*/ 2147483647 w 4938"/>
                <a:gd name="T35" fmla="*/ 217731098 h 630"/>
                <a:gd name="T36" fmla="*/ 2147483647 w 4938"/>
                <a:gd name="T37" fmla="*/ 269064861 h 630"/>
                <a:gd name="T38" fmla="*/ 2147483647 w 4938"/>
                <a:gd name="T39" fmla="*/ 354033062 h 630"/>
                <a:gd name="T40" fmla="*/ 2147483647 w 4938"/>
                <a:gd name="T41" fmla="*/ 415989347 h 630"/>
                <a:gd name="T42" fmla="*/ 2147483647 w 4938"/>
                <a:gd name="T43" fmla="*/ 421299277 h 630"/>
                <a:gd name="T44" fmla="*/ 2147483647 w 4938"/>
                <a:gd name="T45" fmla="*/ 247823809 h 630"/>
                <a:gd name="T46" fmla="*/ 2147483647 w 4938"/>
                <a:gd name="T47" fmla="*/ 288537710 h 630"/>
                <a:gd name="T48" fmla="*/ 2147483647 w 4938"/>
                <a:gd name="T49" fmla="*/ 318630421 h 630"/>
                <a:gd name="T50" fmla="*/ 2147483647 w 4938"/>
                <a:gd name="T51" fmla="*/ 359344323 h 630"/>
                <a:gd name="T52" fmla="*/ 2147483647 w 4938"/>
                <a:gd name="T53" fmla="*/ 486795959 h 630"/>
                <a:gd name="T54" fmla="*/ 2147483647 w 4938"/>
                <a:gd name="T55" fmla="*/ 603626404 h 630"/>
                <a:gd name="T56" fmla="*/ 2147483647 w 4938"/>
                <a:gd name="T57" fmla="*/ 734619768 h 630"/>
                <a:gd name="T58" fmla="*/ 2147483647 w 4938"/>
                <a:gd name="T59" fmla="*/ 816047571 h 630"/>
                <a:gd name="T60" fmla="*/ 2147483647 w 4938"/>
                <a:gd name="T61" fmla="*/ 187637057 h 630"/>
                <a:gd name="T62" fmla="*/ 2147483647 w 4938"/>
                <a:gd name="T63" fmla="*/ 440772127 h 630"/>
                <a:gd name="T64" fmla="*/ 2147483647 w 4938"/>
                <a:gd name="T65" fmla="*/ 552292641 h 630"/>
                <a:gd name="T66" fmla="*/ 2147483647 w 4938"/>
                <a:gd name="T67" fmla="*/ 734619768 h 630"/>
                <a:gd name="T68" fmla="*/ 2147483647 w 4938"/>
                <a:gd name="T69" fmla="*/ 837288624 h 630"/>
                <a:gd name="T70" fmla="*/ 2147483647 w 4938"/>
                <a:gd name="T71" fmla="*/ 916946894 h 630"/>
                <a:gd name="T72" fmla="*/ 2147483647 w 4938"/>
                <a:gd name="T73" fmla="*/ 1008994559 h 630"/>
                <a:gd name="T74" fmla="*/ 2147483647 w 4938"/>
                <a:gd name="T75" fmla="*/ 1001915095 h 630"/>
                <a:gd name="T76" fmla="*/ 2147483647 w 4938"/>
                <a:gd name="T77" fmla="*/ 1108124349 h 630"/>
                <a:gd name="T78" fmla="*/ 0 w 4938"/>
                <a:gd name="T79" fmla="*/ 1115205143 h 630"/>
                <a:gd name="T80" fmla="*/ 19435797 w 4938"/>
                <a:gd name="T81" fmla="*/ 785953530 h 6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38" h="630">
                  <a:moveTo>
                    <a:pt x="9" y="444"/>
                  </a:moveTo>
                  <a:lnTo>
                    <a:pt x="231" y="504"/>
                  </a:lnTo>
                  <a:lnTo>
                    <a:pt x="300" y="510"/>
                  </a:lnTo>
                  <a:lnTo>
                    <a:pt x="539" y="473"/>
                  </a:lnTo>
                  <a:lnTo>
                    <a:pt x="735" y="452"/>
                  </a:lnTo>
                  <a:lnTo>
                    <a:pt x="936" y="441"/>
                  </a:lnTo>
                  <a:lnTo>
                    <a:pt x="1067" y="421"/>
                  </a:lnTo>
                  <a:lnTo>
                    <a:pt x="1185" y="384"/>
                  </a:lnTo>
                  <a:lnTo>
                    <a:pt x="1301" y="358"/>
                  </a:lnTo>
                  <a:lnTo>
                    <a:pt x="1421" y="338"/>
                  </a:lnTo>
                  <a:lnTo>
                    <a:pt x="1571" y="309"/>
                  </a:lnTo>
                  <a:lnTo>
                    <a:pt x="1734" y="226"/>
                  </a:lnTo>
                  <a:lnTo>
                    <a:pt x="1899" y="143"/>
                  </a:lnTo>
                  <a:lnTo>
                    <a:pt x="2106" y="69"/>
                  </a:lnTo>
                  <a:lnTo>
                    <a:pt x="2229" y="26"/>
                  </a:lnTo>
                  <a:lnTo>
                    <a:pt x="2361" y="9"/>
                  </a:lnTo>
                  <a:lnTo>
                    <a:pt x="2469" y="0"/>
                  </a:lnTo>
                  <a:lnTo>
                    <a:pt x="2476" y="123"/>
                  </a:lnTo>
                  <a:lnTo>
                    <a:pt x="2585" y="152"/>
                  </a:lnTo>
                  <a:lnTo>
                    <a:pt x="2718" y="200"/>
                  </a:lnTo>
                  <a:lnTo>
                    <a:pt x="2849" y="235"/>
                  </a:lnTo>
                  <a:lnTo>
                    <a:pt x="2864" y="238"/>
                  </a:lnTo>
                  <a:lnTo>
                    <a:pt x="2867" y="140"/>
                  </a:lnTo>
                  <a:lnTo>
                    <a:pt x="2941" y="163"/>
                  </a:lnTo>
                  <a:lnTo>
                    <a:pt x="2999" y="180"/>
                  </a:lnTo>
                  <a:lnTo>
                    <a:pt x="3063" y="203"/>
                  </a:lnTo>
                  <a:lnTo>
                    <a:pt x="3185" y="275"/>
                  </a:lnTo>
                  <a:lnTo>
                    <a:pt x="3276" y="341"/>
                  </a:lnTo>
                  <a:lnTo>
                    <a:pt x="3405" y="415"/>
                  </a:lnTo>
                  <a:lnTo>
                    <a:pt x="3526" y="461"/>
                  </a:lnTo>
                  <a:lnTo>
                    <a:pt x="3536" y="106"/>
                  </a:lnTo>
                  <a:lnTo>
                    <a:pt x="3890" y="249"/>
                  </a:lnTo>
                  <a:lnTo>
                    <a:pt x="4115" y="312"/>
                  </a:lnTo>
                  <a:lnTo>
                    <a:pt x="4398" y="415"/>
                  </a:lnTo>
                  <a:lnTo>
                    <a:pt x="4604" y="473"/>
                  </a:lnTo>
                  <a:lnTo>
                    <a:pt x="4730" y="518"/>
                  </a:lnTo>
                  <a:lnTo>
                    <a:pt x="4938" y="570"/>
                  </a:lnTo>
                  <a:lnTo>
                    <a:pt x="3537" y="566"/>
                  </a:lnTo>
                  <a:lnTo>
                    <a:pt x="3537" y="626"/>
                  </a:lnTo>
                  <a:lnTo>
                    <a:pt x="0" y="630"/>
                  </a:lnTo>
                  <a:lnTo>
                    <a:pt x="9" y="4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20"/>
            <p:cNvSpPr>
              <a:spLocks/>
            </p:cNvSpPr>
            <p:nvPr/>
          </p:nvSpPr>
          <p:spPr bwMode="auto">
            <a:xfrm>
              <a:off x="5845175" y="2692400"/>
              <a:ext cx="2908300" cy="835025"/>
            </a:xfrm>
            <a:custGeom>
              <a:avLst/>
              <a:gdLst>
                <a:gd name="T0" fmla="*/ 2147483647 w 1981"/>
                <a:gd name="T1" fmla="*/ 2147483647 h 219"/>
                <a:gd name="T2" fmla="*/ 2069096161 w 1981"/>
                <a:gd name="T3" fmla="*/ 1541048170 h 219"/>
                <a:gd name="T4" fmla="*/ 1678986107 w 1981"/>
                <a:gd name="T5" fmla="*/ 1235745490 h 219"/>
                <a:gd name="T6" fmla="*/ 1247923489 w 1981"/>
                <a:gd name="T7" fmla="*/ 1046751499 h 219"/>
                <a:gd name="T8" fmla="*/ 868589266 w 1981"/>
                <a:gd name="T9" fmla="*/ 755987405 h 219"/>
                <a:gd name="T10" fmla="*/ 510808175 w 1981"/>
                <a:gd name="T11" fmla="*/ 436146140 h 219"/>
                <a:gd name="T12" fmla="*/ 295276866 w 1981"/>
                <a:gd name="T13" fmla="*/ 116304875 h 219"/>
                <a:gd name="T14" fmla="*/ 168114715 w 1981"/>
                <a:gd name="T15" fmla="*/ 29077172 h 219"/>
                <a:gd name="T16" fmla="*/ 10775831 w 1981"/>
                <a:gd name="T17" fmla="*/ 0 h 219"/>
                <a:gd name="T18" fmla="*/ 0 w 1981"/>
                <a:gd name="T19" fmla="*/ 436146140 h 219"/>
                <a:gd name="T20" fmla="*/ 243549939 w 1981"/>
                <a:gd name="T21" fmla="*/ 596066773 h 219"/>
                <a:gd name="T22" fmla="*/ 642282126 w 1981"/>
                <a:gd name="T23" fmla="*/ 1090363444 h 219"/>
                <a:gd name="T24" fmla="*/ 883676899 w 1981"/>
                <a:gd name="T25" fmla="*/ 1322977006 h 219"/>
                <a:gd name="T26" fmla="*/ 1153090301 w 1981"/>
                <a:gd name="T27" fmla="*/ 1497436225 h 219"/>
                <a:gd name="T28" fmla="*/ 1388018106 w 1981"/>
                <a:gd name="T29" fmla="*/ 1642818271 h 219"/>
                <a:gd name="T30" fmla="*/ 1597083916 w 1981"/>
                <a:gd name="T31" fmla="*/ 1744584560 h 219"/>
                <a:gd name="T32" fmla="*/ 1625102546 w 1981"/>
                <a:gd name="T33" fmla="*/ 1744584560 h 219"/>
                <a:gd name="T34" fmla="*/ 1659588143 w 1981"/>
                <a:gd name="T35" fmla="*/ 1773661732 h 219"/>
                <a:gd name="T36" fmla="*/ 1739333699 w 1981"/>
                <a:gd name="T37" fmla="*/ 1860889435 h 219"/>
                <a:gd name="T38" fmla="*/ 1866497318 w 1981"/>
                <a:gd name="T39" fmla="*/ 1977194310 h 219"/>
                <a:gd name="T40" fmla="*/ 2147483647 w 1981"/>
                <a:gd name="T41" fmla="*/ 2093502997 h 219"/>
                <a:gd name="T42" fmla="*/ 2147483647 w 1981"/>
                <a:gd name="T43" fmla="*/ 2147483647 h 219"/>
                <a:gd name="T44" fmla="*/ 2147483647 w 1981"/>
                <a:gd name="T45" fmla="*/ 2147483647 h 2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81" h="219">
                  <a:moveTo>
                    <a:pt x="1969" y="183"/>
                  </a:moveTo>
                  <a:lnTo>
                    <a:pt x="960" y="106"/>
                  </a:lnTo>
                  <a:lnTo>
                    <a:pt x="779" y="85"/>
                  </a:lnTo>
                  <a:lnTo>
                    <a:pt x="579" y="72"/>
                  </a:lnTo>
                  <a:lnTo>
                    <a:pt x="403" y="52"/>
                  </a:lnTo>
                  <a:lnTo>
                    <a:pt x="237" y="30"/>
                  </a:lnTo>
                  <a:lnTo>
                    <a:pt x="137" y="8"/>
                  </a:lnTo>
                  <a:lnTo>
                    <a:pt x="78" y="2"/>
                  </a:lnTo>
                  <a:lnTo>
                    <a:pt x="5" y="0"/>
                  </a:lnTo>
                  <a:lnTo>
                    <a:pt x="0" y="30"/>
                  </a:lnTo>
                  <a:lnTo>
                    <a:pt x="113" y="41"/>
                  </a:lnTo>
                  <a:lnTo>
                    <a:pt x="298" y="75"/>
                  </a:lnTo>
                  <a:lnTo>
                    <a:pt x="410" y="91"/>
                  </a:lnTo>
                  <a:lnTo>
                    <a:pt x="535" y="103"/>
                  </a:lnTo>
                  <a:lnTo>
                    <a:pt x="644" y="113"/>
                  </a:lnTo>
                  <a:lnTo>
                    <a:pt x="741" y="120"/>
                  </a:lnTo>
                  <a:lnTo>
                    <a:pt x="754" y="120"/>
                  </a:lnTo>
                  <a:lnTo>
                    <a:pt x="770" y="122"/>
                  </a:lnTo>
                  <a:lnTo>
                    <a:pt x="807" y="128"/>
                  </a:lnTo>
                  <a:lnTo>
                    <a:pt x="866" y="136"/>
                  </a:lnTo>
                  <a:lnTo>
                    <a:pt x="1015" y="144"/>
                  </a:lnTo>
                  <a:lnTo>
                    <a:pt x="1981" y="219"/>
                  </a:lnTo>
                  <a:lnTo>
                    <a:pt x="1969" y="18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21"/>
            <p:cNvSpPr>
              <a:spLocks/>
            </p:cNvSpPr>
            <p:nvPr/>
          </p:nvSpPr>
          <p:spPr bwMode="auto">
            <a:xfrm>
              <a:off x="7264400" y="3594100"/>
              <a:ext cx="1447800" cy="179388"/>
            </a:xfrm>
            <a:custGeom>
              <a:avLst/>
              <a:gdLst>
                <a:gd name="T0" fmla="*/ 2147483647 w 727"/>
                <a:gd name="T1" fmla="*/ 893890404 h 36"/>
                <a:gd name="T2" fmla="*/ 0 w 72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7" h="36">
                  <a:moveTo>
                    <a:pt x="727" y="36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22"/>
            <p:cNvSpPr>
              <a:spLocks noChangeShapeType="1"/>
            </p:cNvSpPr>
            <p:nvPr/>
          </p:nvSpPr>
          <p:spPr bwMode="auto">
            <a:xfrm flipH="1" flipV="1">
              <a:off x="6980238" y="3575050"/>
              <a:ext cx="284162" cy="190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23"/>
            <p:cNvSpPr>
              <a:spLocks noChangeShapeType="1"/>
            </p:cNvSpPr>
            <p:nvPr/>
          </p:nvSpPr>
          <p:spPr bwMode="auto">
            <a:xfrm flipH="1" flipV="1">
              <a:off x="6780213" y="3535363"/>
              <a:ext cx="200025" cy="396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24"/>
            <p:cNvSpPr>
              <a:spLocks noChangeShapeType="1"/>
            </p:cNvSpPr>
            <p:nvPr/>
          </p:nvSpPr>
          <p:spPr bwMode="auto">
            <a:xfrm flipH="1" flipV="1">
              <a:off x="6565900" y="3498850"/>
              <a:ext cx="214313" cy="365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5"/>
            <p:cNvSpPr>
              <a:spLocks noChangeShapeType="1"/>
            </p:cNvSpPr>
            <p:nvPr/>
          </p:nvSpPr>
          <p:spPr bwMode="auto">
            <a:xfrm flipH="1" flipV="1">
              <a:off x="6408738" y="3449638"/>
              <a:ext cx="157162" cy="492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6"/>
            <p:cNvSpPr>
              <a:spLocks noChangeShapeType="1"/>
            </p:cNvSpPr>
            <p:nvPr/>
          </p:nvSpPr>
          <p:spPr bwMode="auto">
            <a:xfrm flipH="1" flipV="1">
              <a:off x="6176963" y="3360738"/>
              <a:ext cx="231775" cy="889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7"/>
            <p:cNvSpPr>
              <a:spLocks noChangeShapeType="1"/>
            </p:cNvSpPr>
            <p:nvPr/>
          </p:nvSpPr>
          <p:spPr bwMode="auto">
            <a:xfrm flipH="1" flipV="1">
              <a:off x="6008688" y="3311525"/>
              <a:ext cx="168275" cy="492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8"/>
            <p:cNvSpPr>
              <a:spLocks noChangeShapeType="1"/>
            </p:cNvSpPr>
            <p:nvPr/>
          </p:nvSpPr>
          <p:spPr bwMode="auto">
            <a:xfrm flipH="1" flipV="1">
              <a:off x="5835650" y="3259138"/>
              <a:ext cx="173038" cy="523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9"/>
            <p:cNvSpPr>
              <a:spLocks noChangeShapeType="1"/>
            </p:cNvSpPr>
            <p:nvPr/>
          </p:nvSpPr>
          <p:spPr bwMode="auto">
            <a:xfrm flipH="1">
              <a:off x="5829300" y="3259138"/>
              <a:ext cx="6350" cy="1143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30"/>
            <p:cNvSpPr>
              <a:spLocks noChangeShapeType="1"/>
            </p:cNvSpPr>
            <p:nvPr/>
          </p:nvSpPr>
          <p:spPr bwMode="auto">
            <a:xfrm flipH="1" flipV="1">
              <a:off x="5600700" y="3632200"/>
              <a:ext cx="206375" cy="1079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31"/>
            <p:cNvSpPr>
              <a:spLocks noChangeShapeType="1"/>
            </p:cNvSpPr>
            <p:nvPr/>
          </p:nvSpPr>
          <p:spPr bwMode="auto">
            <a:xfrm flipH="1" flipV="1">
              <a:off x="5464175" y="3560763"/>
              <a:ext cx="136525" cy="714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32"/>
            <p:cNvSpPr>
              <a:spLocks noChangeShapeType="1"/>
            </p:cNvSpPr>
            <p:nvPr/>
          </p:nvSpPr>
          <p:spPr bwMode="auto">
            <a:xfrm flipH="1" flipV="1">
              <a:off x="5289550" y="3422650"/>
              <a:ext cx="174625" cy="1381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33"/>
            <p:cNvSpPr>
              <a:spLocks noChangeShapeType="1"/>
            </p:cNvSpPr>
            <p:nvPr/>
          </p:nvSpPr>
          <p:spPr bwMode="auto">
            <a:xfrm flipH="1" flipV="1">
              <a:off x="5140325" y="3311525"/>
              <a:ext cx="149225" cy="1111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4"/>
            <p:cNvSpPr>
              <a:spLocks noChangeShapeType="1"/>
            </p:cNvSpPr>
            <p:nvPr/>
          </p:nvSpPr>
          <p:spPr bwMode="auto">
            <a:xfrm flipH="1" flipV="1">
              <a:off x="4932363" y="3276600"/>
              <a:ext cx="207962" cy="349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5"/>
            <p:cNvSpPr>
              <a:spLocks noChangeShapeType="1"/>
            </p:cNvSpPr>
            <p:nvPr/>
          </p:nvSpPr>
          <p:spPr bwMode="auto">
            <a:xfrm flipH="1" flipV="1">
              <a:off x="4829175" y="3259138"/>
              <a:ext cx="103188" cy="1746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6"/>
            <p:cNvSpPr>
              <a:spLocks noChangeShapeType="1"/>
            </p:cNvSpPr>
            <p:nvPr/>
          </p:nvSpPr>
          <p:spPr bwMode="auto">
            <a:xfrm flipH="1">
              <a:off x="4827588" y="3259138"/>
              <a:ext cx="1587" cy="1095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7"/>
            <p:cNvSpPr>
              <a:spLocks noChangeShapeType="1"/>
            </p:cNvSpPr>
            <p:nvPr/>
          </p:nvSpPr>
          <p:spPr bwMode="auto">
            <a:xfrm flipV="1">
              <a:off x="5799138" y="3740150"/>
              <a:ext cx="7937" cy="1270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8"/>
            <p:cNvSpPr>
              <a:spLocks/>
            </p:cNvSpPr>
            <p:nvPr/>
          </p:nvSpPr>
          <p:spPr bwMode="auto">
            <a:xfrm>
              <a:off x="4310063" y="2635250"/>
              <a:ext cx="549275" cy="234950"/>
            </a:xfrm>
            <a:custGeom>
              <a:avLst/>
              <a:gdLst>
                <a:gd name="T0" fmla="*/ 375252519 w 804"/>
                <a:gd name="T1" fmla="*/ 189305886 h 162"/>
                <a:gd name="T2" fmla="*/ 271171056 w 804"/>
                <a:gd name="T3" fmla="*/ 149341181 h 162"/>
                <a:gd name="T4" fmla="*/ 127418136 w 804"/>
                <a:gd name="T5" fmla="*/ 21033826 h 162"/>
                <a:gd name="T6" fmla="*/ 51807427 w 804"/>
                <a:gd name="T7" fmla="*/ 0 h 162"/>
                <a:gd name="T8" fmla="*/ 15868855 w 804"/>
                <a:gd name="T9" fmla="*/ 0 h 162"/>
                <a:gd name="T10" fmla="*/ 5134082 w 804"/>
                <a:gd name="T11" fmla="*/ 0 h 162"/>
                <a:gd name="T12" fmla="*/ 0 w 804"/>
                <a:gd name="T13" fmla="*/ 0 h 162"/>
                <a:gd name="T14" fmla="*/ 5134082 w 804"/>
                <a:gd name="T15" fmla="*/ 166167662 h 162"/>
                <a:gd name="T16" fmla="*/ 95213132 w 804"/>
                <a:gd name="T17" fmla="*/ 189305886 h 162"/>
                <a:gd name="T18" fmla="*/ 223097879 w 804"/>
                <a:gd name="T19" fmla="*/ 273441191 h 162"/>
                <a:gd name="T20" fmla="*/ 316911180 w 804"/>
                <a:gd name="T21" fmla="*/ 334439723 h 162"/>
                <a:gd name="T22" fmla="*/ 370118438 w 804"/>
                <a:gd name="T23" fmla="*/ 340750015 h 162"/>
                <a:gd name="T24" fmla="*/ 375252519 w 804"/>
                <a:gd name="T25" fmla="*/ 189305886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4" h="162">
                  <a:moveTo>
                    <a:pt x="804" y="90"/>
                  </a:moveTo>
                  <a:lnTo>
                    <a:pt x="581" y="71"/>
                  </a:lnTo>
                  <a:lnTo>
                    <a:pt x="273" y="10"/>
                  </a:lnTo>
                  <a:lnTo>
                    <a:pt x="111" y="0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79"/>
                  </a:lnTo>
                  <a:lnTo>
                    <a:pt x="204" y="90"/>
                  </a:lnTo>
                  <a:lnTo>
                    <a:pt x="478" y="130"/>
                  </a:lnTo>
                  <a:lnTo>
                    <a:pt x="679" y="159"/>
                  </a:lnTo>
                  <a:lnTo>
                    <a:pt x="793" y="162"/>
                  </a:lnTo>
                  <a:lnTo>
                    <a:pt x="804" y="9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9"/>
            <p:cNvSpPr>
              <a:spLocks/>
            </p:cNvSpPr>
            <p:nvPr/>
          </p:nvSpPr>
          <p:spPr bwMode="auto">
            <a:xfrm>
              <a:off x="4652963" y="3348038"/>
              <a:ext cx="152400" cy="44450"/>
            </a:xfrm>
            <a:custGeom>
              <a:avLst/>
              <a:gdLst>
                <a:gd name="T0" fmla="*/ 102316123 w 227"/>
                <a:gd name="T1" fmla="*/ 63735565 h 31"/>
                <a:gd name="T2" fmla="*/ 64454458 w 227"/>
                <a:gd name="T3" fmla="*/ 53456144 h 31"/>
                <a:gd name="T4" fmla="*/ 0 w 227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31">
                  <a:moveTo>
                    <a:pt x="227" y="31"/>
                  </a:moveTo>
                  <a:lnTo>
                    <a:pt x="143" y="2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40"/>
            <p:cNvSpPr>
              <a:spLocks/>
            </p:cNvSpPr>
            <p:nvPr/>
          </p:nvSpPr>
          <p:spPr bwMode="auto">
            <a:xfrm>
              <a:off x="4487863" y="3303588"/>
              <a:ext cx="153987" cy="44450"/>
            </a:xfrm>
            <a:custGeom>
              <a:avLst/>
              <a:gdLst>
                <a:gd name="T0" fmla="*/ 103095636 w 230"/>
                <a:gd name="T1" fmla="*/ 70564375 h 28"/>
                <a:gd name="T2" fmla="*/ 45272178 w 230"/>
                <a:gd name="T3" fmla="*/ 20161250 h 28"/>
                <a:gd name="T4" fmla="*/ 0 w 230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" h="28">
                  <a:moveTo>
                    <a:pt x="230" y="28"/>
                  </a:moveTo>
                  <a:lnTo>
                    <a:pt x="101" y="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41"/>
            <p:cNvSpPr>
              <a:spLocks/>
            </p:cNvSpPr>
            <p:nvPr/>
          </p:nvSpPr>
          <p:spPr bwMode="auto">
            <a:xfrm>
              <a:off x="4403725" y="3262313"/>
              <a:ext cx="111125" cy="7937"/>
            </a:xfrm>
            <a:custGeom>
              <a:avLst/>
              <a:gdLst>
                <a:gd name="T0" fmla="*/ 71795149 w 172"/>
                <a:gd name="T1" fmla="*/ 0 h 4"/>
                <a:gd name="T2" fmla="*/ 55933347 w 172"/>
                <a:gd name="T3" fmla="*/ 0 h 4"/>
                <a:gd name="T4" fmla="*/ 45497935 w 172"/>
                <a:gd name="T5" fmla="*/ 0 h 4"/>
                <a:gd name="T6" fmla="*/ 33810427 w 172"/>
                <a:gd name="T7" fmla="*/ 3936752 h 4"/>
                <a:gd name="T8" fmla="*/ 0 w 172"/>
                <a:gd name="T9" fmla="*/ 1574899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4">
                  <a:moveTo>
                    <a:pt x="172" y="0"/>
                  </a:moveTo>
                  <a:lnTo>
                    <a:pt x="134" y="0"/>
                  </a:lnTo>
                  <a:lnTo>
                    <a:pt x="109" y="0"/>
                  </a:lnTo>
                  <a:lnTo>
                    <a:pt x="81" y="1"/>
                  </a:lnTo>
                  <a:lnTo>
                    <a:pt x="0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42"/>
            <p:cNvSpPr>
              <a:spLocks/>
            </p:cNvSpPr>
            <p:nvPr/>
          </p:nvSpPr>
          <p:spPr bwMode="auto">
            <a:xfrm>
              <a:off x="4338638" y="3270250"/>
              <a:ext cx="65087" cy="6350"/>
            </a:xfrm>
            <a:custGeom>
              <a:avLst/>
              <a:gdLst>
                <a:gd name="T0" fmla="*/ 46552940 w 91"/>
                <a:gd name="T1" fmla="*/ 0 h 5"/>
                <a:gd name="T2" fmla="*/ 19439556 w 91"/>
                <a:gd name="T3" fmla="*/ 3225800 h 5"/>
                <a:gd name="T4" fmla="*/ 0 w 91"/>
                <a:gd name="T5" fmla="*/ 806450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5">
                  <a:moveTo>
                    <a:pt x="91" y="0"/>
                  </a:moveTo>
                  <a:lnTo>
                    <a:pt x="38" y="2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3"/>
            <p:cNvSpPr>
              <a:spLocks noChangeShapeType="1"/>
            </p:cNvSpPr>
            <p:nvPr/>
          </p:nvSpPr>
          <p:spPr bwMode="auto">
            <a:xfrm>
              <a:off x="4338638" y="3276600"/>
              <a:ext cx="3175" cy="746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4"/>
            <p:cNvSpPr>
              <a:spLocks noChangeShapeType="1"/>
            </p:cNvSpPr>
            <p:nvPr/>
          </p:nvSpPr>
          <p:spPr bwMode="auto">
            <a:xfrm flipV="1">
              <a:off x="4824413" y="3351213"/>
              <a:ext cx="3175" cy="1206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5"/>
            <p:cNvSpPr>
              <a:spLocks noChangeShapeType="1"/>
            </p:cNvSpPr>
            <p:nvPr/>
          </p:nvSpPr>
          <p:spPr bwMode="auto">
            <a:xfrm>
              <a:off x="598488" y="4573588"/>
              <a:ext cx="492125" cy="968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46"/>
            <p:cNvSpPr>
              <a:spLocks/>
            </p:cNvSpPr>
            <p:nvPr/>
          </p:nvSpPr>
          <p:spPr bwMode="auto">
            <a:xfrm>
              <a:off x="1090613" y="4629150"/>
              <a:ext cx="284162" cy="41275"/>
            </a:xfrm>
            <a:custGeom>
              <a:avLst/>
              <a:gdLst>
                <a:gd name="T0" fmla="*/ 0 w 424"/>
                <a:gd name="T1" fmla="*/ 58745711 h 29"/>
                <a:gd name="T2" fmla="*/ 94772718 w 424"/>
                <a:gd name="T3" fmla="*/ 46590935 h 29"/>
                <a:gd name="T4" fmla="*/ 190443496 w 424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" h="29">
                  <a:moveTo>
                    <a:pt x="0" y="29"/>
                  </a:moveTo>
                  <a:lnTo>
                    <a:pt x="211" y="23"/>
                  </a:lnTo>
                  <a:lnTo>
                    <a:pt x="4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7"/>
            <p:cNvSpPr>
              <a:spLocks/>
            </p:cNvSpPr>
            <p:nvPr/>
          </p:nvSpPr>
          <p:spPr bwMode="auto">
            <a:xfrm>
              <a:off x="1374775" y="4586288"/>
              <a:ext cx="219075" cy="42862"/>
            </a:xfrm>
            <a:custGeom>
              <a:avLst/>
              <a:gdLst>
                <a:gd name="T0" fmla="*/ 0 w 314"/>
                <a:gd name="T1" fmla="*/ 65612537 h 28"/>
                <a:gd name="T2" fmla="*/ 82751046 w 314"/>
                <a:gd name="T3" fmla="*/ 25776901 h 28"/>
                <a:gd name="T4" fmla="*/ 152846674 w 314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" h="28">
                  <a:moveTo>
                    <a:pt x="0" y="28"/>
                  </a:moveTo>
                  <a:lnTo>
                    <a:pt x="170" y="11"/>
                  </a:lnTo>
                  <a:lnTo>
                    <a:pt x="31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8"/>
            <p:cNvSpPr>
              <a:spLocks/>
            </p:cNvSpPr>
            <p:nvPr/>
          </p:nvSpPr>
          <p:spPr bwMode="auto">
            <a:xfrm>
              <a:off x="1593850" y="4514850"/>
              <a:ext cx="244475" cy="71438"/>
            </a:xfrm>
            <a:custGeom>
              <a:avLst/>
              <a:gdLst>
                <a:gd name="T0" fmla="*/ 0 w 360"/>
                <a:gd name="T1" fmla="*/ 102067757 h 50"/>
                <a:gd name="T2" fmla="*/ 69176239 w 360"/>
                <a:gd name="T3" fmla="*/ 34703152 h 50"/>
                <a:gd name="T4" fmla="*/ 118060373 w 360"/>
                <a:gd name="T5" fmla="*/ 8165363 h 50"/>
                <a:gd name="T6" fmla="*/ 142502440 w 360"/>
                <a:gd name="T7" fmla="*/ 0 h 50"/>
                <a:gd name="T8" fmla="*/ 154031474 w 360"/>
                <a:gd name="T9" fmla="*/ 0 h 50"/>
                <a:gd name="T10" fmla="*/ 166022293 w 36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0" h="50">
                  <a:moveTo>
                    <a:pt x="0" y="50"/>
                  </a:moveTo>
                  <a:lnTo>
                    <a:pt x="150" y="17"/>
                  </a:lnTo>
                  <a:lnTo>
                    <a:pt x="256" y="4"/>
                  </a:lnTo>
                  <a:lnTo>
                    <a:pt x="309" y="0"/>
                  </a:lnTo>
                  <a:lnTo>
                    <a:pt x="334" y="0"/>
                  </a:lnTo>
                  <a:lnTo>
                    <a:pt x="3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49"/>
            <p:cNvSpPr>
              <a:spLocks noChangeShapeType="1"/>
            </p:cNvSpPr>
            <p:nvPr/>
          </p:nvSpPr>
          <p:spPr bwMode="auto">
            <a:xfrm>
              <a:off x="1838325" y="4514850"/>
              <a:ext cx="314325" cy="508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50"/>
            <p:cNvSpPr>
              <a:spLocks/>
            </p:cNvSpPr>
            <p:nvPr/>
          </p:nvSpPr>
          <p:spPr bwMode="auto">
            <a:xfrm>
              <a:off x="2152650" y="4565650"/>
              <a:ext cx="304800" cy="23813"/>
            </a:xfrm>
            <a:custGeom>
              <a:avLst/>
              <a:gdLst>
                <a:gd name="T0" fmla="*/ 0 w 446"/>
                <a:gd name="T1" fmla="*/ 0 h 16"/>
                <a:gd name="T2" fmla="*/ 20083313 w 446"/>
                <a:gd name="T3" fmla="*/ 0 h 16"/>
                <a:gd name="T4" fmla="*/ 33160326 w 446"/>
                <a:gd name="T5" fmla="*/ 0 h 16"/>
                <a:gd name="T6" fmla="*/ 47171559 w 446"/>
                <a:gd name="T7" fmla="*/ 4430706 h 16"/>
                <a:gd name="T8" fmla="*/ 109288569 w 446"/>
                <a:gd name="T9" fmla="*/ 17721337 h 16"/>
                <a:gd name="T10" fmla="*/ 167669387 w 446"/>
                <a:gd name="T11" fmla="*/ 33226577 h 16"/>
                <a:gd name="T12" fmla="*/ 191488891 w 446"/>
                <a:gd name="T13" fmla="*/ 33226577 h 16"/>
                <a:gd name="T14" fmla="*/ 208302780 w 446"/>
                <a:gd name="T15" fmla="*/ 3544118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" h="16">
                  <a:moveTo>
                    <a:pt x="0" y="0"/>
                  </a:moveTo>
                  <a:lnTo>
                    <a:pt x="43" y="0"/>
                  </a:lnTo>
                  <a:lnTo>
                    <a:pt x="71" y="0"/>
                  </a:lnTo>
                  <a:lnTo>
                    <a:pt x="101" y="2"/>
                  </a:lnTo>
                  <a:lnTo>
                    <a:pt x="234" y="8"/>
                  </a:lnTo>
                  <a:lnTo>
                    <a:pt x="359" y="15"/>
                  </a:lnTo>
                  <a:lnTo>
                    <a:pt x="410" y="15"/>
                  </a:lnTo>
                  <a:lnTo>
                    <a:pt x="446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51"/>
            <p:cNvSpPr>
              <a:spLocks noChangeShapeType="1"/>
            </p:cNvSpPr>
            <p:nvPr/>
          </p:nvSpPr>
          <p:spPr bwMode="auto">
            <a:xfrm flipV="1">
              <a:off x="2457450" y="4503738"/>
              <a:ext cx="331788" cy="857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52"/>
            <p:cNvSpPr>
              <a:spLocks noChangeShapeType="1"/>
            </p:cNvSpPr>
            <p:nvPr/>
          </p:nvSpPr>
          <p:spPr bwMode="auto">
            <a:xfrm flipV="1">
              <a:off x="2789238" y="4364038"/>
              <a:ext cx="338137" cy="1397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53"/>
            <p:cNvSpPr>
              <a:spLocks noChangeShapeType="1"/>
            </p:cNvSpPr>
            <p:nvPr/>
          </p:nvSpPr>
          <p:spPr bwMode="auto">
            <a:xfrm flipV="1">
              <a:off x="3127375" y="4241800"/>
              <a:ext cx="352425" cy="1222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54"/>
            <p:cNvSpPr>
              <a:spLocks noChangeShapeType="1"/>
            </p:cNvSpPr>
            <p:nvPr/>
          </p:nvSpPr>
          <p:spPr bwMode="auto">
            <a:xfrm flipV="1">
              <a:off x="3479800" y="4087813"/>
              <a:ext cx="334963" cy="1539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55"/>
            <p:cNvSpPr>
              <a:spLocks noChangeShapeType="1"/>
            </p:cNvSpPr>
            <p:nvPr/>
          </p:nvSpPr>
          <p:spPr bwMode="auto">
            <a:xfrm flipV="1">
              <a:off x="3814763" y="3963988"/>
              <a:ext cx="284162" cy="1238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56"/>
            <p:cNvSpPr>
              <a:spLocks noChangeShapeType="1"/>
            </p:cNvSpPr>
            <p:nvPr/>
          </p:nvSpPr>
          <p:spPr bwMode="auto">
            <a:xfrm flipV="1">
              <a:off x="4098925" y="3914775"/>
              <a:ext cx="268288" cy="492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57"/>
            <p:cNvSpPr>
              <a:spLocks/>
            </p:cNvSpPr>
            <p:nvPr/>
          </p:nvSpPr>
          <p:spPr bwMode="auto">
            <a:xfrm>
              <a:off x="4362450" y="3973513"/>
              <a:ext cx="215900" cy="23812"/>
            </a:xfrm>
            <a:custGeom>
              <a:avLst/>
              <a:gdLst>
                <a:gd name="T0" fmla="*/ 0 w 319"/>
                <a:gd name="T1" fmla="*/ 33353608 h 17"/>
                <a:gd name="T2" fmla="*/ 60005987 w 319"/>
                <a:gd name="T3" fmla="*/ 13733921 h 17"/>
                <a:gd name="T4" fmla="*/ 108102281 w 319"/>
                <a:gd name="T5" fmla="*/ 0 h 17"/>
                <a:gd name="T6" fmla="*/ 129173173 w 319"/>
                <a:gd name="T7" fmla="*/ 0 h 17"/>
                <a:gd name="T8" fmla="*/ 137876853 w 319"/>
                <a:gd name="T9" fmla="*/ 0 h 17"/>
                <a:gd name="T10" fmla="*/ 146121661 w 31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17">
                  <a:moveTo>
                    <a:pt x="0" y="17"/>
                  </a:moveTo>
                  <a:lnTo>
                    <a:pt x="131" y="7"/>
                  </a:lnTo>
                  <a:lnTo>
                    <a:pt x="236" y="0"/>
                  </a:lnTo>
                  <a:lnTo>
                    <a:pt x="282" y="0"/>
                  </a:lnTo>
                  <a:lnTo>
                    <a:pt x="301" y="0"/>
                  </a:lnTo>
                  <a:lnTo>
                    <a:pt x="31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58"/>
            <p:cNvSpPr>
              <a:spLocks noChangeShapeType="1"/>
            </p:cNvSpPr>
            <p:nvPr/>
          </p:nvSpPr>
          <p:spPr bwMode="auto">
            <a:xfrm>
              <a:off x="4578350" y="3973513"/>
              <a:ext cx="222250" cy="587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59"/>
            <p:cNvSpPr>
              <a:spLocks/>
            </p:cNvSpPr>
            <p:nvPr/>
          </p:nvSpPr>
          <p:spPr bwMode="auto">
            <a:xfrm>
              <a:off x="4805363" y="3930650"/>
              <a:ext cx="314325" cy="133350"/>
            </a:xfrm>
            <a:custGeom>
              <a:avLst/>
              <a:gdLst>
                <a:gd name="T0" fmla="*/ 0 w 467"/>
                <a:gd name="T1" fmla="*/ 0 h 90"/>
                <a:gd name="T2" fmla="*/ 91964630 w 467"/>
                <a:gd name="T3" fmla="*/ 68055913 h 90"/>
                <a:gd name="T4" fmla="*/ 211563609 w 467"/>
                <a:gd name="T5" fmla="*/ 19758025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" h="90">
                  <a:moveTo>
                    <a:pt x="0" y="0"/>
                  </a:moveTo>
                  <a:lnTo>
                    <a:pt x="203" y="31"/>
                  </a:lnTo>
                  <a:lnTo>
                    <a:pt x="467" y="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60"/>
            <p:cNvSpPr>
              <a:spLocks noChangeShapeType="1"/>
            </p:cNvSpPr>
            <p:nvPr/>
          </p:nvSpPr>
          <p:spPr bwMode="auto">
            <a:xfrm>
              <a:off x="5119688" y="4064000"/>
              <a:ext cx="254000" cy="18256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61"/>
            <p:cNvSpPr>
              <a:spLocks noChangeShapeType="1"/>
            </p:cNvSpPr>
            <p:nvPr/>
          </p:nvSpPr>
          <p:spPr bwMode="auto">
            <a:xfrm>
              <a:off x="5373688" y="4246563"/>
              <a:ext cx="287337" cy="2016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62"/>
            <p:cNvSpPr>
              <a:spLocks noChangeShapeType="1"/>
            </p:cNvSpPr>
            <p:nvPr/>
          </p:nvSpPr>
          <p:spPr bwMode="auto">
            <a:xfrm>
              <a:off x="5661025" y="4448175"/>
              <a:ext cx="115888" cy="317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63"/>
            <p:cNvSpPr>
              <a:spLocks noChangeShapeType="1"/>
            </p:cNvSpPr>
            <p:nvPr/>
          </p:nvSpPr>
          <p:spPr bwMode="auto">
            <a:xfrm>
              <a:off x="5799138" y="4021138"/>
              <a:ext cx="239712" cy="841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64"/>
            <p:cNvSpPr>
              <a:spLocks noChangeShapeType="1"/>
            </p:cNvSpPr>
            <p:nvPr/>
          </p:nvSpPr>
          <p:spPr bwMode="auto">
            <a:xfrm>
              <a:off x="6038850" y="4105275"/>
              <a:ext cx="230188" cy="444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65"/>
            <p:cNvSpPr>
              <a:spLocks noChangeShapeType="1"/>
            </p:cNvSpPr>
            <p:nvPr/>
          </p:nvSpPr>
          <p:spPr bwMode="auto">
            <a:xfrm>
              <a:off x="6269038" y="4149725"/>
              <a:ext cx="263525" cy="968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66"/>
            <p:cNvSpPr>
              <a:spLocks/>
            </p:cNvSpPr>
            <p:nvPr/>
          </p:nvSpPr>
          <p:spPr bwMode="auto">
            <a:xfrm>
              <a:off x="6532563" y="4246563"/>
              <a:ext cx="415925" cy="44450"/>
            </a:xfrm>
            <a:custGeom>
              <a:avLst/>
              <a:gdLst>
                <a:gd name="T0" fmla="*/ 0 w 614"/>
                <a:gd name="T1" fmla="*/ 0 h 33"/>
                <a:gd name="T2" fmla="*/ 18813494 w 614"/>
                <a:gd name="T3" fmla="*/ 0 h 33"/>
                <a:gd name="T4" fmla="*/ 33038941 w 614"/>
                <a:gd name="T5" fmla="*/ 0 h 33"/>
                <a:gd name="T6" fmla="*/ 51393834 w 614"/>
                <a:gd name="T7" fmla="*/ 5443105 h 33"/>
                <a:gd name="T8" fmla="*/ 138120970 w 614"/>
                <a:gd name="T9" fmla="*/ 21772418 h 33"/>
                <a:gd name="T10" fmla="*/ 281748543 w 614"/>
                <a:gd name="T11" fmla="*/ 5987280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4" h="33">
                  <a:moveTo>
                    <a:pt x="0" y="0"/>
                  </a:moveTo>
                  <a:lnTo>
                    <a:pt x="41" y="0"/>
                  </a:lnTo>
                  <a:lnTo>
                    <a:pt x="72" y="0"/>
                  </a:lnTo>
                  <a:lnTo>
                    <a:pt x="112" y="3"/>
                  </a:lnTo>
                  <a:lnTo>
                    <a:pt x="301" y="12"/>
                  </a:lnTo>
                  <a:lnTo>
                    <a:pt x="614" y="3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67"/>
            <p:cNvSpPr>
              <a:spLocks/>
            </p:cNvSpPr>
            <p:nvPr/>
          </p:nvSpPr>
          <p:spPr bwMode="auto">
            <a:xfrm>
              <a:off x="6948488" y="4291013"/>
              <a:ext cx="1836737" cy="180975"/>
            </a:xfrm>
            <a:custGeom>
              <a:avLst/>
              <a:gdLst>
                <a:gd name="T0" fmla="*/ 0 w 919"/>
                <a:gd name="T1" fmla="*/ 0 h 27"/>
                <a:gd name="T2" fmla="*/ 2147483647 w 919"/>
                <a:gd name="T3" fmla="*/ 1213035208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9" h="27">
                  <a:moveTo>
                    <a:pt x="0" y="0"/>
                  </a:moveTo>
                  <a:lnTo>
                    <a:pt x="919" y="27"/>
                  </a:lnTo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68"/>
            <p:cNvSpPr>
              <a:spLocks/>
            </p:cNvSpPr>
            <p:nvPr/>
          </p:nvSpPr>
          <p:spPr bwMode="auto">
            <a:xfrm>
              <a:off x="7132638" y="2619375"/>
              <a:ext cx="1620837" cy="449263"/>
            </a:xfrm>
            <a:custGeom>
              <a:avLst/>
              <a:gdLst>
                <a:gd name="T0" fmla="*/ 2147483647 w 1107"/>
                <a:gd name="T1" fmla="*/ 1710485112 h 118"/>
                <a:gd name="T2" fmla="*/ 0 w 1107"/>
                <a:gd name="T3" fmla="*/ 0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7" h="118">
                  <a:moveTo>
                    <a:pt x="1107" y="118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9"/>
            <p:cNvSpPr>
              <a:spLocks noChangeShapeType="1"/>
            </p:cNvSpPr>
            <p:nvPr/>
          </p:nvSpPr>
          <p:spPr bwMode="auto">
            <a:xfrm flipH="1" flipV="1">
              <a:off x="6886575" y="2551113"/>
              <a:ext cx="246063" cy="6826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70"/>
            <p:cNvSpPr>
              <a:spLocks noChangeShapeType="1"/>
            </p:cNvSpPr>
            <p:nvPr/>
          </p:nvSpPr>
          <p:spPr bwMode="auto">
            <a:xfrm flipH="1" flipV="1">
              <a:off x="6605588" y="2455863"/>
              <a:ext cx="280987" cy="952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71"/>
            <p:cNvSpPr>
              <a:spLocks noChangeShapeType="1"/>
            </p:cNvSpPr>
            <p:nvPr/>
          </p:nvSpPr>
          <p:spPr bwMode="auto">
            <a:xfrm flipH="1" flipV="1">
              <a:off x="6357938" y="2393950"/>
              <a:ext cx="247650" cy="619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72"/>
            <p:cNvSpPr>
              <a:spLocks noChangeShapeType="1"/>
            </p:cNvSpPr>
            <p:nvPr/>
          </p:nvSpPr>
          <p:spPr bwMode="auto">
            <a:xfrm flipH="1" flipV="1">
              <a:off x="6064250" y="2279650"/>
              <a:ext cx="293688" cy="1143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73"/>
            <p:cNvSpPr>
              <a:spLocks noChangeShapeType="1"/>
            </p:cNvSpPr>
            <p:nvPr/>
          </p:nvSpPr>
          <p:spPr bwMode="auto">
            <a:xfrm flipH="1" flipV="1">
              <a:off x="5861050" y="2205038"/>
              <a:ext cx="203200" cy="746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74"/>
            <p:cNvSpPr>
              <a:spLocks/>
            </p:cNvSpPr>
            <p:nvPr/>
          </p:nvSpPr>
          <p:spPr bwMode="auto">
            <a:xfrm>
              <a:off x="671513" y="2660650"/>
              <a:ext cx="428625" cy="85725"/>
            </a:xfrm>
            <a:custGeom>
              <a:avLst/>
              <a:gdLst>
                <a:gd name="T0" fmla="*/ 0 w 631"/>
                <a:gd name="T1" fmla="*/ 0 h 61"/>
                <a:gd name="T2" fmla="*/ 121815089 w 631"/>
                <a:gd name="T3" fmla="*/ 63197594 h 61"/>
                <a:gd name="T4" fmla="*/ 218712869 w 631"/>
                <a:gd name="T5" fmla="*/ 104671630 h 61"/>
                <a:gd name="T6" fmla="*/ 259779355 w 631"/>
                <a:gd name="T7" fmla="*/ 116521355 h 61"/>
                <a:gd name="T8" fmla="*/ 276390442 w 631"/>
                <a:gd name="T9" fmla="*/ 118497246 h 61"/>
                <a:gd name="T10" fmla="*/ 291155928 w 631"/>
                <a:gd name="T11" fmla="*/ 120471732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1" h="61">
                  <a:moveTo>
                    <a:pt x="0" y="0"/>
                  </a:moveTo>
                  <a:lnTo>
                    <a:pt x="264" y="32"/>
                  </a:lnTo>
                  <a:lnTo>
                    <a:pt x="474" y="53"/>
                  </a:lnTo>
                  <a:lnTo>
                    <a:pt x="563" y="59"/>
                  </a:lnTo>
                  <a:lnTo>
                    <a:pt x="599" y="60"/>
                  </a:lnTo>
                  <a:lnTo>
                    <a:pt x="631" y="6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75"/>
            <p:cNvSpPr>
              <a:spLocks noChangeShapeType="1"/>
            </p:cNvSpPr>
            <p:nvPr/>
          </p:nvSpPr>
          <p:spPr bwMode="auto">
            <a:xfrm flipV="1">
              <a:off x="1100138" y="2679700"/>
              <a:ext cx="444500" cy="666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76"/>
            <p:cNvSpPr>
              <a:spLocks noChangeShapeType="1"/>
            </p:cNvSpPr>
            <p:nvPr/>
          </p:nvSpPr>
          <p:spPr bwMode="auto">
            <a:xfrm flipV="1">
              <a:off x="1544638" y="2660650"/>
              <a:ext cx="441325" cy="190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77"/>
            <p:cNvSpPr>
              <a:spLocks noChangeShapeType="1"/>
            </p:cNvSpPr>
            <p:nvPr/>
          </p:nvSpPr>
          <p:spPr bwMode="auto">
            <a:xfrm flipV="1">
              <a:off x="1985963" y="2619375"/>
              <a:ext cx="301625" cy="412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78"/>
            <p:cNvSpPr>
              <a:spLocks/>
            </p:cNvSpPr>
            <p:nvPr/>
          </p:nvSpPr>
          <p:spPr bwMode="auto">
            <a:xfrm>
              <a:off x="2287588" y="2551113"/>
              <a:ext cx="261937" cy="68262"/>
            </a:xfrm>
            <a:custGeom>
              <a:avLst/>
              <a:gdLst>
                <a:gd name="T0" fmla="*/ 0 w 385"/>
                <a:gd name="T1" fmla="*/ 95095932 h 49"/>
                <a:gd name="T2" fmla="*/ 84245062 w 385"/>
                <a:gd name="T3" fmla="*/ 38814609 h 49"/>
                <a:gd name="T4" fmla="*/ 178210369 w 385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5" h="49">
                  <a:moveTo>
                    <a:pt x="0" y="49"/>
                  </a:moveTo>
                  <a:lnTo>
                    <a:pt x="182" y="20"/>
                  </a:lnTo>
                  <a:lnTo>
                    <a:pt x="38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79"/>
            <p:cNvSpPr>
              <a:spLocks noChangeShapeType="1"/>
            </p:cNvSpPr>
            <p:nvPr/>
          </p:nvSpPr>
          <p:spPr bwMode="auto">
            <a:xfrm flipV="1">
              <a:off x="2549525" y="2478088"/>
              <a:ext cx="425450" cy="730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80"/>
            <p:cNvSpPr>
              <a:spLocks noChangeShapeType="1"/>
            </p:cNvSpPr>
            <p:nvPr/>
          </p:nvSpPr>
          <p:spPr bwMode="auto">
            <a:xfrm flipV="1">
              <a:off x="2974975" y="2290763"/>
              <a:ext cx="393700" cy="1873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81"/>
            <p:cNvSpPr>
              <a:spLocks noChangeShapeType="1"/>
            </p:cNvSpPr>
            <p:nvPr/>
          </p:nvSpPr>
          <p:spPr bwMode="auto">
            <a:xfrm flipV="1">
              <a:off x="3368675" y="2114550"/>
              <a:ext cx="504825" cy="1762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82"/>
            <p:cNvSpPr>
              <a:spLocks noChangeShapeType="1"/>
            </p:cNvSpPr>
            <p:nvPr/>
          </p:nvSpPr>
          <p:spPr bwMode="auto">
            <a:xfrm flipV="1">
              <a:off x="3873500" y="2065338"/>
              <a:ext cx="417513" cy="492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83"/>
            <p:cNvSpPr>
              <a:spLocks noChangeShapeType="1"/>
            </p:cNvSpPr>
            <p:nvPr/>
          </p:nvSpPr>
          <p:spPr bwMode="auto">
            <a:xfrm>
              <a:off x="4300538" y="2230438"/>
              <a:ext cx="223837" cy="603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84"/>
            <p:cNvSpPr>
              <a:spLocks noChangeShapeType="1"/>
            </p:cNvSpPr>
            <p:nvPr/>
          </p:nvSpPr>
          <p:spPr bwMode="auto">
            <a:xfrm>
              <a:off x="4524375" y="2290763"/>
              <a:ext cx="219075" cy="714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85"/>
            <p:cNvSpPr>
              <a:spLocks noChangeShapeType="1"/>
            </p:cNvSpPr>
            <p:nvPr/>
          </p:nvSpPr>
          <p:spPr bwMode="auto">
            <a:xfrm>
              <a:off x="4743450" y="2362200"/>
              <a:ext cx="128588" cy="254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86"/>
            <p:cNvSpPr>
              <a:spLocks noChangeShapeType="1"/>
            </p:cNvSpPr>
            <p:nvPr/>
          </p:nvSpPr>
          <p:spPr bwMode="auto">
            <a:xfrm>
              <a:off x="4878388" y="2254250"/>
              <a:ext cx="128587" cy="365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87"/>
            <p:cNvSpPr>
              <a:spLocks noChangeShapeType="1"/>
            </p:cNvSpPr>
            <p:nvPr/>
          </p:nvSpPr>
          <p:spPr bwMode="auto">
            <a:xfrm>
              <a:off x="5006975" y="2290763"/>
              <a:ext cx="215900" cy="714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88"/>
            <p:cNvSpPr>
              <a:spLocks noChangeShapeType="1"/>
            </p:cNvSpPr>
            <p:nvPr/>
          </p:nvSpPr>
          <p:spPr bwMode="auto">
            <a:xfrm>
              <a:off x="5222875" y="2362200"/>
              <a:ext cx="165100" cy="1031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89"/>
            <p:cNvSpPr>
              <a:spLocks noChangeShapeType="1"/>
            </p:cNvSpPr>
            <p:nvPr/>
          </p:nvSpPr>
          <p:spPr bwMode="auto">
            <a:xfrm>
              <a:off x="5387975" y="2465388"/>
              <a:ext cx="90488" cy="619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90"/>
            <p:cNvSpPr>
              <a:spLocks noChangeShapeType="1"/>
            </p:cNvSpPr>
            <p:nvPr/>
          </p:nvSpPr>
          <p:spPr bwMode="auto">
            <a:xfrm>
              <a:off x="5478463" y="2527300"/>
              <a:ext cx="201612" cy="1016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91"/>
            <p:cNvSpPr>
              <a:spLocks noChangeShapeType="1"/>
            </p:cNvSpPr>
            <p:nvPr/>
          </p:nvSpPr>
          <p:spPr bwMode="auto">
            <a:xfrm>
              <a:off x="5680075" y="2628900"/>
              <a:ext cx="165100" cy="508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92"/>
            <p:cNvSpPr>
              <a:spLocks/>
            </p:cNvSpPr>
            <p:nvPr/>
          </p:nvSpPr>
          <p:spPr bwMode="auto">
            <a:xfrm>
              <a:off x="647700" y="2527300"/>
              <a:ext cx="3662363" cy="792163"/>
            </a:xfrm>
            <a:custGeom>
              <a:avLst/>
              <a:gdLst>
                <a:gd name="T0" fmla="*/ 7848600 w 5390"/>
                <a:gd name="T1" fmla="*/ 839053567 h 549"/>
                <a:gd name="T2" fmla="*/ 22622396 w 5390"/>
                <a:gd name="T3" fmla="*/ 843217833 h 549"/>
                <a:gd name="T4" fmla="*/ 140813441 w 5390"/>
                <a:gd name="T5" fmla="*/ 955645819 h 549"/>
                <a:gd name="T6" fmla="*/ 314407409 w 5390"/>
                <a:gd name="T7" fmla="*/ 1005614134 h 549"/>
                <a:gd name="T8" fmla="*/ 526781656 w 5390"/>
                <a:gd name="T9" fmla="*/ 988958510 h 549"/>
                <a:gd name="T10" fmla="*/ 741003392 w 5390"/>
                <a:gd name="T11" fmla="*/ 870282681 h 549"/>
                <a:gd name="T12" fmla="*/ 908133527 w 5390"/>
                <a:gd name="T13" fmla="*/ 774510319 h 549"/>
                <a:gd name="T14" fmla="*/ 933064095 w 5390"/>
                <a:gd name="T15" fmla="*/ 778674585 h 549"/>
                <a:gd name="T16" fmla="*/ 1018475971 w 5390"/>
                <a:gd name="T17" fmla="*/ 811987276 h 549"/>
                <a:gd name="T18" fmla="*/ 1203149437 w 5390"/>
                <a:gd name="T19" fmla="*/ 795330209 h 549"/>
                <a:gd name="T20" fmla="*/ 1342578110 w 5390"/>
                <a:gd name="T21" fmla="*/ 703722113 h 549"/>
                <a:gd name="T22" fmla="*/ 1633439718 w 5390"/>
                <a:gd name="T23" fmla="*/ 551735036 h 549"/>
                <a:gd name="T24" fmla="*/ 1920145665 w 5390"/>
                <a:gd name="T25" fmla="*/ 351860335 h 549"/>
                <a:gd name="T26" fmla="*/ 2130211740 w 5390"/>
                <a:gd name="T27" fmla="*/ 156151344 h 549"/>
                <a:gd name="T28" fmla="*/ 2147483647 w 5390"/>
                <a:gd name="T29" fmla="*/ 35394824 h 549"/>
                <a:gd name="T30" fmla="*/ 2147483647 w 5390"/>
                <a:gd name="T31" fmla="*/ 0 h 549"/>
                <a:gd name="T32" fmla="*/ 2147483647 w 5390"/>
                <a:gd name="T33" fmla="*/ 6246400 h 549"/>
                <a:gd name="T34" fmla="*/ 2147483647 w 5390"/>
                <a:gd name="T35" fmla="*/ 139495720 h 549"/>
                <a:gd name="T36" fmla="*/ 2147483647 w 5390"/>
                <a:gd name="T37" fmla="*/ 141577853 h 549"/>
                <a:gd name="T38" fmla="*/ 2147483647 w 5390"/>
                <a:gd name="T39" fmla="*/ 212366058 h 549"/>
                <a:gd name="T40" fmla="*/ 1876285641 w 5390"/>
                <a:gd name="T41" fmla="*/ 514258079 h 549"/>
                <a:gd name="T42" fmla="*/ 1487085849 w 5390"/>
                <a:gd name="T43" fmla="*/ 803658742 h 549"/>
                <a:gd name="T44" fmla="*/ 1415524363 w 5390"/>
                <a:gd name="T45" fmla="*/ 826560766 h 549"/>
                <a:gd name="T46" fmla="*/ 1326419547 w 5390"/>
                <a:gd name="T47" fmla="*/ 847380657 h 549"/>
                <a:gd name="T48" fmla="*/ 1281636118 w 5390"/>
                <a:gd name="T49" fmla="*/ 878611214 h 549"/>
                <a:gd name="T50" fmla="*/ 1146362426 w 5390"/>
                <a:gd name="T51" fmla="*/ 978547843 h 549"/>
                <a:gd name="T52" fmla="*/ 1107119425 w 5390"/>
                <a:gd name="T53" fmla="*/ 978547843 h 549"/>
                <a:gd name="T54" fmla="*/ 1086805201 w 5390"/>
                <a:gd name="T55" fmla="*/ 984794243 h 549"/>
                <a:gd name="T56" fmla="*/ 1034634534 w 5390"/>
                <a:gd name="T57" fmla="*/ 986876377 h 549"/>
                <a:gd name="T58" fmla="*/ 922907322 w 5390"/>
                <a:gd name="T59" fmla="*/ 955645819 h 549"/>
                <a:gd name="T60" fmla="*/ 871660060 w 5390"/>
                <a:gd name="T61" fmla="*/ 953563686 h 549"/>
                <a:gd name="T62" fmla="*/ 725306191 w 5390"/>
                <a:gd name="T63" fmla="*/ 1026434025 h 549"/>
                <a:gd name="T64" fmla="*/ 463992854 w 5390"/>
                <a:gd name="T65" fmla="*/ 1136781320 h 549"/>
                <a:gd name="T66" fmla="*/ 431213007 w 5390"/>
                <a:gd name="T67" fmla="*/ 1136781320 h 549"/>
                <a:gd name="T68" fmla="*/ 393816815 w 5390"/>
                <a:gd name="T69" fmla="*/ 1136781320 h 549"/>
                <a:gd name="T70" fmla="*/ 373041229 w 5390"/>
                <a:gd name="T71" fmla="*/ 1136781320 h 549"/>
                <a:gd name="T72" fmla="*/ 268700575 w 5390"/>
                <a:gd name="T73" fmla="*/ 1143027721 h 549"/>
                <a:gd name="T74" fmla="*/ 235920727 w 5390"/>
                <a:gd name="T75" fmla="*/ 1143027721 h 549"/>
                <a:gd name="T76" fmla="*/ 53555434 w 5390"/>
                <a:gd name="T77" fmla="*/ 1032680425 h 549"/>
                <a:gd name="T78" fmla="*/ 1846809 w 5390"/>
                <a:gd name="T79" fmla="*/ 83905356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90" h="549">
                  <a:moveTo>
                    <a:pt x="4" y="403"/>
                  </a:moveTo>
                  <a:lnTo>
                    <a:pt x="17" y="403"/>
                  </a:lnTo>
                  <a:lnTo>
                    <a:pt x="30" y="403"/>
                  </a:lnTo>
                  <a:lnTo>
                    <a:pt x="49" y="405"/>
                  </a:lnTo>
                  <a:lnTo>
                    <a:pt x="143" y="421"/>
                  </a:lnTo>
                  <a:lnTo>
                    <a:pt x="305" y="459"/>
                  </a:lnTo>
                  <a:lnTo>
                    <a:pt x="478" y="483"/>
                  </a:lnTo>
                  <a:lnTo>
                    <a:pt x="681" y="483"/>
                  </a:lnTo>
                  <a:lnTo>
                    <a:pt x="869" y="486"/>
                  </a:lnTo>
                  <a:lnTo>
                    <a:pt x="1141" y="475"/>
                  </a:lnTo>
                  <a:lnTo>
                    <a:pt x="1353" y="444"/>
                  </a:lnTo>
                  <a:lnTo>
                    <a:pt x="1605" y="418"/>
                  </a:lnTo>
                  <a:lnTo>
                    <a:pt x="1815" y="388"/>
                  </a:lnTo>
                  <a:lnTo>
                    <a:pt x="1967" y="372"/>
                  </a:lnTo>
                  <a:lnTo>
                    <a:pt x="1991" y="372"/>
                  </a:lnTo>
                  <a:lnTo>
                    <a:pt x="2021" y="374"/>
                  </a:lnTo>
                  <a:lnTo>
                    <a:pt x="2087" y="379"/>
                  </a:lnTo>
                  <a:lnTo>
                    <a:pt x="2206" y="390"/>
                  </a:lnTo>
                  <a:lnTo>
                    <a:pt x="2413" y="397"/>
                  </a:lnTo>
                  <a:lnTo>
                    <a:pt x="2606" y="382"/>
                  </a:lnTo>
                  <a:lnTo>
                    <a:pt x="2730" y="357"/>
                  </a:lnTo>
                  <a:lnTo>
                    <a:pt x="2908" y="338"/>
                  </a:lnTo>
                  <a:lnTo>
                    <a:pt x="3197" y="317"/>
                  </a:lnTo>
                  <a:lnTo>
                    <a:pt x="3538" y="265"/>
                  </a:lnTo>
                  <a:lnTo>
                    <a:pt x="3902" y="201"/>
                  </a:lnTo>
                  <a:lnTo>
                    <a:pt x="4159" y="169"/>
                  </a:lnTo>
                  <a:lnTo>
                    <a:pt x="4426" y="109"/>
                  </a:lnTo>
                  <a:lnTo>
                    <a:pt x="4614" y="75"/>
                  </a:lnTo>
                  <a:lnTo>
                    <a:pt x="4783" y="45"/>
                  </a:lnTo>
                  <a:lnTo>
                    <a:pt x="4962" y="17"/>
                  </a:lnTo>
                  <a:lnTo>
                    <a:pt x="5109" y="6"/>
                  </a:lnTo>
                  <a:lnTo>
                    <a:pt x="5273" y="0"/>
                  </a:lnTo>
                  <a:lnTo>
                    <a:pt x="5342" y="0"/>
                  </a:lnTo>
                  <a:lnTo>
                    <a:pt x="5383" y="3"/>
                  </a:lnTo>
                  <a:lnTo>
                    <a:pt x="5390" y="75"/>
                  </a:lnTo>
                  <a:lnTo>
                    <a:pt x="5128" y="67"/>
                  </a:lnTo>
                  <a:lnTo>
                    <a:pt x="5105" y="67"/>
                  </a:lnTo>
                  <a:lnTo>
                    <a:pt x="5074" y="68"/>
                  </a:lnTo>
                  <a:lnTo>
                    <a:pt x="4999" y="78"/>
                  </a:lnTo>
                  <a:lnTo>
                    <a:pt x="4862" y="102"/>
                  </a:lnTo>
                  <a:lnTo>
                    <a:pt x="4493" y="170"/>
                  </a:lnTo>
                  <a:lnTo>
                    <a:pt x="4064" y="247"/>
                  </a:lnTo>
                  <a:lnTo>
                    <a:pt x="3610" y="326"/>
                  </a:lnTo>
                  <a:lnTo>
                    <a:pt x="3221" y="386"/>
                  </a:lnTo>
                  <a:lnTo>
                    <a:pt x="3160" y="388"/>
                  </a:lnTo>
                  <a:lnTo>
                    <a:pt x="3066" y="397"/>
                  </a:lnTo>
                  <a:lnTo>
                    <a:pt x="2899" y="407"/>
                  </a:lnTo>
                  <a:lnTo>
                    <a:pt x="2873" y="407"/>
                  </a:lnTo>
                  <a:lnTo>
                    <a:pt x="2843" y="412"/>
                  </a:lnTo>
                  <a:lnTo>
                    <a:pt x="2776" y="422"/>
                  </a:lnTo>
                  <a:lnTo>
                    <a:pt x="2675" y="444"/>
                  </a:lnTo>
                  <a:lnTo>
                    <a:pt x="2483" y="470"/>
                  </a:lnTo>
                  <a:lnTo>
                    <a:pt x="2436" y="470"/>
                  </a:lnTo>
                  <a:lnTo>
                    <a:pt x="2398" y="470"/>
                  </a:lnTo>
                  <a:lnTo>
                    <a:pt x="2377" y="470"/>
                  </a:lnTo>
                  <a:lnTo>
                    <a:pt x="2354" y="473"/>
                  </a:lnTo>
                  <a:lnTo>
                    <a:pt x="2272" y="474"/>
                  </a:lnTo>
                  <a:lnTo>
                    <a:pt x="2241" y="474"/>
                  </a:lnTo>
                  <a:lnTo>
                    <a:pt x="2219" y="473"/>
                  </a:lnTo>
                  <a:lnTo>
                    <a:pt x="1999" y="459"/>
                  </a:lnTo>
                  <a:lnTo>
                    <a:pt x="1925" y="458"/>
                  </a:lnTo>
                  <a:lnTo>
                    <a:pt x="1888" y="458"/>
                  </a:lnTo>
                  <a:lnTo>
                    <a:pt x="1846" y="462"/>
                  </a:lnTo>
                  <a:lnTo>
                    <a:pt x="1571" y="493"/>
                  </a:lnTo>
                  <a:lnTo>
                    <a:pt x="1289" y="520"/>
                  </a:lnTo>
                  <a:lnTo>
                    <a:pt x="1005" y="546"/>
                  </a:lnTo>
                  <a:lnTo>
                    <a:pt x="961" y="546"/>
                  </a:lnTo>
                  <a:lnTo>
                    <a:pt x="934" y="546"/>
                  </a:lnTo>
                  <a:lnTo>
                    <a:pt x="906" y="546"/>
                  </a:lnTo>
                  <a:lnTo>
                    <a:pt x="853" y="546"/>
                  </a:lnTo>
                  <a:lnTo>
                    <a:pt x="829" y="546"/>
                  </a:lnTo>
                  <a:lnTo>
                    <a:pt x="808" y="546"/>
                  </a:lnTo>
                  <a:lnTo>
                    <a:pt x="670" y="549"/>
                  </a:lnTo>
                  <a:lnTo>
                    <a:pt x="582" y="549"/>
                  </a:lnTo>
                  <a:lnTo>
                    <a:pt x="544" y="549"/>
                  </a:lnTo>
                  <a:lnTo>
                    <a:pt x="511" y="549"/>
                  </a:lnTo>
                  <a:lnTo>
                    <a:pt x="256" y="521"/>
                  </a:lnTo>
                  <a:lnTo>
                    <a:pt x="116" y="496"/>
                  </a:lnTo>
                  <a:lnTo>
                    <a:pt x="0" y="475"/>
                  </a:lnTo>
                  <a:lnTo>
                    <a:pt x="4" y="40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93"/>
            <p:cNvSpPr>
              <a:spLocks noChangeShapeType="1"/>
            </p:cNvSpPr>
            <p:nvPr/>
          </p:nvSpPr>
          <p:spPr bwMode="auto">
            <a:xfrm>
              <a:off x="630238" y="3790950"/>
              <a:ext cx="215900" cy="889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94"/>
            <p:cNvSpPr>
              <a:spLocks noChangeShapeType="1"/>
            </p:cNvSpPr>
            <p:nvPr/>
          </p:nvSpPr>
          <p:spPr bwMode="auto">
            <a:xfrm>
              <a:off x="846138" y="3879850"/>
              <a:ext cx="277812" cy="539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95"/>
            <p:cNvSpPr>
              <a:spLocks noChangeShapeType="1"/>
            </p:cNvSpPr>
            <p:nvPr/>
          </p:nvSpPr>
          <p:spPr bwMode="auto">
            <a:xfrm flipV="1">
              <a:off x="1123950" y="3916363"/>
              <a:ext cx="190500" cy="1746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96"/>
            <p:cNvSpPr>
              <a:spLocks noChangeShapeType="1"/>
            </p:cNvSpPr>
            <p:nvPr/>
          </p:nvSpPr>
          <p:spPr bwMode="auto">
            <a:xfrm flipV="1">
              <a:off x="1314450" y="3875088"/>
              <a:ext cx="219075" cy="412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97"/>
            <p:cNvSpPr>
              <a:spLocks noChangeShapeType="1"/>
            </p:cNvSpPr>
            <p:nvPr/>
          </p:nvSpPr>
          <p:spPr bwMode="auto">
            <a:xfrm flipV="1">
              <a:off x="1533525" y="3798888"/>
              <a:ext cx="192088" cy="762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98"/>
            <p:cNvSpPr>
              <a:spLocks noChangeShapeType="1"/>
            </p:cNvSpPr>
            <p:nvPr/>
          </p:nvSpPr>
          <p:spPr bwMode="auto">
            <a:xfrm flipV="1">
              <a:off x="1725613" y="3751263"/>
              <a:ext cx="195262" cy="476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99"/>
            <p:cNvSpPr>
              <a:spLocks/>
            </p:cNvSpPr>
            <p:nvPr/>
          </p:nvSpPr>
          <p:spPr bwMode="auto">
            <a:xfrm>
              <a:off x="1920875" y="3751263"/>
              <a:ext cx="128588" cy="6350"/>
            </a:xfrm>
            <a:custGeom>
              <a:avLst/>
              <a:gdLst>
                <a:gd name="T0" fmla="*/ 0 w 187"/>
                <a:gd name="T1" fmla="*/ 0 h 7"/>
                <a:gd name="T2" fmla="*/ 21278220 w 187"/>
                <a:gd name="T3" fmla="*/ 0 h 7"/>
                <a:gd name="T4" fmla="*/ 33099376 w 187"/>
                <a:gd name="T5" fmla="*/ 0 h 7"/>
                <a:gd name="T6" fmla="*/ 44447439 w 187"/>
                <a:gd name="T7" fmla="*/ 2468336 h 7"/>
                <a:gd name="T8" fmla="*/ 88421785 w 187"/>
                <a:gd name="T9" fmla="*/ 576035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7">
                  <a:moveTo>
                    <a:pt x="0" y="0"/>
                  </a:moveTo>
                  <a:lnTo>
                    <a:pt x="45" y="0"/>
                  </a:lnTo>
                  <a:lnTo>
                    <a:pt x="70" y="0"/>
                  </a:lnTo>
                  <a:lnTo>
                    <a:pt x="94" y="3"/>
                  </a:lnTo>
                  <a:lnTo>
                    <a:pt x="187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100"/>
            <p:cNvSpPr>
              <a:spLocks/>
            </p:cNvSpPr>
            <p:nvPr/>
          </p:nvSpPr>
          <p:spPr bwMode="auto">
            <a:xfrm>
              <a:off x="2049463" y="3757613"/>
              <a:ext cx="187325" cy="33337"/>
            </a:xfrm>
            <a:custGeom>
              <a:avLst/>
              <a:gdLst>
                <a:gd name="T0" fmla="*/ 0 w 282"/>
                <a:gd name="T1" fmla="*/ 0 h 19"/>
                <a:gd name="T2" fmla="*/ 10148764 w 282"/>
                <a:gd name="T3" fmla="*/ 0 h 19"/>
                <a:gd name="T4" fmla="*/ 24710293 w 282"/>
                <a:gd name="T5" fmla="*/ 6156818 h 19"/>
                <a:gd name="T6" fmla="*/ 58246118 w 282"/>
                <a:gd name="T7" fmla="*/ 21549739 h 19"/>
                <a:gd name="T8" fmla="*/ 124434949 w 282"/>
                <a:gd name="T9" fmla="*/ 5849239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2" h="19">
                  <a:moveTo>
                    <a:pt x="0" y="0"/>
                  </a:moveTo>
                  <a:lnTo>
                    <a:pt x="23" y="0"/>
                  </a:lnTo>
                  <a:lnTo>
                    <a:pt x="56" y="2"/>
                  </a:lnTo>
                  <a:lnTo>
                    <a:pt x="132" y="7"/>
                  </a:lnTo>
                  <a:lnTo>
                    <a:pt x="282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Freeform 101"/>
            <p:cNvSpPr>
              <a:spLocks/>
            </p:cNvSpPr>
            <p:nvPr/>
          </p:nvSpPr>
          <p:spPr bwMode="auto">
            <a:xfrm>
              <a:off x="2236788" y="3757613"/>
              <a:ext cx="211137" cy="33337"/>
            </a:xfrm>
            <a:custGeom>
              <a:avLst/>
              <a:gdLst>
                <a:gd name="T0" fmla="*/ 0 w 310"/>
                <a:gd name="T1" fmla="*/ 52921694 h 21"/>
                <a:gd name="T2" fmla="*/ 32007688 w 310"/>
                <a:gd name="T3" fmla="*/ 52921694 h 21"/>
                <a:gd name="T4" fmla="*/ 73293145 w 310"/>
                <a:gd name="T5" fmla="*/ 42841220 h 21"/>
                <a:gd name="T6" fmla="*/ 143802686 w 310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21">
                  <a:moveTo>
                    <a:pt x="0" y="21"/>
                  </a:moveTo>
                  <a:lnTo>
                    <a:pt x="69" y="21"/>
                  </a:lnTo>
                  <a:lnTo>
                    <a:pt x="158" y="17"/>
                  </a:lnTo>
                  <a:lnTo>
                    <a:pt x="3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102"/>
            <p:cNvSpPr>
              <a:spLocks noChangeShapeType="1"/>
            </p:cNvSpPr>
            <p:nvPr/>
          </p:nvSpPr>
          <p:spPr bwMode="auto">
            <a:xfrm flipV="1">
              <a:off x="2447925" y="3706813"/>
              <a:ext cx="239713" cy="508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03"/>
            <p:cNvSpPr>
              <a:spLocks noChangeShapeType="1"/>
            </p:cNvSpPr>
            <p:nvPr/>
          </p:nvSpPr>
          <p:spPr bwMode="auto">
            <a:xfrm flipV="1">
              <a:off x="2687638" y="3663950"/>
              <a:ext cx="176212" cy="4286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04"/>
            <p:cNvSpPr>
              <a:spLocks noChangeShapeType="1"/>
            </p:cNvSpPr>
            <p:nvPr/>
          </p:nvSpPr>
          <p:spPr bwMode="auto">
            <a:xfrm flipV="1">
              <a:off x="2863850" y="3616325"/>
              <a:ext cx="147638" cy="476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105"/>
            <p:cNvSpPr>
              <a:spLocks noChangeShapeType="1"/>
            </p:cNvSpPr>
            <p:nvPr/>
          </p:nvSpPr>
          <p:spPr bwMode="auto">
            <a:xfrm flipV="1">
              <a:off x="3011488" y="3519488"/>
              <a:ext cx="200025" cy="968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06"/>
            <p:cNvSpPr>
              <a:spLocks noChangeShapeType="1"/>
            </p:cNvSpPr>
            <p:nvPr/>
          </p:nvSpPr>
          <p:spPr bwMode="auto">
            <a:xfrm flipV="1">
              <a:off x="3211513" y="3462338"/>
              <a:ext cx="123825" cy="571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07"/>
            <p:cNvSpPr>
              <a:spLocks noChangeShapeType="1"/>
            </p:cNvSpPr>
            <p:nvPr/>
          </p:nvSpPr>
          <p:spPr bwMode="auto">
            <a:xfrm flipV="1">
              <a:off x="3335338" y="3417888"/>
              <a:ext cx="138112" cy="444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08"/>
            <p:cNvSpPr>
              <a:spLocks noChangeShapeType="1"/>
            </p:cNvSpPr>
            <p:nvPr/>
          </p:nvSpPr>
          <p:spPr bwMode="auto">
            <a:xfrm flipV="1">
              <a:off x="3473450" y="3333750"/>
              <a:ext cx="192088" cy="841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09"/>
            <p:cNvSpPr>
              <a:spLocks noChangeShapeType="1"/>
            </p:cNvSpPr>
            <p:nvPr/>
          </p:nvSpPr>
          <p:spPr bwMode="auto">
            <a:xfrm flipV="1">
              <a:off x="3665538" y="3276600"/>
              <a:ext cx="122237" cy="571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10"/>
            <p:cNvSpPr>
              <a:spLocks noChangeShapeType="1"/>
            </p:cNvSpPr>
            <p:nvPr/>
          </p:nvSpPr>
          <p:spPr bwMode="auto">
            <a:xfrm flipV="1">
              <a:off x="3787775" y="3225800"/>
              <a:ext cx="139700" cy="508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Freeform 111"/>
            <p:cNvSpPr>
              <a:spLocks/>
            </p:cNvSpPr>
            <p:nvPr/>
          </p:nvSpPr>
          <p:spPr bwMode="auto">
            <a:xfrm>
              <a:off x="3927475" y="3195638"/>
              <a:ext cx="190500" cy="30162"/>
            </a:xfrm>
            <a:custGeom>
              <a:avLst/>
              <a:gdLst>
                <a:gd name="T0" fmla="*/ 0 w 282"/>
                <a:gd name="T1" fmla="*/ 53514485 h 17"/>
                <a:gd name="T2" fmla="*/ 61606484 w 282"/>
                <a:gd name="T3" fmla="*/ 25183496 h 17"/>
                <a:gd name="T4" fmla="*/ 97657596 w 282"/>
                <a:gd name="T5" fmla="*/ 3147493 h 17"/>
                <a:gd name="T6" fmla="*/ 114085856 w 282"/>
                <a:gd name="T7" fmla="*/ 3147493 h 17"/>
                <a:gd name="T8" fmla="*/ 128688830 w 28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2" h="17">
                  <a:moveTo>
                    <a:pt x="0" y="17"/>
                  </a:moveTo>
                  <a:lnTo>
                    <a:pt x="135" y="8"/>
                  </a:lnTo>
                  <a:lnTo>
                    <a:pt x="214" y="1"/>
                  </a:lnTo>
                  <a:lnTo>
                    <a:pt x="250" y="1"/>
                  </a:lnTo>
                  <a:lnTo>
                    <a:pt x="28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Freeform 112"/>
            <p:cNvSpPr>
              <a:spLocks/>
            </p:cNvSpPr>
            <p:nvPr/>
          </p:nvSpPr>
          <p:spPr bwMode="auto">
            <a:xfrm>
              <a:off x="4117975" y="3195638"/>
              <a:ext cx="139700" cy="7937"/>
            </a:xfrm>
            <a:custGeom>
              <a:avLst/>
              <a:gdLst>
                <a:gd name="T0" fmla="*/ 0 w 207"/>
                <a:gd name="T1" fmla="*/ 0 h 4"/>
                <a:gd name="T2" fmla="*/ 54655769 w 207"/>
                <a:gd name="T3" fmla="*/ 3936752 h 4"/>
                <a:gd name="T4" fmla="*/ 94280628 w 207"/>
                <a:gd name="T5" fmla="*/ 15748992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" h="4">
                  <a:moveTo>
                    <a:pt x="0" y="0"/>
                  </a:moveTo>
                  <a:lnTo>
                    <a:pt x="120" y="1"/>
                  </a:lnTo>
                  <a:lnTo>
                    <a:pt x="207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Freeform 113"/>
            <p:cNvSpPr>
              <a:spLocks/>
            </p:cNvSpPr>
            <p:nvPr/>
          </p:nvSpPr>
          <p:spPr bwMode="auto">
            <a:xfrm>
              <a:off x="4257675" y="3195638"/>
              <a:ext cx="74613" cy="7937"/>
            </a:xfrm>
            <a:custGeom>
              <a:avLst/>
              <a:gdLst>
                <a:gd name="T0" fmla="*/ 0 w 109"/>
                <a:gd name="T1" fmla="*/ 15748992 h 4"/>
                <a:gd name="T2" fmla="*/ 12183139 w 109"/>
                <a:gd name="T3" fmla="*/ 15748992 h 4"/>
                <a:gd name="T4" fmla="*/ 29520052 w 109"/>
                <a:gd name="T5" fmla="*/ 15748992 h 4"/>
                <a:gd name="T6" fmla="*/ 51074310 w 109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4">
                  <a:moveTo>
                    <a:pt x="0" y="4"/>
                  </a:moveTo>
                  <a:lnTo>
                    <a:pt x="26" y="4"/>
                  </a:lnTo>
                  <a:lnTo>
                    <a:pt x="63" y="4"/>
                  </a:lnTo>
                  <a:lnTo>
                    <a:pt x="10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14"/>
            <p:cNvSpPr>
              <a:spLocks noChangeShapeType="1"/>
            </p:cNvSpPr>
            <p:nvPr/>
          </p:nvSpPr>
          <p:spPr bwMode="auto">
            <a:xfrm>
              <a:off x="4332288" y="3195638"/>
              <a:ext cx="3175" cy="984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15"/>
            <p:cNvSpPr>
              <a:spLocks noChangeShapeType="1"/>
            </p:cNvSpPr>
            <p:nvPr/>
          </p:nvSpPr>
          <p:spPr bwMode="auto">
            <a:xfrm flipV="1">
              <a:off x="630238" y="3790950"/>
              <a:ext cx="0" cy="1158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6"/>
            <p:cNvSpPr>
              <a:spLocks noChangeShapeType="1"/>
            </p:cNvSpPr>
            <p:nvPr/>
          </p:nvSpPr>
          <p:spPr bwMode="auto">
            <a:xfrm flipH="1">
              <a:off x="566738" y="2362200"/>
              <a:ext cx="117475" cy="289877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17"/>
            <p:cNvSpPr>
              <a:spLocks noChangeShapeType="1"/>
            </p:cNvSpPr>
            <p:nvPr/>
          </p:nvSpPr>
          <p:spPr bwMode="auto">
            <a:xfrm>
              <a:off x="4273550" y="1898650"/>
              <a:ext cx="161925" cy="327501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Freeform 118"/>
            <p:cNvSpPr>
              <a:spLocks/>
            </p:cNvSpPr>
            <p:nvPr/>
          </p:nvSpPr>
          <p:spPr bwMode="auto">
            <a:xfrm flipV="1">
              <a:off x="871538" y="1952625"/>
              <a:ext cx="363537" cy="3321050"/>
            </a:xfrm>
            <a:custGeom>
              <a:avLst/>
              <a:gdLst>
                <a:gd name="T0" fmla="*/ 15921437 w 539"/>
                <a:gd name="T1" fmla="*/ 0 h 2301"/>
                <a:gd name="T2" fmla="*/ 245193229 w 539"/>
                <a:gd name="T3" fmla="*/ 2147483647 h 2301"/>
                <a:gd name="T4" fmla="*/ 229271792 w 539"/>
                <a:gd name="T5" fmla="*/ 2147483647 h 2301"/>
                <a:gd name="T6" fmla="*/ 0 w 539"/>
                <a:gd name="T7" fmla="*/ 0 h 2301"/>
                <a:gd name="T8" fmla="*/ 15921437 w 539"/>
                <a:gd name="T9" fmla="*/ 0 h 2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" h="2301">
                  <a:moveTo>
                    <a:pt x="35" y="0"/>
                  </a:moveTo>
                  <a:lnTo>
                    <a:pt x="539" y="2301"/>
                  </a:lnTo>
                  <a:lnTo>
                    <a:pt x="504" y="2301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99"/>
            </a:solidFill>
            <a:ln w="1651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Rectangle 119"/>
            <p:cNvSpPr>
              <a:spLocks noChangeArrowheads="1"/>
            </p:cNvSpPr>
            <p:nvPr/>
          </p:nvSpPr>
          <p:spPr bwMode="auto">
            <a:xfrm>
              <a:off x="6551613" y="1652588"/>
              <a:ext cx="28575" cy="3395662"/>
            </a:xfrm>
            <a:prstGeom prst="rect">
              <a:avLst/>
            </a:prstGeom>
            <a:solidFill>
              <a:srgbClr val="000099"/>
            </a:solidFill>
            <a:ln w="1651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Freeform 120"/>
            <p:cNvSpPr>
              <a:spLocks/>
            </p:cNvSpPr>
            <p:nvPr/>
          </p:nvSpPr>
          <p:spPr bwMode="auto">
            <a:xfrm>
              <a:off x="4860925" y="2719388"/>
              <a:ext cx="974725" cy="525462"/>
            </a:xfrm>
            <a:custGeom>
              <a:avLst/>
              <a:gdLst>
                <a:gd name="T0" fmla="*/ 662544509 w 1434"/>
                <a:gd name="T1" fmla="*/ 573013440 h 366"/>
                <a:gd name="T2" fmla="*/ 489284761 w 1434"/>
                <a:gd name="T3" fmla="*/ 502933176 h 366"/>
                <a:gd name="T4" fmla="*/ 359456013 w 1434"/>
                <a:gd name="T5" fmla="*/ 313303128 h 366"/>
                <a:gd name="T6" fmla="*/ 213455939 w 1434"/>
                <a:gd name="T7" fmla="*/ 78325423 h 366"/>
                <a:gd name="T8" fmla="*/ 75772294 w 1434"/>
                <a:gd name="T9" fmla="*/ 14428670 h 366"/>
                <a:gd name="T10" fmla="*/ 5082300 w 1434"/>
                <a:gd name="T11" fmla="*/ 0 h 366"/>
                <a:gd name="T12" fmla="*/ 0 w 1434"/>
                <a:gd name="T13" fmla="*/ 142223612 h 366"/>
                <a:gd name="T14" fmla="*/ 128442790 w 1434"/>
                <a:gd name="T15" fmla="*/ 201997068 h 366"/>
                <a:gd name="T16" fmla="*/ 192202311 w 1434"/>
                <a:gd name="T17" fmla="*/ 257650098 h 366"/>
                <a:gd name="T18" fmla="*/ 262430772 w 1434"/>
                <a:gd name="T19" fmla="*/ 344220681 h 366"/>
                <a:gd name="T20" fmla="*/ 379323002 w 1434"/>
                <a:gd name="T21" fmla="*/ 556524557 h 366"/>
                <a:gd name="T22" fmla="*/ 516082222 w 1434"/>
                <a:gd name="T23" fmla="*/ 702870031 h 366"/>
                <a:gd name="T24" fmla="*/ 631588493 w 1434"/>
                <a:gd name="T25" fmla="*/ 754399764 h 366"/>
                <a:gd name="T26" fmla="*/ 655614037 w 1434"/>
                <a:gd name="T27" fmla="*/ 754399764 h 366"/>
                <a:gd name="T28" fmla="*/ 662544509 w 1434"/>
                <a:gd name="T29" fmla="*/ 573013440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34" h="366">
                  <a:moveTo>
                    <a:pt x="1434" y="278"/>
                  </a:moveTo>
                  <a:lnTo>
                    <a:pt x="1059" y="244"/>
                  </a:lnTo>
                  <a:lnTo>
                    <a:pt x="778" y="152"/>
                  </a:lnTo>
                  <a:lnTo>
                    <a:pt x="462" y="38"/>
                  </a:lnTo>
                  <a:lnTo>
                    <a:pt x="164" y="7"/>
                  </a:lnTo>
                  <a:lnTo>
                    <a:pt x="11" y="0"/>
                  </a:lnTo>
                  <a:lnTo>
                    <a:pt x="0" y="69"/>
                  </a:lnTo>
                  <a:lnTo>
                    <a:pt x="278" y="98"/>
                  </a:lnTo>
                  <a:lnTo>
                    <a:pt x="416" y="125"/>
                  </a:lnTo>
                  <a:lnTo>
                    <a:pt x="568" y="167"/>
                  </a:lnTo>
                  <a:lnTo>
                    <a:pt x="821" y="270"/>
                  </a:lnTo>
                  <a:lnTo>
                    <a:pt x="1117" y="341"/>
                  </a:lnTo>
                  <a:lnTo>
                    <a:pt x="1367" y="366"/>
                  </a:lnTo>
                  <a:lnTo>
                    <a:pt x="1419" y="366"/>
                  </a:lnTo>
                  <a:lnTo>
                    <a:pt x="1434" y="27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21"/>
            <p:cNvSpPr>
              <a:spLocks noChangeShapeType="1"/>
            </p:cNvSpPr>
            <p:nvPr/>
          </p:nvSpPr>
          <p:spPr bwMode="auto">
            <a:xfrm flipH="1">
              <a:off x="5776913" y="2065338"/>
              <a:ext cx="95250" cy="319563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22"/>
            <p:cNvSpPr>
              <a:spLocks noChangeShapeType="1"/>
            </p:cNvSpPr>
            <p:nvPr/>
          </p:nvSpPr>
          <p:spPr bwMode="auto">
            <a:xfrm flipH="1">
              <a:off x="4721225" y="2128838"/>
              <a:ext cx="165100" cy="313213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23"/>
            <p:cNvSpPr>
              <a:spLocks noChangeShapeType="1"/>
            </p:cNvSpPr>
            <p:nvPr/>
          </p:nvSpPr>
          <p:spPr bwMode="auto">
            <a:xfrm>
              <a:off x="6934200" y="3016250"/>
              <a:ext cx="1665288" cy="12700"/>
            </a:xfrm>
            <a:prstGeom prst="line">
              <a:avLst/>
            </a:prstGeom>
            <a:noFill/>
            <a:ln w="12700">
              <a:solidFill>
                <a:srgbClr val="0025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Rectangle 124" descr="Plaid"/>
            <p:cNvSpPr>
              <a:spLocks noChangeArrowheads="1"/>
            </p:cNvSpPr>
            <p:nvPr/>
          </p:nvSpPr>
          <p:spPr bwMode="auto">
            <a:xfrm>
              <a:off x="3667125" y="2279650"/>
              <a:ext cx="60325" cy="331788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504" name="Rectangle 125" descr="Plaid"/>
            <p:cNvSpPr>
              <a:spLocks noChangeArrowheads="1"/>
            </p:cNvSpPr>
            <p:nvPr/>
          </p:nvSpPr>
          <p:spPr bwMode="auto">
            <a:xfrm>
              <a:off x="6526213" y="4371975"/>
              <a:ext cx="50800" cy="29845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505" name="Rectangle 126" descr="Plaid"/>
            <p:cNvSpPr>
              <a:spLocks noChangeArrowheads="1"/>
            </p:cNvSpPr>
            <p:nvPr/>
          </p:nvSpPr>
          <p:spPr bwMode="auto">
            <a:xfrm rot="431745">
              <a:off x="879475" y="4692650"/>
              <a:ext cx="65088" cy="45720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506" name="Rectangle 127"/>
            <p:cNvSpPr>
              <a:spLocks noChangeArrowheads="1"/>
            </p:cNvSpPr>
            <p:nvPr/>
          </p:nvSpPr>
          <p:spPr bwMode="auto">
            <a:xfrm>
              <a:off x="2033588" y="5211763"/>
              <a:ext cx="492125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>
                  <a:solidFill>
                    <a:srgbClr val="000000"/>
                  </a:solidFill>
                  <a:latin typeface="Comic Sans MS" pitchFamily="66" charset="0"/>
                </a:rPr>
                <a:t>Tilje Fm.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507" name="Rectangle 128"/>
            <p:cNvSpPr>
              <a:spLocks noChangeArrowheads="1"/>
            </p:cNvSpPr>
            <p:nvPr/>
          </p:nvSpPr>
          <p:spPr bwMode="auto">
            <a:xfrm>
              <a:off x="2008188" y="4038600"/>
              <a:ext cx="55880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>
                  <a:solidFill>
                    <a:srgbClr val="000000"/>
                  </a:solidFill>
                  <a:latin typeface="Comic Sans MS" pitchFamily="66" charset="0"/>
                </a:rPr>
                <a:t>Tofte Fm.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508" name="Rectangle 129"/>
            <p:cNvSpPr>
              <a:spLocks noChangeArrowheads="1"/>
            </p:cNvSpPr>
            <p:nvPr/>
          </p:nvSpPr>
          <p:spPr bwMode="auto">
            <a:xfrm>
              <a:off x="2012950" y="3087688"/>
              <a:ext cx="2730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400" b="1">
                  <a:solidFill>
                    <a:srgbClr val="000000"/>
                  </a:solidFill>
                  <a:latin typeface="Times New Roman" pitchFamily="18" charset="0"/>
                </a:rPr>
                <a:t>Not Fm.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509" name="Rectangle 130"/>
            <p:cNvSpPr>
              <a:spLocks noChangeArrowheads="1"/>
            </p:cNvSpPr>
            <p:nvPr/>
          </p:nvSpPr>
          <p:spPr bwMode="auto">
            <a:xfrm>
              <a:off x="2032000" y="2697163"/>
              <a:ext cx="531813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>
                  <a:solidFill>
                    <a:srgbClr val="000000"/>
                  </a:solidFill>
                  <a:latin typeface="Comic Sans MS" pitchFamily="66" charset="0"/>
                </a:rPr>
                <a:t>Not Sst.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510" name="Rectangle 131"/>
            <p:cNvSpPr>
              <a:spLocks noChangeArrowheads="1"/>
            </p:cNvSpPr>
            <p:nvPr/>
          </p:nvSpPr>
          <p:spPr bwMode="auto">
            <a:xfrm>
              <a:off x="2051050" y="3533775"/>
              <a:ext cx="49212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>
                  <a:solidFill>
                    <a:srgbClr val="000000"/>
                  </a:solidFill>
                  <a:latin typeface="Comic Sans MS" pitchFamily="66" charset="0"/>
                </a:rPr>
                <a:t>Ile Fm.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511" name="Rectangle 132"/>
            <p:cNvSpPr>
              <a:spLocks noChangeArrowheads="1"/>
            </p:cNvSpPr>
            <p:nvPr/>
          </p:nvSpPr>
          <p:spPr bwMode="auto">
            <a:xfrm>
              <a:off x="1082675" y="4411663"/>
              <a:ext cx="847725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0000"/>
                  </a:solidFill>
                  <a:latin typeface="Times New Roman" pitchFamily="18" charset="0"/>
                </a:rPr>
                <a:t>OWC=2693m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512" name="Rectangle 133"/>
            <p:cNvSpPr>
              <a:spLocks noChangeArrowheads="1"/>
            </p:cNvSpPr>
            <p:nvPr/>
          </p:nvSpPr>
          <p:spPr bwMode="auto">
            <a:xfrm>
              <a:off x="1233488" y="2736850"/>
              <a:ext cx="4413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400" b="1" dirty="0">
                  <a:solidFill>
                    <a:srgbClr val="000000"/>
                  </a:solidFill>
                  <a:latin typeface="Times New Roman" pitchFamily="18" charset="0"/>
                </a:rPr>
                <a:t>GOC=2580m</a:t>
              </a:r>
              <a:endParaRPr lang="nb-NO" sz="1400" dirty="0">
                <a:latin typeface="Arial" charset="0"/>
              </a:endParaRPr>
            </a:p>
          </p:txBody>
        </p:sp>
        <p:sp>
          <p:nvSpPr>
            <p:cNvPr id="16513" name="Rectangle 134"/>
            <p:cNvSpPr>
              <a:spLocks noChangeArrowheads="1"/>
            </p:cNvSpPr>
            <p:nvPr/>
          </p:nvSpPr>
          <p:spPr bwMode="auto">
            <a:xfrm>
              <a:off x="8085138" y="3065463"/>
              <a:ext cx="849312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0000"/>
                  </a:solidFill>
                  <a:latin typeface="Times New Roman" pitchFamily="18" charset="0"/>
                </a:rPr>
                <a:t>OWC=2618m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514" name="Line 135"/>
            <p:cNvSpPr>
              <a:spLocks noChangeShapeType="1"/>
            </p:cNvSpPr>
            <p:nvPr/>
          </p:nvSpPr>
          <p:spPr bwMode="auto">
            <a:xfrm flipH="1">
              <a:off x="366713" y="2446338"/>
              <a:ext cx="4762" cy="3065462"/>
            </a:xfrm>
            <a:prstGeom prst="line">
              <a:avLst/>
            </a:prstGeom>
            <a:noFill/>
            <a:ln w="9525">
              <a:solidFill>
                <a:srgbClr val="00256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36"/>
            <p:cNvSpPr>
              <a:spLocks noChangeShapeType="1"/>
            </p:cNvSpPr>
            <p:nvPr/>
          </p:nvSpPr>
          <p:spPr bwMode="auto">
            <a:xfrm>
              <a:off x="555625" y="5507038"/>
              <a:ext cx="8197850" cy="0"/>
            </a:xfrm>
            <a:prstGeom prst="line">
              <a:avLst/>
            </a:prstGeom>
            <a:noFill/>
            <a:ln w="9525">
              <a:solidFill>
                <a:srgbClr val="00256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Rectangle 137"/>
            <p:cNvSpPr>
              <a:spLocks noChangeArrowheads="1"/>
            </p:cNvSpPr>
            <p:nvPr/>
          </p:nvSpPr>
          <p:spPr bwMode="auto">
            <a:xfrm>
              <a:off x="4518025" y="5286375"/>
              <a:ext cx="100330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2569"/>
                  </a:solidFill>
                  <a:latin typeface="Arial Narrow" pitchFamily="34" charset="0"/>
                </a:rPr>
                <a:t>Ca 7 km.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6517" name="Rectangle 138"/>
            <p:cNvSpPr>
              <a:spLocks noChangeArrowheads="1"/>
            </p:cNvSpPr>
            <p:nvPr/>
          </p:nvSpPr>
          <p:spPr bwMode="auto">
            <a:xfrm>
              <a:off x="2386013" y="3240088"/>
              <a:ext cx="515937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endParaRPr lang="nb-NO" sz="1400">
                <a:latin typeface="Arial" charset="0"/>
              </a:endParaRPr>
            </a:p>
          </p:txBody>
        </p:sp>
        <p:sp>
          <p:nvSpPr>
            <p:cNvPr id="16518" name="Freeform 139"/>
            <p:cNvSpPr>
              <a:spLocks/>
            </p:cNvSpPr>
            <p:nvPr/>
          </p:nvSpPr>
          <p:spPr bwMode="auto">
            <a:xfrm>
              <a:off x="1192213" y="1541463"/>
              <a:ext cx="1350962" cy="2033587"/>
            </a:xfrm>
            <a:custGeom>
              <a:avLst/>
              <a:gdLst>
                <a:gd name="T0" fmla="*/ 1988124538 w 918"/>
                <a:gd name="T1" fmla="*/ 23025582 h 1528"/>
                <a:gd name="T2" fmla="*/ 1975129990 w 918"/>
                <a:gd name="T3" fmla="*/ 187751452 h 1528"/>
                <a:gd name="T4" fmla="*/ 1897164178 w 918"/>
                <a:gd name="T5" fmla="*/ 788203948 h 1528"/>
                <a:gd name="T6" fmla="*/ 1771552673 w 918"/>
                <a:gd name="T7" fmla="*/ 1564009403 h 1528"/>
                <a:gd name="T8" fmla="*/ 1689255835 w 918"/>
                <a:gd name="T9" fmla="*/ 1983794729 h 1528"/>
                <a:gd name="T10" fmla="*/ 1617787296 w 918"/>
                <a:gd name="T11" fmla="*/ 2147483647 h 1528"/>
                <a:gd name="T12" fmla="*/ 1565810579 w 918"/>
                <a:gd name="T13" fmla="*/ 2147483647 h 1528"/>
                <a:gd name="T14" fmla="*/ 1503004090 w 918"/>
                <a:gd name="T15" fmla="*/ 2147483647 h 1528"/>
                <a:gd name="T16" fmla="*/ 1431537023 w 918"/>
                <a:gd name="T17" fmla="*/ 2147483647 h 1528"/>
                <a:gd name="T18" fmla="*/ 1327582116 w 918"/>
                <a:gd name="T19" fmla="*/ 2147483647 h 1528"/>
                <a:gd name="T20" fmla="*/ 955080098 w 918"/>
                <a:gd name="T21" fmla="*/ 2147483647 h 1528"/>
                <a:gd name="T22" fmla="*/ 0 w 918"/>
                <a:gd name="T23" fmla="*/ 2147483647 h 1528"/>
                <a:gd name="T24" fmla="*/ 4331025 w 918"/>
                <a:gd name="T25" fmla="*/ 2147483647 h 1528"/>
                <a:gd name="T26" fmla="*/ 1360068485 w 918"/>
                <a:gd name="T27" fmla="*/ 2147483647 h 1528"/>
                <a:gd name="T28" fmla="*/ 1490011015 w 918"/>
                <a:gd name="T29" fmla="*/ 2147483647 h 1528"/>
                <a:gd name="T30" fmla="*/ 1548485006 w 918"/>
                <a:gd name="T31" fmla="*/ 2147483647 h 1528"/>
                <a:gd name="T32" fmla="*/ 1596130699 w 918"/>
                <a:gd name="T33" fmla="*/ 2147483647 h 1528"/>
                <a:gd name="T34" fmla="*/ 1665432989 w 918"/>
                <a:gd name="T35" fmla="*/ 1939513638 h 1528"/>
                <a:gd name="T36" fmla="*/ 1743398801 w 918"/>
                <a:gd name="T37" fmla="*/ 1519728312 h 1528"/>
                <a:gd name="T38" fmla="*/ 1873341332 w 918"/>
                <a:gd name="T39" fmla="*/ 752779874 h 1528"/>
                <a:gd name="T40" fmla="*/ 1944809870 w 918"/>
                <a:gd name="T41" fmla="*/ 175352960 h 1528"/>
                <a:gd name="T42" fmla="*/ 1959970666 w 918"/>
                <a:gd name="T43" fmla="*/ 0 h 1528"/>
                <a:gd name="T44" fmla="*/ 1988124538 w 918"/>
                <a:gd name="T45" fmla="*/ 23025582 h 15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18" h="1528">
                  <a:moveTo>
                    <a:pt x="918" y="13"/>
                  </a:moveTo>
                  <a:lnTo>
                    <a:pt x="912" y="106"/>
                  </a:lnTo>
                  <a:lnTo>
                    <a:pt x="876" y="445"/>
                  </a:lnTo>
                  <a:lnTo>
                    <a:pt x="818" y="883"/>
                  </a:lnTo>
                  <a:lnTo>
                    <a:pt x="780" y="1120"/>
                  </a:lnTo>
                  <a:lnTo>
                    <a:pt x="747" y="1300"/>
                  </a:lnTo>
                  <a:lnTo>
                    <a:pt x="723" y="1398"/>
                  </a:lnTo>
                  <a:lnTo>
                    <a:pt x="694" y="1474"/>
                  </a:lnTo>
                  <a:lnTo>
                    <a:pt x="661" y="1494"/>
                  </a:lnTo>
                  <a:lnTo>
                    <a:pt x="613" y="1504"/>
                  </a:lnTo>
                  <a:lnTo>
                    <a:pt x="441" y="1516"/>
                  </a:lnTo>
                  <a:lnTo>
                    <a:pt x="0" y="1528"/>
                  </a:lnTo>
                  <a:lnTo>
                    <a:pt x="2" y="1503"/>
                  </a:lnTo>
                  <a:lnTo>
                    <a:pt x="628" y="1485"/>
                  </a:lnTo>
                  <a:lnTo>
                    <a:pt x="688" y="1425"/>
                  </a:lnTo>
                  <a:lnTo>
                    <a:pt x="715" y="1353"/>
                  </a:lnTo>
                  <a:lnTo>
                    <a:pt x="737" y="1261"/>
                  </a:lnTo>
                  <a:lnTo>
                    <a:pt x="769" y="1095"/>
                  </a:lnTo>
                  <a:lnTo>
                    <a:pt x="805" y="858"/>
                  </a:lnTo>
                  <a:lnTo>
                    <a:pt x="865" y="425"/>
                  </a:lnTo>
                  <a:lnTo>
                    <a:pt x="898" y="99"/>
                  </a:lnTo>
                  <a:lnTo>
                    <a:pt x="905" y="0"/>
                  </a:lnTo>
                  <a:lnTo>
                    <a:pt x="918" y="13"/>
                  </a:lnTo>
                  <a:close/>
                </a:path>
              </a:pathLst>
            </a:custGeom>
            <a:solidFill>
              <a:srgbClr val="FFFF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Rectangle 140" descr="Plaid"/>
            <p:cNvSpPr>
              <a:spLocks noChangeArrowheads="1"/>
            </p:cNvSpPr>
            <p:nvPr/>
          </p:nvSpPr>
          <p:spPr bwMode="auto">
            <a:xfrm rot="5219075">
              <a:off x="1651794" y="3253582"/>
              <a:ext cx="46037" cy="57785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520" name="Rectangle 141"/>
            <p:cNvSpPr>
              <a:spLocks noChangeArrowheads="1"/>
            </p:cNvSpPr>
            <p:nvPr/>
          </p:nvSpPr>
          <p:spPr bwMode="auto">
            <a:xfrm>
              <a:off x="3683000" y="1289050"/>
              <a:ext cx="25400" cy="4029075"/>
            </a:xfrm>
            <a:prstGeom prst="rect">
              <a:avLst/>
            </a:prstGeom>
            <a:solidFill>
              <a:srgbClr val="000099"/>
            </a:solidFill>
            <a:ln w="1651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Freeform 142"/>
            <p:cNvSpPr>
              <a:spLocks/>
            </p:cNvSpPr>
            <p:nvPr/>
          </p:nvSpPr>
          <p:spPr bwMode="auto">
            <a:xfrm flipV="1">
              <a:off x="2901950" y="1370013"/>
              <a:ext cx="466725" cy="3402012"/>
            </a:xfrm>
            <a:custGeom>
              <a:avLst/>
              <a:gdLst>
                <a:gd name="T0" fmla="*/ 26243107 w 539"/>
                <a:gd name="T1" fmla="*/ 0 h 2301"/>
                <a:gd name="T2" fmla="*/ 404141420 w 539"/>
                <a:gd name="T3" fmla="*/ 2147483647 h 2301"/>
                <a:gd name="T4" fmla="*/ 377898314 w 539"/>
                <a:gd name="T5" fmla="*/ 2147483647 h 2301"/>
                <a:gd name="T6" fmla="*/ 0 w 539"/>
                <a:gd name="T7" fmla="*/ 0 h 2301"/>
                <a:gd name="T8" fmla="*/ 26243107 w 539"/>
                <a:gd name="T9" fmla="*/ 0 h 2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" h="2301">
                  <a:moveTo>
                    <a:pt x="35" y="0"/>
                  </a:moveTo>
                  <a:lnTo>
                    <a:pt x="539" y="2301"/>
                  </a:lnTo>
                  <a:lnTo>
                    <a:pt x="504" y="2301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6EC1E"/>
            </a:solidFill>
            <a:ln w="1651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Freeform 143"/>
            <p:cNvSpPr>
              <a:spLocks/>
            </p:cNvSpPr>
            <p:nvPr/>
          </p:nvSpPr>
          <p:spPr bwMode="auto">
            <a:xfrm flipH="1" flipV="1">
              <a:off x="4752975" y="1262063"/>
              <a:ext cx="601663" cy="3498850"/>
            </a:xfrm>
            <a:custGeom>
              <a:avLst/>
              <a:gdLst>
                <a:gd name="T0" fmla="*/ 43611079 w 539"/>
                <a:gd name="T1" fmla="*/ 0 h 2301"/>
                <a:gd name="T2" fmla="*/ 671611068 w 539"/>
                <a:gd name="T3" fmla="*/ 2147483647 h 2301"/>
                <a:gd name="T4" fmla="*/ 627999989 w 539"/>
                <a:gd name="T5" fmla="*/ 2147483647 h 2301"/>
                <a:gd name="T6" fmla="*/ 0 w 539"/>
                <a:gd name="T7" fmla="*/ 0 h 2301"/>
                <a:gd name="T8" fmla="*/ 43611079 w 539"/>
                <a:gd name="T9" fmla="*/ 0 h 2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" h="2301">
                  <a:moveTo>
                    <a:pt x="35" y="0"/>
                  </a:moveTo>
                  <a:lnTo>
                    <a:pt x="539" y="2301"/>
                  </a:lnTo>
                  <a:lnTo>
                    <a:pt x="504" y="2301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6EC1E"/>
            </a:solidFill>
            <a:ln w="1651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Rectangle 144" descr="Plaid"/>
            <p:cNvSpPr>
              <a:spLocks noChangeArrowheads="1"/>
            </p:cNvSpPr>
            <p:nvPr/>
          </p:nvSpPr>
          <p:spPr bwMode="auto">
            <a:xfrm rot="396892">
              <a:off x="3017838" y="3652838"/>
              <a:ext cx="49212" cy="319087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524" name="Rectangle 145" descr="Plaid"/>
            <p:cNvSpPr>
              <a:spLocks noChangeArrowheads="1"/>
            </p:cNvSpPr>
            <p:nvPr/>
          </p:nvSpPr>
          <p:spPr bwMode="auto">
            <a:xfrm rot="396892">
              <a:off x="3060700" y="3303588"/>
              <a:ext cx="50800" cy="261937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525" name="Freeform 146"/>
            <p:cNvSpPr>
              <a:spLocks/>
            </p:cNvSpPr>
            <p:nvPr/>
          </p:nvSpPr>
          <p:spPr bwMode="auto">
            <a:xfrm>
              <a:off x="5934075" y="1660525"/>
              <a:ext cx="1363663" cy="1731963"/>
            </a:xfrm>
            <a:custGeom>
              <a:avLst/>
              <a:gdLst>
                <a:gd name="T0" fmla="*/ 2006015941 w 927"/>
                <a:gd name="T1" fmla="*/ 19524552 h 1300"/>
                <a:gd name="T2" fmla="*/ 1993032457 w 927"/>
                <a:gd name="T3" fmla="*/ 159746941 h 1300"/>
                <a:gd name="T4" fmla="*/ 1915128611 w 927"/>
                <a:gd name="T5" fmla="*/ 672713081 h 1300"/>
                <a:gd name="T6" fmla="*/ 1787453273 w 927"/>
                <a:gd name="T7" fmla="*/ 1333001326 h 1300"/>
                <a:gd name="T8" fmla="*/ 1705221599 w 927"/>
                <a:gd name="T9" fmla="*/ 1691544313 h 1300"/>
                <a:gd name="T10" fmla="*/ 1631645581 w 927"/>
                <a:gd name="T11" fmla="*/ 1963114779 h 1300"/>
                <a:gd name="T12" fmla="*/ 1579710174 w 927"/>
                <a:gd name="T13" fmla="*/ 2110436884 h 1300"/>
                <a:gd name="T14" fmla="*/ 1516955197 w 927"/>
                <a:gd name="T15" fmla="*/ 2147483647 h 1300"/>
                <a:gd name="T16" fmla="*/ 1443379179 w 927"/>
                <a:gd name="T17" fmla="*/ 2147483647 h 1300"/>
                <a:gd name="T18" fmla="*/ 1354655763 w 927"/>
                <a:gd name="T19" fmla="*/ 2147483647 h 1300"/>
                <a:gd name="T20" fmla="*/ 1242127822 w 927"/>
                <a:gd name="T21" fmla="*/ 2147483647 h 1300"/>
                <a:gd name="T22" fmla="*/ 0 w 927"/>
                <a:gd name="T23" fmla="*/ 2147483647 h 1300"/>
                <a:gd name="T24" fmla="*/ 4327828 w 927"/>
                <a:gd name="T25" fmla="*/ 2147483647 h 1300"/>
                <a:gd name="T26" fmla="*/ 1371967075 w 927"/>
                <a:gd name="T27" fmla="*/ 2147483647 h 1300"/>
                <a:gd name="T28" fmla="*/ 1503970242 w 927"/>
                <a:gd name="T29" fmla="*/ 2147483647 h 1300"/>
                <a:gd name="T30" fmla="*/ 1562398862 w 927"/>
                <a:gd name="T31" fmla="*/ 2042987583 h 1300"/>
                <a:gd name="T32" fmla="*/ 1610006441 w 927"/>
                <a:gd name="T33" fmla="*/ 1904541122 h 1300"/>
                <a:gd name="T34" fmla="*/ 1681418545 w 927"/>
                <a:gd name="T35" fmla="*/ 1654269804 h 1300"/>
                <a:gd name="T36" fmla="*/ 1759320920 w 927"/>
                <a:gd name="T37" fmla="*/ 1295726818 h 1300"/>
                <a:gd name="T38" fmla="*/ 1889160172 w 927"/>
                <a:gd name="T39" fmla="*/ 642538289 h 1300"/>
                <a:gd name="T40" fmla="*/ 1962736190 w 927"/>
                <a:gd name="T41" fmla="*/ 149096701 h 1300"/>
                <a:gd name="T42" fmla="*/ 1977883588 w 927"/>
                <a:gd name="T43" fmla="*/ 0 h 1300"/>
                <a:gd name="T44" fmla="*/ 2006015941 w 927"/>
                <a:gd name="T45" fmla="*/ 19524552 h 13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7" h="1300">
                  <a:moveTo>
                    <a:pt x="927" y="11"/>
                  </a:moveTo>
                  <a:lnTo>
                    <a:pt x="921" y="90"/>
                  </a:lnTo>
                  <a:lnTo>
                    <a:pt x="885" y="379"/>
                  </a:lnTo>
                  <a:lnTo>
                    <a:pt x="826" y="751"/>
                  </a:lnTo>
                  <a:lnTo>
                    <a:pt x="788" y="953"/>
                  </a:lnTo>
                  <a:lnTo>
                    <a:pt x="754" y="1106"/>
                  </a:lnTo>
                  <a:lnTo>
                    <a:pt x="730" y="1189"/>
                  </a:lnTo>
                  <a:lnTo>
                    <a:pt x="701" y="1254"/>
                  </a:lnTo>
                  <a:lnTo>
                    <a:pt x="667" y="1271"/>
                  </a:lnTo>
                  <a:lnTo>
                    <a:pt x="626" y="1283"/>
                  </a:lnTo>
                  <a:lnTo>
                    <a:pt x="574" y="1287"/>
                  </a:lnTo>
                  <a:lnTo>
                    <a:pt x="0" y="1300"/>
                  </a:lnTo>
                  <a:lnTo>
                    <a:pt x="2" y="1279"/>
                  </a:lnTo>
                  <a:lnTo>
                    <a:pt x="634" y="1263"/>
                  </a:lnTo>
                  <a:lnTo>
                    <a:pt x="695" y="1212"/>
                  </a:lnTo>
                  <a:lnTo>
                    <a:pt x="722" y="1151"/>
                  </a:lnTo>
                  <a:lnTo>
                    <a:pt x="744" y="1073"/>
                  </a:lnTo>
                  <a:lnTo>
                    <a:pt x="777" y="932"/>
                  </a:lnTo>
                  <a:lnTo>
                    <a:pt x="813" y="730"/>
                  </a:lnTo>
                  <a:lnTo>
                    <a:pt x="873" y="362"/>
                  </a:lnTo>
                  <a:lnTo>
                    <a:pt x="907" y="84"/>
                  </a:lnTo>
                  <a:lnTo>
                    <a:pt x="914" y="0"/>
                  </a:lnTo>
                  <a:lnTo>
                    <a:pt x="927" y="11"/>
                  </a:lnTo>
                  <a:close/>
                </a:path>
              </a:pathLst>
            </a:custGeom>
            <a:solidFill>
              <a:srgbClr val="FFFF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Rectangle 147" descr="Plaid"/>
            <p:cNvSpPr>
              <a:spLocks noChangeArrowheads="1"/>
            </p:cNvSpPr>
            <p:nvPr/>
          </p:nvSpPr>
          <p:spPr bwMode="auto">
            <a:xfrm rot="5219075">
              <a:off x="6439694" y="3094832"/>
              <a:ext cx="46037" cy="57785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527" name="Rectangle 148" descr="Plaid"/>
            <p:cNvSpPr>
              <a:spLocks noChangeArrowheads="1"/>
            </p:cNvSpPr>
            <p:nvPr/>
          </p:nvSpPr>
          <p:spPr bwMode="auto">
            <a:xfrm flipH="1">
              <a:off x="5041900" y="3203575"/>
              <a:ext cx="98425" cy="29845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528" name="Rectangle 149"/>
            <p:cNvSpPr>
              <a:spLocks noChangeArrowheads="1"/>
            </p:cNvSpPr>
            <p:nvPr/>
          </p:nvSpPr>
          <p:spPr bwMode="auto">
            <a:xfrm>
              <a:off x="3630613" y="1052513"/>
              <a:ext cx="6270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2569"/>
                  </a:solidFill>
                  <a:latin typeface="Times New Roman" pitchFamily="18" charset="0"/>
                </a:rPr>
                <a:t>GI</a:t>
              </a:r>
              <a:endParaRPr lang="nb-NO" sz="1400">
                <a:latin typeface="Arial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687637" y="5634038"/>
              <a:ext cx="4576764" cy="243234"/>
              <a:chOff x="2687637" y="5634038"/>
              <a:chExt cx="4576764" cy="243234"/>
            </a:xfrm>
          </p:grpSpPr>
          <p:grpSp>
            <p:nvGrpSpPr>
              <p:cNvPr id="16391" name="Group 7"/>
              <p:cNvGrpSpPr>
                <a:grpSpLocks/>
              </p:cNvGrpSpPr>
              <p:nvPr/>
            </p:nvGrpSpPr>
            <p:grpSpPr bwMode="auto">
              <a:xfrm>
                <a:off x="2687637" y="5634038"/>
                <a:ext cx="4576764" cy="243234"/>
                <a:chOff x="4778" y="3273"/>
                <a:chExt cx="1315" cy="151"/>
              </a:xfrm>
            </p:grpSpPr>
            <p:sp>
              <p:nvSpPr>
                <p:cNvPr id="16529" name="Rectangle 8"/>
                <p:cNvSpPr>
                  <a:spLocks noChangeArrowheads="1"/>
                </p:cNvSpPr>
                <p:nvPr/>
              </p:nvSpPr>
              <p:spPr bwMode="auto">
                <a:xfrm>
                  <a:off x="4778" y="3273"/>
                  <a:ext cx="1315" cy="87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0" name="Rectangle 9"/>
                <p:cNvSpPr>
                  <a:spLocks noChangeArrowheads="1"/>
                </p:cNvSpPr>
                <p:nvPr/>
              </p:nvSpPr>
              <p:spPr bwMode="auto">
                <a:xfrm>
                  <a:off x="4831" y="3303"/>
                  <a:ext cx="112" cy="49"/>
                </a:xfrm>
                <a:prstGeom prst="rect">
                  <a:avLst/>
                </a:prstGeom>
                <a:solidFill>
                  <a:srgbClr val="F32D3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1" name="Rectangle 10"/>
                <p:cNvSpPr>
                  <a:spLocks noChangeArrowheads="1"/>
                </p:cNvSpPr>
                <p:nvPr/>
              </p:nvSpPr>
              <p:spPr bwMode="auto">
                <a:xfrm>
                  <a:off x="5232" y="3303"/>
                  <a:ext cx="111" cy="49"/>
                </a:xfrm>
                <a:prstGeom prst="rect">
                  <a:avLst/>
                </a:prstGeom>
                <a:solidFill>
                  <a:srgbClr val="00E7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2" name="Rectangle 11"/>
                <p:cNvSpPr>
                  <a:spLocks noChangeArrowheads="1"/>
                </p:cNvSpPr>
                <p:nvPr/>
              </p:nvSpPr>
              <p:spPr bwMode="auto">
                <a:xfrm>
                  <a:off x="5806" y="3273"/>
                  <a:ext cx="131" cy="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nb-NO" sz="800" b="1" dirty="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Water</a:t>
                  </a:r>
                  <a:endParaRPr lang="nb-NO" sz="1400" dirty="0">
                    <a:latin typeface="Arial" charset="0"/>
                  </a:endParaRPr>
                </a:p>
              </p:txBody>
            </p:sp>
            <p:sp>
              <p:nvSpPr>
                <p:cNvPr id="16533" name="Rectangle 12"/>
                <p:cNvSpPr>
                  <a:spLocks noChangeArrowheads="1"/>
                </p:cNvSpPr>
                <p:nvPr/>
              </p:nvSpPr>
              <p:spPr bwMode="auto">
                <a:xfrm>
                  <a:off x="4998" y="3296"/>
                  <a:ext cx="163" cy="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nb-NO" sz="800" b="1">
                      <a:solidFill>
                        <a:srgbClr val="000000"/>
                      </a:solidFill>
                      <a:latin typeface="Times New Roman" pitchFamily="18" charset="0"/>
                    </a:rPr>
                    <a:t>Gas</a:t>
                  </a:r>
                  <a:endParaRPr lang="nb-NO" sz="1400">
                    <a:latin typeface="Arial" charset="0"/>
                  </a:endParaRPr>
                </a:p>
              </p:txBody>
            </p:sp>
          </p:grpSp>
          <p:sp>
            <p:nvSpPr>
              <p:cNvPr id="150" name="Rectangle 10"/>
              <p:cNvSpPr>
                <a:spLocks noChangeArrowheads="1"/>
              </p:cNvSpPr>
              <p:nvPr/>
            </p:nvSpPr>
            <p:spPr bwMode="auto">
              <a:xfrm>
                <a:off x="5861050" y="5678119"/>
                <a:ext cx="393666" cy="78930"/>
              </a:xfrm>
              <a:prstGeom prst="rect">
                <a:avLst/>
              </a:prstGeom>
              <a:solidFill>
                <a:srgbClr val="0066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51" name="Rectangle 11"/>
              <p:cNvSpPr>
                <a:spLocks noChangeArrowheads="1"/>
              </p:cNvSpPr>
              <p:nvPr/>
            </p:nvSpPr>
            <p:spPr bwMode="auto">
              <a:xfrm>
                <a:off x="4923378" y="5653956"/>
                <a:ext cx="464597" cy="20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>
                  <a:spcBef>
                    <a:spcPct val="50000"/>
                  </a:spcBef>
                </a:pPr>
                <a:r>
                  <a:rPr lang="nb-NO" sz="800" b="1" dirty="0">
                    <a:solidFill>
                      <a:srgbClr val="000000"/>
                    </a:solidFill>
                    <a:latin typeface="Times New Roman" pitchFamily="18" charset="0"/>
                  </a:rPr>
                  <a:t>Oil</a:t>
                </a:r>
                <a:endParaRPr lang="nb-NO" sz="1400" dirty="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02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241300"/>
            <a:ext cx="8466137" cy="582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nb-NO" dirty="0">
                <a:solidFill>
                  <a:srgbClr val="0000FF"/>
                </a:solidFill>
              </a:rPr>
              <a:t>Adjusted </a:t>
            </a:r>
            <a:r>
              <a:rPr lang="nb-NO" dirty="0" smtClean="0">
                <a:solidFill>
                  <a:srgbClr val="0000FF"/>
                </a:solidFill>
              </a:rPr>
              <a:t>Development </a:t>
            </a:r>
            <a:r>
              <a:rPr lang="nb-NO" dirty="0">
                <a:solidFill>
                  <a:srgbClr val="0000FF"/>
                </a:solidFill>
              </a:rPr>
              <a:t>Strategy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7325" y="1330970"/>
            <a:ext cx="8747125" cy="4906342"/>
            <a:chOff x="187325" y="1052513"/>
            <a:chExt cx="8747125" cy="4906342"/>
          </a:xfrm>
        </p:grpSpPr>
        <p:sp>
          <p:nvSpPr>
            <p:cNvPr id="17410" name="Freeform 2"/>
            <p:cNvSpPr>
              <a:spLocks/>
            </p:cNvSpPr>
            <p:nvPr/>
          </p:nvSpPr>
          <p:spPr bwMode="auto">
            <a:xfrm>
              <a:off x="544513" y="2952750"/>
              <a:ext cx="8207375" cy="2308225"/>
            </a:xfrm>
            <a:custGeom>
              <a:avLst/>
              <a:gdLst>
                <a:gd name="T0" fmla="*/ 101462314 w 5586"/>
                <a:gd name="T1" fmla="*/ 2147483647 h 856"/>
                <a:gd name="T2" fmla="*/ 2147483647 w 5586"/>
                <a:gd name="T3" fmla="*/ 2147483647 h 856"/>
                <a:gd name="T4" fmla="*/ 2147483647 w 5586"/>
                <a:gd name="T5" fmla="*/ 2147483647 h 856"/>
                <a:gd name="T6" fmla="*/ 2147483647 w 5586"/>
                <a:gd name="T7" fmla="*/ 0 h 856"/>
                <a:gd name="T8" fmla="*/ 2147483647 w 5586"/>
                <a:gd name="T9" fmla="*/ 218138049 h 856"/>
                <a:gd name="T10" fmla="*/ 2147483647 w 5586"/>
                <a:gd name="T11" fmla="*/ 2147483647 h 856"/>
                <a:gd name="T12" fmla="*/ 0 w 5586"/>
                <a:gd name="T13" fmla="*/ 2147483647 h 856"/>
                <a:gd name="T14" fmla="*/ 101462314 w 5586"/>
                <a:gd name="T15" fmla="*/ 2147483647 h 8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86" h="856">
                  <a:moveTo>
                    <a:pt x="47" y="355"/>
                  </a:moveTo>
                  <a:lnTo>
                    <a:pt x="1484" y="341"/>
                  </a:lnTo>
                  <a:lnTo>
                    <a:pt x="2751" y="304"/>
                  </a:lnTo>
                  <a:lnTo>
                    <a:pt x="4564" y="0"/>
                  </a:lnTo>
                  <a:lnTo>
                    <a:pt x="5586" y="30"/>
                  </a:lnTo>
                  <a:lnTo>
                    <a:pt x="5580" y="836"/>
                  </a:lnTo>
                  <a:lnTo>
                    <a:pt x="0" y="856"/>
                  </a:lnTo>
                  <a:lnTo>
                    <a:pt x="47" y="35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" name="AutoShape 3"/>
            <p:cNvSpPr>
              <a:spLocks noChangeAspect="1" noChangeArrowheads="1"/>
            </p:cNvSpPr>
            <p:nvPr/>
          </p:nvSpPr>
          <p:spPr bwMode="auto">
            <a:xfrm>
              <a:off x="187325" y="1208088"/>
              <a:ext cx="8747125" cy="462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609600" y="2646363"/>
              <a:ext cx="8143875" cy="1743075"/>
            </a:xfrm>
            <a:custGeom>
              <a:avLst/>
              <a:gdLst>
                <a:gd name="T0" fmla="*/ 69099501 w 5542"/>
                <a:gd name="T1" fmla="*/ 916517989 h 457"/>
                <a:gd name="T2" fmla="*/ 1751257881 w 5542"/>
                <a:gd name="T3" fmla="*/ 625557960 h 457"/>
                <a:gd name="T4" fmla="*/ 2147483647 w 5542"/>
                <a:gd name="T5" fmla="*/ 160027253 h 457"/>
                <a:gd name="T6" fmla="*/ 2147483647 w 5542"/>
                <a:gd name="T7" fmla="*/ 407341752 h 457"/>
                <a:gd name="T8" fmla="*/ 2147483647 w 5542"/>
                <a:gd name="T9" fmla="*/ 378243461 h 457"/>
                <a:gd name="T10" fmla="*/ 2147483647 w 5542"/>
                <a:gd name="T11" fmla="*/ 0 h 457"/>
                <a:gd name="T12" fmla="*/ 2147483647 w 5542"/>
                <a:gd name="T13" fmla="*/ 305507268 h 457"/>
                <a:gd name="T14" fmla="*/ 2147483647 w 5542"/>
                <a:gd name="T15" fmla="*/ 1411143173 h 457"/>
                <a:gd name="T16" fmla="*/ 2147483647 w 5542"/>
                <a:gd name="T17" fmla="*/ 1469335942 h 457"/>
                <a:gd name="T18" fmla="*/ 2147483647 w 5542"/>
                <a:gd name="T19" fmla="*/ 1469335942 h 457"/>
                <a:gd name="T20" fmla="*/ 2147483647 w 5542"/>
                <a:gd name="T21" fmla="*/ 2051252186 h 457"/>
                <a:gd name="T22" fmla="*/ 2147483647 w 5542"/>
                <a:gd name="T23" fmla="*/ 2147483647 h 457"/>
                <a:gd name="T24" fmla="*/ 2147483647 w 5542"/>
                <a:gd name="T25" fmla="*/ 2147483647 h 457"/>
                <a:gd name="T26" fmla="*/ 0 w 5542"/>
                <a:gd name="T27" fmla="*/ 2147483647 h 457"/>
                <a:gd name="T28" fmla="*/ 69099501 w 5542"/>
                <a:gd name="T29" fmla="*/ 916517989 h 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542" h="457">
                  <a:moveTo>
                    <a:pt x="32" y="63"/>
                  </a:moveTo>
                  <a:lnTo>
                    <a:pt x="811" y="43"/>
                  </a:lnTo>
                  <a:lnTo>
                    <a:pt x="1999" y="11"/>
                  </a:lnTo>
                  <a:lnTo>
                    <a:pt x="3106" y="28"/>
                  </a:lnTo>
                  <a:lnTo>
                    <a:pt x="3519" y="26"/>
                  </a:lnTo>
                  <a:lnTo>
                    <a:pt x="3661" y="0"/>
                  </a:lnTo>
                  <a:lnTo>
                    <a:pt x="4685" y="21"/>
                  </a:lnTo>
                  <a:lnTo>
                    <a:pt x="5408" y="97"/>
                  </a:lnTo>
                  <a:lnTo>
                    <a:pt x="5534" y="101"/>
                  </a:lnTo>
                  <a:lnTo>
                    <a:pt x="4386" y="101"/>
                  </a:lnTo>
                  <a:lnTo>
                    <a:pt x="4386" y="141"/>
                  </a:lnTo>
                  <a:lnTo>
                    <a:pt x="5542" y="229"/>
                  </a:lnTo>
                  <a:lnTo>
                    <a:pt x="5538" y="457"/>
                  </a:lnTo>
                  <a:lnTo>
                    <a:pt x="0" y="448"/>
                  </a:lnTo>
                  <a:lnTo>
                    <a:pt x="32" y="63"/>
                  </a:lnTo>
                  <a:close/>
                </a:path>
              </a:pathLst>
            </a:custGeom>
            <a:solidFill>
              <a:srgbClr val="00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 rot="-5400000">
              <a:off x="84138" y="3663950"/>
              <a:ext cx="5207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500" b="1">
                  <a:solidFill>
                    <a:srgbClr val="002569"/>
                  </a:solidFill>
                  <a:latin typeface="Arial monospaced for SAP" pitchFamily="49" charset="0"/>
                </a:rPr>
                <a:t>Ca </a:t>
              </a:r>
              <a:r>
                <a:rPr lang="nb-NO" sz="800" b="1">
                  <a:solidFill>
                    <a:srgbClr val="002569"/>
                  </a:solidFill>
                  <a:latin typeface="Arial monospaced for SAP" pitchFamily="49" charset="0"/>
                </a:rPr>
                <a:t>200m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416" name="Rectangle 13"/>
            <p:cNvSpPr>
              <a:spLocks noChangeArrowheads="1"/>
            </p:cNvSpPr>
            <p:nvPr/>
          </p:nvSpPr>
          <p:spPr bwMode="auto">
            <a:xfrm>
              <a:off x="192088" y="1416050"/>
              <a:ext cx="3238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1100" b="1">
                  <a:solidFill>
                    <a:srgbClr val="000000"/>
                  </a:solidFill>
                  <a:latin typeface="Times New Roman" pitchFamily="18" charset="0"/>
                </a:rPr>
                <a:t>SW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417" name="Rectangle 14"/>
            <p:cNvSpPr>
              <a:spLocks noChangeArrowheads="1"/>
            </p:cNvSpPr>
            <p:nvPr/>
          </p:nvSpPr>
          <p:spPr bwMode="auto">
            <a:xfrm>
              <a:off x="8466138" y="1474788"/>
              <a:ext cx="2873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1100" b="1">
                  <a:solidFill>
                    <a:srgbClr val="000000"/>
                  </a:solidFill>
                  <a:latin typeface="Times New Roman" pitchFamily="18" charset="0"/>
                </a:rPr>
                <a:t>NE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418" name="Rectangle 15"/>
            <p:cNvSpPr>
              <a:spLocks noChangeArrowheads="1"/>
            </p:cNvSpPr>
            <p:nvPr/>
          </p:nvSpPr>
          <p:spPr bwMode="auto">
            <a:xfrm>
              <a:off x="6462713" y="1522413"/>
              <a:ext cx="627062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2569"/>
                  </a:solidFill>
                  <a:latin typeface="Times New Roman" pitchFamily="18" charset="0"/>
                </a:rPr>
                <a:t>WI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419" name="Rectangle 16"/>
            <p:cNvSpPr>
              <a:spLocks noChangeArrowheads="1"/>
            </p:cNvSpPr>
            <p:nvPr/>
          </p:nvSpPr>
          <p:spPr bwMode="auto">
            <a:xfrm>
              <a:off x="7350125" y="2519363"/>
              <a:ext cx="8175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0000"/>
                  </a:solidFill>
                  <a:latin typeface="Times New Roman" pitchFamily="18" charset="0"/>
                </a:rPr>
                <a:t>GOC=2575m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420" name="Rectangle 17"/>
            <p:cNvSpPr>
              <a:spLocks noChangeArrowheads="1"/>
            </p:cNvSpPr>
            <p:nvPr/>
          </p:nvSpPr>
          <p:spPr bwMode="auto">
            <a:xfrm>
              <a:off x="1128713" y="1679575"/>
              <a:ext cx="627062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2569"/>
                  </a:solidFill>
                  <a:latin typeface="Times New Roman" pitchFamily="18" charset="0"/>
                </a:rPr>
                <a:t>WI/GI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421" name="Rectangle 18"/>
            <p:cNvSpPr>
              <a:spLocks noChangeArrowheads="1"/>
            </p:cNvSpPr>
            <p:nvPr/>
          </p:nvSpPr>
          <p:spPr bwMode="auto">
            <a:xfrm>
              <a:off x="7089775" y="1300163"/>
              <a:ext cx="254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600" b="1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422" name="Freeform 19"/>
            <p:cNvSpPr>
              <a:spLocks/>
            </p:cNvSpPr>
            <p:nvPr/>
          </p:nvSpPr>
          <p:spPr bwMode="auto">
            <a:xfrm>
              <a:off x="655638" y="2065338"/>
              <a:ext cx="7256462" cy="838200"/>
            </a:xfrm>
            <a:custGeom>
              <a:avLst/>
              <a:gdLst>
                <a:gd name="T0" fmla="*/ 19435797 w 4938"/>
                <a:gd name="T1" fmla="*/ 785953530 h 630"/>
                <a:gd name="T2" fmla="*/ 498838412 w 4938"/>
                <a:gd name="T3" fmla="*/ 892164114 h 630"/>
                <a:gd name="T4" fmla="*/ 647841292 w 4938"/>
                <a:gd name="T5" fmla="*/ 902785306 h 630"/>
                <a:gd name="T6" fmla="*/ 1163955315 w 4938"/>
                <a:gd name="T7" fmla="*/ 837288624 h 630"/>
                <a:gd name="T8" fmla="*/ 1587212193 w 4938"/>
                <a:gd name="T9" fmla="*/ 800115119 h 630"/>
                <a:gd name="T10" fmla="*/ 2021265594 w 4938"/>
                <a:gd name="T11" fmla="*/ 780643600 h 630"/>
                <a:gd name="T12" fmla="*/ 2147483647 w 4938"/>
                <a:gd name="T13" fmla="*/ 745239629 h 630"/>
                <a:gd name="T14" fmla="*/ 2147483647 w 4938"/>
                <a:gd name="T15" fmla="*/ 679744277 h 630"/>
                <a:gd name="T16" fmla="*/ 2147483647 w 4938"/>
                <a:gd name="T17" fmla="*/ 633719114 h 630"/>
                <a:gd name="T18" fmla="*/ 2147483647 w 4938"/>
                <a:gd name="T19" fmla="*/ 598316473 h 630"/>
                <a:gd name="T20" fmla="*/ 2147483647 w 4938"/>
                <a:gd name="T21" fmla="*/ 546981380 h 630"/>
                <a:gd name="T22" fmla="*/ 2147483647 w 4938"/>
                <a:gd name="T23" fmla="*/ 400058225 h 630"/>
                <a:gd name="T24" fmla="*/ 2147483647 w 4938"/>
                <a:gd name="T25" fmla="*/ 253133739 h 630"/>
                <a:gd name="T26" fmla="*/ 2147483647 w 4938"/>
                <a:gd name="T27" fmla="*/ 122141706 h 630"/>
                <a:gd name="T28" fmla="*/ 2147483647 w 4938"/>
                <a:gd name="T29" fmla="*/ 46023832 h 630"/>
                <a:gd name="T30" fmla="*/ 2147483647 w 4938"/>
                <a:gd name="T31" fmla="*/ 15931122 h 630"/>
                <a:gd name="T32" fmla="*/ 2147483647 w 4938"/>
                <a:gd name="T33" fmla="*/ 0 h 630"/>
                <a:gd name="T34" fmla="*/ 2147483647 w 4938"/>
                <a:gd name="T35" fmla="*/ 217731098 h 630"/>
                <a:gd name="T36" fmla="*/ 2147483647 w 4938"/>
                <a:gd name="T37" fmla="*/ 269064861 h 630"/>
                <a:gd name="T38" fmla="*/ 2147483647 w 4938"/>
                <a:gd name="T39" fmla="*/ 354033062 h 630"/>
                <a:gd name="T40" fmla="*/ 2147483647 w 4938"/>
                <a:gd name="T41" fmla="*/ 415989347 h 630"/>
                <a:gd name="T42" fmla="*/ 2147483647 w 4938"/>
                <a:gd name="T43" fmla="*/ 421299277 h 630"/>
                <a:gd name="T44" fmla="*/ 2147483647 w 4938"/>
                <a:gd name="T45" fmla="*/ 247823809 h 630"/>
                <a:gd name="T46" fmla="*/ 2147483647 w 4938"/>
                <a:gd name="T47" fmla="*/ 288537710 h 630"/>
                <a:gd name="T48" fmla="*/ 2147483647 w 4938"/>
                <a:gd name="T49" fmla="*/ 318630421 h 630"/>
                <a:gd name="T50" fmla="*/ 2147483647 w 4938"/>
                <a:gd name="T51" fmla="*/ 359344323 h 630"/>
                <a:gd name="T52" fmla="*/ 2147483647 w 4938"/>
                <a:gd name="T53" fmla="*/ 486795959 h 630"/>
                <a:gd name="T54" fmla="*/ 2147483647 w 4938"/>
                <a:gd name="T55" fmla="*/ 603626404 h 630"/>
                <a:gd name="T56" fmla="*/ 2147483647 w 4938"/>
                <a:gd name="T57" fmla="*/ 734619768 h 630"/>
                <a:gd name="T58" fmla="*/ 2147483647 w 4938"/>
                <a:gd name="T59" fmla="*/ 816047571 h 630"/>
                <a:gd name="T60" fmla="*/ 2147483647 w 4938"/>
                <a:gd name="T61" fmla="*/ 187637057 h 630"/>
                <a:gd name="T62" fmla="*/ 2147483647 w 4938"/>
                <a:gd name="T63" fmla="*/ 440772127 h 630"/>
                <a:gd name="T64" fmla="*/ 2147483647 w 4938"/>
                <a:gd name="T65" fmla="*/ 552292641 h 630"/>
                <a:gd name="T66" fmla="*/ 2147483647 w 4938"/>
                <a:gd name="T67" fmla="*/ 734619768 h 630"/>
                <a:gd name="T68" fmla="*/ 2147483647 w 4938"/>
                <a:gd name="T69" fmla="*/ 837288624 h 630"/>
                <a:gd name="T70" fmla="*/ 2147483647 w 4938"/>
                <a:gd name="T71" fmla="*/ 916946894 h 630"/>
                <a:gd name="T72" fmla="*/ 2147483647 w 4938"/>
                <a:gd name="T73" fmla="*/ 1008994559 h 630"/>
                <a:gd name="T74" fmla="*/ 2147483647 w 4938"/>
                <a:gd name="T75" fmla="*/ 1001915095 h 630"/>
                <a:gd name="T76" fmla="*/ 2147483647 w 4938"/>
                <a:gd name="T77" fmla="*/ 1108124349 h 630"/>
                <a:gd name="T78" fmla="*/ 0 w 4938"/>
                <a:gd name="T79" fmla="*/ 1115205143 h 630"/>
                <a:gd name="T80" fmla="*/ 19435797 w 4938"/>
                <a:gd name="T81" fmla="*/ 785953530 h 6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38" h="630">
                  <a:moveTo>
                    <a:pt x="9" y="444"/>
                  </a:moveTo>
                  <a:lnTo>
                    <a:pt x="231" y="504"/>
                  </a:lnTo>
                  <a:lnTo>
                    <a:pt x="300" y="510"/>
                  </a:lnTo>
                  <a:lnTo>
                    <a:pt x="539" y="473"/>
                  </a:lnTo>
                  <a:lnTo>
                    <a:pt x="735" y="452"/>
                  </a:lnTo>
                  <a:lnTo>
                    <a:pt x="936" y="441"/>
                  </a:lnTo>
                  <a:lnTo>
                    <a:pt x="1067" y="421"/>
                  </a:lnTo>
                  <a:lnTo>
                    <a:pt x="1185" y="384"/>
                  </a:lnTo>
                  <a:lnTo>
                    <a:pt x="1301" y="358"/>
                  </a:lnTo>
                  <a:lnTo>
                    <a:pt x="1421" y="338"/>
                  </a:lnTo>
                  <a:lnTo>
                    <a:pt x="1571" y="309"/>
                  </a:lnTo>
                  <a:lnTo>
                    <a:pt x="1734" y="226"/>
                  </a:lnTo>
                  <a:lnTo>
                    <a:pt x="1899" y="143"/>
                  </a:lnTo>
                  <a:lnTo>
                    <a:pt x="2106" y="69"/>
                  </a:lnTo>
                  <a:lnTo>
                    <a:pt x="2229" y="26"/>
                  </a:lnTo>
                  <a:lnTo>
                    <a:pt x="2361" y="9"/>
                  </a:lnTo>
                  <a:lnTo>
                    <a:pt x="2469" y="0"/>
                  </a:lnTo>
                  <a:lnTo>
                    <a:pt x="2476" y="123"/>
                  </a:lnTo>
                  <a:lnTo>
                    <a:pt x="2585" y="152"/>
                  </a:lnTo>
                  <a:lnTo>
                    <a:pt x="2718" y="200"/>
                  </a:lnTo>
                  <a:lnTo>
                    <a:pt x="2849" y="235"/>
                  </a:lnTo>
                  <a:lnTo>
                    <a:pt x="2864" y="238"/>
                  </a:lnTo>
                  <a:lnTo>
                    <a:pt x="2867" y="140"/>
                  </a:lnTo>
                  <a:lnTo>
                    <a:pt x="2941" y="163"/>
                  </a:lnTo>
                  <a:lnTo>
                    <a:pt x="2999" y="180"/>
                  </a:lnTo>
                  <a:lnTo>
                    <a:pt x="3063" y="203"/>
                  </a:lnTo>
                  <a:lnTo>
                    <a:pt x="3185" y="275"/>
                  </a:lnTo>
                  <a:lnTo>
                    <a:pt x="3276" y="341"/>
                  </a:lnTo>
                  <a:lnTo>
                    <a:pt x="3405" y="415"/>
                  </a:lnTo>
                  <a:lnTo>
                    <a:pt x="3526" y="461"/>
                  </a:lnTo>
                  <a:lnTo>
                    <a:pt x="3536" y="106"/>
                  </a:lnTo>
                  <a:lnTo>
                    <a:pt x="3890" y="249"/>
                  </a:lnTo>
                  <a:lnTo>
                    <a:pt x="4115" y="312"/>
                  </a:lnTo>
                  <a:lnTo>
                    <a:pt x="4398" y="415"/>
                  </a:lnTo>
                  <a:lnTo>
                    <a:pt x="4604" y="473"/>
                  </a:lnTo>
                  <a:lnTo>
                    <a:pt x="4730" y="518"/>
                  </a:lnTo>
                  <a:lnTo>
                    <a:pt x="4938" y="570"/>
                  </a:lnTo>
                  <a:lnTo>
                    <a:pt x="3537" y="566"/>
                  </a:lnTo>
                  <a:lnTo>
                    <a:pt x="3537" y="626"/>
                  </a:lnTo>
                  <a:lnTo>
                    <a:pt x="0" y="630"/>
                  </a:lnTo>
                  <a:lnTo>
                    <a:pt x="9" y="4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20"/>
            <p:cNvSpPr>
              <a:spLocks/>
            </p:cNvSpPr>
            <p:nvPr/>
          </p:nvSpPr>
          <p:spPr bwMode="auto">
            <a:xfrm>
              <a:off x="5845175" y="2692400"/>
              <a:ext cx="2908300" cy="835025"/>
            </a:xfrm>
            <a:custGeom>
              <a:avLst/>
              <a:gdLst>
                <a:gd name="T0" fmla="*/ 2147483647 w 1981"/>
                <a:gd name="T1" fmla="*/ 2147483647 h 219"/>
                <a:gd name="T2" fmla="*/ 2069096161 w 1981"/>
                <a:gd name="T3" fmla="*/ 1541048170 h 219"/>
                <a:gd name="T4" fmla="*/ 1678986107 w 1981"/>
                <a:gd name="T5" fmla="*/ 1235745490 h 219"/>
                <a:gd name="T6" fmla="*/ 1247923489 w 1981"/>
                <a:gd name="T7" fmla="*/ 1046751499 h 219"/>
                <a:gd name="T8" fmla="*/ 868589266 w 1981"/>
                <a:gd name="T9" fmla="*/ 755987405 h 219"/>
                <a:gd name="T10" fmla="*/ 510808175 w 1981"/>
                <a:gd name="T11" fmla="*/ 436146140 h 219"/>
                <a:gd name="T12" fmla="*/ 295276866 w 1981"/>
                <a:gd name="T13" fmla="*/ 116304875 h 219"/>
                <a:gd name="T14" fmla="*/ 168114715 w 1981"/>
                <a:gd name="T15" fmla="*/ 29077172 h 219"/>
                <a:gd name="T16" fmla="*/ 10775831 w 1981"/>
                <a:gd name="T17" fmla="*/ 0 h 219"/>
                <a:gd name="T18" fmla="*/ 0 w 1981"/>
                <a:gd name="T19" fmla="*/ 436146140 h 219"/>
                <a:gd name="T20" fmla="*/ 243549939 w 1981"/>
                <a:gd name="T21" fmla="*/ 596066773 h 219"/>
                <a:gd name="T22" fmla="*/ 642282126 w 1981"/>
                <a:gd name="T23" fmla="*/ 1090363444 h 219"/>
                <a:gd name="T24" fmla="*/ 883676899 w 1981"/>
                <a:gd name="T25" fmla="*/ 1322977006 h 219"/>
                <a:gd name="T26" fmla="*/ 1153090301 w 1981"/>
                <a:gd name="T27" fmla="*/ 1497436225 h 219"/>
                <a:gd name="T28" fmla="*/ 1388018106 w 1981"/>
                <a:gd name="T29" fmla="*/ 1642818271 h 219"/>
                <a:gd name="T30" fmla="*/ 1597083916 w 1981"/>
                <a:gd name="T31" fmla="*/ 1744584560 h 219"/>
                <a:gd name="T32" fmla="*/ 1625102546 w 1981"/>
                <a:gd name="T33" fmla="*/ 1744584560 h 219"/>
                <a:gd name="T34" fmla="*/ 1659588143 w 1981"/>
                <a:gd name="T35" fmla="*/ 1773661732 h 219"/>
                <a:gd name="T36" fmla="*/ 1739333699 w 1981"/>
                <a:gd name="T37" fmla="*/ 1860889435 h 219"/>
                <a:gd name="T38" fmla="*/ 1866497318 w 1981"/>
                <a:gd name="T39" fmla="*/ 1977194310 h 219"/>
                <a:gd name="T40" fmla="*/ 2147483647 w 1981"/>
                <a:gd name="T41" fmla="*/ 2093502997 h 219"/>
                <a:gd name="T42" fmla="*/ 2147483647 w 1981"/>
                <a:gd name="T43" fmla="*/ 2147483647 h 219"/>
                <a:gd name="T44" fmla="*/ 2147483647 w 1981"/>
                <a:gd name="T45" fmla="*/ 2147483647 h 2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81" h="219">
                  <a:moveTo>
                    <a:pt x="1969" y="183"/>
                  </a:moveTo>
                  <a:lnTo>
                    <a:pt x="960" y="106"/>
                  </a:lnTo>
                  <a:lnTo>
                    <a:pt x="779" y="85"/>
                  </a:lnTo>
                  <a:lnTo>
                    <a:pt x="579" y="72"/>
                  </a:lnTo>
                  <a:lnTo>
                    <a:pt x="403" y="52"/>
                  </a:lnTo>
                  <a:lnTo>
                    <a:pt x="237" y="30"/>
                  </a:lnTo>
                  <a:lnTo>
                    <a:pt x="137" y="8"/>
                  </a:lnTo>
                  <a:lnTo>
                    <a:pt x="78" y="2"/>
                  </a:lnTo>
                  <a:lnTo>
                    <a:pt x="5" y="0"/>
                  </a:lnTo>
                  <a:lnTo>
                    <a:pt x="0" y="30"/>
                  </a:lnTo>
                  <a:lnTo>
                    <a:pt x="113" y="41"/>
                  </a:lnTo>
                  <a:lnTo>
                    <a:pt x="298" y="75"/>
                  </a:lnTo>
                  <a:lnTo>
                    <a:pt x="410" y="91"/>
                  </a:lnTo>
                  <a:lnTo>
                    <a:pt x="535" y="103"/>
                  </a:lnTo>
                  <a:lnTo>
                    <a:pt x="644" y="113"/>
                  </a:lnTo>
                  <a:lnTo>
                    <a:pt x="741" y="120"/>
                  </a:lnTo>
                  <a:lnTo>
                    <a:pt x="754" y="120"/>
                  </a:lnTo>
                  <a:lnTo>
                    <a:pt x="770" y="122"/>
                  </a:lnTo>
                  <a:lnTo>
                    <a:pt x="807" y="128"/>
                  </a:lnTo>
                  <a:lnTo>
                    <a:pt x="866" y="136"/>
                  </a:lnTo>
                  <a:lnTo>
                    <a:pt x="1015" y="144"/>
                  </a:lnTo>
                  <a:lnTo>
                    <a:pt x="1981" y="219"/>
                  </a:lnTo>
                  <a:lnTo>
                    <a:pt x="1969" y="18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21"/>
            <p:cNvSpPr>
              <a:spLocks/>
            </p:cNvSpPr>
            <p:nvPr/>
          </p:nvSpPr>
          <p:spPr bwMode="auto">
            <a:xfrm>
              <a:off x="7264400" y="3594100"/>
              <a:ext cx="1447800" cy="179388"/>
            </a:xfrm>
            <a:custGeom>
              <a:avLst/>
              <a:gdLst>
                <a:gd name="T0" fmla="*/ 2147483647 w 727"/>
                <a:gd name="T1" fmla="*/ 893890404 h 36"/>
                <a:gd name="T2" fmla="*/ 0 w 72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7" h="36">
                  <a:moveTo>
                    <a:pt x="727" y="36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22"/>
            <p:cNvSpPr>
              <a:spLocks noChangeShapeType="1"/>
            </p:cNvSpPr>
            <p:nvPr/>
          </p:nvSpPr>
          <p:spPr bwMode="auto">
            <a:xfrm flipH="1" flipV="1">
              <a:off x="6980238" y="3575050"/>
              <a:ext cx="284162" cy="190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23"/>
            <p:cNvSpPr>
              <a:spLocks noChangeShapeType="1"/>
            </p:cNvSpPr>
            <p:nvPr/>
          </p:nvSpPr>
          <p:spPr bwMode="auto">
            <a:xfrm flipH="1" flipV="1">
              <a:off x="6780213" y="3535363"/>
              <a:ext cx="200025" cy="396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24"/>
            <p:cNvSpPr>
              <a:spLocks noChangeShapeType="1"/>
            </p:cNvSpPr>
            <p:nvPr/>
          </p:nvSpPr>
          <p:spPr bwMode="auto">
            <a:xfrm flipH="1" flipV="1">
              <a:off x="6565900" y="3498850"/>
              <a:ext cx="214313" cy="365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25"/>
            <p:cNvSpPr>
              <a:spLocks noChangeShapeType="1"/>
            </p:cNvSpPr>
            <p:nvPr/>
          </p:nvSpPr>
          <p:spPr bwMode="auto">
            <a:xfrm flipH="1" flipV="1">
              <a:off x="6408738" y="3449638"/>
              <a:ext cx="157162" cy="492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6"/>
            <p:cNvSpPr>
              <a:spLocks noChangeShapeType="1"/>
            </p:cNvSpPr>
            <p:nvPr/>
          </p:nvSpPr>
          <p:spPr bwMode="auto">
            <a:xfrm flipH="1" flipV="1">
              <a:off x="6176963" y="3360738"/>
              <a:ext cx="231775" cy="889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27"/>
            <p:cNvSpPr>
              <a:spLocks noChangeShapeType="1"/>
            </p:cNvSpPr>
            <p:nvPr/>
          </p:nvSpPr>
          <p:spPr bwMode="auto">
            <a:xfrm flipH="1" flipV="1">
              <a:off x="6008688" y="3311525"/>
              <a:ext cx="168275" cy="492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28"/>
            <p:cNvSpPr>
              <a:spLocks noChangeShapeType="1"/>
            </p:cNvSpPr>
            <p:nvPr/>
          </p:nvSpPr>
          <p:spPr bwMode="auto">
            <a:xfrm flipH="1" flipV="1">
              <a:off x="5835650" y="3259138"/>
              <a:ext cx="173038" cy="523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9"/>
            <p:cNvSpPr>
              <a:spLocks noChangeShapeType="1"/>
            </p:cNvSpPr>
            <p:nvPr/>
          </p:nvSpPr>
          <p:spPr bwMode="auto">
            <a:xfrm flipH="1">
              <a:off x="5829300" y="3259138"/>
              <a:ext cx="6350" cy="1143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30"/>
            <p:cNvSpPr>
              <a:spLocks noChangeShapeType="1"/>
            </p:cNvSpPr>
            <p:nvPr/>
          </p:nvSpPr>
          <p:spPr bwMode="auto">
            <a:xfrm flipH="1" flipV="1">
              <a:off x="5600700" y="3632200"/>
              <a:ext cx="206375" cy="1079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31"/>
            <p:cNvSpPr>
              <a:spLocks noChangeShapeType="1"/>
            </p:cNvSpPr>
            <p:nvPr/>
          </p:nvSpPr>
          <p:spPr bwMode="auto">
            <a:xfrm flipH="1" flipV="1">
              <a:off x="5464175" y="3560763"/>
              <a:ext cx="136525" cy="714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 flipH="1" flipV="1">
              <a:off x="5289550" y="3422650"/>
              <a:ext cx="174625" cy="1381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 flipH="1" flipV="1">
              <a:off x="5140325" y="3311525"/>
              <a:ext cx="149225" cy="1111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 flipH="1" flipV="1">
              <a:off x="4932363" y="3276600"/>
              <a:ext cx="207962" cy="349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 flipH="1" flipV="1">
              <a:off x="4829175" y="3259138"/>
              <a:ext cx="103188" cy="1746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36"/>
            <p:cNvSpPr>
              <a:spLocks noChangeShapeType="1"/>
            </p:cNvSpPr>
            <p:nvPr/>
          </p:nvSpPr>
          <p:spPr bwMode="auto">
            <a:xfrm flipH="1">
              <a:off x="4827588" y="3259138"/>
              <a:ext cx="1587" cy="1095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37"/>
            <p:cNvSpPr>
              <a:spLocks noChangeShapeType="1"/>
            </p:cNvSpPr>
            <p:nvPr/>
          </p:nvSpPr>
          <p:spPr bwMode="auto">
            <a:xfrm flipV="1">
              <a:off x="5799138" y="3740150"/>
              <a:ext cx="7937" cy="1270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38"/>
            <p:cNvSpPr>
              <a:spLocks/>
            </p:cNvSpPr>
            <p:nvPr/>
          </p:nvSpPr>
          <p:spPr bwMode="auto">
            <a:xfrm>
              <a:off x="4310063" y="2635250"/>
              <a:ext cx="549275" cy="234950"/>
            </a:xfrm>
            <a:custGeom>
              <a:avLst/>
              <a:gdLst>
                <a:gd name="T0" fmla="*/ 375252519 w 804"/>
                <a:gd name="T1" fmla="*/ 189305886 h 162"/>
                <a:gd name="T2" fmla="*/ 271171056 w 804"/>
                <a:gd name="T3" fmla="*/ 149341181 h 162"/>
                <a:gd name="T4" fmla="*/ 127418136 w 804"/>
                <a:gd name="T5" fmla="*/ 21033826 h 162"/>
                <a:gd name="T6" fmla="*/ 51807427 w 804"/>
                <a:gd name="T7" fmla="*/ 0 h 162"/>
                <a:gd name="T8" fmla="*/ 15868855 w 804"/>
                <a:gd name="T9" fmla="*/ 0 h 162"/>
                <a:gd name="T10" fmla="*/ 5134082 w 804"/>
                <a:gd name="T11" fmla="*/ 0 h 162"/>
                <a:gd name="T12" fmla="*/ 0 w 804"/>
                <a:gd name="T13" fmla="*/ 0 h 162"/>
                <a:gd name="T14" fmla="*/ 5134082 w 804"/>
                <a:gd name="T15" fmla="*/ 166167662 h 162"/>
                <a:gd name="T16" fmla="*/ 95213132 w 804"/>
                <a:gd name="T17" fmla="*/ 189305886 h 162"/>
                <a:gd name="T18" fmla="*/ 223097879 w 804"/>
                <a:gd name="T19" fmla="*/ 273441191 h 162"/>
                <a:gd name="T20" fmla="*/ 316911180 w 804"/>
                <a:gd name="T21" fmla="*/ 334439723 h 162"/>
                <a:gd name="T22" fmla="*/ 370118438 w 804"/>
                <a:gd name="T23" fmla="*/ 340750015 h 162"/>
                <a:gd name="T24" fmla="*/ 375252519 w 804"/>
                <a:gd name="T25" fmla="*/ 189305886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4" h="162">
                  <a:moveTo>
                    <a:pt x="804" y="90"/>
                  </a:moveTo>
                  <a:lnTo>
                    <a:pt x="581" y="71"/>
                  </a:lnTo>
                  <a:lnTo>
                    <a:pt x="273" y="10"/>
                  </a:lnTo>
                  <a:lnTo>
                    <a:pt x="111" y="0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79"/>
                  </a:lnTo>
                  <a:lnTo>
                    <a:pt x="204" y="90"/>
                  </a:lnTo>
                  <a:lnTo>
                    <a:pt x="478" y="130"/>
                  </a:lnTo>
                  <a:lnTo>
                    <a:pt x="679" y="159"/>
                  </a:lnTo>
                  <a:lnTo>
                    <a:pt x="793" y="162"/>
                  </a:lnTo>
                  <a:lnTo>
                    <a:pt x="804" y="9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39"/>
            <p:cNvSpPr>
              <a:spLocks/>
            </p:cNvSpPr>
            <p:nvPr/>
          </p:nvSpPr>
          <p:spPr bwMode="auto">
            <a:xfrm>
              <a:off x="4652963" y="3348038"/>
              <a:ext cx="152400" cy="44450"/>
            </a:xfrm>
            <a:custGeom>
              <a:avLst/>
              <a:gdLst>
                <a:gd name="T0" fmla="*/ 102316123 w 227"/>
                <a:gd name="T1" fmla="*/ 63735565 h 31"/>
                <a:gd name="T2" fmla="*/ 64454458 w 227"/>
                <a:gd name="T3" fmla="*/ 53456144 h 31"/>
                <a:gd name="T4" fmla="*/ 0 w 227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31">
                  <a:moveTo>
                    <a:pt x="227" y="31"/>
                  </a:moveTo>
                  <a:lnTo>
                    <a:pt x="143" y="2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40"/>
            <p:cNvSpPr>
              <a:spLocks/>
            </p:cNvSpPr>
            <p:nvPr/>
          </p:nvSpPr>
          <p:spPr bwMode="auto">
            <a:xfrm>
              <a:off x="4487863" y="3303588"/>
              <a:ext cx="153987" cy="44450"/>
            </a:xfrm>
            <a:custGeom>
              <a:avLst/>
              <a:gdLst>
                <a:gd name="T0" fmla="*/ 103095636 w 230"/>
                <a:gd name="T1" fmla="*/ 70564375 h 28"/>
                <a:gd name="T2" fmla="*/ 45272178 w 230"/>
                <a:gd name="T3" fmla="*/ 20161250 h 28"/>
                <a:gd name="T4" fmla="*/ 0 w 230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" h="28">
                  <a:moveTo>
                    <a:pt x="230" y="28"/>
                  </a:moveTo>
                  <a:lnTo>
                    <a:pt x="101" y="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41"/>
            <p:cNvSpPr>
              <a:spLocks/>
            </p:cNvSpPr>
            <p:nvPr/>
          </p:nvSpPr>
          <p:spPr bwMode="auto">
            <a:xfrm>
              <a:off x="4403725" y="3262313"/>
              <a:ext cx="111125" cy="7937"/>
            </a:xfrm>
            <a:custGeom>
              <a:avLst/>
              <a:gdLst>
                <a:gd name="T0" fmla="*/ 71795149 w 172"/>
                <a:gd name="T1" fmla="*/ 0 h 4"/>
                <a:gd name="T2" fmla="*/ 55933347 w 172"/>
                <a:gd name="T3" fmla="*/ 0 h 4"/>
                <a:gd name="T4" fmla="*/ 45497935 w 172"/>
                <a:gd name="T5" fmla="*/ 0 h 4"/>
                <a:gd name="T6" fmla="*/ 33810427 w 172"/>
                <a:gd name="T7" fmla="*/ 3936752 h 4"/>
                <a:gd name="T8" fmla="*/ 0 w 172"/>
                <a:gd name="T9" fmla="*/ 1574899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4">
                  <a:moveTo>
                    <a:pt x="172" y="0"/>
                  </a:moveTo>
                  <a:lnTo>
                    <a:pt x="134" y="0"/>
                  </a:lnTo>
                  <a:lnTo>
                    <a:pt x="109" y="0"/>
                  </a:lnTo>
                  <a:lnTo>
                    <a:pt x="81" y="1"/>
                  </a:lnTo>
                  <a:lnTo>
                    <a:pt x="0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42"/>
            <p:cNvSpPr>
              <a:spLocks/>
            </p:cNvSpPr>
            <p:nvPr/>
          </p:nvSpPr>
          <p:spPr bwMode="auto">
            <a:xfrm>
              <a:off x="4338638" y="3270250"/>
              <a:ext cx="65087" cy="6350"/>
            </a:xfrm>
            <a:custGeom>
              <a:avLst/>
              <a:gdLst>
                <a:gd name="T0" fmla="*/ 46552940 w 91"/>
                <a:gd name="T1" fmla="*/ 0 h 5"/>
                <a:gd name="T2" fmla="*/ 19439556 w 91"/>
                <a:gd name="T3" fmla="*/ 3225800 h 5"/>
                <a:gd name="T4" fmla="*/ 0 w 91"/>
                <a:gd name="T5" fmla="*/ 806450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5">
                  <a:moveTo>
                    <a:pt x="91" y="0"/>
                  </a:moveTo>
                  <a:lnTo>
                    <a:pt x="38" y="2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43"/>
            <p:cNvSpPr>
              <a:spLocks noChangeShapeType="1"/>
            </p:cNvSpPr>
            <p:nvPr/>
          </p:nvSpPr>
          <p:spPr bwMode="auto">
            <a:xfrm>
              <a:off x="4338638" y="3276600"/>
              <a:ext cx="3175" cy="746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44"/>
            <p:cNvSpPr>
              <a:spLocks noChangeShapeType="1"/>
            </p:cNvSpPr>
            <p:nvPr/>
          </p:nvSpPr>
          <p:spPr bwMode="auto">
            <a:xfrm flipV="1">
              <a:off x="4824413" y="3351213"/>
              <a:ext cx="3175" cy="1206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45"/>
            <p:cNvSpPr>
              <a:spLocks noChangeShapeType="1"/>
            </p:cNvSpPr>
            <p:nvPr/>
          </p:nvSpPr>
          <p:spPr bwMode="auto">
            <a:xfrm>
              <a:off x="598488" y="4573588"/>
              <a:ext cx="492125" cy="968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46"/>
            <p:cNvSpPr>
              <a:spLocks/>
            </p:cNvSpPr>
            <p:nvPr/>
          </p:nvSpPr>
          <p:spPr bwMode="auto">
            <a:xfrm>
              <a:off x="1090613" y="4629150"/>
              <a:ext cx="284162" cy="41275"/>
            </a:xfrm>
            <a:custGeom>
              <a:avLst/>
              <a:gdLst>
                <a:gd name="T0" fmla="*/ 0 w 424"/>
                <a:gd name="T1" fmla="*/ 58745711 h 29"/>
                <a:gd name="T2" fmla="*/ 94772718 w 424"/>
                <a:gd name="T3" fmla="*/ 46590935 h 29"/>
                <a:gd name="T4" fmla="*/ 190443496 w 424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" h="29">
                  <a:moveTo>
                    <a:pt x="0" y="29"/>
                  </a:moveTo>
                  <a:lnTo>
                    <a:pt x="211" y="23"/>
                  </a:lnTo>
                  <a:lnTo>
                    <a:pt x="4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47"/>
            <p:cNvSpPr>
              <a:spLocks/>
            </p:cNvSpPr>
            <p:nvPr/>
          </p:nvSpPr>
          <p:spPr bwMode="auto">
            <a:xfrm>
              <a:off x="1374775" y="4586288"/>
              <a:ext cx="219075" cy="42862"/>
            </a:xfrm>
            <a:custGeom>
              <a:avLst/>
              <a:gdLst>
                <a:gd name="T0" fmla="*/ 0 w 314"/>
                <a:gd name="T1" fmla="*/ 65612537 h 28"/>
                <a:gd name="T2" fmla="*/ 82751046 w 314"/>
                <a:gd name="T3" fmla="*/ 25776901 h 28"/>
                <a:gd name="T4" fmla="*/ 152846674 w 314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" h="28">
                  <a:moveTo>
                    <a:pt x="0" y="28"/>
                  </a:moveTo>
                  <a:lnTo>
                    <a:pt x="170" y="11"/>
                  </a:lnTo>
                  <a:lnTo>
                    <a:pt x="31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48"/>
            <p:cNvSpPr>
              <a:spLocks/>
            </p:cNvSpPr>
            <p:nvPr/>
          </p:nvSpPr>
          <p:spPr bwMode="auto">
            <a:xfrm>
              <a:off x="1593850" y="4514850"/>
              <a:ext cx="244475" cy="71438"/>
            </a:xfrm>
            <a:custGeom>
              <a:avLst/>
              <a:gdLst>
                <a:gd name="T0" fmla="*/ 0 w 360"/>
                <a:gd name="T1" fmla="*/ 102067757 h 50"/>
                <a:gd name="T2" fmla="*/ 69176239 w 360"/>
                <a:gd name="T3" fmla="*/ 34703152 h 50"/>
                <a:gd name="T4" fmla="*/ 118060373 w 360"/>
                <a:gd name="T5" fmla="*/ 8165363 h 50"/>
                <a:gd name="T6" fmla="*/ 142502440 w 360"/>
                <a:gd name="T7" fmla="*/ 0 h 50"/>
                <a:gd name="T8" fmla="*/ 154031474 w 360"/>
                <a:gd name="T9" fmla="*/ 0 h 50"/>
                <a:gd name="T10" fmla="*/ 166022293 w 36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0" h="50">
                  <a:moveTo>
                    <a:pt x="0" y="50"/>
                  </a:moveTo>
                  <a:lnTo>
                    <a:pt x="150" y="17"/>
                  </a:lnTo>
                  <a:lnTo>
                    <a:pt x="256" y="4"/>
                  </a:lnTo>
                  <a:lnTo>
                    <a:pt x="309" y="0"/>
                  </a:lnTo>
                  <a:lnTo>
                    <a:pt x="334" y="0"/>
                  </a:lnTo>
                  <a:lnTo>
                    <a:pt x="3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9"/>
            <p:cNvSpPr>
              <a:spLocks noChangeShapeType="1"/>
            </p:cNvSpPr>
            <p:nvPr/>
          </p:nvSpPr>
          <p:spPr bwMode="auto">
            <a:xfrm>
              <a:off x="1838325" y="4514850"/>
              <a:ext cx="314325" cy="508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50"/>
            <p:cNvSpPr>
              <a:spLocks/>
            </p:cNvSpPr>
            <p:nvPr/>
          </p:nvSpPr>
          <p:spPr bwMode="auto">
            <a:xfrm>
              <a:off x="2152650" y="4565650"/>
              <a:ext cx="304800" cy="23813"/>
            </a:xfrm>
            <a:custGeom>
              <a:avLst/>
              <a:gdLst>
                <a:gd name="T0" fmla="*/ 0 w 446"/>
                <a:gd name="T1" fmla="*/ 0 h 16"/>
                <a:gd name="T2" fmla="*/ 20083313 w 446"/>
                <a:gd name="T3" fmla="*/ 0 h 16"/>
                <a:gd name="T4" fmla="*/ 33160326 w 446"/>
                <a:gd name="T5" fmla="*/ 0 h 16"/>
                <a:gd name="T6" fmla="*/ 47171559 w 446"/>
                <a:gd name="T7" fmla="*/ 4430706 h 16"/>
                <a:gd name="T8" fmla="*/ 109288569 w 446"/>
                <a:gd name="T9" fmla="*/ 17721337 h 16"/>
                <a:gd name="T10" fmla="*/ 167669387 w 446"/>
                <a:gd name="T11" fmla="*/ 33226577 h 16"/>
                <a:gd name="T12" fmla="*/ 191488891 w 446"/>
                <a:gd name="T13" fmla="*/ 33226577 h 16"/>
                <a:gd name="T14" fmla="*/ 208302780 w 446"/>
                <a:gd name="T15" fmla="*/ 3544118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" h="16">
                  <a:moveTo>
                    <a:pt x="0" y="0"/>
                  </a:moveTo>
                  <a:lnTo>
                    <a:pt x="43" y="0"/>
                  </a:lnTo>
                  <a:lnTo>
                    <a:pt x="71" y="0"/>
                  </a:lnTo>
                  <a:lnTo>
                    <a:pt x="101" y="2"/>
                  </a:lnTo>
                  <a:lnTo>
                    <a:pt x="234" y="8"/>
                  </a:lnTo>
                  <a:lnTo>
                    <a:pt x="359" y="15"/>
                  </a:lnTo>
                  <a:lnTo>
                    <a:pt x="410" y="15"/>
                  </a:lnTo>
                  <a:lnTo>
                    <a:pt x="446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51"/>
            <p:cNvSpPr>
              <a:spLocks noChangeShapeType="1"/>
            </p:cNvSpPr>
            <p:nvPr/>
          </p:nvSpPr>
          <p:spPr bwMode="auto">
            <a:xfrm flipV="1">
              <a:off x="2457450" y="4503738"/>
              <a:ext cx="331788" cy="857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52"/>
            <p:cNvSpPr>
              <a:spLocks noChangeShapeType="1"/>
            </p:cNvSpPr>
            <p:nvPr/>
          </p:nvSpPr>
          <p:spPr bwMode="auto">
            <a:xfrm flipV="1">
              <a:off x="2789238" y="4364038"/>
              <a:ext cx="338137" cy="1397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53"/>
            <p:cNvSpPr>
              <a:spLocks noChangeShapeType="1"/>
            </p:cNvSpPr>
            <p:nvPr/>
          </p:nvSpPr>
          <p:spPr bwMode="auto">
            <a:xfrm flipV="1">
              <a:off x="3127375" y="4241800"/>
              <a:ext cx="352425" cy="1222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54"/>
            <p:cNvSpPr>
              <a:spLocks noChangeShapeType="1"/>
            </p:cNvSpPr>
            <p:nvPr/>
          </p:nvSpPr>
          <p:spPr bwMode="auto">
            <a:xfrm flipV="1">
              <a:off x="3479800" y="4087813"/>
              <a:ext cx="334963" cy="1539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55"/>
            <p:cNvSpPr>
              <a:spLocks noChangeShapeType="1"/>
            </p:cNvSpPr>
            <p:nvPr/>
          </p:nvSpPr>
          <p:spPr bwMode="auto">
            <a:xfrm flipV="1">
              <a:off x="3814763" y="3963988"/>
              <a:ext cx="284162" cy="1238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56"/>
            <p:cNvSpPr>
              <a:spLocks noChangeShapeType="1"/>
            </p:cNvSpPr>
            <p:nvPr/>
          </p:nvSpPr>
          <p:spPr bwMode="auto">
            <a:xfrm flipV="1">
              <a:off x="4098925" y="3914775"/>
              <a:ext cx="268288" cy="492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57"/>
            <p:cNvSpPr>
              <a:spLocks/>
            </p:cNvSpPr>
            <p:nvPr/>
          </p:nvSpPr>
          <p:spPr bwMode="auto">
            <a:xfrm>
              <a:off x="4362450" y="3973513"/>
              <a:ext cx="215900" cy="23812"/>
            </a:xfrm>
            <a:custGeom>
              <a:avLst/>
              <a:gdLst>
                <a:gd name="T0" fmla="*/ 0 w 319"/>
                <a:gd name="T1" fmla="*/ 33353608 h 17"/>
                <a:gd name="T2" fmla="*/ 60005987 w 319"/>
                <a:gd name="T3" fmla="*/ 13733921 h 17"/>
                <a:gd name="T4" fmla="*/ 108102281 w 319"/>
                <a:gd name="T5" fmla="*/ 0 h 17"/>
                <a:gd name="T6" fmla="*/ 129173173 w 319"/>
                <a:gd name="T7" fmla="*/ 0 h 17"/>
                <a:gd name="T8" fmla="*/ 137876853 w 319"/>
                <a:gd name="T9" fmla="*/ 0 h 17"/>
                <a:gd name="T10" fmla="*/ 146121661 w 31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17">
                  <a:moveTo>
                    <a:pt x="0" y="17"/>
                  </a:moveTo>
                  <a:lnTo>
                    <a:pt x="131" y="7"/>
                  </a:lnTo>
                  <a:lnTo>
                    <a:pt x="236" y="0"/>
                  </a:lnTo>
                  <a:lnTo>
                    <a:pt x="282" y="0"/>
                  </a:lnTo>
                  <a:lnTo>
                    <a:pt x="301" y="0"/>
                  </a:lnTo>
                  <a:lnTo>
                    <a:pt x="31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58"/>
            <p:cNvSpPr>
              <a:spLocks noChangeShapeType="1"/>
            </p:cNvSpPr>
            <p:nvPr/>
          </p:nvSpPr>
          <p:spPr bwMode="auto">
            <a:xfrm>
              <a:off x="4578350" y="3973513"/>
              <a:ext cx="222250" cy="587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59"/>
            <p:cNvSpPr>
              <a:spLocks/>
            </p:cNvSpPr>
            <p:nvPr/>
          </p:nvSpPr>
          <p:spPr bwMode="auto">
            <a:xfrm>
              <a:off x="4805363" y="3930650"/>
              <a:ext cx="314325" cy="133350"/>
            </a:xfrm>
            <a:custGeom>
              <a:avLst/>
              <a:gdLst>
                <a:gd name="T0" fmla="*/ 0 w 467"/>
                <a:gd name="T1" fmla="*/ 0 h 90"/>
                <a:gd name="T2" fmla="*/ 91964630 w 467"/>
                <a:gd name="T3" fmla="*/ 68055913 h 90"/>
                <a:gd name="T4" fmla="*/ 211563609 w 467"/>
                <a:gd name="T5" fmla="*/ 19758025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" h="90">
                  <a:moveTo>
                    <a:pt x="0" y="0"/>
                  </a:moveTo>
                  <a:lnTo>
                    <a:pt x="203" y="31"/>
                  </a:lnTo>
                  <a:lnTo>
                    <a:pt x="467" y="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60"/>
            <p:cNvSpPr>
              <a:spLocks noChangeShapeType="1"/>
            </p:cNvSpPr>
            <p:nvPr/>
          </p:nvSpPr>
          <p:spPr bwMode="auto">
            <a:xfrm>
              <a:off x="5119688" y="4064000"/>
              <a:ext cx="254000" cy="18256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61"/>
            <p:cNvSpPr>
              <a:spLocks noChangeShapeType="1"/>
            </p:cNvSpPr>
            <p:nvPr/>
          </p:nvSpPr>
          <p:spPr bwMode="auto">
            <a:xfrm>
              <a:off x="5373688" y="4246563"/>
              <a:ext cx="287337" cy="2016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62"/>
            <p:cNvSpPr>
              <a:spLocks noChangeShapeType="1"/>
            </p:cNvSpPr>
            <p:nvPr/>
          </p:nvSpPr>
          <p:spPr bwMode="auto">
            <a:xfrm>
              <a:off x="5661025" y="4448175"/>
              <a:ext cx="115888" cy="317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63"/>
            <p:cNvSpPr>
              <a:spLocks noChangeShapeType="1"/>
            </p:cNvSpPr>
            <p:nvPr/>
          </p:nvSpPr>
          <p:spPr bwMode="auto">
            <a:xfrm>
              <a:off x="5799138" y="4021138"/>
              <a:ext cx="239712" cy="841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64"/>
            <p:cNvSpPr>
              <a:spLocks noChangeShapeType="1"/>
            </p:cNvSpPr>
            <p:nvPr/>
          </p:nvSpPr>
          <p:spPr bwMode="auto">
            <a:xfrm>
              <a:off x="6038850" y="4105275"/>
              <a:ext cx="230188" cy="444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65"/>
            <p:cNvSpPr>
              <a:spLocks noChangeShapeType="1"/>
            </p:cNvSpPr>
            <p:nvPr/>
          </p:nvSpPr>
          <p:spPr bwMode="auto">
            <a:xfrm>
              <a:off x="6269038" y="4149725"/>
              <a:ext cx="263525" cy="968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66"/>
            <p:cNvSpPr>
              <a:spLocks/>
            </p:cNvSpPr>
            <p:nvPr/>
          </p:nvSpPr>
          <p:spPr bwMode="auto">
            <a:xfrm>
              <a:off x="6532563" y="4246563"/>
              <a:ext cx="415925" cy="44450"/>
            </a:xfrm>
            <a:custGeom>
              <a:avLst/>
              <a:gdLst>
                <a:gd name="T0" fmla="*/ 0 w 614"/>
                <a:gd name="T1" fmla="*/ 0 h 33"/>
                <a:gd name="T2" fmla="*/ 18813494 w 614"/>
                <a:gd name="T3" fmla="*/ 0 h 33"/>
                <a:gd name="T4" fmla="*/ 33038941 w 614"/>
                <a:gd name="T5" fmla="*/ 0 h 33"/>
                <a:gd name="T6" fmla="*/ 51393834 w 614"/>
                <a:gd name="T7" fmla="*/ 5443105 h 33"/>
                <a:gd name="T8" fmla="*/ 138120970 w 614"/>
                <a:gd name="T9" fmla="*/ 21772418 h 33"/>
                <a:gd name="T10" fmla="*/ 281748543 w 614"/>
                <a:gd name="T11" fmla="*/ 5987280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4" h="33">
                  <a:moveTo>
                    <a:pt x="0" y="0"/>
                  </a:moveTo>
                  <a:lnTo>
                    <a:pt x="41" y="0"/>
                  </a:lnTo>
                  <a:lnTo>
                    <a:pt x="72" y="0"/>
                  </a:lnTo>
                  <a:lnTo>
                    <a:pt x="112" y="3"/>
                  </a:lnTo>
                  <a:lnTo>
                    <a:pt x="301" y="12"/>
                  </a:lnTo>
                  <a:lnTo>
                    <a:pt x="614" y="3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67"/>
            <p:cNvSpPr>
              <a:spLocks/>
            </p:cNvSpPr>
            <p:nvPr/>
          </p:nvSpPr>
          <p:spPr bwMode="auto">
            <a:xfrm>
              <a:off x="6948488" y="4291013"/>
              <a:ext cx="1836737" cy="180975"/>
            </a:xfrm>
            <a:custGeom>
              <a:avLst/>
              <a:gdLst>
                <a:gd name="T0" fmla="*/ 0 w 919"/>
                <a:gd name="T1" fmla="*/ 0 h 27"/>
                <a:gd name="T2" fmla="*/ 2147483647 w 919"/>
                <a:gd name="T3" fmla="*/ 1213035208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9" h="27">
                  <a:moveTo>
                    <a:pt x="0" y="0"/>
                  </a:moveTo>
                  <a:lnTo>
                    <a:pt x="919" y="27"/>
                  </a:lnTo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68"/>
            <p:cNvSpPr>
              <a:spLocks/>
            </p:cNvSpPr>
            <p:nvPr/>
          </p:nvSpPr>
          <p:spPr bwMode="auto">
            <a:xfrm>
              <a:off x="7132638" y="2619375"/>
              <a:ext cx="1620837" cy="449263"/>
            </a:xfrm>
            <a:custGeom>
              <a:avLst/>
              <a:gdLst>
                <a:gd name="T0" fmla="*/ 2147483647 w 1107"/>
                <a:gd name="T1" fmla="*/ 1710485112 h 118"/>
                <a:gd name="T2" fmla="*/ 0 w 1107"/>
                <a:gd name="T3" fmla="*/ 0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7" h="118">
                  <a:moveTo>
                    <a:pt x="1107" y="118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69"/>
            <p:cNvSpPr>
              <a:spLocks noChangeShapeType="1"/>
            </p:cNvSpPr>
            <p:nvPr/>
          </p:nvSpPr>
          <p:spPr bwMode="auto">
            <a:xfrm flipH="1" flipV="1">
              <a:off x="6886575" y="2551113"/>
              <a:ext cx="246063" cy="6826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70"/>
            <p:cNvSpPr>
              <a:spLocks noChangeShapeType="1"/>
            </p:cNvSpPr>
            <p:nvPr/>
          </p:nvSpPr>
          <p:spPr bwMode="auto">
            <a:xfrm flipH="1" flipV="1">
              <a:off x="6605588" y="2455863"/>
              <a:ext cx="280987" cy="952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71"/>
            <p:cNvSpPr>
              <a:spLocks noChangeShapeType="1"/>
            </p:cNvSpPr>
            <p:nvPr/>
          </p:nvSpPr>
          <p:spPr bwMode="auto">
            <a:xfrm flipH="1" flipV="1">
              <a:off x="6357938" y="2393950"/>
              <a:ext cx="247650" cy="619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72"/>
            <p:cNvSpPr>
              <a:spLocks noChangeShapeType="1"/>
            </p:cNvSpPr>
            <p:nvPr/>
          </p:nvSpPr>
          <p:spPr bwMode="auto">
            <a:xfrm flipH="1" flipV="1">
              <a:off x="6064250" y="2279650"/>
              <a:ext cx="293688" cy="1143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73"/>
            <p:cNvSpPr>
              <a:spLocks noChangeShapeType="1"/>
            </p:cNvSpPr>
            <p:nvPr/>
          </p:nvSpPr>
          <p:spPr bwMode="auto">
            <a:xfrm flipH="1" flipV="1">
              <a:off x="5861050" y="2205038"/>
              <a:ext cx="203200" cy="746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74"/>
            <p:cNvSpPr>
              <a:spLocks/>
            </p:cNvSpPr>
            <p:nvPr/>
          </p:nvSpPr>
          <p:spPr bwMode="auto">
            <a:xfrm>
              <a:off x="671513" y="2660650"/>
              <a:ext cx="428625" cy="85725"/>
            </a:xfrm>
            <a:custGeom>
              <a:avLst/>
              <a:gdLst>
                <a:gd name="T0" fmla="*/ 0 w 631"/>
                <a:gd name="T1" fmla="*/ 0 h 61"/>
                <a:gd name="T2" fmla="*/ 121815089 w 631"/>
                <a:gd name="T3" fmla="*/ 63197594 h 61"/>
                <a:gd name="T4" fmla="*/ 218712869 w 631"/>
                <a:gd name="T5" fmla="*/ 104671630 h 61"/>
                <a:gd name="T6" fmla="*/ 259779355 w 631"/>
                <a:gd name="T7" fmla="*/ 116521355 h 61"/>
                <a:gd name="T8" fmla="*/ 276390442 w 631"/>
                <a:gd name="T9" fmla="*/ 118497246 h 61"/>
                <a:gd name="T10" fmla="*/ 291155928 w 631"/>
                <a:gd name="T11" fmla="*/ 120471732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1" h="61">
                  <a:moveTo>
                    <a:pt x="0" y="0"/>
                  </a:moveTo>
                  <a:lnTo>
                    <a:pt x="264" y="32"/>
                  </a:lnTo>
                  <a:lnTo>
                    <a:pt x="474" y="53"/>
                  </a:lnTo>
                  <a:lnTo>
                    <a:pt x="563" y="59"/>
                  </a:lnTo>
                  <a:lnTo>
                    <a:pt x="599" y="60"/>
                  </a:lnTo>
                  <a:lnTo>
                    <a:pt x="631" y="6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75"/>
            <p:cNvSpPr>
              <a:spLocks noChangeShapeType="1"/>
            </p:cNvSpPr>
            <p:nvPr/>
          </p:nvSpPr>
          <p:spPr bwMode="auto">
            <a:xfrm flipV="1">
              <a:off x="1100138" y="2679700"/>
              <a:ext cx="444500" cy="666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76"/>
            <p:cNvSpPr>
              <a:spLocks noChangeShapeType="1"/>
            </p:cNvSpPr>
            <p:nvPr/>
          </p:nvSpPr>
          <p:spPr bwMode="auto">
            <a:xfrm flipV="1">
              <a:off x="1544638" y="2660650"/>
              <a:ext cx="441325" cy="190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Line 77"/>
            <p:cNvSpPr>
              <a:spLocks noChangeShapeType="1"/>
            </p:cNvSpPr>
            <p:nvPr/>
          </p:nvSpPr>
          <p:spPr bwMode="auto">
            <a:xfrm flipV="1">
              <a:off x="1985963" y="2619375"/>
              <a:ext cx="301625" cy="412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78"/>
            <p:cNvSpPr>
              <a:spLocks/>
            </p:cNvSpPr>
            <p:nvPr/>
          </p:nvSpPr>
          <p:spPr bwMode="auto">
            <a:xfrm>
              <a:off x="2287588" y="2551113"/>
              <a:ext cx="261937" cy="68262"/>
            </a:xfrm>
            <a:custGeom>
              <a:avLst/>
              <a:gdLst>
                <a:gd name="T0" fmla="*/ 0 w 385"/>
                <a:gd name="T1" fmla="*/ 95095932 h 49"/>
                <a:gd name="T2" fmla="*/ 84245062 w 385"/>
                <a:gd name="T3" fmla="*/ 38814609 h 49"/>
                <a:gd name="T4" fmla="*/ 178210369 w 385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5" h="49">
                  <a:moveTo>
                    <a:pt x="0" y="49"/>
                  </a:moveTo>
                  <a:lnTo>
                    <a:pt x="182" y="20"/>
                  </a:lnTo>
                  <a:lnTo>
                    <a:pt x="38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79"/>
            <p:cNvSpPr>
              <a:spLocks noChangeShapeType="1"/>
            </p:cNvSpPr>
            <p:nvPr/>
          </p:nvSpPr>
          <p:spPr bwMode="auto">
            <a:xfrm flipV="1">
              <a:off x="2549525" y="2478088"/>
              <a:ext cx="425450" cy="730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Line 80"/>
            <p:cNvSpPr>
              <a:spLocks noChangeShapeType="1"/>
            </p:cNvSpPr>
            <p:nvPr/>
          </p:nvSpPr>
          <p:spPr bwMode="auto">
            <a:xfrm flipV="1">
              <a:off x="2974975" y="2290763"/>
              <a:ext cx="393700" cy="1873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81"/>
            <p:cNvSpPr>
              <a:spLocks noChangeShapeType="1"/>
            </p:cNvSpPr>
            <p:nvPr/>
          </p:nvSpPr>
          <p:spPr bwMode="auto">
            <a:xfrm flipV="1">
              <a:off x="3368675" y="2114550"/>
              <a:ext cx="504825" cy="1762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Line 82"/>
            <p:cNvSpPr>
              <a:spLocks noChangeShapeType="1"/>
            </p:cNvSpPr>
            <p:nvPr/>
          </p:nvSpPr>
          <p:spPr bwMode="auto">
            <a:xfrm flipV="1">
              <a:off x="3873500" y="2065338"/>
              <a:ext cx="417513" cy="492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Line 83"/>
            <p:cNvSpPr>
              <a:spLocks noChangeShapeType="1"/>
            </p:cNvSpPr>
            <p:nvPr/>
          </p:nvSpPr>
          <p:spPr bwMode="auto">
            <a:xfrm>
              <a:off x="4300538" y="2230438"/>
              <a:ext cx="223837" cy="603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84"/>
            <p:cNvSpPr>
              <a:spLocks noChangeShapeType="1"/>
            </p:cNvSpPr>
            <p:nvPr/>
          </p:nvSpPr>
          <p:spPr bwMode="auto">
            <a:xfrm>
              <a:off x="4524375" y="2290763"/>
              <a:ext cx="219075" cy="714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Line 85"/>
            <p:cNvSpPr>
              <a:spLocks noChangeShapeType="1"/>
            </p:cNvSpPr>
            <p:nvPr/>
          </p:nvSpPr>
          <p:spPr bwMode="auto">
            <a:xfrm>
              <a:off x="4743450" y="2362200"/>
              <a:ext cx="128588" cy="254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Line 86"/>
            <p:cNvSpPr>
              <a:spLocks noChangeShapeType="1"/>
            </p:cNvSpPr>
            <p:nvPr/>
          </p:nvSpPr>
          <p:spPr bwMode="auto">
            <a:xfrm>
              <a:off x="4878388" y="2254250"/>
              <a:ext cx="128587" cy="365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87"/>
            <p:cNvSpPr>
              <a:spLocks noChangeShapeType="1"/>
            </p:cNvSpPr>
            <p:nvPr/>
          </p:nvSpPr>
          <p:spPr bwMode="auto">
            <a:xfrm>
              <a:off x="5006975" y="2290763"/>
              <a:ext cx="215900" cy="714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88"/>
            <p:cNvSpPr>
              <a:spLocks noChangeShapeType="1"/>
            </p:cNvSpPr>
            <p:nvPr/>
          </p:nvSpPr>
          <p:spPr bwMode="auto">
            <a:xfrm>
              <a:off x="5222875" y="2362200"/>
              <a:ext cx="165100" cy="1031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89"/>
            <p:cNvSpPr>
              <a:spLocks noChangeShapeType="1"/>
            </p:cNvSpPr>
            <p:nvPr/>
          </p:nvSpPr>
          <p:spPr bwMode="auto">
            <a:xfrm>
              <a:off x="5387975" y="2465388"/>
              <a:ext cx="90488" cy="619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90"/>
            <p:cNvSpPr>
              <a:spLocks noChangeShapeType="1"/>
            </p:cNvSpPr>
            <p:nvPr/>
          </p:nvSpPr>
          <p:spPr bwMode="auto">
            <a:xfrm>
              <a:off x="5478463" y="2527300"/>
              <a:ext cx="201612" cy="1016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Line 91"/>
            <p:cNvSpPr>
              <a:spLocks noChangeShapeType="1"/>
            </p:cNvSpPr>
            <p:nvPr/>
          </p:nvSpPr>
          <p:spPr bwMode="auto">
            <a:xfrm>
              <a:off x="5680075" y="2628900"/>
              <a:ext cx="165100" cy="508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Freeform 92"/>
            <p:cNvSpPr>
              <a:spLocks/>
            </p:cNvSpPr>
            <p:nvPr/>
          </p:nvSpPr>
          <p:spPr bwMode="auto">
            <a:xfrm>
              <a:off x="647700" y="2527300"/>
              <a:ext cx="3662363" cy="792163"/>
            </a:xfrm>
            <a:custGeom>
              <a:avLst/>
              <a:gdLst>
                <a:gd name="T0" fmla="*/ 7848600 w 5390"/>
                <a:gd name="T1" fmla="*/ 839053567 h 549"/>
                <a:gd name="T2" fmla="*/ 22622396 w 5390"/>
                <a:gd name="T3" fmla="*/ 843217833 h 549"/>
                <a:gd name="T4" fmla="*/ 140813441 w 5390"/>
                <a:gd name="T5" fmla="*/ 955645819 h 549"/>
                <a:gd name="T6" fmla="*/ 314407409 w 5390"/>
                <a:gd name="T7" fmla="*/ 1005614134 h 549"/>
                <a:gd name="T8" fmla="*/ 526781656 w 5390"/>
                <a:gd name="T9" fmla="*/ 988958510 h 549"/>
                <a:gd name="T10" fmla="*/ 741003392 w 5390"/>
                <a:gd name="T11" fmla="*/ 870282681 h 549"/>
                <a:gd name="T12" fmla="*/ 908133527 w 5390"/>
                <a:gd name="T13" fmla="*/ 774510319 h 549"/>
                <a:gd name="T14" fmla="*/ 933064095 w 5390"/>
                <a:gd name="T15" fmla="*/ 778674585 h 549"/>
                <a:gd name="T16" fmla="*/ 1018475971 w 5390"/>
                <a:gd name="T17" fmla="*/ 811987276 h 549"/>
                <a:gd name="T18" fmla="*/ 1203149437 w 5390"/>
                <a:gd name="T19" fmla="*/ 795330209 h 549"/>
                <a:gd name="T20" fmla="*/ 1342578110 w 5390"/>
                <a:gd name="T21" fmla="*/ 703722113 h 549"/>
                <a:gd name="T22" fmla="*/ 1633439718 w 5390"/>
                <a:gd name="T23" fmla="*/ 551735036 h 549"/>
                <a:gd name="T24" fmla="*/ 1920145665 w 5390"/>
                <a:gd name="T25" fmla="*/ 351860335 h 549"/>
                <a:gd name="T26" fmla="*/ 2130211740 w 5390"/>
                <a:gd name="T27" fmla="*/ 156151344 h 549"/>
                <a:gd name="T28" fmla="*/ 2147483647 w 5390"/>
                <a:gd name="T29" fmla="*/ 35394824 h 549"/>
                <a:gd name="T30" fmla="*/ 2147483647 w 5390"/>
                <a:gd name="T31" fmla="*/ 0 h 549"/>
                <a:gd name="T32" fmla="*/ 2147483647 w 5390"/>
                <a:gd name="T33" fmla="*/ 6246400 h 549"/>
                <a:gd name="T34" fmla="*/ 2147483647 w 5390"/>
                <a:gd name="T35" fmla="*/ 139495720 h 549"/>
                <a:gd name="T36" fmla="*/ 2147483647 w 5390"/>
                <a:gd name="T37" fmla="*/ 141577853 h 549"/>
                <a:gd name="T38" fmla="*/ 2147483647 w 5390"/>
                <a:gd name="T39" fmla="*/ 212366058 h 549"/>
                <a:gd name="T40" fmla="*/ 1876285641 w 5390"/>
                <a:gd name="T41" fmla="*/ 514258079 h 549"/>
                <a:gd name="T42" fmla="*/ 1487085849 w 5390"/>
                <a:gd name="T43" fmla="*/ 803658742 h 549"/>
                <a:gd name="T44" fmla="*/ 1415524363 w 5390"/>
                <a:gd name="T45" fmla="*/ 826560766 h 549"/>
                <a:gd name="T46" fmla="*/ 1326419547 w 5390"/>
                <a:gd name="T47" fmla="*/ 847380657 h 549"/>
                <a:gd name="T48" fmla="*/ 1281636118 w 5390"/>
                <a:gd name="T49" fmla="*/ 878611214 h 549"/>
                <a:gd name="T50" fmla="*/ 1146362426 w 5390"/>
                <a:gd name="T51" fmla="*/ 978547843 h 549"/>
                <a:gd name="T52" fmla="*/ 1107119425 w 5390"/>
                <a:gd name="T53" fmla="*/ 978547843 h 549"/>
                <a:gd name="T54" fmla="*/ 1086805201 w 5390"/>
                <a:gd name="T55" fmla="*/ 984794243 h 549"/>
                <a:gd name="T56" fmla="*/ 1034634534 w 5390"/>
                <a:gd name="T57" fmla="*/ 986876377 h 549"/>
                <a:gd name="T58" fmla="*/ 922907322 w 5390"/>
                <a:gd name="T59" fmla="*/ 955645819 h 549"/>
                <a:gd name="T60" fmla="*/ 871660060 w 5390"/>
                <a:gd name="T61" fmla="*/ 953563686 h 549"/>
                <a:gd name="T62" fmla="*/ 725306191 w 5390"/>
                <a:gd name="T63" fmla="*/ 1026434025 h 549"/>
                <a:gd name="T64" fmla="*/ 463992854 w 5390"/>
                <a:gd name="T65" fmla="*/ 1136781320 h 549"/>
                <a:gd name="T66" fmla="*/ 431213007 w 5390"/>
                <a:gd name="T67" fmla="*/ 1136781320 h 549"/>
                <a:gd name="T68" fmla="*/ 393816815 w 5390"/>
                <a:gd name="T69" fmla="*/ 1136781320 h 549"/>
                <a:gd name="T70" fmla="*/ 373041229 w 5390"/>
                <a:gd name="T71" fmla="*/ 1136781320 h 549"/>
                <a:gd name="T72" fmla="*/ 268700575 w 5390"/>
                <a:gd name="T73" fmla="*/ 1143027721 h 549"/>
                <a:gd name="T74" fmla="*/ 235920727 w 5390"/>
                <a:gd name="T75" fmla="*/ 1143027721 h 549"/>
                <a:gd name="T76" fmla="*/ 53555434 w 5390"/>
                <a:gd name="T77" fmla="*/ 1032680425 h 549"/>
                <a:gd name="T78" fmla="*/ 1846809 w 5390"/>
                <a:gd name="T79" fmla="*/ 83905356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90" h="549">
                  <a:moveTo>
                    <a:pt x="4" y="403"/>
                  </a:moveTo>
                  <a:lnTo>
                    <a:pt x="17" y="403"/>
                  </a:lnTo>
                  <a:lnTo>
                    <a:pt x="30" y="403"/>
                  </a:lnTo>
                  <a:lnTo>
                    <a:pt x="49" y="405"/>
                  </a:lnTo>
                  <a:lnTo>
                    <a:pt x="143" y="421"/>
                  </a:lnTo>
                  <a:lnTo>
                    <a:pt x="305" y="459"/>
                  </a:lnTo>
                  <a:lnTo>
                    <a:pt x="478" y="483"/>
                  </a:lnTo>
                  <a:lnTo>
                    <a:pt x="681" y="483"/>
                  </a:lnTo>
                  <a:lnTo>
                    <a:pt x="869" y="486"/>
                  </a:lnTo>
                  <a:lnTo>
                    <a:pt x="1141" y="475"/>
                  </a:lnTo>
                  <a:lnTo>
                    <a:pt x="1353" y="444"/>
                  </a:lnTo>
                  <a:lnTo>
                    <a:pt x="1605" y="418"/>
                  </a:lnTo>
                  <a:lnTo>
                    <a:pt x="1815" y="388"/>
                  </a:lnTo>
                  <a:lnTo>
                    <a:pt x="1967" y="372"/>
                  </a:lnTo>
                  <a:lnTo>
                    <a:pt x="1991" y="372"/>
                  </a:lnTo>
                  <a:lnTo>
                    <a:pt x="2021" y="374"/>
                  </a:lnTo>
                  <a:lnTo>
                    <a:pt x="2087" y="379"/>
                  </a:lnTo>
                  <a:lnTo>
                    <a:pt x="2206" y="390"/>
                  </a:lnTo>
                  <a:lnTo>
                    <a:pt x="2413" y="397"/>
                  </a:lnTo>
                  <a:lnTo>
                    <a:pt x="2606" y="382"/>
                  </a:lnTo>
                  <a:lnTo>
                    <a:pt x="2730" y="357"/>
                  </a:lnTo>
                  <a:lnTo>
                    <a:pt x="2908" y="338"/>
                  </a:lnTo>
                  <a:lnTo>
                    <a:pt x="3197" y="317"/>
                  </a:lnTo>
                  <a:lnTo>
                    <a:pt x="3538" y="265"/>
                  </a:lnTo>
                  <a:lnTo>
                    <a:pt x="3902" y="201"/>
                  </a:lnTo>
                  <a:lnTo>
                    <a:pt x="4159" y="169"/>
                  </a:lnTo>
                  <a:lnTo>
                    <a:pt x="4426" y="109"/>
                  </a:lnTo>
                  <a:lnTo>
                    <a:pt x="4614" y="75"/>
                  </a:lnTo>
                  <a:lnTo>
                    <a:pt x="4783" y="45"/>
                  </a:lnTo>
                  <a:lnTo>
                    <a:pt x="4962" y="17"/>
                  </a:lnTo>
                  <a:lnTo>
                    <a:pt x="5109" y="6"/>
                  </a:lnTo>
                  <a:lnTo>
                    <a:pt x="5273" y="0"/>
                  </a:lnTo>
                  <a:lnTo>
                    <a:pt x="5342" y="0"/>
                  </a:lnTo>
                  <a:lnTo>
                    <a:pt x="5383" y="3"/>
                  </a:lnTo>
                  <a:lnTo>
                    <a:pt x="5390" y="75"/>
                  </a:lnTo>
                  <a:lnTo>
                    <a:pt x="5128" y="67"/>
                  </a:lnTo>
                  <a:lnTo>
                    <a:pt x="5105" y="67"/>
                  </a:lnTo>
                  <a:lnTo>
                    <a:pt x="5074" y="68"/>
                  </a:lnTo>
                  <a:lnTo>
                    <a:pt x="4999" y="78"/>
                  </a:lnTo>
                  <a:lnTo>
                    <a:pt x="4862" y="102"/>
                  </a:lnTo>
                  <a:lnTo>
                    <a:pt x="4493" y="170"/>
                  </a:lnTo>
                  <a:lnTo>
                    <a:pt x="4064" y="247"/>
                  </a:lnTo>
                  <a:lnTo>
                    <a:pt x="3610" y="326"/>
                  </a:lnTo>
                  <a:lnTo>
                    <a:pt x="3221" y="386"/>
                  </a:lnTo>
                  <a:lnTo>
                    <a:pt x="3160" y="388"/>
                  </a:lnTo>
                  <a:lnTo>
                    <a:pt x="3066" y="397"/>
                  </a:lnTo>
                  <a:lnTo>
                    <a:pt x="2899" y="407"/>
                  </a:lnTo>
                  <a:lnTo>
                    <a:pt x="2873" y="407"/>
                  </a:lnTo>
                  <a:lnTo>
                    <a:pt x="2843" y="412"/>
                  </a:lnTo>
                  <a:lnTo>
                    <a:pt x="2776" y="422"/>
                  </a:lnTo>
                  <a:lnTo>
                    <a:pt x="2675" y="444"/>
                  </a:lnTo>
                  <a:lnTo>
                    <a:pt x="2483" y="470"/>
                  </a:lnTo>
                  <a:lnTo>
                    <a:pt x="2436" y="470"/>
                  </a:lnTo>
                  <a:lnTo>
                    <a:pt x="2398" y="470"/>
                  </a:lnTo>
                  <a:lnTo>
                    <a:pt x="2377" y="470"/>
                  </a:lnTo>
                  <a:lnTo>
                    <a:pt x="2354" y="473"/>
                  </a:lnTo>
                  <a:lnTo>
                    <a:pt x="2272" y="474"/>
                  </a:lnTo>
                  <a:lnTo>
                    <a:pt x="2241" y="474"/>
                  </a:lnTo>
                  <a:lnTo>
                    <a:pt x="2219" y="473"/>
                  </a:lnTo>
                  <a:lnTo>
                    <a:pt x="1999" y="459"/>
                  </a:lnTo>
                  <a:lnTo>
                    <a:pt x="1925" y="458"/>
                  </a:lnTo>
                  <a:lnTo>
                    <a:pt x="1888" y="458"/>
                  </a:lnTo>
                  <a:lnTo>
                    <a:pt x="1846" y="462"/>
                  </a:lnTo>
                  <a:lnTo>
                    <a:pt x="1571" y="493"/>
                  </a:lnTo>
                  <a:lnTo>
                    <a:pt x="1289" y="520"/>
                  </a:lnTo>
                  <a:lnTo>
                    <a:pt x="1005" y="546"/>
                  </a:lnTo>
                  <a:lnTo>
                    <a:pt x="961" y="546"/>
                  </a:lnTo>
                  <a:lnTo>
                    <a:pt x="934" y="546"/>
                  </a:lnTo>
                  <a:lnTo>
                    <a:pt x="906" y="546"/>
                  </a:lnTo>
                  <a:lnTo>
                    <a:pt x="853" y="546"/>
                  </a:lnTo>
                  <a:lnTo>
                    <a:pt x="829" y="546"/>
                  </a:lnTo>
                  <a:lnTo>
                    <a:pt x="808" y="546"/>
                  </a:lnTo>
                  <a:lnTo>
                    <a:pt x="670" y="549"/>
                  </a:lnTo>
                  <a:lnTo>
                    <a:pt x="582" y="549"/>
                  </a:lnTo>
                  <a:lnTo>
                    <a:pt x="544" y="549"/>
                  </a:lnTo>
                  <a:lnTo>
                    <a:pt x="511" y="549"/>
                  </a:lnTo>
                  <a:lnTo>
                    <a:pt x="256" y="521"/>
                  </a:lnTo>
                  <a:lnTo>
                    <a:pt x="116" y="496"/>
                  </a:lnTo>
                  <a:lnTo>
                    <a:pt x="0" y="475"/>
                  </a:lnTo>
                  <a:lnTo>
                    <a:pt x="4" y="40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93"/>
            <p:cNvSpPr>
              <a:spLocks noChangeShapeType="1"/>
            </p:cNvSpPr>
            <p:nvPr/>
          </p:nvSpPr>
          <p:spPr bwMode="auto">
            <a:xfrm>
              <a:off x="630238" y="3790950"/>
              <a:ext cx="215900" cy="889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94"/>
            <p:cNvSpPr>
              <a:spLocks noChangeShapeType="1"/>
            </p:cNvSpPr>
            <p:nvPr/>
          </p:nvSpPr>
          <p:spPr bwMode="auto">
            <a:xfrm>
              <a:off x="846138" y="3879850"/>
              <a:ext cx="277812" cy="539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Line 95"/>
            <p:cNvSpPr>
              <a:spLocks noChangeShapeType="1"/>
            </p:cNvSpPr>
            <p:nvPr/>
          </p:nvSpPr>
          <p:spPr bwMode="auto">
            <a:xfrm flipV="1">
              <a:off x="1123950" y="3916363"/>
              <a:ext cx="190500" cy="1746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Line 96"/>
            <p:cNvSpPr>
              <a:spLocks noChangeShapeType="1"/>
            </p:cNvSpPr>
            <p:nvPr/>
          </p:nvSpPr>
          <p:spPr bwMode="auto">
            <a:xfrm flipV="1">
              <a:off x="1314450" y="3875088"/>
              <a:ext cx="219075" cy="412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97"/>
            <p:cNvSpPr>
              <a:spLocks noChangeShapeType="1"/>
            </p:cNvSpPr>
            <p:nvPr/>
          </p:nvSpPr>
          <p:spPr bwMode="auto">
            <a:xfrm flipV="1">
              <a:off x="1533525" y="3798888"/>
              <a:ext cx="192088" cy="762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Line 98"/>
            <p:cNvSpPr>
              <a:spLocks noChangeShapeType="1"/>
            </p:cNvSpPr>
            <p:nvPr/>
          </p:nvSpPr>
          <p:spPr bwMode="auto">
            <a:xfrm flipV="1">
              <a:off x="1725613" y="3751263"/>
              <a:ext cx="195262" cy="476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Freeform 99"/>
            <p:cNvSpPr>
              <a:spLocks/>
            </p:cNvSpPr>
            <p:nvPr/>
          </p:nvSpPr>
          <p:spPr bwMode="auto">
            <a:xfrm>
              <a:off x="1920875" y="3751263"/>
              <a:ext cx="128588" cy="6350"/>
            </a:xfrm>
            <a:custGeom>
              <a:avLst/>
              <a:gdLst>
                <a:gd name="T0" fmla="*/ 0 w 187"/>
                <a:gd name="T1" fmla="*/ 0 h 7"/>
                <a:gd name="T2" fmla="*/ 21278220 w 187"/>
                <a:gd name="T3" fmla="*/ 0 h 7"/>
                <a:gd name="T4" fmla="*/ 33099376 w 187"/>
                <a:gd name="T5" fmla="*/ 0 h 7"/>
                <a:gd name="T6" fmla="*/ 44447439 w 187"/>
                <a:gd name="T7" fmla="*/ 2468336 h 7"/>
                <a:gd name="T8" fmla="*/ 88421785 w 187"/>
                <a:gd name="T9" fmla="*/ 576035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7">
                  <a:moveTo>
                    <a:pt x="0" y="0"/>
                  </a:moveTo>
                  <a:lnTo>
                    <a:pt x="45" y="0"/>
                  </a:lnTo>
                  <a:lnTo>
                    <a:pt x="70" y="0"/>
                  </a:lnTo>
                  <a:lnTo>
                    <a:pt x="94" y="3"/>
                  </a:lnTo>
                  <a:lnTo>
                    <a:pt x="187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Freeform 100"/>
            <p:cNvSpPr>
              <a:spLocks/>
            </p:cNvSpPr>
            <p:nvPr/>
          </p:nvSpPr>
          <p:spPr bwMode="auto">
            <a:xfrm>
              <a:off x="2049463" y="3757613"/>
              <a:ext cx="187325" cy="33337"/>
            </a:xfrm>
            <a:custGeom>
              <a:avLst/>
              <a:gdLst>
                <a:gd name="T0" fmla="*/ 0 w 282"/>
                <a:gd name="T1" fmla="*/ 0 h 19"/>
                <a:gd name="T2" fmla="*/ 10148764 w 282"/>
                <a:gd name="T3" fmla="*/ 0 h 19"/>
                <a:gd name="T4" fmla="*/ 24710293 w 282"/>
                <a:gd name="T5" fmla="*/ 6156818 h 19"/>
                <a:gd name="T6" fmla="*/ 58246118 w 282"/>
                <a:gd name="T7" fmla="*/ 21549739 h 19"/>
                <a:gd name="T8" fmla="*/ 124434949 w 282"/>
                <a:gd name="T9" fmla="*/ 5849239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2" h="19">
                  <a:moveTo>
                    <a:pt x="0" y="0"/>
                  </a:moveTo>
                  <a:lnTo>
                    <a:pt x="23" y="0"/>
                  </a:lnTo>
                  <a:lnTo>
                    <a:pt x="56" y="2"/>
                  </a:lnTo>
                  <a:lnTo>
                    <a:pt x="132" y="7"/>
                  </a:lnTo>
                  <a:lnTo>
                    <a:pt x="282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Freeform 101"/>
            <p:cNvSpPr>
              <a:spLocks/>
            </p:cNvSpPr>
            <p:nvPr/>
          </p:nvSpPr>
          <p:spPr bwMode="auto">
            <a:xfrm>
              <a:off x="2236788" y="3757613"/>
              <a:ext cx="211137" cy="33337"/>
            </a:xfrm>
            <a:custGeom>
              <a:avLst/>
              <a:gdLst>
                <a:gd name="T0" fmla="*/ 0 w 310"/>
                <a:gd name="T1" fmla="*/ 52921694 h 21"/>
                <a:gd name="T2" fmla="*/ 32007688 w 310"/>
                <a:gd name="T3" fmla="*/ 52921694 h 21"/>
                <a:gd name="T4" fmla="*/ 73293145 w 310"/>
                <a:gd name="T5" fmla="*/ 42841220 h 21"/>
                <a:gd name="T6" fmla="*/ 143802686 w 310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21">
                  <a:moveTo>
                    <a:pt x="0" y="21"/>
                  </a:moveTo>
                  <a:lnTo>
                    <a:pt x="69" y="21"/>
                  </a:lnTo>
                  <a:lnTo>
                    <a:pt x="158" y="17"/>
                  </a:lnTo>
                  <a:lnTo>
                    <a:pt x="3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Line 102"/>
            <p:cNvSpPr>
              <a:spLocks noChangeShapeType="1"/>
            </p:cNvSpPr>
            <p:nvPr/>
          </p:nvSpPr>
          <p:spPr bwMode="auto">
            <a:xfrm flipV="1">
              <a:off x="2447925" y="3706813"/>
              <a:ext cx="239713" cy="508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Line 103"/>
            <p:cNvSpPr>
              <a:spLocks noChangeShapeType="1"/>
            </p:cNvSpPr>
            <p:nvPr/>
          </p:nvSpPr>
          <p:spPr bwMode="auto">
            <a:xfrm flipV="1">
              <a:off x="2687638" y="3663950"/>
              <a:ext cx="176212" cy="4286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104"/>
            <p:cNvSpPr>
              <a:spLocks noChangeShapeType="1"/>
            </p:cNvSpPr>
            <p:nvPr/>
          </p:nvSpPr>
          <p:spPr bwMode="auto">
            <a:xfrm flipV="1">
              <a:off x="2863850" y="3616325"/>
              <a:ext cx="147638" cy="476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Line 105"/>
            <p:cNvSpPr>
              <a:spLocks noChangeShapeType="1"/>
            </p:cNvSpPr>
            <p:nvPr/>
          </p:nvSpPr>
          <p:spPr bwMode="auto">
            <a:xfrm flipV="1">
              <a:off x="3011488" y="3519488"/>
              <a:ext cx="200025" cy="968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106"/>
            <p:cNvSpPr>
              <a:spLocks noChangeShapeType="1"/>
            </p:cNvSpPr>
            <p:nvPr/>
          </p:nvSpPr>
          <p:spPr bwMode="auto">
            <a:xfrm flipV="1">
              <a:off x="3211513" y="3462338"/>
              <a:ext cx="123825" cy="571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Line 107"/>
            <p:cNvSpPr>
              <a:spLocks noChangeShapeType="1"/>
            </p:cNvSpPr>
            <p:nvPr/>
          </p:nvSpPr>
          <p:spPr bwMode="auto">
            <a:xfrm flipV="1">
              <a:off x="3335338" y="3417888"/>
              <a:ext cx="138112" cy="444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Line 108"/>
            <p:cNvSpPr>
              <a:spLocks noChangeShapeType="1"/>
            </p:cNvSpPr>
            <p:nvPr/>
          </p:nvSpPr>
          <p:spPr bwMode="auto">
            <a:xfrm flipV="1">
              <a:off x="3473450" y="3333750"/>
              <a:ext cx="192088" cy="841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109"/>
            <p:cNvSpPr>
              <a:spLocks noChangeShapeType="1"/>
            </p:cNvSpPr>
            <p:nvPr/>
          </p:nvSpPr>
          <p:spPr bwMode="auto">
            <a:xfrm flipV="1">
              <a:off x="3665538" y="3276600"/>
              <a:ext cx="122237" cy="571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110"/>
            <p:cNvSpPr>
              <a:spLocks noChangeShapeType="1"/>
            </p:cNvSpPr>
            <p:nvPr/>
          </p:nvSpPr>
          <p:spPr bwMode="auto">
            <a:xfrm flipV="1">
              <a:off x="3787775" y="3225800"/>
              <a:ext cx="139700" cy="508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Freeform 111"/>
            <p:cNvSpPr>
              <a:spLocks/>
            </p:cNvSpPr>
            <p:nvPr/>
          </p:nvSpPr>
          <p:spPr bwMode="auto">
            <a:xfrm>
              <a:off x="3927475" y="3195638"/>
              <a:ext cx="190500" cy="30162"/>
            </a:xfrm>
            <a:custGeom>
              <a:avLst/>
              <a:gdLst>
                <a:gd name="T0" fmla="*/ 0 w 282"/>
                <a:gd name="T1" fmla="*/ 53514485 h 17"/>
                <a:gd name="T2" fmla="*/ 61606484 w 282"/>
                <a:gd name="T3" fmla="*/ 25183496 h 17"/>
                <a:gd name="T4" fmla="*/ 97657596 w 282"/>
                <a:gd name="T5" fmla="*/ 3147493 h 17"/>
                <a:gd name="T6" fmla="*/ 114085856 w 282"/>
                <a:gd name="T7" fmla="*/ 3147493 h 17"/>
                <a:gd name="T8" fmla="*/ 128688830 w 28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2" h="17">
                  <a:moveTo>
                    <a:pt x="0" y="17"/>
                  </a:moveTo>
                  <a:lnTo>
                    <a:pt x="135" y="8"/>
                  </a:lnTo>
                  <a:lnTo>
                    <a:pt x="214" y="1"/>
                  </a:lnTo>
                  <a:lnTo>
                    <a:pt x="250" y="1"/>
                  </a:lnTo>
                  <a:lnTo>
                    <a:pt x="28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Freeform 112"/>
            <p:cNvSpPr>
              <a:spLocks/>
            </p:cNvSpPr>
            <p:nvPr/>
          </p:nvSpPr>
          <p:spPr bwMode="auto">
            <a:xfrm>
              <a:off x="4117975" y="3195638"/>
              <a:ext cx="139700" cy="7937"/>
            </a:xfrm>
            <a:custGeom>
              <a:avLst/>
              <a:gdLst>
                <a:gd name="T0" fmla="*/ 0 w 207"/>
                <a:gd name="T1" fmla="*/ 0 h 4"/>
                <a:gd name="T2" fmla="*/ 54655769 w 207"/>
                <a:gd name="T3" fmla="*/ 3936752 h 4"/>
                <a:gd name="T4" fmla="*/ 94280628 w 207"/>
                <a:gd name="T5" fmla="*/ 15748992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" h="4">
                  <a:moveTo>
                    <a:pt x="0" y="0"/>
                  </a:moveTo>
                  <a:lnTo>
                    <a:pt x="120" y="1"/>
                  </a:lnTo>
                  <a:lnTo>
                    <a:pt x="207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Freeform 113"/>
            <p:cNvSpPr>
              <a:spLocks/>
            </p:cNvSpPr>
            <p:nvPr/>
          </p:nvSpPr>
          <p:spPr bwMode="auto">
            <a:xfrm>
              <a:off x="4257675" y="3195638"/>
              <a:ext cx="74613" cy="7937"/>
            </a:xfrm>
            <a:custGeom>
              <a:avLst/>
              <a:gdLst>
                <a:gd name="T0" fmla="*/ 0 w 109"/>
                <a:gd name="T1" fmla="*/ 15748992 h 4"/>
                <a:gd name="T2" fmla="*/ 12183139 w 109"/>
                <a:gd name="T3" fmla="*/ 15748992 h 4"/>
                <a:gd name="T4" fmla="*/ 29520052 w 109"/>
                <a:gd name="T5" fmla="*/ 15748992 h 4"/>
                <a:gd name="T6" fmla="*/ 51074310 w 109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4">
                  <a:moveTo>
                    <a:pt x="0" y="4"/>
                  </a:moveTo>
                  <a:lnTo>
                    <a:pt x="26" y="4"/>
                  </a:lnTo>
                  <a:lnTo>
                    <a:pt x="63" y="4"/>
                  </a:lnTo>
                  <a:lnTo>
                    <a:pt x="10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14"/>
            <p:cNvSpPr>
              <a:spLocks noChangeShapeType="1"/>
            </p:cNvSpPr>
            <p:nvPr/>
          </p:nvSpPr>
          <p:spPr bwMode="auto">
            <a:xfrm>
              <a:off x="4332288" y="3195638"/>
              <a:ext cx="3175" cy="984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Line 115"/>
            <p:cNvSpPr>
              <a:spLocks noChangeShapeType="1"/>
            </p:cNvSpPr>
            <p:nvPr/>
          </p:nvSpPr>
          <p:spPr bwMode="auto">
            <a:xfrm flipV="1">
              <a:off x="630238" y="3790950"/>
              <a:ext cx="0" cy="1158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116"/>
            <p:cNvSpPr>
              <a:spLocks noChangeShapeType="1"/>
            </p:cNvSpPr>
            <p:nvPr/>
          </p:nvSpPr>
          <p:spPr bwMode="auto">
            <a:xfrm flipH="1">
              <a:off x="566738" y="2362200"/>
              <a:ext cx="117475" cy="289877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117"/>
            <p:cNvSpPr>
              <a:spLocks noChangeShapeType="1"/>
            </p:cNvSpPr>
            <p:nvPr/>
          </p:nvSpPr>
          <p:spPr bwMode="auto">
            <a:xfrm>
              <a:off x="4273550" y="1898650"/>
              <a:ext cx="161925" cy="327501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Freeform 118"/>
            <p:cNvSpPr>
              <a:spLocks/>
            </p:cNvSpPr>
            <p:nvPr/>
          </p:nvSpPr>
          <p:spPr bwMode="auto">
            <a:xfrm flipV="1">
              <a:off x="871538" y="1952625"/>
              <a:ext cx="363537" cy="3321050"/>
            </a:xfrm>
            <a:custGeom>
              <a:avLst/>
              <a:gdLst>
                <a:gd name="T0" fmla="*/ 15921437 w 539"/>
                <a:gd name="T1" fmla="*/ 0 h 2301"/>
                <a:gd name="T2" fmla="*/ 245193229 w 539"/>
                <a:gd name="T3" fmla="*/ 2147483647 h 2301"/>
                <a:gd name="T4" fmla="*/ 229271792 w 539"/>
                <a:gd name="T5" fmla="*/ 2147483647 h 2301"/>
                <a:gd name="T6" fmla="*/ 0 w 539"/>
                <a:gd name="T7" fmla="*/ 0 h 2301"/>
                <a:gd name="T8" fmla="*/ 15921437 w 539"/>
                <a:gd name="T9" fmla="*/ 0 h 2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" h="2301">
                  <a:moveTo>
                    <a:pt x="35" y="0"/>
                  </a:moveTo>
                  <a:lnTo>
                    <a:pt x="539" y="2301"/>
                  </a:lnTo>
                  <a:lnTo>
                    <a:pt x="504" y="2301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99"/>
            </a:solidFill>
            <a:ln w="1651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Rectangle 119"/>
            <p:cNvSpPr>
              <a:spLocks noChangeArrowheads="1"/>
            </p:cNvSpPr>
            <p:nvPr/>
          </p:nvSpPr>
          <p:spPr bwMode="auto">
            <a:xfrm>
              <a:off x="6596063" y="1881188"/>
              <a:ext cx="26987" cy="3395662"/>
            </a:xfrm>
            <a:prstGeom prst="rect">
              <a:avLst/>
            </a:prstGeom>
            <a:solidFill>
              <a:srgbClr val="000099"/>
            </a:solidFill>
            <a:ln w="1651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Freeform 120"/>
            <p:cNvSpPr>
              <a:spLocks/>
            </p:cNvSpPr>
            <p:nvPr/>
          </p:nvSpPr>
          <p:spPr bwMode="auto">
            <a:xfrm>
              <a:off x="4860925" y="2719388"/>
              <a:ext cx="974725" cy="525462"/>
            </a:xfrm>
            <a:custGeom>
              <a:avLst/>
              <a:gdLst>
                <a:gd name="T0" fmla="*/ 662544509 w 1434"/>
                <a:gd name="T1" fmla="*/ 573013440 h 366"/>
                <a:gd name="T2" fmla="*/ 489284761 w 1434"/>
                <a:gd name="T3" fmla="*/ 502933176 h 366"/>
                <a:gd name="T4" fmla="*/ 359456013 w 1434"/>
                <a:gd name="T5" fmla="*/ 313303128 h 366"/>
                <a:gd name="T6" fmla="*/ 213455939 w 1434"/>
                <a:gd name="T7" fmla="*/ 78325423 h 366"/>
                <a:gd name="T8" fmla="*/ 75772294 w 1434"/>
                <a:gd name="T9" fmla="*/ 14428670 h 366"/>
                <a:gd name="T10" fmla="*/ 5082300 w 1434"/>
                <a:gd name="T11" fmla="*/ 0 h 366"/>
                <a:gd name="T12" fmla="*/ 0 w 1434"/>
                <a:gd name="T13" fmla="*/ 142223612 h 366"/>
                <a:gd name="T14" fmla="*/ 128442790 w 1434"/>
                <a:gd name="T15" fmla="*/ 201997068 h 366"/>
                <a:gd name="T16" fmla="*/ 192202311 w 1434"/>
                <a:gd name="T17" fmla="*/ 257650098 h 366"/>
                <a:gd name="T18" fmla="*/ 262430772 w 1434"/>
                <a:gd name="T19" fmla="*/ 344220681 h 366"/>
                <a:gd name="T20" fmla="*/ 379323002 w 1434"/>
                <a:gd name="T21" fmla="*/ 556524557 h 366"/>
                <a:gd name="T22" fmla="*/ 516082222 w 1434"/>
                <a:gd name="T23" fmla="*/ 702870031 h 366"/>
                <a:gd name="T24" fmla="*/ 631588493 w 1434"/>
                <a:gd name="T25" fmla="*/ 754399764 h 366"/>
                <a:gd name="T26" fmla="*/ 655614037 w 1434"/>
                <a:gd name="T27" fmla="*/ 754399764 h 366"/>
                <a:gd name="T28" fmla="*/ 662544509 w 1434"/>
                <a:gd name="T29" fmla="*/ 573013440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34" h="366">
                  <a:moveTo>
                    <a:pt x="1434" y="278"/>
                  </a:moveTo>
                  <a:lnTo>
                    <a:pt x="1059" y="244"/>
                  </a:lnTo>
                  <a:lnTo>
                    <a:pt x="778" y="152"/>
                  </a:lnTo>
                  <a:lnTo>
                    <a:pt x="462" y="38"/>
                  </a:lnTo>
                  <a:lnTo>
                    <a:pt x="164" y="7"/>
                  </a:lnTo>
                  <a:lnTo>
                    <a:pt x="11" y="0"/>
                  </a:lnTo>
                  <a:lnTo>
                    <a:pt x="0" y="69"/>
                  </a:lnTo>
                  <a:lnTo>
                    <a:pt x="278" y="98"/>
                  </a:lnTo>
                  <a:lnTo>
                    <a:pt x="416" y="125"/>
                  </a:lnTo>
                  <a:lnTo>
                    <a:pt x="568" y="167"/>
                  </a:lnTo>
                  <a:lnTo>
                    <a:pt x="821" y="270"/>
                  </a:lnTo>
                  <a:lnTo>
                    <a:pt x="1117" y="341"/>
                  </a:lnTo>
                  <a:lnTo>
                    <a:pt x="1367" y="366"/>
                  </a:lnTo>
                  <a:lnTo>
                    <a:pt x="1419" y="366"/>
                  </a:lnTo>
                  <a:lnTo>
                    <a:pt x="1434" y="27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121"/>
            <p:cNvSpPr>
              <a:spLocks noChangeShapeType="1"/>
            </p:cNvSpPr>
            <p:nvPr/>
          </p:nvSpPr>
          <p:spPr bwMode="auto">
            <a:xfrm flipH="1">
              <a:off x="5776913" y="2065338"/>
              <a:ext cx="95250" cy="319563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122"/>
            <p:cNvSpPr>
              <a:spLocks noChangeShapeType="1"/>
            </p:cNvSpPr>
            <p:nvPr/>
          </p:nvSpPr>
          <p:spPr bwMode="auto">
            <a:xfrm flipH="1">
              <a:off x="4721225" y="2128838"/>
              <a:ext cx="165100" cy="313213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Freeform 123"/>
            <p:cNvSpPr>
              <a:spLocks/>
            </p:cNvSpPr>
            <p:nvPr/>
          </p:nvSpPr>
          <p:spPr bwMode="auto">
            <a:xfrm>
              <a:off x="2716213" y="1317625"/>
              <a:ext cx="1458912" cy="2132013"/>
            </a:xfrm>
            <a:custGeom>
              <a:avLst/>
              <a:gdLst>
                <a:gd name="T0" fmla="*/ 0 w 992"/>
                <a:gd name="T1" fmla="*/ 17733927 h 1601"/>
                <a:gd name="T2" fmla="*/ 12977258 w 992"/>
                <a:gd name="T3" fmla="*/ 148962590 h 1601"/>
                <a:gd name="T4" fmla="*/ 99492798 w 992"/>
                <a:gd name="T5" fmla="*/ 625996836 h 1601"/>
                <a:gd name="T6" fmla="*/ 235755473 w 992"/>
                <a:gd name="T7" fmla="*/ 1241352251 h 1601"/>
                <a:gd name="T8" fmla="*/ 324434380 w 992"/>
                <a:gd name="T9" fmla="*/ 1576517745 h 1601"/>
                <a:gd name="T10" fmla="*/ 404461292 w 992"/>
                <a:gd name="T11" fmla="*/ 1830107441 h 1601"/>
                <a:gd name="T12" fmla="*/ 458533689 w 992"/>
                <a:gd name="T13" fmla="*/ 1966656149 h 1601"/>
                <a:gd name="T14" fmla="*/ 555863120 w 992"/>
                <a:gd name="T15" fmla="*/ 2147483647 h 1601"/>
                <a:gd name="T16" fmla="*/ 640216765 w 992"/>
                <a:gd name="T17" fmla="*/ 2147483647 h 1601"/>
                <a:gd name="T18" fmla="*/ 705103053 w 992"/>
                <a:gd name="T19" fmla="*/ 2147483647 h 1601"/>
                <a:gd name="T20" fmla="*/ 925717902 w 992"/>
                <a:gd name="T21" fmla="*/ 2147483647 h 1601"/>
                <a:gd name="T22" fmla="*/ 1133355493 w 992"/>
                <a:gd name="T23" fmla="*/ 2147483647 h 1601"/>
                <a:gd name="T24" fmla="*/ 1304223208 w 992"/>
                <a:gd name="T25" fmla="*/ 2147483647 h 1601"/>
                <a:gd name="T26" fmla="*/ 1369110966 w 992"/>
                <a:gd name="T27" fmla="*/ 2147483647 h 1601"/>
                <a:gd name="T28" fmla="*/ 1442649249 w 992"/>
                <a:gd name="T29" fmla="*/ 2147483647 h 1601"/>
                <a:gd name="T30" fmla="*/ 1529164790 w 992"/>
                <a:gd name="T31" fmla="*/ 2147483647 h 1601"/>
                <a:gd name="T32" fmla="*/ 1626494221 w 992"/>
                <a:gd name="T33" fmla="*/ 2147483647 h 1601"/>
                <a:gd name="T34" fmla="*/ 1676241356 w 992"/>
                <a:gd name="T35" fmla="*/ 2147483647 h 1601"/>
                <a:gd name="T36" fmla="*/ 1702195871 w 992"/>
                <a:gd name="T37" fmla="*/ 2147483647 h 1601"/>
                <a:gd name="T38" fmla="*/ 1730313752 w 992"/>
                <a:gd name="T39" fmla="*/ 2147483647 h 1601"/>
                <a:gd name="T40" fmla="*/ 1931462715 w 992"/>
                <a:gd name="T41" fmla="*/ 2147483647 h 1601"/>
                <a:gd name="T42" fmla="*/ 2145588935 w 992"/>
                <a:gd name="T43" fmla="*/ 2147483647 h 1601"/>
                <a:gd name="T44" fmla="*/ 2145588935 w 992"/>
                <a:gd name="T45" fmla="*/ 2147483647 h 1601"/>
                <a:gd name="T46" fmla="*/ 1931462715 w 992"/>
                <a:gd name="T47" fmla="*/ 2147483647 h 1601"/>
                <a:gd name="T48" fmla="*/ 1736802381 w 992"/>
                <a:gd name="T49" fmla="*/ 2147483647 h 1601"/>
                <a:gd name="T50" fmla="*/ 1639471479 w 992"/>
                <a:gd name="T51" fmla="*/ 2147483647 h 1601"/>
                <a:gd name="T52" fmla="*/ 1594051077 w 992"/>
                <a:gd name="T53" fmla="*/ 2147483647 h 1601"/>
                <a:gd name="T54" fmla="*/ 1509698903 w 992"/>
                <a:gd name="T55" fmla="*/ 2147483647 h 1601"/>
                <a:gd name="T56" fmla="*/ 1446974511 w 992"/>
                <a:gd name="T57" fmla="*/ 2147483647 h 1601"/>
                <a:gd name="T58" fmla="*/ 1375599595 w 992"/>
                <a:gd name="T59" fmla="*/ 2147483647 h 1601"/>
                <a:gd name="T60" fmla="*/ 1308549941 w 992"/>
                <a:gd name="T61" fmla="*/ 2147483647 h 1601"/>
                <a:gd name="T62" fmla="*/ 1159310008 w 992"/>
                <a:gd name="T63" fmla="*/ 2147483647 h 1601"/>
                <a:gd name="T64" fmla="*/ 1010070076 w 992"/>
                <a:gd name="T65" fmla="*/ 2147483647 h 1601"/>
                <a:gd name="T66" fmla="*/ 737546196 w 992"/>
                <a:gd name="T67" fmla="*/ 2147483647 h 1601"/>
                <a:gd name="T68" fmla="*/ 685637166 w 992"/>
                <a:gd name="T69" fmla="*/ 2147483647 h 1601"/>
                <a:gd name="T70" fmla="*/ 575329006 w 992"/>
                <a:gd name="T71" fmla="*/ 2147483647 h 1601"/>
                <a:gd name="T72" fmla="*/ 480161471 w 992"/>
                <a:gd name="T73" fmla="*/ 1902815610 h 1601"/>
                <a:gd name="T74" fmla="*/ 426089074 w 992"/>
                <a:gd name="T75" fmla="*/ 1775134532 h 1601"/>
                <a:gd name="T76" fmla="*/ 350388895 w 992"/>
                <a:gd name="T77" fmla="*/ 1541049891 h 1601"/>
                <a:gd name="T78" fmla="*/ 266035250 w 992"/>
                <a:gd name="T79" fmla="*/ 1207658189 h 1601"/>
                <a:gd name="T80" fmla="*/ 127610680 w 992"/>
                <a:gd name="T81" fmla="*/ 597622820 h 1601"/>
                <a:gd name="T82" fmla="*/ 47583768 w 992"/>
                <a:gd name="T83" fmla="*/ 138322500 h 1601"/>
                <a:gd name="T84" fmla="*/ 30279777 w 992"/>
                <a:gd name="T85" fmla="*/ 0 h 1601"/>
                <a:gd name="T86" fmla="*/ 0 w 992"/>
                <a:gd name="T87" fmla="*/ 17733927 h 16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2" h="1601">
                  <a:moveTo>
                    <a:pt x="0" y="10"/>
                  </a:moveTo>
                  <a:lnTo>
                    <a:pt x="6" y="84"/>
                  </a:lnTo>
                  <a:lnTo>
                    <a:pt x="46" y="353"/>
                  </a:lnTo>
                  <a:lnTo>
                    <a:pt x="109" y="700"/>
                  </a:lnTo>
                  <a:lnTo>
                    <a:pt x="150" y="889"/>
                  </a:lnTo>
                  <a:lnTo>
                    <a:pt x="187" y="1032"/>
                  </a:lnTo>
                  <a:lnTo>
                    <a:pt x="212" y="1109"/>
                  </a:lnTo>
                  <a:lnTo>
                    <a:pt x="257" y="1282"/>
                  </a:lnTo>
                  <a:lnTo>
                    <a:pt x="296" y="1437"/>
                  </a:lnTo>
                  <a:lnTo>
                    <a:pt x="326" y="1455"/>
                  </a:lnTo>
                  <a:lnTo>
                    <a:pt x="428" y="1443"/>
                  </a:lnTo>
                  <a:lnTo>
                    <a:pt x="524" y="1437"/>
                  </a:lnTo>
                  <a:lnTo>
                    <a:pt x="603" y="1483"/>
                  </a:lnTo>
                  <a:lnTo>
                    <a:pt x="633" y="1542"/>
                  </a:lnTo>
                  <a:lnTo>
                    <a:pt x="667" y="1583"/>
                  </a:lnTo>
                  <a:lnTo>
                    <a:pt x="707" y="1601"/>
                  </a:lnTo>
                  <a:lnTo>
                    <a:pt x="752" y="1601"/>
                  </a:lnTo>
                  <a:lnTo>
                    <a:pt x="775" y="1601"/>
                  </a:lnTo>
                  <a:lnTo>
                    <a:pt x="787" y="1601"/>
                  </a:lnTo>
                  <a:lnTo>
                    <a:pt x="800" y="1601"/>
                  </a:lnTo>
                  <a:lnTo>
                    <a:pt x="893" y="1591"/>
                  </a:lnTo>
                  <a:lnTo>
                    <a:pt x="992" y="1574"/>
                  </a:lnTo>
                  <a:lnTo>
                    <a:pt x="992" y="1548"/>
                  </a:lnTo>
                  <a:lnTo>
                    <a:pt x="893" y="1566"/>
                  </a:lnTo>
                  <a:lnTo>
                    <a:pt x="803" y="1575"/>
                  </a:lnTo>
                  <a:lnTo>
                    <a:pt x="758" y="1578"/>
                  </a:lnTo>
                  <a:lnTo>
                    <a:pt x="737" y="1578"/>
                  </a:lnTo>
                  <a:lnTo>
                    <a:pt x="698" y="1575"/>
                  </a:lnTo>
                  <a:lnTo>
                    <a:pt x="669" y="1548"/>
                  </a:lnTo>
                  <a:lnTo>
                    <a:pt x="636" y="1507"/>
                  </a:lnTo>
                  <a:lnTo>
                    <a:pt x="605" y="1452"/>
                  </a:lnTo>
                  <a:lnTo>
                    <a:pt x="536" y="1416"/>
                  </a:lnTo>
                  <a:lnTo>
                    <a:pt x="467" y="1416"/>
                  </a:lnTo>
                  <a:lnTo>
                    <a:pt x="341" y="1431"/>
                  </a:lnTo>
                  <a:lnTo>
                    <a:pt x="317" y="1425"/>
                  </a:lnTo>
                  <a:lnTo>
                    <a:pt x="266" y="1257"/>
                  </a:lnTo>
                  <a:lnTo>
                    <a:pt x="222" y="1073"/>
                  </a:lnTo>
                  <a:lnTo>
                    <a:pt x="197" y="1001"/>
                  </a:lnTo>
                  <a:lnTo>
                    <a:pt x="162" y="869"/>
                  </a:lnTo>
                  <a:lnTo>
                    <a:pt x="123" y="681"/>
                  </a:lnTo>
                  <a:lnTo>
                    <a:pt x="59" y="337"/>
                  </a:lnTo>
                  <a:lnTo>
                    <a:pt x="22" y="78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Freeform 124"/>
            <p:cNvSpPr>
              <a:spLocks/>
            </p:cNvSpPr>
            <p:nvPr/>
          </p:nvSpPr>
          <p:spPr bwMode="auto">
            <a:xfrm>
              <a:off x="5934075" y="1557338"/>
              <a:ext cx="1363663" cy="1731962"/>
            </a:xfrm>
            <a:custGeom>
              <a:avLst/>
              <a:gdLst>
                <a:gd name="T0" fmla="*/ 2006015941 w 927"/>
                <a:gd name="T1" fmla="*/ 19524541 h 1300"/>
                <a:gd name="T2" fmla="*/ 1993032457 w 927"/>
                <a:gd name="T3" fmla="*/ 159746849 h 1300"/>
                <a:gd name="T4" fmla="*/ 1915128611 w 927"/>
                <a:gd name="T5" fmla="*/ 672712693 h 1300"/>
                <a:gd name="T6" fmla="*/ 1787453273 w 927"/>
                <a:gd name="T7" fmla="*/ 1332999224 h 1300"/>
                <a:gd name="T8" fmla="*/ 1705221599 w 927"/>
                <a:gd name="T9" fmla="*/ 1691542004 h 1300"/>
                <a:gd name="T10" fmla="*/ 1631645581 w 927"/>
                <a:gd name="T11" fmla="*/ 1963112313 h 1300"/>
                <a:gd name="T12" fmla="*/ 1579710174 w 927"/>
                <a:gd name="T13" fmla="*/ 2110434333 h 1300"/>
                <a:gd name="T14" fmla="*/ 1516955197 w 927"/>
                <a:gd name="T15" fmla="*/ 2147483647 h 1300"/>
                <a:gd name="T16" fmla="*/ 1443379179 w 927"/>
                <a:gd name="T17" fmla="*/ 2147483647 h 1300"/>
                <a:gd name="T18" fmla="*/ 1354655763 w 927"/>
                <a:gd name="T19" fmla="*/ 2147483647 h 1300"/>
                <a:gd name="T20" fmla="*/ 1242127822 w 927"/>
                <a:gd name="T21" fmla="*/ 2147483647 h 1300"/>
                <a:gd name="T22" fmla="*/ 0 w 927"/>
                <a:gd name="T23" fmla="*/ 2147483647 h 1300"/>
                <a:gd name="T24" fmla="*/ 4327828 w 927"/>
                <a:gd name="T25" fmla="*/ 2147483647 h 1300"/>
                <a:gd name="T26" fmla="*/ 1371967075 w 927"/>
                <a:gd name="T27" fmla="*/ 2147483647 h 1300"/>
                <a:gd name="T28" fmla="*/ 1503970242 w 927"/>
                <a:gd name="T29" fmla="*/ 2147483647 h 1300"/>
                <a:gd name="T30" fmla="*/ 1562398862 w 927"/>
                <a:gd name="T31" fmla="*/ 2042986404 h 1300"/>
                <a:gd name="T32" fmla="*/ 1610006441 w 927"/>
                <a:gd name="T33" fmla="*/ 1904538691 h 1300"/>
                <a:gd name="T34" fmla="*/ 1681418545 w 927"/>
                <a:gd name="T35" fmla="*/ 1654268849 h 1300"/>
                <a:gd name="T36" fmla="*/ 1759320920 w 927"/>
                <a:gd name="T37" fmla="*/ 1295724737 h 1300"/>
                <a:gd name="T38" fmla="*/ 1889160172 w 927"/>
                <a:gd name="T39" fmla="*/ 642537918 h 1300"/>
                <a:gd name="T40" fmla="*/ 1962736190 w 927"/>
                <a:gd name="T41" fmla="*/ 149096615 h 1300"/>
                <a:gd name="T42" fmla="*/ 1977883588 w 927"/>
                <a:gd name="T43" fmla="*/ 0 h 1300"/>
                <a:gd name="T44" fmla="*/ 2006015941 w 927"/>
                <a:gd name="T45" fmla="*/ 19524541 h 13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7" h="1300">
                  <a:moveTo>
                    <a:pt x="927" y="11"/>
                  </a:moveTo>
                  <a:lnTo>
                    <a:pt x="921" y="90"/>
                  </a:lnTo>
                  <a:lnTo>
                    <a:pt x="885" y="379"/>
                  </a:lnTo>
                  <a:lnTo>
                    <a:pt x="826" y="751"/>
                  </a:lnTo>
                  <a:lnTo>
                    <a:pt x="788" y="953"/>
                  </a:lnTo>
                  <a:lnTo>
                    <a:pt x="754" y="1106"/>
                  </a:lnTo>
                  <a:lnTo>
                    <a:pt x="730" y="1189"/>
                  </a:lnTo>
                  <a:lnTo>
                    <a:pt x="701" y="1254"/>
                  </a:lnTo>
                  <a:lnTo>
                    <a:pt x="667" y="1271"/>
                  </a:lnTo>
                  <a:lnTo>
                    <a:pt x="626" y="1283"/>
                  </a:lnTo>
                  <a:lnTo>
                    <a:pt x="574" y="1287"/>
                  </a:lnTo>
                  <a:lnTo>
                    <a:pt x="0" y="1300"/>
                  </a:lnTo>
                  <a:lnTo>
                    <a:pt x="2" y="1279"/>
                  </a:lnTo>
                  <a:lnTo>
                    <a:pt x="634" y="1263"/>
                  </a:lnTo>
                  <a:lnTo>
                    <a:pt x="695" y="1212"/>
                  </a:lnTo>
                  <a:lnTo>
                    <a:pt x="722" y="1151"/>
                  </a:lnTo>
                  <a:lnTo>
                    <a:pt x="744" y="1073"/>
                  </a:lnTo>
                  <a:lnTo>
                    <a:pt x="777" y="932"/>
                  </a:lnTo>
                  <a:lnTo>
                    <a:pt x="813" y="730"/>
                  </a:lnTo>
                  <a:lnTo>
                    <a:pt x="873" y="362"/>
                  </a:lnTo>
                  <a:lnTo>
                    <a:pt x="907" y="84"/>
                  </a:lnTo>
                  <a:lnTo>
                    <a:pt x="914" y="0"/>
                  </a:lnTo>
                  <a:lnTo>
                    <a:pt x="927" y="11"/>
                  </a:lnTo>
                  <a:close/>
                </a:path>
              </a:pathLst>
            </a:custGeom>
            <a:solidFill>
              <a:srgbClr val="FFFF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125"/>
            <p:cNvSpPr>
              <a:spLocks noChangeShapeType="1"/>
            </p:cNvSpPr>
            <p:nvPr/>
          </p:nvSpPr>
          <p:spPr bwMode="auto">
            <a:xfrm>
              <a:off x="6934200" y="3016250"/>
              <a:ext cx="1665288" cy="12700"/>
            </a:xfrm>
            <a:prstGeom prst="line">
              <a:avLst/>
            </a:prstGeom>
            <a:noFill/>
            <a:ln w="12700">
              <a:solidFill>
                <a:srgbClr val="0025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Rectangle 126" descr="Plaid"/>
            <p:cNvSpPr>
              <a:spLocks noChangeArrowheads="1"/>
            </p:cNvSpPr>
            <p:nvPr/>
          </p:nvSpPr>
          <p:spPr bwMode="auto">
            <a:xfrm rot="4968512">
              <a:off x="3966369" y="3286919"/>
              <a:ext cx="47625" cy="274637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0" name="Rectangle 127" descr="Plaid"/>
            <p:cNvSpPr>
              <a:spLocks noChangeArrowheads="1"/>
            </p:cNvSpPr>
            <p:nvPr/>
          </p:nvSpPr>
          <p:spPr bwMode="auto">
            <a:xfrm>
              <a:off x="6599238" y="3930650"/>
              <a:ext cx="49212" cy="29845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1" name="Rectangle 128" descr="Plaid"/>
            <p:cNvSpPr>
              <a:spLocks noChangeArrowheads="1"/>
            </p:cNvSpPr>
            <p:nvPr/>
          </p:nvSpPr>
          <p:spPr bwMode="auto">
            <a:xfrm rot="431745">
              <a:off x="879475" y="4692650"/>
              <a:ext cx="65088" cy="45720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2" name="Rectangle 129" descr="Plaid"/>
            <p:cNvSpPr>
              <a:spLocks noChangeArrowheads="1"/>
            </p:cNvSpPr>
            <p:nvPr/>
          </p:nvSpPr>
          <p:spPr bwMode="auto">
            <a:xfrm rot="396892">
              <a:off x="944563" y="4195763"/>
              <a:ext cx="57150" cy="433387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3" name="Rectangle 130" descr="Plaid"/>
            <p:cNvSpPr>
              <a:spLocks noChangeArrowheads="1"/>
            </p:cNvSpPr>
            <p:nvPr/>
          </p:nvSpPr>
          <p:spPr bwMode="auto">
            <a:xfrm>
              <a:off x="3732213" y="4173538"/>
              <a:ext cx="53975" cy="314325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4" name="Rectangle 131" descr="Plaid"/>
            <p:cNvSpPr>
              <a:spLocks noChangeArrowheads="1"/>
            </p:cNvSpPr>
            <p:nvPr/>
          </p:nvSpPr>
          <p:spPr bwMode="auto">
            <a:xfrm>
              <a:off x="3729038" y="3914775"/>
              <a:ext cx="58737" cy="106363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5" name="Rectangle 132" descr="Plaid"/>
            <p:cNvSpPr>
              <a:spLocks noChangeArrowheads="1"/>
            </p:cNvSpPr>
            <p:nvPr/>
          </p:nvSpPr>
          <p:spPr bwMode="auto">
            <a:xfrm rot="5064820">
              <a:off x="3344070" y="3098006"/>
              <a:ext cx="49212" cy="269875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6" name="Rectangle 133" descr="Plaid"/>
            <p:cNvSpPr>
              <a:spLocks noChangeArrowheads="1"/>
            </p:cNvSpPr>
            <p:nvPr/>
          </p:nvSpPr>
          <p:spPr bwMode="auto">
            <a:xfrm rot="5758129">
              <a:off x="5605463" y="3473450"/>
              <a:ext cx="46037" cy="569913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7" name="Rectangle 134" descr="Plaid"/>
            <p:cNvSpPr>
              <a:spLocks noChangeArrowheads="1"/>
            </p:cNvSpPr>
            <p:nvPr/>
          </p:nvSpPr>
          <p:spPr bwMode="auto">
            <a:xfrm>
              <a:off x="6588125" y="4314825"/>
              <a:ext cx="57150" cy="45720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8" name="Rectangle 135" descr="Plaid"/>
            <p:cNvSpPr>
              <a:spLocks noChangeArrowheads="1"/>
            </p:cNvSpPr>
            <p:nvPr/>
          </p:nvSpPr>
          <p:spPr bwMode="auto">
            <a:xfrm rot="5219075">
              <a:off x="6329363" y="2968625"/>
              <a:ext cx="39687" cy="576263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39" name="Freeform 136"/>
            <p:cNvSpPr>
              <a:spLocks/>
            </p:cNvSpPr>
            <p:nvPr/>
          </p:nvSpPr>
          <p:spPr bwMode="auto">
            <a:xfrm>
              <a:off x="7142163" y="1227138"/>
              <a:ext cx="1077912" cy="1733550"/>
            </a:xfrm>
            <a:custGeom>
              <a:avLst/>
              <a:gdLst>
                <a:gd name="T0" fmla="*/ 1580808544 w 735"/>
                <a:gd name="T1" fmla="*/ 19530086 h 1301"/>
                <a:gd name="T2" fmla="*/ 1570054355 w 735"/>
                <a:gd name="T3" fmla="*/ 161569258 h 1301"/>
                <a:gd name="T4" fmla="*/ 1509833538 w 735"/>
                <a:gd name="T5" fmla="*/ 672910545 h 1301"/>
                <a:gd name="T6" fmla="*/ 1410898815 w 735"/>
                <a:gd name="T7" fmla="*/ 1335167951 h 1301"/>
                <a:gd name="T8" fmla="*/ 1346375150 w 735"/>
                <a:gd name="T9" fmla="*/ 1693816927 h 1301"/>
                <a:gd name="T10" fmla="*/ 1288305757 w 735"/>
                <a:gd name="T11" fmla="*/ 1965467277 h 1301"/>
                <a:gd name="T12" fmla="*/ 1247440426 w 735"/>
                <a:gd name="T13" fmla="*/ 2111057495 h 1301"/>
                <a:gd name="T14" fmla="*/ 1197973798 w 735"/>
                <a:gd name="T15" fmla="*/ 2147483647 h 1301"/>
                <a:gd name="T16" fmla="*/ 1139902939 w 735"/>
                <a:gd name="T17" fmla="*/ 2147483647 h 1301"/>
                <a:gd name="T18" fmla="*/ 1043118174 w 735"/>
                <a:gd name="T19" fmla="*/ 2147483647 h 1301"/>
                <a:gd name="T20" fmla="*/ 989350163 w 735"/>
                <a:gd name="T21" fmla="*/ 2147483647 h 1301"/>
                <a:gd name="T22" fmla="*/ 12904147 w 735"/>
                <a:gd name="T23" fmla="*/ 2147483647 h 1301"/>
                <a:gd name="T24" fmla="*/ 0 w 735"/>
                <a:gd name="T25" fmla="*/ 2147483647 h 1301"/>
                <a:gd name="T26" fmla="*/ 1101189033 w 735"/>
                <a:gd name="T27" fmla="*/ 2147483647 h 1301"/>
                <a:gd name="T28" fmla="*/ 1187219610 w 735"/>
                <a:gd name="T29" fmla="*/ 2147483647 h 1301"/>
                <a:gd name="T30" fmla="*/ 1234536280 w 735"/>
                <a:gd name="T31" fmla="*/ 2045363812 h 1301"/>
                <a:gd name="T32" fmla="*/ 1271098762 w 735"/>
                <a:gd name="T33" fmla="*/ 1906875686 h 1301"/>
                <a:gd name="T34" fmla="*/ 1327018196 w 735"/>
                <a:gd name="T35" fmla="*/ 1656531611 h 1301"/>
                <a:gd name="T36" fmla="*/ 1389390438 w 735"/>
                <a:gd name="T37" fmla="*/ 1296107779 h 1301"/>
                <a:gd name="T38" fmla="*/ 1488325161 w 735"/>
                <a:gd name="T39" fmla="*/ 642727320 h 1301"/>
                <a:gd name="T40" fmla="*/ 1546396020 w 735"/>
                <a:gd name="T41" fmla="*/ 149141264 h 1301"/>
                <a:gd name="T42" fmla="*/ 1559301633 w 735"/>
                <a:gd name="T43" fmla="*/ 0 h 1301"/>
                <a:gd name="T44" fmla="*/ 1580808544 w 735"/>
                <a:gd name="T45" fmla="*/ 19530086 h 13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35" h="1301">
                  <a:moveTo>
                    <a:pt x="735" y="11"/>
                  </a:moveTo>
                  <a:lnTo>
                    <a:pt x="730" y="91"/>
                  </a:lnTo>
                  <a:lnTo>
                    <a:pt x="702" y="379"/>
                  </a:lnTo>
                  <a:lnTo>
                    <a:pt x="656" y="752"/>
                  </a:lnTo>
                  <a:lnTo>
                    <a:pt x="626" y="954"/>
                  </a:lnTo>
                  <a:lnTo>
                    <a:pt x="599" y="1107"/>
                  </a:lnTo>
                  <a:lnTo>
                    <a:pt x="580" y="1189"/>
                  </a:lnTo>
                  <a:lnTo>
                    <a:pt x="557" y="1255"/>
                  </a:lnTo>
                  <a:lnTo>
                    <a:pt x="530" y="1272"/>
                  </a:lnTo>
                  <a:lnTo>
                    <a:pt x="485" y="1276"/>
                  </a:lnTo>
                  <a:lnTo>
                    <a:pt x="460" y="1276"/>
                  </a:lnTo>
                  <a:lnTo>
                    <a:pt x="6" y="1301"/>
                  </a:lnTo>
                  <a:lnTo>
                    <a:pt x="0" y="1283"/>
                  </a:lnTo>
                  <a:lnTo>
                    <a:pt x="512" y="1255"/>
                  </a:lnTo>
                  <a:lnTo>
                    <a:pt x="552" y="1213"/>
                  </a:lnTo>
                  <a:lnTo>
                    <a:pt x="574" y="1152"/>
                  </a:lnTo>
                  <a:lnTo>
                    <a:pt x="591" y="1074"/>
                  </a:lnTo>
                  <a:lnTo>
                    <a:pt x="617" y="933"/>
                  </a:lnTo>
                  <a:lnTo>
                    <a:pt x="646" y="730"/>
                  </a:lnTo>
                  <a:lnTo>
                    <a:pt x="692" y="362"/>
                  </a:lnTo>
                  <a:lnTo>
                    <a:pt x="719" y="84"/>
                  </a:lnTo>
                  <a:lnTo>
                    <a:pt x="725" y="0"/>
                  </a:lnTo>
                  <a:lnTo>
                    <a:pt x="735" y="11"/>
                  </a:lnTo>
                  <a:close/>
                </a:path>
              </a:pathLst>
            </a:custGeom>
            <a:solidFill>
              <a:srgbClr val="FFFF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Rectangle 137" descr="Plaid"/>
            <p:cNvSpPr>
              <a:spLocks noChangeArrowheads="1"/>
            </p:cNvSpPr>
            <p:nvPr/>
          </p:nvSpPr>
          <p:spPr bwMode="auto">
            <a:xfrm rot="5269515">
              <a:off x="7527132" y="2616994"/>
              <a:ext cx="44450" cy="617537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41" name="Rectangle 140"/>
            <p:cNvSpPr>
              <a:spLocks noChangeArrowheads="1"/>
            </p:cNvSpPr>
            <p:nvPr/>
          </p:nvSpPr>
          <p:spPr bwMode="auto">
            <a:xfrm>
              <a:off x="2012950" y="3087688"/>
              <a:ext cx="2730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400" b="1">
                  <a:solidFill>
                    <a:srgbClr val="000000"/>
                  </a:solidFill>
                  <a:latin typeface="Times New Roman" pitchFamily="18" charset="0"/>
                </a:rPr>
                <a:t>Not Fm.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542" name="Rectangle 143"/>
            <p:cNvSpPr>
              <a:spLocks noChangeArrowheads="1"/>
            </p:cNvSpPr>
            <p:nvPr/>
          </p:nvSpPr>
          <p:spPr bwMode="auto">
            <a:xfrm>
              <a:off x="1082675" y="4411663"/>
              <a:ext cx="847725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0000"/>
                  </a:solidFill>
                  <a:latin typeface="Times New Roman" pitchFamily="18" charset="0"/>
                </a:rPr>
                <a:t>OWC=2693m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543" name="Rectangle 144"/>
            <p:cNvSpPr>
              <a:spLocks noChangeArrowheads="1"/>
            </p:cNvSpPr>
            <p:nvPr/>
          </p:nvSpPr>
          <p:spPr bwMode="auto">
            <a:xfrm>
              <a:off x="1233488" y="2736850"/>
              <a:ext cx="4413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400" b="1">
                  <a:solidFill>
                    <a:srgbClr val="000000"/>
                  </a:solidFill>
                  <a:latin typeface="Times New Roman" pitchFamily="18" charset="0"/>
                </a:rPr>
                <a:t>GOC=2580m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544" name="Rectangle 145"/>
            <p:cNvSpPr>
              <a:spLocks noChangeArrowheads="1"/>
            </p:cNvSpPr>
            <p:nvPr/>
          </p:nvSpPr>
          <p:spPr bwMode="auto">
            <a:xfrm>
              <a:off x="8085138" y="3065463"/>
              <a:ext cx="849312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0000"/>
                  </a:solidFill>
                  <a:latin typeface="Times New Roman" pitchFamily="18" charset="0"/>
                </a:rPr>
                <a:t>OWC=2618m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545" name="Line 146"/>
            <p:cNvSpPr>
              <a:spLocks noChangeShapeType="1"/>
            </p:cNvSpPr>
            <p:nvPr/>
          </p:nvSpPr>
          <p:spPr bwMode="auto">
            <a:xfrm flipH="1">
              <a:off x="366713" y="2446338"/>
              <a:ext cx="4762" cy="3065462"/>
            </a:xfrm>
            <a:prstGeom prst="line">
              <a:avLst/>
            </a:prstGeom>
            <a:noFill/>
            <a:ln w="9525">
              <a:solidFill>
                <a:srgbClr val="00256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Line 147"/>
            <p:cNvSpPr>
              <a:spLocks noChangeShapeType="1"/>
            </p:cNvSpPr>
            <p:nvPr/>
          </p:nvSpPr>
          <p:spPr bwMode="auto">
            <a:xfrm>
              <a:off x="555625" y="5507038"/>
              <a:ext cx="8197850" cy="0"/>
            </a:xfrm>
            <a:prstGeom prst="line">
              <a:avLst/>
            </a:prstGeom>
            <a:noFill/>
            <a:ln w="9525">
              <a:solidFill>
                <a:srgbClr val="00256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7" name="Rectangle 148"/>
            <p:cNvSpPr>
              <a:spLocks noChangeArrowheads="1"/>
            </p:cNvSpPr>
            <p:nvPr/>
          </p:nvSpPr>
          <p:spPr bwMode="auto">
            <a:xfrm>
              <a:off x="4518025" y="5286375"/>
              <a:ext cx="100330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2569"/>
                  </a:solidFill>
                  <a:latin typeface="Arial monospaced for SAP" pitchFamily="49" charset="0"/>
                </a:rPr>
                <a:t>Ca 7 km.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548" name="Freeform 149"/>
            <p:cNvSpPr>
              <a:spLocks/>
            </p:cNvSpPr>
            <p:nvPr/>
          </p:nvSpPr>
          <p:spPr bwMode="auto">
            <a:xfrm>
              <a:off x="639763" y="2911475"/>
              <a:ext cx="8099425" cy="723900"/>
            </a:xfrm>
            <a:custGeom>
              <a:avLst/>
              <a:gdLst>
                <a:gd name="T0" fmla="*/ 0 w 5512"/>
                <a:gd name="T1" fmla="*/ 750801401 h 544"/>
                <a:gd name="T2" fmla="*/ 328195695 w 5512"/>
                <a:gd name="T3" fmla="*/ 835798439 h 544"/>
                <a:gd name="T4" fmla="*/ 742759298 w 5512"/>
                <a:gd name="T5" fmla="*/ 934960763 h 544"/>
                <a:gd name="T6" fmla="*/ 950041099 w 5512"/>
                <a:gd name="T7" fmla="*/ 920794147 h 544"/>
                <a:gd name="T8" fmla="*/ 1347331708 w 5512"/>
                <a:gd name="T9" fmla="*/ 835798439 h 544"/>
                <a:gd name="T10" fmla="*/ 1675527403 w 5512"/>
                <a:gd name="T11" fmla="*/ 750801401 h 544"/>
                <a:gd name="T12" fmla="*/ 2141911456 w 5512"/>
                <a:gd name="T13" fmla="*/ 736636116 h 544"/>
                <a:gd name="T14" fmla="*/ 2147483647 w 5512"/>
                <a:gd name="T15" fmla="*/ 764968018 h 544"/>
                <a:gd name="T16" fmla="*/ 2147483647 w 5512"/>
                <a:gd name="T17" fmla="*/ 623307175 h 544"/>
                <a:gd name="T18" fmla="*/ 2147483647 w 5512"/>
                <a:gd name="T19" fmla="*/ 467479716 h 544"/>
                <a:gd name="T20" fmla="*/ 2147483647 w 5512"/>
                <a:gd name="T21" fmla="*/ 325820204 h 544"/>
                <a:gd name="T22" fmla="*/ 2147483647 w 5512"/>
                <a:gd name="T23" fmla="*/ 113328940 h 544"/>
                <a:gd name="T24" fmla="*/ 2147483647 w 5512"/>
                <a:gd name="T25" fmla="*/ 28331902 h 544"/>
                <a:gd name="T26" fmla="*/ 2147483647 w 5512"/>
                <a:gd name="T27" fmla="*/ 0 h 544"/>
                <a:gd name="T28" fmla="*/ 2147483647 w 5512"/>
                <a:gd name="T29" fmla="*/ 127494226 h 544"/>
                <a:gd name="T30" fmla="*/ 2147483647 w 5512"/>
                <a:gd name="T31" fmla="*/ 155826128 h 544"/>
                <a:gd name="T32" fmla="*/ 2147483647 w 5512"/>
                <a:gd name="T33" fmla="*/ 322277885 h 544"/>
                <a:gd name="T34" fmla="*/ 2147483647 w 5512"/>
                <a:gd name="T35" fmla="*/ 194783659 h 544"/>
                <a:gd name="T36" fmla="*/ 2147483647 w 5512"/>
                <a:gd name="T37" fmla="*/ 283321685 h 544"/>
                <a:gd name="T38" fmla="*/ 2147483647 w 5512"/>
                <a:gd name="T39" fmla="*/ 417899220 h 544"/>
                <a:gd name="T40" fmla="*/ 2147483647 w 5512"/>
                <a:gd name="T41" fmla="*/ 495812949 h 544"/>
                <a:gd name="T42" fmla="*/ 2147483647 w 5512"/>
                <a:gd name="T43" fmla="*/ 736636116 h 544"/>
                <a:gd name="T44" fmla="*/ 2147483647 w 5512"/>
                <a:gd name="T45" fmla="*/ 807466537 h 544"/>
                <a:gd name="T46" fmla="*/ 2147483647 w 5512"/>
                <a:gd name="T47" fmla="*/ 127494226 h 544"/>
                <a:gd name="T48" fmla="*/ 2147483647 w 5512"/>
                <a:gd name="T49" fmla="*/ 325820204 h 544"/>
                <a:gd name="T50" fmla="*/ 2147483647 w 5512"/>
                <a:gd name="T51" fmla="*/ 609140559 h 544"/>
                <a:gd name="T52" fmla="*/ 2147483647 w 5512"/>
                <a:gd name="T53" fmla="*/ 736636116 h 544"/>
                <a:gd name="T54" fmla="*/ 2147483647 w 5512"/>
                <a:gd name="T55" fmla="*/ 963292665 h 5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512" h="544">
                  <a:moveTo>
                    <a:pt x="0" y="424"/>
                  </a:moveTo>
                  <a:lnTo>
                    <a:pt x="152" y="472"/>
                  </a:lnTo>
                  <a:lnTo>
                    <a:pt x="344" y="528"/>
                  </a:lnTo>
                  <a:lnTo>
                    <a:pt x="440" y="520"/>
                  </a:lnTo>
                  <a:lnTo>
                    <a:pt x="624" y="472"/>
                  </a:lnTo>
                  <a:lnTo>
                    <a:pt x="776" y="424"/>
                  </a:lnTo>
                  <a:lnTo>
                    <a:pt x="992" y="416"/>
                  </a:lnTo>
                  <a:lnTo>
                    <a:pt x="1232" y="432"/>
                  </a:lnTo>
                  <a:lnTo>
                    <a:pt x="1440" y="352"/>
                  </a:lnTo>
                  <a:lnTo>
                    <a:pt x="1664" y="264"/>
                  </a:lnTo>
                  <a:lnTo>
                    <a:pt x="1832" y="184"/>
                  </a:lnTo>
                  <a:lnTo>
                    <a:pt x="2096" y="64"/>
                  </a:lnTo>
                  <a:lnTo>
                    <a:pt x="2264" y="16"/>
                  </a:lnTo>
                  <a:lnTo>
                    <a:pt x="2504" y="0"/>
                  </a:lnTo>
                  <a:lnTo>
                    <a:pt x="2512" y="72"/>
                  </a:lnTo>
                  <a:lnTo>
                    <a:pt x="2648" y="88"/>
                  </a:lnTo>
                  <a:lnTo>
                    <a:pt x="2860" y="182"/>
                  </a:lnTo>
                  <a:lnTo>
                    <a:pt x="2860" y="110"/>
                  </a:lnTo>
                  <a:lnTo>
                    <a:pt x="3048" y="160"/>
                  </a:lnTo>
                  <a:lnTo>
                    <a:pt x="3166" y="236"/>
                  </a:lnTo>
                  <a:lnTo>
                    <a:pt x="3240" y="280"/>
                  </a:lnTo>
                  <a:lnTo>
                    <a:pt x="3416" y="416"/>
                  </a:lnTo>
                  <a:lnTo>
                    <a:pt x="3528" y="456"/>
                  </a:lnTo>
                  <a:lnTo>
                    <a:pt x="3544" y="72"/>
                  </a:lnTo>
                  <a:lnTo>
                    <a:pt x="3848" y="184"/>
                  </a:lnTo>
                  <a:lnTo>
                    <a:pt x="4408" y="344"/>
                  </a:lnTo>
                  <a:lnTo>
                    <a:pt x="4840" y="416"/>
                  </a:lnTo>
                  <a:lnTo>
                    <a:pt x="5512" y="544"/>
                  </a:lnTo>
                </a:path>
              </a:pathLst>
            </a:custGeom>
            <a:noFill/>
            <a:ln w="9525" cap="flat">
              <a:solidFill>
                <a:srgbClr val="00256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9" name="Rectangle 150"/>
            <p:cNvSpPr>
              <a:spLocks noChangeArrowheads="1"/>
            </p:cNvSpPr>
            <p:nvPr/>
          </p:nvSpPr>
          <p:spPr bwMode="auto">
            <a:xfrm>
              <a:off x="2386013" y="3240088"/>
              <a:ext cx="515937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endParaRPr lang="nb-NO" sz="1400">
                <a:latin typeface="Arial" charset="0"/>
              </a:endParaRPr>
            </a:p>
          </p:txBody>
        </p:sp>
        <p:sp>
          <p:nvSpPr>
            <p:cNvPr id="17550" name="Freeform 151"/>
            <p:cNvSpPr>
              <a:spLocks/>
            </p:cNvSpPr>
            <p:nvPr/>
          </p:nvSpPr>
          <p:spPr bwMode="auto">
            <a:xfrm>
              <a:off x="1292225" y="1370013"/>
              <a:ext cx="1350963" cy="2033587"/>
            </a:xfrm>
            <a:custGeom>
              <a:avLst/>
              <a:gdLst>
                <a:gd name="T0" fmla="*/ 1988127481 w 918"/>
                <a:gd name="T1" fmla="*/ 23025582 h 1528"/>
                <a:gd name="T2" fmla="*/ 1975132924 w 918"/>
                <a:gd name="T3" fmla="*/ 187751452 h 1528"/>
                <a:gd name="T4" fmla="*/ 1897167054 w 918"/>
                <a:gd name="T5" fmla="*/ 788203948 h 1528"/>
                <a:gd name="T6" fmla="*/ 1771555456 w 918"/>
                <a:gd name="T7" fmla="*/ 1564009403 h 1528"/>
                <a:gd name="T8" fmla="*/ 1689258557 w 918"/>
                <a:gd name="T9" fmla="*/ 1983794729 h 1528"/>
                <a:gd name="T10" fmla="*/ 1617789966 w 918"/>
                <a:gd name="T11" fmla="*/ 2147483647 h 1528"/>
                <a:gd name="T12" fmla="*/ 1565813209 w 918"/>
                <a:gd name="T13" fmla="*/ 2147483647 h 1528"/>
                <a:gd name="T14" fmla="*/ 1503006675 w 918"/>
                <a:gd name="T15" fmla="*/ 2147483647 h 1528"/>
                <a:gd name="T16" fmla="*/ 1431538083 w 918"/>
                <a:gd name="T17" fmla="*/ 2147483647 h 1528"/>
                <a:gd name="T18" fmla="*/ 1327584571 w 918"/>
                <a:gd name="T19" fmla="*/ 2147483647 h 1528"/>
                <a:gd name="T20" fmla="*/ 955080805 w 918"/>
                <a:gd name="T21" fmla="*/ 2147483647 h 1528"/>
                <a:gd name="T22" fmla="*/ 0 w 918"/>
                <a:gd name="T23" fmla="*/ 2147483647 h 1528"/>
                <a:gd name="T24" fmla="*/ 4331028 w 918"/>
                <a:gd name="T25" fmla="*/ 2147483647 h 1528"/>
                <a:gd name="T26" fmla="*/ 1360069491 w 918"/>
                <a:gd name="T27" fmla="*/ 2147483647 h 1528"/>
                <a:gd name="T28" fmla="*/ 1490012118 w 918"/>
                <a:gd name="T29" fmla="*/ 2147483647 h 1528"/>
                <a:gd name="T30" fmla="*/ 1548487624 w 918"/>
                <a:gd name="T31" fmla="*/ 2147483647 h 1528"/>
                <a:gd name="T32" fmla="*/ 1596133352 w 918"/>
                <a:gd name="T33" fmla="*/ 2147483647 h 1528"/>
                <a:gd name="T34" fmla="*/ 1665435693 w 918"/>
                <a:gd name="T35" fmla="*/ 1939513638 h 1528"/>
                <a:gd name="T36" fmla="*/ 1743401563 w 918"/>
                <a:gd name="T37" fmla="*/ 1519728312 h 1528"/>
                <a:gd name="T38" fmla="*/ 1873344190 w 918"/>
                <a:gd name="T39" fmla="*/ 752779874 h 1528"/>
                <a:gd name="T40" fmla="*/ 1944812781 w 918"/>
                <a:gd name="T41" fmla="*/ 175352960 h 1528"/>
                <a:gd name="T42" fmla="*/ 1959973588 w 918"/>
                <a:gd name="T43" fmla="*/ 0 h 1528"/>
                <a:gd name="T44" fmla="*/ 1988127481 w 918"/>
                <a:gd name="T45" fmla="*/ 23025582 h 15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18" h="1528">
                  <a:moveTo>
                    <a:pt x="918" y="13"/>
                  </a:moveTo>
                  <a:lnTo>
                    <a:pt x="912" y="106"/>
                  </a:lnTo>
                  <a:lnTo>
                    <a:pt x="876" y="445"/>
                  </a:lnTo>
                  <a:lnTo>
                    <a:pt x="818" y="883"/>
                  </a:lnTo>
                  <a:lnTo>
                    <a:pt x="780" y="1120"/>
                  </a:lnTo>
                  <a:lnTo>
                    <a:pt x="747" y="1300"/>
                  </a:lnTo>
                  <a:lnTo>
                    <a:pt x="723" y="1398"/>
                  </a:lnTo>
                  <a:lnTo>
                    <a:pt x="694" y="1474"/>
                  </a:lnTo>
                  <a:lnTo>
                    <a:pt x="661" y="1494"/>
                  </a:lnTo>
                  <a:lnTo>
                    <a:pt x="613" y="1504"/>
                  </a:lnTo>
                  <a:lnTo>
                    <a:pt x="441" y="1516"/>
                  </a:lnTo>
                  <a:lnTo>
                    <a:pt x="0" y="1528"/>
                  </a:lnTo>
                  <a:lnTo>
                    <a:pt x="2" y="1503"/>
                  </a:lnTo>
                  <a:lnTo>
                    <a:pt x="628" y="1485"/>
                  </a:lnTo>
                  <a:lnTo>
                    <a:pt x="688" y="1425"/>
                  </a:lnTo>
                  <a:lnTo>
                    <a:pt x="715" y="1353"/>
                  </a:lnTo>
                  <a:lnTo>
                    <a:pt x="737" y="1261"/>
                  </a:lnTo>
                  <a:lnTo>
                    <a:pt x="769" y="1095"/>
                  </a:lnTo>
                  <a:lnTo>
                    <a:pt x="805" y="858"/>
                  </a:lnTo>
                  <a:lnTo>
                    <a:pt x="865" y="425"/>
                  </a:lnTo>
                  <a:lnTo>
                    <a:pt x="898" y="99"/>
                  </a:lnTo>
                  <a:lnTo>
                    <a:pt x="905" y="0"/>
                  </a:lnTo>
                  <a:lnTo>
                    <a:pt x="918" y="13"/>
                  </a:lnTo>
                  <a:close/>
                </a:path>
              </a:pathLst>
            </a:custGeom>
            <a:solidFill>
              <a:srgbClr val="FFFF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1" name="Rectangle 152" descr="Plaid"/>
            <p:cNvSpPr>
              <a:spLocks noChangeArrowheads="1"/>
            </p:cNvSpPr>
            <p:nvPr/>
          </p:nvSpPr>
          <p:spPr bwMode="auto">
            <a:xfrm rot="5219075">
              <a:off x="1805781" y="3085307"/>
              <a:ext cx="46037" cy="57785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52" name="Rectangle 153" descr="Plaid"/>
            <p:cNvSpPr>
              <a:spLocks noChangeArrowheads="1"/>
            </p:cNvSpPr>
            <p:nvPr/>
          </p:nvSpPr>
          <p:spPr bwMode="auto">
            <a:xfrm rot="-1013670">
              <a:off x="3108325" y="3016250"/>
              <a:ext cx="42863" cy="160338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53" name="Freeform 154"/>
            <p:cNvSpPr>
              <a:spLocks/>
            </p:cNvSpPr>
            <p:nvPr/>
          </p:nvSpPr>
          <p:spPr bwMode="auto">
            <a:xfrm>
              <a:off x="3905250" y="1208088"/>
              <a:ext cx="2066925" cy="2608262"/>
            </a:xfrm>
            <a:custGeom>
              <a:avLst/>
              <a:gdLst>
                <a:gd name="T0" fmla="*/ 0 w 1408"/>
                <a:gd name="T1" fmla="*/ 0 h 1960"/>
                <a:gd name="T2" fmla="*/ 8620017 w 1408"/>
                <a:gd name="T3" fmla="*/ 191256134 h 1960"/>
                <a:gd name="T4" fmla="*/ 17240034 w 1408"/>
                <a:gd name="T5" fmla="*/ 559599951 h 1960"/>
                <a:gd name="T6" fmla="*/ 51720101 w 1408"/>
                <a:gd name="T7" fmla="*/ 998779372 h 1960"/>
                <a:gd name="T8" fmla="*/ 129298783 w 1408"/>
                <a:gd name="T9" fmla="*/ 1522960190 h 1960"/>
                <a:gd name="T10" fmla="*/ 172398867 w 1408"/>
                <a:gd name="T11" fmla="*/ 1905472458 h 1960"/>
                <a:gd name="T12" fmla="*/ 224118968 w 1408"/>
                <a:gd name="T13" fmla="*/ 2147483647 h 1960"/>
                <a:gd name="T14" fmla="*/ 301697651 w 1408"/>
                <a:gd name="T15" fmla="*/ 2147483647 h 1960"/>
                <a:gd name="T16" fmla="*/ 525816618 w 1408"/>
                <a:gd name="T17" fmla="*/ 2147483647 h 1960"/>
                <a:gd name="T18" fmla="*/ 724074068 w 1408"/>
                <a:gd name="T19" fmla="*/ 2147483647 h 1960"/>
                <a:gd name="T20" fmla="*/ 930953002 w 1408"/>
                <a:gd name="T21" fmla="*/ 2147483647 h 1960"/>
                <a:gd name="T22" fmla="*/ 1111971886 w 1408"/>
                <a:gd name="T23" fmla="*/ 2147483647 h 1960"/>
                <a:gd name="T24" fmla="*/ 1361949436 w 1408"/>
                <a:gd name="T25" fmla="*/ 2147483647 h 1960"/>
                <a:gd name="T26" fmla="*/ 1465389638 w 1408"/>
                <a:gd name="T27" fmla="*/ 2147483647 h 1960"/>
                <a:gd name="T28" fmla="*/ 1577448387 w 1408"/>
                <a:gd name="T29" fmla="*/ 2147483647 h 1960"/>
                <a:gd name="T30" fmla="*/ 1655028538 w 1408"/>
                <a:gd name="T31" fmla="*/ 2147483647 h 1960"/>
                <a:gd name="T32" fmla="*/ 1734762225 w 1408"/>
                <a:gd name="T33" fmla="*/ 2147483647 h 1960"/>
                <a:gd name="T34" fmla="*/ 1825272401 w 1408"/>
                <a:gd name="T35" fmla="*/ 2147483647 h 1960"/>
                <a:gd name="T36" fmla="*/ 1928711135 w 1408"/>
                <a:gd name="T37" fmla="*/ 2147483647 h 1960"/>
                <a:gd name="T38" fmla="*/ 2051544905 w 1408"/>
                <a:gd name="T39" fmla="*/ 2147483647 h 1960"/>
                <a:gd name="T40" fmla="*/ 2147483647 w 1408"/>
                <a:gd name="T41" fmla="*/ 2147483647 h 1960"/>
                <a:gd name="T42" fmla="*/ 2147483647 w 1408"/>
                <a:gd name="T43" fmla="*/ 2147483647 h 1960"/>
                <a:gd name="T44" fmla="*/ 2147483647 w 1408"/>
                <a:gd name="T45" fmla="*/ 2147483647 h 1960"/>
                <a:gd name="T46" fmla="*/ 2147483647 w 1408"/>
                <a:gd name="T47" fmla="*/ 2147483647 h 1960"/>
                <a:gd name="T48" fmla="*/ 2147483647 w 1408"/>
                <a:gd name="T49" fmla="*/ 2147483647 h 1960"/>
                <a:gd name="T50" fmla="*/ 2147483647 w 1408"/>
                <a:gd name="T51" fmla="*/ 2147483647 h 1960"/>
                <a:gd name="T52" fmla="*/ 2147483647 w 1408"/>
                <a:gd name="T53" fmla="*/ 2147483647 h 1960"/>
                <a:gd name="T54" fmla="*/ 2147483647 w 1408"/>
                <a:gd name="T55" fmla="*/ 2147483647 h 1960"/>
                <a:gd name="T56" fmla="*/ 2147483647 w 1408"/>
                <a:gd name="T57" fmla="*/ 2147483647 h 1960"/>
                <a:gd name="T58" fmla="*/ 2147483647 w 1408"/>
                <a:gd name="T59" fmla="*/ 2147483647 h 1960"/>
                <a:gd name="T60" fmla="*/ 2147483647 w 1408"/>
                <a:gd name="T61" fmla="*/ 2147483647 h 1960"/>
                <a:gd name="T62" fmla="*/ 2094644989 w 1408"/>
                <a:gd name="T63" fmla="*/ 2147483647 h 1960"/>
                <a:gd name="T64" fmla="*/ 2034304872 w 1408"/>
                <a:gd name="T65" fmla="*/ 2147483647 h 1960"/>
                <a:gd name="T66" fmla="*/ 1935176147 w 1408"/>
                <a:gd name="T67" fmla="*/ 2147483647 h 1960"/>
                <a:gd name="T68" fmla="*/ 1833892418 w 1408"/>
                <a:gd name="T69" fmla="*/ 2147483647 h 1960"/>
                <a:gd name="T70" fmla="*/ 1670113568 w 1408"/>
                <a:gd name="T71" fmla="*/ 2147483647 h 1960"/>
                <a:gd name="T72" fmla="*/ 1551588337 w 1408"/>
                <a:gd name="T73" fmla="*/ 2147483647 h 1960"/>
                <a:gd name="T74" fmla="*/ 1413669537 w 1408"/>
                <a:gd name="T75" fmla="*/ 2147483647 h 1960"/>
                <a:gd name="T76" fmla="*/ 1111971886 w 1408"/>
                <a:gd name="T77" fmla="*/ 2147483647 h 1960"/>
                <a:gd name="T78" fmla="*/ 948193036 w 1408"/>
                <a:gd name="T79" fmla="*/ 2147483647 h 1960"/>
                <a:gd name="T80" fmla="*/ 534436635 w 1408"/>
                <a:gd name="T81" fmla="*/ 2147483647 h 1960"/>
                <a:gd name="T82" fmla="*/ 370657785 w 1408"/>
                <a:gd name="T83" fmla="*/ 2147483647 h 1960"/>
                <a:gd name="T84" fmla="*/ 293077634 w 1408"/>
                <a:gd name="T85" fmla="*/ 2147483647 h 1960"/>
                <a:gd name="T86" fmla="*/ 241357533 w 1408"/>
                <a:gd name="T87" fmla="*/ 2054225898 h 1960"/>
                <a:gd name="T88" fmla="*/ 189638901 w 1408"/>
                <a:gd name="T89" fmla="*/ 1770884808 h 1960"/>
                <a:gd name="T90" fmla="*/ 120678767 w 1408"/>
                <a:gd name="T91" fmla="*/ 1218368418 h 1960"/>
                <a:gd name="T92" fmla="*/ 60340117 w 1408"/>
                <a:gd name="T93" fmla="*/ 665852028 h 1960"/>
                <a:gd name="T94" fmla="*/ 51720101 w 1408"/>
                <a:gd name="T95" fmla="*/ 240839727 h 1960"/>
                <a:gd name="T96" fmla="*/ 51720101 w 1408"/>
                <a:gd name="T97" fmla="*/ 0 h 1960"/>
                <a:gd name="T98" fmla="*/ 0 w 1408"/>
                <a:gd name="T99" fmla="*/ 0 h 19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08" h="1960">
                  <a:moveTo>
                    <a:pt x="0" y="0"/>
                  </a:moveTo>
                  <a:lnTo>
                    <a:pt x="4" y="108"/>
                  </a:lnTo>
                  <a:lnTo>
                    <a:pt x="8" y="316"/>
                  </a:lnTo>
                  <a:lnTo>
                    <a:pt x="24" y="564"/>
                  </a:lnTo>
                  <a:lnTo>
                    <a:pt x="60" y="860"/>
                  </a:lnTo>
                  <a:lnTo>
                    <a:pt x="80" y="1076"/>
                  </a:lnTo>
                  <a:lnTo>
                    <a:pt x="104" y="1232"/>
                  </a:lnTo>
                  <a:lnTo>
                    <a:pt x="140" y="1464"/>
                  </a:lnTo>
                  <a:lnTo>
                    <a:pt x="244" y="1572"/>
                  </a:lnTo>
                  <a:lnTo>
                    <a:pt x="336" y="1572"/>
                  </a:lnTo>
                  <a:lnTo>
                    <a:pt x="432" y="1564"/>
                  </a:lnTo>
                  <a:lnTo>
                    <a:pt x="516" y="1548"/>
                  </a:lnTo>
                  <a:lnTo>
                    <a:pt x="632" y="1576"/>
                  </a:lnTo>
                  <a:lnTo>
                    <a:pt x="680" y="1600"/>
                  </a:lnTo>
                  <a:lnTo>
                    <a:pt x="732" y="1644"/>
                  </a:lnTo>
                  <a:lnTo>
                    <a:pt x="768" y="1715"/>
                  </a:lnTo>
                  <a:lnTo>
                    <a:pt x="805" y="1786"/>
                  </a:lnTo>
                  <a:lnTo>
                    <a:pt x="847" y="1846"/>
                  </a:lnTo>
                  <a:lnTo>
                    <a:pt x="895" y="1892"/>
                  </a:lnTo>
                  <a:lnTo>
                    <a:pt x="952" y="1912"/>
                  </a:lnTo>
                  <a:lnTo>
                    <a:pt x="1016" y="1912"/>
                  </a:lnTo>
                  <a:lnTo>
                    <a:pt x="1049" y="1912"/>
                  </a:lnTo>
                  <a:lnTo>
                    <a:pt x="1066" y="1912"/>
                  </a:lnTo>
                  <a:lnTo>
                    <a:pt x="1132" y="1920"/>
                  </a:lnTo>
                  <a:lnTo>
                    <a:pt x="1232" y="1936"/>
                  </a:lnTo>
                  <a:lnTo>
                    <a:pt x="1408" y="1960"/>
                  </a:lnTo>
                  <a:lnTo>
                    <a:pt x="1408" y="1928"/>
                  </a:lnTo>
                  <a:lnTo>
                    <a:pt x="1292" y="1916"/>
                  </a:lnTo>
                  <a:lnTo>
                    <a:pt x="1140" y="1896"/>
                  </a:lnTo>
                  <a:lnTo>
                    <a:pt x="1052" y="1888"/>
                  </a:lnTo>
                  <a:lnTo>
                    <a:pt x="1000" y="1888"/>
                  </a:lnTo>
                  <a:lnTo>
                    <a:pt x="972" y="1888"/>
                  </a:lnTo>
                  <a:lnTo>
                    <a:pt x="944" y="1888"/>
                  </a:lnTo>
                  <a:lnTo>
                    <a:pt x="898" y="1855"/>
                  </a:lnTo>
                  <a:lnTo>
                    <a:pt x="851" y="1812"/>
                  </a:lnTo>
                  <a:lnTo>
                    <a:pt x="775" y="1680"/>
                  </a:lnTo>
                  <a:lnTo>
                    <a:pt x="720" y="1580"/>
                  </a:lnTo>
                  <a:lnTo>
                    <a:pt x="656" y="1552"/>
                  </a:lnTo>
                  <a:lnTo>
                    <a:pt x="516" y="1548"/>
                  </a:lnTo>
                  <a:lnTo>
                    <a:pt x="440" y="1544"/>
                  </a:lnTo>
                  <a:lnTo>
                    <a:pt x="248" y="1548"/>
                  </a:lnTo>
                  <a:lnTo>
                    <a:pt x="172" y="1480"/>
                  </a:lnTo>
                  <a:lnTo>
                    <a:pt x="136" y="1336"/>
                  </a:lnTo>
                  <a:lnTo>
                    <a:pt x="112" y="1160"/>
                  </a:lnTo>
                  <a:lnTo>
                    <a:pt x="88" y="1000"/>
                  </a:lnTo>
                  <a:lnTo>
                    <a:pt x="56" y="688"/>
                  </a:lnTo>
                  <a:lnTo>
                    <a:pt x="28" y="376"/>
                  </a:lnTo>
                  <a:lnTo>
                    <a:pt x="24" y="136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Rectangle 155" descr="Plaid"/>
            <p:cNvSpPr>
              <a:spLocks noChangeArrowheads="1"/>
            </p:cNvSpPr>
            <p:nvPr/>
          </p:nvSpPr>
          <p:spPr bwMode="auto">
            <a:xfrm rot="5255994">
              <a:off x="4638675" y="3071813"/>
              <a:ext cx="47625" cy="393700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55" name="Rectangle 156" descr="Plaid"/>
            <p:cNvSpPr>
              <a:spLocks noChangeArrowheads="1"/>
            </p:cNvSpPr>
            <p:nvPr/>
          </p:nvSpPr>
          <p:spPr bwMode="auto">
            <a:xfrm rot="-3027650">
              <a:off x="4221163" y="3163888"/>
              <a:ext cx="39687" cy="173037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56" name="Rectangle 157"/>
            <p:cNvSpPr>
              <a:spLocks noChangeArrowheads="1"/>
            </p:cNvSpPr>
            <p:nvPr/>
          </p:nvSpPr>
          <p:spPr bwMode="auto">
            <a:xfrm>
              <a:off x="3732213" y="1262063"/>
              <a:ext cx="26987" cy="4029075"/>
            </a:xfrm>
            <a:prstGeom prst="rect">
              <a:avLst/>
            </a:prstGeom>
            <a:solidFill>
              <a:srgbClr val="000099"/>
            </a:solidFill>
            <a:ln w="1651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Rectangle 158" descr="Plaid"/>
            <p:cNvSpPr>
              <a:spLocks noChangeArrowheads="1"/>
            </p:cNvSpPr>
            <p:nvPr/>
          </p:nvSpPr>
          <p:spPr bwMode="auto">
            <a:xfrm>
              <a:off x="3732213" y="4552950"/>
              <a:ext cx="55562" cy="309563"/>
            </a:xfrm>
            <a:prstGeom prst="rect">
              <a:avLst/>
            </a:prstGeom>
            <a:pattFill prst="plaid">
              <a:fgClr>
                <a:srgbClr val="5F5F5F"/>
              </a:fgClr>
              <a:bgClr>
                <a:srgbClr val="DDDDDD"/>
              </a:bgClr>
            </a:pattFill>
            <a:ln w="9525">
              <a:solidFill>
                <a:srgbClr val="0025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1A19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558" name="Rectangle 159"/>
            <p:cNvSpPr>
              <a:spLocks noChangeArrowheads="1"/>
            </p:cNvSpPr>
            <p:nvPr/>
          </p:nvSpPr>
          <p:spPr bwMode="auto">
            <a:xfrm>
              <a:off x="3630613" y="1052513"/>
              <a:ext cx="6270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 b="1">
                  <a:solidFill>
                    <a:srgbClr val="002569"/>
                  </a:solidFill>
                  <a:latin typeface="Times New Roman" pitchFamily="18" charset="0"/>
                </a:rPr>
                <a:t>WI/GI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559" name="Rectangle 160"/>
            <p:cNvSpPr>
              <a:spLocks noChangeArrowheads="1"/>
            </p:cNvSpPr>
            <p:nvPr/>
          </p:nvSpPr>
          <p:spPr bwMode="auto">
            <a:xfrm>
              <a:off x="2133600" y="4953000"/>
              <a:ext cx="492125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>
                  <a:solidFill>
                    <a:srgbClr val="000000"/>
                  </a:solidFill>
                  <a:latin typeface="Comic Sans MS" pitchFamily="66" charset="0"/>
                </a:rPr>
                <a:t>Tilje Fm.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560" name="Rectangle 161"/>
            <p:cNvSpPr>
              <a:spLocks noChangeArrowheads="1"/>
            </p:cNvSpPr>
            <p:nvPr/>
          </p:nvSpPr>
          <p:spPr bwMode="auto">
            <a:xfrm>
              <a:off x="2133600" y="3962400"/>
              <a:ext cx="55880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>
                  <a:solidFill>
                    <a:srgbClr val="000000"/>
                  </a:solidFill>
                  <a:latin typeface="Comic Sans MS" pitchFamily="66" charset="0"/>
                </a:rPr>
                <a:t>Tofte Fm.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561" name="Rectangle 162"/>
            <p:cNvSpPr>
              <a:spLocks noChangeArrowheads="1"/>
            </p:cNvSpPr>
            <p:nvPr/>
          </p:nvSpPr>
          <p:spPr bwMode="auto">
            <a:xfrm>
              <a:off x="1828800" y="2667000"/>
              <a:ext cx="531813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>
                  <a:solidFill>
                    <a:srgbClr val="000000"/>
                  </a:solidFill>
                  <a:latin typeface="Comic Sans MS" pitchFamily="66" charset="0"/>
                </a:rPr>
                <a:t>Not Sst.</a:t>
              </a:r>
              <a:endParaRPr lang="nb-NO" sz="1400">
                <a:latin typeface="Arial" charset="0"/>
              </a:endParaRPr>
            </a:p>
          </p:txBody>
        </p:sp>
        <p:sp>
          <p:nvSpPr>
            <p:cNvPr id="17562" name="Rectangle 163"/>
            <p:cNvSpPr>
              <a:spLocks noChangeArrowheads="1"/>
            </p:cNvSpPr>
            <p:nvPr/>
          </p:nvSpPr>
          <p:spPr bwMode="auto">
            <a:xfrm>
              <a:off x="2362200" y="3200400"/>
              <a:ext cx="49212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50000"/>
                </a:spcBef>
              </a:pPr>
              <a:r>
                <a:rPr lang="nb-NO" sz="800">
                  <a:solidFill>
                    <a:srgbClr val="000000"/>
                  </a:solidFill>
                  <a:latin typeface="Comic Sans MS" pitchFamily="66" charset="0"/>
                </a:rPr>
                <a:t>Ile Fm.</a:t>
              </a:r>
              <a:endParaRPr lang="nb-NO" sz="1400">
                <a:latin typeface="Arial" charset="0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2549525" y="5715621"/>
              <a:ext cx="4576764" cy="243234"/>
              <a:chOff x="2687637" y="5634038"/>
              <a:chExt cx="4576764" cy="243234"/>
            </a:xfrm>
          </p:grpSpPr>
          <p:grpSp>
            <p:nvGrpSpPr>
              <p:cNvPr id="162" name="Group 7"/>
              <p:cNvGrpSpPr>
                <a:grpSpLocks/>
              </p:cNvGrpSpPr>
              <p:nvPr/>
            </p:nvGrpSpPr>
            <p:grpSpPr bwMode="auto">
              <a:xfrm>
                <a:off x="2687637" y="5634038"/>
                <a:ext cx="4576764" cy="243234"/>
                <a:chOff x="4778" y="3273"/>
                <a:chExt cx="1315" cy="151"/>
              </a:xfrm>
            </p:grpSpPr>
            <p:sp>
              <p:nvSpPr>
                <p:cNvPr id="165" name="Rectangle 8"/>
                <p:cNvSpPr>
                  <a:spLocks noChangeArrowheads="1"/>
                </p:cNvSpPr>
                <p:nvPr/>
              </p:nvSpPr>
              <p:spPr bwMode="auto">
                <a:xfrm>
                  <a:off x="4778" y="3273"/>
                  <a:ext cx="1315" cy="87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Rectangle 9"/>
                <p:cNvSpPr>
                  <a:spLocks noChangeArrowheads="1"/>
                </p:cNvSpPr>
                <p:nvPr/>
              </p:nvSpPr>
              <p:spPr bwMode="auto">
                <a:xfrm>
                  <a:off x="4831" y="3303"/>
                  <a:ext cx="112" cy="49"/>
                </a:xfrm>
                <a:prstGeom prst="rect">
                  <a:avLst/>
                </a:prstGeom>
                <a:solidFill>
                  <a:srgbClr val="F32D3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Rectangle 10"/>
                <p:cNvSpPr>
                  <a:spLocks noChangeArrowheads="1"/>
                </p:cNvSpPr>
                <p:nvPr/>
              </p:nvSpPr>
              <p:spPr bwMode="auto">
                <a:xfrm>
                  <a:off x="5232" y="3303"/>
                  <a:ext cx="111" cy="49"/>
                </a:xfrm>
                <a:prstGeom prst="rect">
                  <a:avLst/>
                </a:prstGeom>
                <a:solidFill>
                  <a:srgbClr val="00E7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Rectangle 11"/>
                <p:cNvSpPr>
                  <a:spLocks noChangeArrowheads="1"/>
                </p:cNvSpPr>
                <p:nvPr/>
              </p:nvSpPr>
              <p:spPr bwMode="auto">
                <a:xfrm>
                  <a:off x="5806" y="3273"/>
                  <a:ext cx="131" cy="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nb-NO" sz="800" b="1" dirty="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Water</a:t>
                  </a:r>
                  <a:endParaRPr lang="nb-NO" sz="1400" dirty="0">
                    <a:latin typeface="Arial" charset="0"/>
                  </a:endParaRPr>
                </a:p>
              </p:txBody>
            </p:sp>
            <p:sp>
              <p:nvSpPr>
                <p:cNvPr id="169" name="Rectangle 12"/>
                <p:cNvSpPr>
                  <a:spLocks noChangeArrowheads="1"/>
                </p:cNvSpPr>
                <p:nvPr/>
              </p:nvSpPr>
              <p:spPr bwMode="auto">
                <a:xfrm>
                  <a:off x="4998" y="3296"/>
                  <a:ext cx="163" cy="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nb-NO" sz="800" b="1">
                      <a:solidFill>
                        <a:srgbClr val="000000"/>
                      </a:solidFill>
                      <a:latin typeface="Times New Roman" pitchFamily="18" charset="0"/>
                    </a:rPr>
                    <a:t>Gas</a:t>
                  </a:r>
                  <a:endParaRPr lang="nb-NO" sz="1400">
                    <a:latin typeface="Arial" charset="0"/>
                  </a:endParaRPr>
                </a:p>
              </p:txBody>
            </p:sp>
          </p:grpSp>
          <p:sp>
            <p:nvSpPr>
              <p:cNvPr id="163" name="Rectangle 10"/>
              <p:cNvSpPr>
                <a:spLocks noChangeArrowheads="1"/>
              </p:cNvSpPr>
              <p:nvPr/>
            </p:nvSpPr>
            <p:spPr bwMode="auto">
              <a:xfrm>
                <a:off x="5861050" y="5678119"/>
                <a:ext cx="393666" cy="78930"/>
              </a:xfrm>
              <a:prstGeom prst="rect">
                <a:avLst/>
              </a:prstGeom>
              <a:solidFill>
                <a:srgbClr val="0066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64" name="Rectangle 11"/>
              <p:cNvSpPr>
                <a:spLocks noChangeArrowheads="1"/>
              </p:cNvSpPr>
              <p:nvPr/>
            </p:nvSpPr>
            <p:spPr bwMode="auto">
              <a:xfrm>
                <a:off x="4923378" y="5653956"/>
                <a:ext cx="464597" cy="20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>
                  <a:spcBef>
                    <a:spcPct val="50000"/>
                  </a:spcBef>
                </a:pPr>
                <a:r>
                  <a:rPr lang="nb-NO" sz="800" b="1" dirty="0">
                    <a:solidFill>
                      <a:srgbClr val="000000"/>
                    </a:solidFill>
                    <a:latin typeface="Times New Roman" pitchFamily="18" charset="0"/>
                  </a:rPr>
                  <a:t>Oil</a:t>
                </a:r>
                <a:endParaRPr lang="nb-NO" sz="1400" dirty="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765</Words>
  <Application>Microsoft Macintosh PowerPoint</Application>
  <PresentationFormat>Skjermfremvisning (4:3)</PresentationFormat>
  <Paragraphs>212</Paragraphs>
  <Slides>17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8" baseType="lpstr">
      <vt:lpstr>Arial</vt:lpstr>
      <vt:lpstr>Arial monospaced for SAP</vt:lpstr>
      <vt:lpstr>Arial Narrow</vt:lpstr>
      <vt:lpstr>Arial Unicode MS</vt:lpstr>
      <vt:lpstr>Calibri</vt:lpstr>
      <vt:lpstr>Comic Sans MS</vt:lpstr>
      <vt:lpstr>Lucida Sans</vt:lpstr>
      <vt:lpstr>Times New Roman</vt:lpstr>
      <vt:lpstr>Verdana</vt:lpstr>
      <vt:lpstr>Wingdings</vt:lpstr>
      <vt:lpstr>Office Theme</vt:lpstr>
      <vt:lpstr>Nan Cheng, Statoil 26-June-2013</vt:lpstr>
      <vt:lpstr>Norne &amp; Its Satellite Fields</vt:lpstr>
      <vt:lpstr>High Quality Reservoir</vt:lpstr>
      <vt:lpstr>PowerPoint-presentasjon</vt:lpstr>
      <vt:lpstr>Norne Official Reserves &amp; Production</vt:lpstr>
      <vt:lpstr>Subsea Development Solution - 1997</vt:lpstr>
      <vt:lpstr>Subsea Development Solution - 2009</vt:lpstr>
      <vt:lpstr>Initial Development Strategy</vt:lpstr>
      <vt:lpstr>Adjusted Development Strategy</vt:lpstr>
      <vt:lpstr>PowerPoint-presentasjon</vt:lpstr>
      <vt:lpstr>Integrated Use of 4D Seismic Data in Reservoir Management</vt:lpstr>
      <vt:lpstr>PowerPoint-presentasjon</vt:lpstr>
      <vt:lpstr>Qualitative use of 4D seismic in simulation model updating</vt:lpstr>
      <vt:lpstr>PowerPoint-presentasjon</vt:lpstr>
      <vt:lpstr>PowerPoint-presentasjon</vt:lpstr>
      <vt:lpstr>Summary</vt:lpstr>
      <vt:lpstr>Thank you  for your attention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 Forum Series –  Discussion Leaders Slide Pack</dc:title>
  <dc:creator>Sophie Young</dc:creator>
  <cp:lastModifiedBy>Jon Kleppe</cp:lastModifiedBy>
  <cp:revision>90</cp:revision>
  <dcterms:created xsi:type="dcterms:W3CDTF">2012-03-08T16:56:52Z</dcterms:created>
  <dcterms:modified xsi:type="dcterms:W3CDTF">2018-02-23T14:23:50Z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-821930734</vt:i4>
  </property>
  <property fmtid="{D5CDD505-2E9C-101B-9397-08002B2CF9AE}" pid="3" name="_NewReviewCycle">
    <vt:lpwstr/>
  </property>
  <property fmtid="{D5CDD505-2E9C-101B-9397-08002B2CF9AE}" pid="4" name="_EmailSubject">
    <vt:lpwstr>Presentation - Introduction to Norne Field</vt:lpwstr>
  </property>
  <property fmtid="{D5CDD505-2E9C-101B-9397-08002B2CF9AE}" pid="5" name="_AuthorEmail">
    <vt:lpwstr>nanc@statoil.com</vt:lpwstr>
  </property>
  <property fmtid="{D5CDD505-2E9C-101B-9397-08002B2CF9AE}" pid="6" name="_AuthorEmailDisplayName">
    <vt:lpwstr>Nan Cheng</vt:lpwstr>
  </property>
</Properties>
</file>