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16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16BE-A3E8-4C14-AC69-AB35DBD6EF69}" type="datetimeFigureOut">
              <a:rPr lang="nb-NO" smtClean="0"/>
              <a:t>09.03.2021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4F3C-031E-4854-B854-F78650B26A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8482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16BE-A3E8-4C14-AC69-AB35DBD6EF69}" type="datetimeFigureOut">
              <a:rPr lang="nb-NO" smtClean="0"/>
              <a:t>09.03.2021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4F3C-031E-4854-B854-F78650B26A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130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16BE-A3E8-4C14-AC69-AB35DBD6EF69}" type="datetimeFigureOut">
              <a:rPr lang="nb-NO" smtClean="0"/>
              <a:t>09.03.2021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4F3C-031E-4854-B854-F78650B26A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48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16BE-A3E8-4C14-AC69-AB35DBD6EF69}" type="datetimeFigureOut">
              <a:rPr lang="nb-NO" smtClean="0"/>
              <a:t>09.03.2021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4F3C-031E-4854-B854-F78650B26A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572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16BE-A3E8-4C14-AC69-AB35DBD6EF69}" type="datetimeFigureOut">
              <a:rPr lang="nb-NO" smtClean="0"/>
              <a:t>09.03.2021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4F3C-031E-4854-B854-F78650B26A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869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16BE-A3E8-4C14-AC69-AB35DBD6EF69}" type="datetimeFigureOut">
              <a:rPr lang="nb-NO" smtClean="0"/>
              <a:t>09.03.2021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4F3C-031E-4854-B854-F78650B26A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147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16BE-A3E8-4C14-AC69-AB35DBD6EF69}" type="datetimeFigureOut">
              <a:rPr lang="nb-NO" smtClean="0"/>
              <a:t>09.03.2021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4F3C-031E-4854-B854-F78650B26A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853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16BE-A3E8-4C14-AC69-AB35DBD6EF69}" type="datetimeFigureOut">
              <a:rPr lang="nb-NO" smtClean="0"/>
              <a:t>09.03.2021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4F3C-031E-4854-B854-F78650B26A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76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16BE-A3E8-4C14-AC69-AB35DBD6EF69}" type="datetimeFigureOut">
              <a:rPr lang="nb-NO" smtClean="0"/>
              <a:t>09.03.2021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4F3C-031E-4854-B854-F78650B26A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984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16BE-A3E8-4C14-AC69-AB35DBD6EF69}" type="datetimeFigureOut">
              <a:rPr lang="nb-NO" smtClean="0"/>
              <a:t>09.03.2021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4F3C-031E-4854-B854-F78650B26A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8272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16BE-A3E8-4C14-AC69-AB35DBD6EF69}" type="datetimeFigureOut">
              <a:rPr lang="nb-NO" smtClean="0"/>
              <a:t>09.03.2021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4F3C-031E-4854-B854-F78650B26A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95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C16BE-A3E8-4C14-AC69-AB35DBD6EF69}" type="datetimeFigureOut">
              <a:rPr lang="nb-NO" smtClean="0"/>
              <a:t>09.03.2021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C4F3C-031E-4854-B854-F78650B26A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878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 smtClean="0"/>
              <a:t>Lecture</a:t>
            </a:r>
            <a:r>
              <a:rPr lang="nb-NO" dirty="0" smtClean="0"/>
              <a:t> </a:t>
            </a:r>
            <a:r>
              <a:rPr lang="nb-NO" dirty="0" smtClean="0"/>
              <a:t>notes: Pumping</a:t>
            </a:r>
            <a:br>
              <a:rPr lang="nb-NO" dirty="0" smtClean="0"/>
            </a:br>
            <a:r>
              <a:rPr lang="nb-NO" sz="4400" dirty="0" err="1" smtClean="0"/>
              <a:t>Lectured</a:t>
            </a:r>
            <a:r>
              <a:rPr lang="nb-NO" sz="4400" dirty="0" smtClean="0"/>
              <a:t>: </a:t>
            </a:r>
            <a:r>
              <a:rPr lang="nb-NO" sz="4400" dirty="0" smtClean="0"/>
              <a:t>9/3 2021</a:t>
            </a:r>
            <a:endParaRPr lang="nb-NO" sz="44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err="1" smtClean="0"/>
              <a:t>Covering</a:t>
            </a:r>
            <a:r>
              <a:rPr lang="nb-NO" dirty="0" smtClean="0"/>
              <a:t> </a:t>
            </a:r>
          </a:p>
          <a:p>
            <a:r>
              <a:rPr lang="nb-NO" dirty="0" smtClean="0"/>
              <a:t>Chapters 7.1-7.5 </a:t>
            </a:r>
          </a:p>
          <a:p>
            <a:r>
              <a:rPr lang="nb-NO" dirty="0" smtClean="0"/>
              <a:t>        </a:t>
            </a:r>
            <a:r>
              <a:rPr lang="nb-NO" dirty="0" err="1" smtClean="0"/>
              <a:t>Background</a:t>
            </a:r>
            <a:r>
              <a:rPr lang="nb-NO" dirty="0" smtClean="0"/>
              <a:t> for </a:t>
            </a:r>
            <a:r>
              <a:rPr lang="nb-NO" dirty="0" err="1" smtClean="0"/>
              <a:t>Exercise</a:t>
            </a:r>
            <a:r>
              <a:rPr lang="nb-NO" dirty="0" smtClean="0"/>
              <a:t> 7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7268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232611"/>
            <a:ext cx="10515600" cy="98659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System </a:t>
            </a:r>
            <a:r>
              <a:rPr lang="en-US" b="1" dirty="0" smtClean="0"/>
              <a:t>performance  </a:t>
            </a:r>
            <a:r>
              <a:rPr lang="en-US" b="1" smtClean="0"/>
              <a:t>(Exercise 7)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nb-NO" dirty="0"/>
          </a:p>
        </p:txBody>
      </p:sp>
      <p:pic>
        <p:nvPicPr>
          <p:cNvPr id="4" name="Plassholder for innhold 3" descr="\\home.ansatt.ntnu.no\asheim\Desktop\Skjermbilde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249" y="2101814"/>
            <a:ext cx="3675636" cy="17643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552079"/>
              </p:ext>
            </p:extLst>
          </p:nvPr>
        </p:nvGraphicFramePr>
        <p:xfrm>
          <a:off x="2469565" y="4607260"/>
          <a:ext cx="30162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4" imgW="3022560" imgH="698400" progId="Equation.DSMT4">
                  <p:embed/>
                </p:oleObj>
              </mc:Choice>
              <mc:Fallback>
                <p:oleObj name="Equation" r:id="rId4" imgW="3022560" imgH="698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9565" y="4607260"/>
                        <a:ext cx="301625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Sylinder 6"/>
          <p:cNvSpPr txBox="1"/>
          <p:nvPr/>
        </p:nvSpPr>
        <p:spPr>
          <a:xfrm>
            <a:off x="6825174" y="4870404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Pump:</a:t>
            </a:r>
            <a:endParaRPr lang="nb-NO" sz="24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1339515" y="4725677"/>
            <a:ext cx="85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Pipe</a:t>
            </a:r>
            <a:endParaRPr lang="nb-NO" sz="2400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601452" y="59275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232071"/>
              </p:ext>
            </p:extLst>
          </p:nvPr>
        </p:nvGraphicFramePr>
        <p:xfrm>
          <a:off x="7899567" y="4891850"/>
          <a:ext cx="2052638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6" imgW="2057400" imgH="355320" progId="Equation.DSMT4">
                  <p:embed/>
                </p:oleObj>
              </mc:Choice>
              <mc:Fallback>
                <p:oleObj name="Equation" r:id="rId6" imgW="2057400" imgH="3553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9567" y="4891850"/>
                        <a:ext cx="2052638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Bilde 10" descr="\\home.ansatt.ntnu.no\asheim\Documents\13860-13-28IPP1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597" y="1738512"/>
            <a:ext cx="5017519" cy="255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4326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                System performance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 ..</a:t>
            </a:r>
            <a:r>
              <a:rPr lang="en-US" sz="4000" b="1" dirty="0" smtClean="0"/>
              <a:t>by plotting of pipe- and pump- performance curves</a:t>
            </a:r>
            <a:endParaRPr lang="nb-NO" sz="40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36" y="2450489"/>
            <a:ext cx="6317527" cy="3101609"/>
          </a:xfrm>
        </p:spPr>
      </p:pic>
    </p:spTree>
    <p:extLst>
      <p:ext uri="{BB962C8B-B14F-4D97-AF65-F5344CB8AC3E}">
        <p14:creationId xmlns:p14="http://schemas.microsoft.com/office/powerpoint/2010/main" val="1496744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Volumetric</a:t>
            </a:r>
            <a:r>
              <a:rPr lang="nb-NO" dirty="0" smtClean="0"/>
              <a:t> pumps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640" y="1825624"/>
            <a:ext cx="8574916" cy="50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75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Centrifugal pump, principle </a:t>
            </a:r>
            <a:endParaRPr lang="nb-NO" dirty="0"/>
          </a:p>
        </p:txBody>
      </p:sp>
      <p:pic>
        <p:nvPicPr>
          <p:cNvPr id="4" name="Plassholder for innhold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3513" y="1825625"/>
            <a:ext cx="62649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51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Centrifugal pump, constructions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799808"/>
            <a:ext cx="10930689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95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7822"/>
          </a:xfrm>
        </p:spPr>
        <p:txBody>
          <a:bodyPr/>
          <a:lstStyle/>
          <a:p>
            <a:r>
              <a:rPr lang="en-US" b="1" dirty="0"/>
              <a:t>Jet pumps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424" y="1339515"/>
            <a:ext cx="8493248" cy="529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98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r>
              <a:rPr lang="en-US" b="1" dirty="0" smtClean="0"/>
              <a:t>7.2 Power needed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315453"/>
            <a:ext cx="10515600" cy="5253789"/>
          </a:xfrm>
        </p:spPr>
        <p:txBody>
          <a:bodyPr/>
          <a:lstStyle/>
          <a:p>
            <a:r>
              <a:rPr lang="nb-NO" dirty="0" smtClean="0"/>
              <a:t>Energy </a:t>
            </a:r>
            <a:r>
              <a:rPr lang="nb-NO" dirty="0" err="1" smtClean="0"/>
              <a:t>balance</a:t>
            </a:r>
            <a:r>
              <a:rPr lang="nb-NO" dirty="0" smtClean="0"/>
              <a:t> for </a:t>
            </a:r>
            <a:r>
              <a:rPr lang="nb-NO" dirty="0" err="1" smtClean="0"/>
              <a:t>open</a:t>
            </a:r>
            <a:r>
              <a:rPr lang="nb-NO" dirty="0" smtClean="0"/>
              <a:t> system</a:t>
            </a:r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The pump</a:t>
            </a:r>
          </a:p>
          <a:p>
            <a:endParaRPr lang="nb-NO" dirty="0"/>
          </a:p>
        </p:txBody>
      </p:sp>
      <p:pic>
        <p:nvPicPr>
          <p:cNvPr id="4" name="Bilde 3" descr="fi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03" y="1718259"/>
            <a:ext cx="4295775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01682"/>
            <a:ext cx="2406474" cy="1453912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869224"/>
              </p:ext>
            </p:extLst>
          </p:nvPr>
        </p:nvGraphicFramePr>
        <p:xfrm>
          <a:off x="1504867" y="5772234"/>
          <a:ext cx="116840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5" imgW="1168200" imgH="304560" progId="Equation.DSMT4">
                  <p:embed/>
                </p:oleObj>
              </mc:Choice>
              <mc:Fallback>
                <p:oleObj name="Equation" r:id="rId5" imgW="1168200" imgH="3045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867" y="5772234"/>
                        <a:ext cx="1168400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829364"/>
              </p:ext>
            </p:extLst>
          </p:nvPr>
        </p:nvGraphicFramePr>
        <p:xfrm>
          <a:off x="1178511" y="3612147"/>
          <a:ext cx="47021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7" imgW="4686120" imgH="330120" progId="Equation.DSMT4">
                  <p:embed/>
                </p:oleObj>
              </mc:Choice>
              <mc:Fallback>
                <p:oleObj name="Equation" r:id="rId7" imgW="4686120" imgH="3301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8511" y="3612147"/>
                        <a:ext cx="47021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61694"/>
              </p:ext>
            </p:extLst>
          </p:nvPr>
        </p:nvGraphicFramePr>
        <p:xfrm>
          <a:off x="3360237" y="5638088"/>
          <a:ext cx="14414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9" imgW="1447560" imgH="660240" progId="Equation.DSMT4">
                  <p:embed/>
                </p:oleObj>
              </mc:Choice>
              <mc:Fallback>
                <p:oleObj name="Equation" r:id="rId9" imgW="1447560" imgH="6602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0237" y="5638088"/>
                        <a:ext cx="144145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6967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Centrifugal pump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Rotating</a:t>
            </a:r>
            <a:r>
              <a:rPr lang="nb-NO" dirty="0" smtClean="0"/>
              <a:t> impeller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5823284" y="2639188"/>
            <a:ext cx="3262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 smtClean="0"/>
              <a:t>Rotation</a:t>
            </a:r>
            <a:r>
              <a:rPr lang="nb-NO" sz="2400" dirty="0" smtClean="0"/>
              <a:t> time (</a:t>
            </a:r>
            <a:r>
              <a:rPr lang="nb-NO" sz="2400" dirty="0" err="1" smtClean="0"/>
              <a:t>period</a:t>
            </a:r>
            <a:r>
              <a:rPr lang="nb-NO" sz="2400" dirty="0" smtClean="0"/>
              <a:t>): T</a:t>
            </a:r>
            <a:endParaRPr lang="nb-NO" sz="24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5911516" y="3280622"/>
            <a:ext cx="2567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 smtClean="0"/>
              <a:t>Angular</a:t>
            </a:r>
            <a:r>
              <a:rPr lang="nb-NO" sz="2400" dirty="0" smtClean="0"/>
              <a:t> </a:t>
            </a:r>
            <a:r>
              <a:rPr lang="nb-NO" sz="2400" dirty="0" err="1" smtClean="0"/>
              <a:t>frequency</a:t>
            </a:r>
            <a:r>
              <a:rPr lang="nb-NO" sz="2400" dirty="0" smtClean="0"/>
              <a:t>:</a:t>
            </a:r>
            <a:endParaRPr lang="nb-NO" sz="24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38173"/>
              </p:ext>
            </p:extLst>
          </p:nvPr>
        </p:nvGraphicFramePr>
        <p:xfrm>
          <a:off x="8537575" y="3387725"/>
          <a:ext cx="1096963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3" imgW="1091880" imgH="253800" progId="Equation.DSMT4">
                  <p:embed/>
                </p:oleObj>
              </mc:Choice>
              <mc:Fallback>
                <p:oleObj name="Equation" r:id="rId3" imgW="109188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7575" y="3387725"/>
                        <a:ext cx="1096963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kstSylinder 8"/>
          <p:cNvSpPr txBox="1"/>
          <p:nvPr/>
        </p:nvSpPr>
        <p:spPr>
          <a:xfrm>
            <a:off x="6168189" y="4201428"/>
            <a:ext cx="2711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Tangential </a:t>
            </a:r>
            <a:r>
              <a:rPr lang="nb-NO" sz="2400" dirty="0" err="1" smtClean="0"/>
              <a:t>velocity</a:t>
            </a:r>
            <a:r>
              <a:rPr lang="nb-NO" sz="2400" dirty="0" smtClean="0"/>
              <a:t>:</a:t>
            </a:r>
            <a:endParaRPr lang="nb-NO" sz="24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257153"/>
              </p:ext>
            </p:extLst>
          </p:nvPr>
        </p:nvGraphicFramePr>
        <p:xfrm>
          <a:off x="8899734" y="4285128"/>
          <a:ext cx="81121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5" imgW="444240" imgH="203040" progId="Equation.DSMT4">
                  <p:embed/>
                </p:oleObj>
              </mc:Choice>
              <mc:Fallback>
                <p:oleObj name="Equation" r:id="rId5" imgW="44424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9734" y="4285128"/>
                        <a:ext cx="811212" cy="377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Bild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00" y="2719082"/>
            <a:ext cx="4153260" cy="31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33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</a:t>
            </a:r>
            <a:r>
              <a:rPr lang="en-US" b="1" dirty="0"/>
              <a:t>Flow through impeller</a:t>
            </a:r>
            <a:endParaRPr lang="nb-NO" dirty="0"/>
          </a:p>
        </p:txBody>
      </p:sp>
      <p:pic>
        <p:nvPicPr>
          <p:cNvPr id="6" name="Plassholder for innhold 5" descr="\\home.ansatt.ntnu.no\asheim\Documents\image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411" y="1941096"/>
            <a:ext cx="3926555" cy="3663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3599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843"/>
          </a:xfrm>
        </p:spPr>
        <p:txBody>
          <a:bodyPr/>
          <a:lstStyle/>
          <a:p>
            <a:r>
              <a:rPr lang="nb-NO" dirty="0" err="1" smtClean="0"/>
              <a:t>Diffuser</a:t>
            </a:r>
            <a:r>
              <a:rPr lang="nb-NO" dirty="0" smtClean="0"/>
              <a:t> (</a:t>
            </a:r>
            <a:r>
              <a:rPr lang="nb-NO" dirty="0" err="1" smtClean="0"/>
              <a:t>stationary</a:t>
            </a:r>
            <a:r>
              <a:rPr lang="nb-NO" dirty="0" smtClean="0"/>
              <a:t>)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52" y="1452147"/>
            <a:ext cx="5189670" cy="3795089"/>
          </a:xfr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610981"/>
              </p:ext>
            </p:extLst>
          </p:nvPr>
        </p:nvGraphicFramePr>
        <p:xfrm>
          <a:off x="6480175" y="4908550"/>
          <a:ext cx="33210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4" imgW="3314520" imgH="431640" progId="Equation.DSMT4">
                  <p:embed/>
                </p:oleObj>
              </mc:Choice>
              <mc:Fallback>
                <p:oleObj name="Equation" r:id="rId4" imgW="331452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175" y="4908550"/>
                        <a:ext cx="3321050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Bilde 10" descr="\\home.ansatt.ntnu.no\asheim\Desktop\Skjermbilde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692" y="2363001"/>
            <a:ext cx="2271245" cy="2136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7664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Office-tema</vt:lpstr>
      <vt:lpstr>Equation</vt:lpstr>
      <vt:lpstr>Lecture notes: Pumping Lectured: 9/3 2021</vt:lpstr>
      <vt:lpstr>Volumetric pumps</vt:lpstr>
      <vt:lpstr>Centrifugal pump, principle </vt:lpstr>
      <vt:lpstr>Centrifugal pump, constructions</vt:lpstr>
      <vt:lpstr>Jet pumps</vt:lpstr>
      <vt:lpstr>7.2 Power needed</vt:lpstr>
      <vt:lpstr>Centrifugal pump </vt:lpstr>
      <vt:lpstr>  Flow through impeller</vt:lpstr>
      <vt:lpstr>Diffuser (stationary)</vt:lpstr>
      <vt:lpstr>System performance  (Exercise 7) </vt:lpstr>
      <vt:lpstr>                  System performance   ..by plotting of pipe- and pump- performance curves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note 7.1 Pumping</dc:title>
  <dc:creator>Harald Arne Asheim</dc:creator>
  <cp:lastModifiedBy>Harald Arne Asheim</cp:lastModifiedBy>
  <cp:revision>18</cp:revision>
  <dcterms:created xsi:type="dcterms:W3CDTF">2021-03-05T07:42:46Z</dcterms:created>
  <dcterms:modified xsi:type="dcterms:W3CDTF">2021-03-09T09:34:29Z</dcterms:modified>
</cp:coreProperties>
</file>