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7" r:id="rId3"/>
    <p:sldId id="259" r:id="rId4"/>
    <p:sldId id="260" r:id="rId5"/>
    <p:sldId id="269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A84C-2532-43BD-A7F5-CE7E82C63991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486B-8FAE-4C42-B272-AD91700040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2602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A84C-2532-43BD-A7F5-CE7E82C63991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486B-8FAE-4C42-B272-AD91700040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33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A84C-2532-43BD-A7F5-CE7E82C63991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486B-8FAE-4C42-B272-AD91700040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5672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A84C-2532-43BD-A7F5-CE7E82C63991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486B-8FAE-4C42-B272-AD91700040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1255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A84C-2532-43BD-A7F5-CE7E82C63991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486B-8FAE-4C42-B272-AD91700040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5302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A84C-2532-43BD-A7F5-CE7E82C63991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486B-8FAE-4C42-B272-AD91700040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3727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A84C-2532-43BD-A7F5-CE7E82C63991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486B-8FAE-4C42-B272-AD91700040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842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A84C-2532-43BD-A7F5-CE7E82C63991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486B-8FAE-4C42-B272-AD91700040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684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A84C-2532-43BD-A7F5-CE7E82C63991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486B-8FAE-4C42-B272-AD91700040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4144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A84C-2532-43BD-A7F5-CE7E82C63991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486B-8FAE-4C42-B272-AD91700040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951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A84C-2532-43BD-A7F5-CE7E82C63991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486B-8FAE-4C42-B272-AD91700040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0629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DA84C-2532-43BD-A7F5-CE7E82C63991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C486B-8FAE-4C42-B272-AD91700040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703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image" Target="../media/image7.GI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5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1.wmf"/><Relationship Id="rId3" Type="http://schemas.openxmlformats.org/officeDocument/2006/relationships/oleObject" Target="../embeddings/oleObject14.bin"/><Relationship Id="rId7" Type="http://schemas.openxmlformats.org/officeDocument/2006/relationships/image" Target="../media/image23.GIF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image" Target="../media/image20.wmf"/><Relationship Id="rId5" Type="http://schemas.openxmlformats.org/officeDocument/2006/relationships/oleObject" Target="../embeddings/oleObject15.bin"/><Relationship Id="rId15" Type="http://schemas.openxmlformats.org/officeDocument/2006/relationships/image" Target="../media/image22.wmf"/><Relationship Id="rId10" Type="http://schemas.openxmlformats.org/officeDocument/2006/relationships/oleObject" Target="../embeddings/oleObject17.bin"/><Relationship Id="rId4" Type="http://schemas.openxmlformats.org/officeDocument/2006/relationships/image" Target="../media/image17.wmf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9.GIF"/><Relationship Id="rId4" Type="http://schemas.openxmlformats.org/officeDocument/2006/relationships/image" Target="../media/image2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5838092" cy="1487975"/>
          </a:xfrm>
        </p:spPr>
        <p:txBody>
          <a:bodyPr>
            <a:normAutofit/>
          </a:bodyPr>
          <a:lstStyle/>
          <a:p>
            <a:r>
              <a:rPr lang="nb-NO" sz="3200" dirty="0" smtClean="0">
                <a:latin typeface="+mn-lt"/>
              </a:rPr>
              <a:t>Chapter 1. </a:t>
            </a:r>
            <a:r>
              <a:rPr lang="nb-NO" sz="3200" dirty="0" err="1" smtClean="0">
                <a:latin typeface="+mn-lt"/>
              </a:rPr>
              <a:t>Lecture</a:t>
            </a:r>
            <a:r>
              <a:rPr lang="nb-NO" sz="3200" dirty="0" smtClean="0">
                <a:latin typeface="+mn-lt"/>
              </a:rPr>
              <a:t> 2</a:t>
            </a:r>
            <a:r>
              <a:rPr lang="nb-NO" sz="3200" dirty="0">
                <a:latin typeface="+mn-lt"/>
              </a:rPr>
              <a:t/>
            </a:r>
            <a:br>
              <a:rPr lang="nb-NO" sz="3200" dirty="0">
                <a:latin typeface="+mn-lt"/>
              </a:rPr>
            </a:br>
            <a:r>
              <a:rPr lang="nb-NO" sz="3200" dirty="0" smtClean="0">
                <a:latin typeface="+mn-lt"/>
              </a:rPr>
              <a:t> 22 </a:t>
            </a:r>
            <a:r>
              <a:rPr lang="nb-NO" sz="3200" dirty="0" err="1" smtClean="0">
                <a:latin typeface="+mn-lt"/>
              </a:rPr>
              <a:t>january</a:t>
            </a:r>
            <a:r>
              <a:rPr lang="nb-NO" sz="3200" dirty="0" smtClean="0">
                <a:latin typeface="+mn-lt"/>
              </a:rPr>
              <a:t> 2021</a:t>
            </a:r>
            <a:endParaRPr lang="nb-NO" sz="3200" dirty="0">
              <a:latin typeface="+mn-lt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6408615" cy="2248346"/>
          </a:xfrm>
        </p:spPr>
        <p:txBody>
          <a:bodyPr>
            <a:normAutofit lnSpcReduction="10000"/>
          </a:bodyPr>
          <a:lstStyle/>
          <a:p>
            <a:r>
              <a:rPr lang="nb-NO" sz="2600" dirty="0" err="1" smtClean="0"/>
              <a:t>Objectives</a:t>
            </a:r>
            <a:r>
              <a:rPr lang="nb-NO" sz="2600" dirty="0" smtClean="0"/>
              <a:t>:  </a:t>
            </a:r>
          </a:p>
          <a:p>
            <a:r>
              <a:rPr lang="nb-NO" sz="2600" dirty="0" err="1" smtClean="0"/>
              <a:t>Homogenous</a:t>
            </a:r>
            <a:r>
              <a:rPr lang="nb-NO" sz="2600" dirty="0" smtClean="0"/>
              <a:t> 2-phase </a:t>
            </a:r>
            <a:r>
              <a:rPr lang="nb-NO" sz="2600" dirty="0" err="1" smtClean="0"/>
              <a:t>flow</a:t>
            </a:r>
            <a:r>
              <a:rPr lang="nb-NO" sz="2600" dirty="0" smtClean="0"/>
              <a:t> </a:t>
            </a:r>
          </a:p>
          <a:p>
            <a:r>
              <a:rPr lang="nb-NO" sz="2600" dirty="0" smtClean="0"/>
              <a:t>Oil and gas </a:t>
            </a:r>
            <a:r>
              <a:rPr lang="nb-NO" sz="2600" dirty="0" err="1" smtClean="0"/>
              <a:t>mixture</a:t>
            </a:r>
            <a:r>
              <a:rPr lang="nb-NO" sz="2600" dirty="0" smtClean="0"/>
              <a:t> </a:t>
            </a:r>
            <a:r>
              <a:rPr lang="nb-NO" sz="2600" dirty="0" err="1" smtClean="0"/>
              <a:t>properties</a:t>
            </a:r>
            <a:r>
              <a:rPr lang="nb-NO" sz="2600" dirty="0" smtClean="0"/>
              <a:t> </a:t>
            </a:r>
          </a:p>
          <a:p>
            <a:r>
              <a:rPr lang="nb-NO" sz="2600" dirty="0" err="1" smtClean="0"/>
              <a:t>Background</a:t>
            </a:r>
            <a:r>
              <a:rPr lang="nb-NO" sz="2600" dirty="0" smtClean="0"/>
              <a:t> </a:t>
            </a:r>
            <a:r>
              <a:rPr lang="nb-NO" sz="2600" dirty="0" smtClean="0"/>
              <a:t>for </a:t>
            </a:r>
            <a:r>
              <a:rPr lang="nb-NO" sz="2600" dirty="0" err="1"/>
              <a:t>C</a:t>
            </a:r>
            <a:r>
              <a:rPr lang="nb-NO" sz="2600" dirty="0" err="1" smtClean="0"/>
              <a:t>lassroom</a:t>
            </a:r>
            <a:r>
              <a:rPr lang="nb-NO" sz="2600" dirty="0" err="1" smtClean="0"/>
              <a:t>-</a:t>
            </a:r>
            <a:r>
              <a:rPr lang="nb-NO" sz="2600" dirty="0" err="1" smtClean="0"/>
              <a:t>exercise</a:t>
            </a:r>
            <a:r>
              <a:rPr lang="nb-NO" sz="2600" dirty="0" smtClean="0"/>
              <a:t> 1 </a:t>
            </a:r>
          </a:p>
          <a:p>
            <a:r>
              <a:rPr lang="nb-NO" sz="2600" dirty="0"/>
              <a:t> </a:t>
            </a:r>
            <a:r>
              <a:rPr lang="nb-NO" sz="2600" dirty="0" smtClean="0"/>
              <a:t>        </a:t>
            </a:r>
            <a:r>
              <a:rPr lang="nb-NO" sz="2600" dirty="0" smtClean="0"/>
              <a:t>&amp; for </a:t>
            </a:r>
            <a:r>
              <a:rPr lang="nb-NO" sz="2600" dirty="0" err="1"/>
              <a:t>E</a:t>
            </a:r>
            <a:r>
              <a:rPr lang="nb-NO" sz="2600" dirty="0" err="1" smtClean="0"/>
              <a:t>xercise</a:t>
            </a:r>
            <a:r>
              <a:rPr lang="nb-NO" sz="2600" dirty="0" smtClean="0"/>
              <a:t> </a:t>
            </a:r>
            <a:r>
              <a:rPr lang="nb-NO" sz="2600" dirty="0" smtClean="0"/>
              <a:t>2  </a:t>
            </a:r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513292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Course material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5794" y="1825625"/>
            <a:ext cx="806041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967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68676"/>
            <a:ext cx="10515600" cy="749373"/>
          </a:xfrm>
        </p:spPr>
        <p:txBody>
          <a:bodyPr/>
          <a:lstStyle/>
          <a:p>
            <a:r>
              <a:rPr lang="nb-NO" dirty="0" smtClean="0"/>
              <a:t>5 </a:t>
            </a:r>
            <a:r>
              <a:rPr lang="nb-NO" dirty="0" err="1" smtClean="0"/>
              <a:t>Homogenous</a:t>
            </a:r>
            <a:r>
              <a:rPr lang="nb-NO" dirty="0" smtClean="0"/>
              <a:t> </a:t>
            </a:r>
            <a:r>
              <a:rPr lang="nb-NO" dirty="0" err="1" smtClean="0"/>
              <a:t>two</a:t>
            </a:r>
            <a:r>
              <a:rPr lang="nb-NO" dirty="0" smtClean="0"/>
              <a:t> </a:t>
            </a:r>
            <a:r>
              <a:rPr lang="nb-NO" dirty="0" err="1" smtClean="0"/>
              <a:t>phase</a:t>
            </a:r>
            <a:r>
              <a:rPr lang="nb-NO" dirty="0" smtClean="0"/>
              <a:t> </a:t>
            </a:r>
            <a:r>
              <a:rPr lang="nb-NO" dirty="0" err="1" smtClean="0"/>
              <a:t>flow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252691"/>
            <a:ext cx="10515600" cy="5605309"/>
          </a:xfrm>
        </p:spPr>
        <p:txBody>
          <a:bodyPr>
            <a:normAutofit fontScale="92500" lnSpcReduction="20000"/>
          </a:bodyPr>
          <a:lstStyle/>
          <a:p>
            <a:r>
              <a:rPr lang="nb-NO" dirty="0" err="1" smtClean="0"/>
              <a:t>Constant</a:t>
            </a:r>
            <a:r>
              <a:rPr lang="nb-NO" dirty="0" smtClean="0"/>
              <a:t> </a:t>
            </a:r>
            <a:r>
              <a:rPr lang="nb-NO" dirty="0" err="1" smtClean="0"/>
              <a:t>mass</a:t>
            </a:r>
            <a:r>
              <a:rPr lang="nb-NO" dirty="0" smtClean="0"/>
              <a:t> </a:t>
            </a:r>
            <a:r>
              <a:rPr lang="nb-NO" dirty="0" err="1" smtClean="0"/>
              <a:t>flow</a:t>
            </a:r>
            <a:r>
              <a:rPr lang="nb-NO" dirty="0" smtClean="0"/>
              <a:t>, </a:t>
            </a:r>
            <a:r>
              <a:rPr lang="nb-NO" dirty="0" err="1" smtClean="0"/>
              <a:t>here</a:t>
            </a:r>
            <a:r>
              <a:rPr lang="nb-NO" dirty="0" smtClean="0"/>
              <a:t> </a:t>
            </a:r>
            <a:r>
              <a:rPr lang="nb-NO" dirty="0" err="1" smtClean="0"/>
              <a:t>relate</a:t>
            </a:r>
            <a:r>
              <a:rPr lang="nb-NO" dirty="0" smtClean="0"/>
              <a:t> to </a:t>
            </a:r>
            <a:r>
              <a:rPr lang="nb-NO" dirty="0" err="1" smtClean="0"/>
              <a:t>surface</a:t>
            </a:r>
            <a:r>
              <a:rPr lang="nb-NO" dirty="0" smtClean="0"/>
              <a:t> rates:</a:t>
            </a:r>
            <a:r>
              <a:rPr lang="nb-NO" dirty="0" smtClean="0"/>
              <a:t> </a:t>
            </a:r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r>
              <a:rPr lang="nb-NO" dirty="0" err="1" smtClean="0"/>
              <a:t>Flow</a:t>
            </a:r>
            <a:r>
              <a:rPr lang="nb-NO" dirty="0" smtClean="0"/>
              <a:t> </a:t>
            </a:r>
            <a:r>
              <a:rPr lang="nb-NO" dirty="0" err="1" smtClean="0"/>
              <a:t>equation</a:t>
            </a:r>
            <a:r>
              <a:rPr lang="nb-NO" dirty="0" smtClean="0"/>
              <a:t> (single </a:t>
            </a:r>
            <a:r>
              <a:rPr lang="nb-NO" dirty="0" err="1" smtClean="0"/>
              <a:t>phase</a:t>
            </a:r>
            <a:r>
              <a:rPr lang="nb-NO" dirty="0" smtClean="0"/>
              <a:t> </a:t>
            </a:r>
            <a:r>
              <a:rPr lang="nb-NO" dirty="0" err="1" smtClean="0"/>
              <a:t>analogy</a:t>
            </a:r>
            <a:r>
              <a:rPr lang="nb-NO" dirty="0" smtClean="0"/>
              <a:t>):</a:t>
            </a:r>
            <a:endParaRPr lang="nb-NO" dirty="0" smtClean="0"/>
          </a:p>
          <a:p>
            <a:r>
              <a:rPr lang="nb-NO" dirty="0" err="1" smtClean="0"/>
              <a:t>Mixture</a:t>
            </a:r>
            <a:r>
              <a:rPr lang="nb-NO" dirty="0" smtClean="0"/>
              <a:t> parameters </a:t>
            </a:r>
            <a:r>
              <a:rPr lang="nb-NO" dirty="0" smtClean="0"/>
              <a:t>: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</a:t>
            </a:r>
            <a:r>
              <a:rPr lang="nb-NO" sz="2400" dirty="0" err="1" smtClean="0"/>
              <a:t>flow</a:t>
            </a:r>
            <a:r>
              <a:rPr lang="nb-NO" sz="2400" dirty="0" smtClean="0"/>
              <a:t> </a:t>
            </a:r>
            <a:r>
              <a:rPr lang="nb-NO" sz="2400" dirty="0" err="1" smtClean="0"/>
              <a:t>velocity</a:t>
            </a:r>
            <a:r>
              <a:rPr lang="nb-NO" sz="2400" dirty="0"/>
              <a:t> </a:t>
            </a:r>
            <a:r>
              <a:rPr lang="nb-NO" sz="2400" dirty="0" smtClean="0"/>
              <a:t>: </a:t>
            </a:r>
          </a:p>
          <a:p>
            <a:pPr marL="0" indent="0">
              <a:buNone/>
            </a:pPr>
            <a:r>
              <a:rPr lang="nb-NO" sz="2400" dirty="0"/>
              <a:t> </a:t>
            </a:r>
            <a:r>
              <a:rPr lang="nb-NO" sz="2400" dirty="0" smtClean="0"/>
              <a:t>     </a:t>
            </a:r>
            <a:r>
              <a:rPr lang="nb-NO" sz="2400" dirty="0" err="1" smtClean="0"/>
              <a:t>density</a:t>
            </a:r>
            <a:r>
              <a:rPr lang="nb-NO" sz="2400" dirty="0" smtClean="0"/>
              <a:t>  </a:t>
            </a:r>
            <a:r>
              <a:rPr lang="nb-NO" sz="2400" dirty="0" smtClean="0"/>
              <a:t>:</a:t>
            </a:r>
          </a:p>
          <a:p>
            <a:pPr marL="0" indent="0">
              <a:buNone/>
            </a:pPr>
            <a:r>
              <a:rPr lang="nb-NO" sz="2400" dirty="0"/>
              <a:t> </a:t>
            </a:r>
            <a:r>
              <a:rPr lang="nb-NO" sz="2400" dirty="0" smtClean="0"/>
              <a:t>       </a:t>
            </a:r>
            <a:r>
              <a:rPr lang="nb-NO" sz="2400" dirty="0" err="1" smtClean="0"/>
              <a:t>friction</a:t>
            </a:r>
            <a:r>
              <a:rPr lang="nb-NO" sz="2400" dirty="0" smtClean="0"/>
              <a:t> </a:t>
            </a:r>
            <a:r>
              <a:rPr lang="nb-NO" sz="2400" dirty="0" err="1" smtClean="0"/>
              <a:t>factor</a:t>
            </a:r>
            <a:r>
              <a:rPr lang="nb-NO" sz="2400" dirty="0" smtClean="0"/>
              <a:t>:</a:t>
            </a:r>
          </a:p>
          <a:p>
            <a:pPr marL="0" indent="0">
              <a:buNone/>
            </a:pPr>
            <a:endParaRPr lang="nb-NO" dirty="0" smtClean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817" y="1642173"/>
            <a:ext cx="7119892" cy="2784903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79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795097"/>
              </p:ext>
            </p:extLst>
          </p:nvPr>
        </p:nvGraphicFramePr>
        <p:xfrm>
          <a:off x="6436309" y="4348475"/>
          <a:ext cx="3698339" cy="61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4" imgW="2260600" imgH="368300" progId="Equation.DSMT4">
                  <p:embed/>
                </p:oleObj>
              </mc:Choice>
              <mc:Fallback>
                <p:oleObj name="Equation" r:id="rId4" imgW="2260600" imgH="3683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6309" y="4348475"/>
                        <a:ext cx="3698339" cy="6116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4004180"/>
              </p:ext>
            </p:extLst>
          </p:nvPr>
        </p:nvGraphicFramePr>
        <p:xfrm>
          <a:off x="3934966" y="5275902"/>
          <a:ext cx="335194" cy="405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6" imgW="241200" imgH="291960" progId="Equation.DSMT4">
                  <p:embed/>
                </p:oleObj>
              </mc:Choice>
              <mc:Fallback>
                <p:oleObj name="Equation" r:id="rId6" imgW="24120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34966" y="5275902"/>
                        <a:ext cx="335194" cy="4057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5802267"/>
              </p:ext>
            </p:extLst>
          </p:nvPr>
        </p:nvGraphicFramePr>
        <p:xfrm>
          <a:off x="3617466" y="5681663"/>
          <a:ext cx="317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8" imgW="317160" imgH="330120" progId="Equation.DSMT4">
                  <p:embed/>
                </p:oleObj>
              </mc:Choice>
              <mc:Fallback>
                <p:oleObj name="Equation" r:id="rId8" imgW="31716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617466" y="5681663"/>
                        <a:ext cx="3175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1508647"/>
              </p:ext>
            </p:extLst>
          </p:nvPr>
        </p:nvGraphicFramePr>
        <p:xfrm>
          <a:off x="3346881" y="6104731"/>
          <a:ext cx="279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10" imgW="279360" imgH="330120" progId="Equation.DSMT4">
                  <p:embed/>
                </p:oleObj>
              </mc:Choice>
              <mc:Fallback>
                <p:oleObj name="Equation" r:id="rId10" imgW="27936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346881" y="6104731"/>
                        <a:ext cx="2794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2324588"/>
              </p:ext>
            </p:extLst>
          </p:nvPr>
        </p:nvGraphicFramePr>
        <p:xfrm>
          <a:off x="8012715" y="1248249"/>
          <a:ext cx="2641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12" imgW="2641320" imgH="380880" progId="Equation.DSMT4">
                  <p:embed/>
                </p:oleObj>
              </mc:Choice>
              <mc:Fallback>
                <p:oleObj name="Equation" r:id="rId12" imgW="264132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012715" y="1248249"/>
                        <a:ext cx="26416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5206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0757"/>
          </a:xfrm>
        </p:spPr>
        <p:txBody>
          <a:bodyPr/>
          <a:lstStyle/>
          <a:p>
            <a:r>
              <a:rPr lang="nb-NO" dirty="0" err="1" smtClean="0"/>
              <a:t>Mixture</a:t>
            </a:r>
            <a:r>
              <a:rPr lang="nb-NO" dirty="0" smtClean="0"/>
              <a:t> parameters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71365" y="1331650"/>
            <a:ext cx="10515600" cy="4845313"/>
          </a:xfrm>
        </p:spPr>
        <p:txBody>
          <a:bodyPr>
            <a:normAutofit lnSpcReduction="10000"/>
          </a:bodyPr>
          <a:lstStyle/>
          <a:p>
            <a:r>
              <a:rPr lang="nb-NO" dirty="0" err="1" smtClean="0"/>
              <a:t>Superficial</a:t>
            </a:r>
            <a:r>
              <a:rPr lang="nb-NO" dirty="0" smtClean="0"/>
              <a:t> </a:t>
            </a:r>
            <a:r>
              <a:rPr lang="nb-NO" dirty="0" err="1" smtClean="0"/>
              <a:t>velocities</a:t>
            </a:r>
            <a:endParaRPr lang="nb-NO" dirty="0" smtClean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r>
              <a:rPr lang="nb-NO" dirty="0" err="1" smtClean="0"/>
              <a:t>Flux</a:t>
            </a:r>
            <a:r>
              <a:rPr lang="nb-NO" dirty="0" smtClean="0"/>
              <a:t> </a:t>
            </a:r>
            <a:r>
              <a:rPr lang="nb-NO" dirty="0" err="1" smtClean="0"/>
              <a:t>fractions</a:t>
            </a:r>
            <a:r>
              <a:rPr lang="nb-NO" dirty="0" smtClean="0"/>
              <a:t> (</a:t>
            </a:r>
            <a:r>
              <a:rPr lang="nb-NO" dirty="0" err="1" smtClean="0"/>
              <a:t>no</a:t>
            </a:r>
            <a:r>
              <a:rPr lang="nb-NO" dirty="0" smtClean="0"/>
              <a:t>-slip </a:t>
            </a:r>
            <a:r>
              <a:rPr lang="nb-NO" dirty="0" err="1" smtClean="0"/>
              <a:t>hodup</a:t>
            </a:r>
            <a:r>
              <a:rPr lang="nb-NO" dirty="0" smtClean="0"/>
              <a:t>): </a:t>
            </a:r>
          </a:p>
          <a:p>
            <a:endParaRPr lang="nb-NO" dirty="0"/>
          </a:p>
          <a:p>
            <a:endParaRPr lang="nb-NO" dirty="0" smtClean="0"/>
          </a:p>
          <a:p>
            <a:r>
              <a:rPr lang="nb-NO" dirty="0" err="1" smtClean="0"/>
              <a:t>Flowing</a:t>
            </a:r>
            <a:r>
              <a:rPr lang="nb-NO" dirty="0" smtClean="0"/>
              <a:t> </a:t>
            </a:r>
            <a:r>
              <a:rPr lang="nb-NO" dirty="0" err="1" smtClean="0"/>
              <a:t>mixture</a:t>
            </a:r>
            <a:r>
              <a:rPr lang="nb-NO" dirty="0" smtClean="0"/>
              <a:t> </a:t>
            </a:r>
            <a:r>
              <a:rPr lang="nb-NO" dirty="0" err="1" smtClean="0"/>
              <a:t>density</a:t>
            </a:r>
            <a:r>
              <a:rPr lang="nb-NO" dirty="0" smtClean="0"/>
              <a:t>:</a:t>
            </a:r>
          </a:p>
          <a:p>
            <a:r>
              <a:rPr lang="nb-NO" dirty="0" err="1" smtClean="0"/>
              <a:t>Viscosity</a:t>
            </a:r>
            <a:r>
              <a:rPr lang="nb-NO" dirty="0" smtClean="0"/>
              <a:t>: </a:t>
            </a:r>
          </a:p>
          <a:p>
            <a:endParaRPr lang="nb-NO" dirty="0" smtClean="0"/>
          </a:p>
          <a:p>
            <a:r>
              <a:rPr lang="nb-NO" dirty="0" err="1" smtClean="0"/>
              <a:t>Friction</a:t>
            </a:r>
            <a:r>
              <a:rPr lang="nb-NO" dirty="0" smtClean="0"/>
              <a:t> </a:t>
            </a:r>
            <a:r>
              <a:rPr lang="nb-NO" dirty="0" err="1" smtClean="0"/>
              <a:t>factor</a:t>
            </a:r>
            <a:r>
              <a:rPr lang="nb-NO" dirty="0" smtClean="0"/>
              <a:t> </a:t>
            </a:r>
            <a:r>
              <a:rPr lang="nb-NO" dirty="0" err="1" smtClean="0"/>
              <a:t>correlation</a:t>
            </a:r>
            <a:r>
              <a:rPr lang="nb-NO" dirty="0" smtClean="0"/>
              <a:t>:           </a:t>
            </a:r>
            <a:endParaRPr lang="nb-NO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3165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290657"/>
              </p:ext>
            </p:extLst>
          </p:nvPr>
        </p:nvGraphicFramePr>
        <p:xfrm>
          <a:off x="5303699" y="1755072"/>
          <a:ext cx="1192213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Equation" r:id="rId3" imgW="1206360" imgH="355320" progId="Equation.DSMT4">
                  <p:embed/>
                </p:oleObj>
              </mc:Choice>
              <mc:Fallback>
                <p:oleObj name="Equation" r:id="rId3" imgW="1206360" imgH="3553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3699" y="1755072"/>
                        <a:ext cx="1192213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280025" y="253013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9129055"/>
              </p:ext>
            </p:extLst>
          </p:nvPr>
        </p:nvGraphicFramePr>
        <p:xfrm>
          <a:off x="5353050" y="2111207"/>
          <a:ext cx="1119188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Equation" r:id="rId5" imgW="1117440" imgH="330120" progId="Equation.DSMT4">
                  <p:embed/>
                </p:oleObj>
              </mc:Choice>
              <mc:Fallback>
                <p:oleObj name="Equation" r:id="rId5" imgW="1117440" imgH="3301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3050" y="2111207"/>
                        <a:ext cx="1119188" cy="328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4698597"/>
              </p:ext>
            </p:extLst>
          </p:nvPr>
        </p:nvGraphicFramePr>
        <p:xfrm>
          <a:off x="4556125" y="1331913"/>
          <a:ext cx="28257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Equation" r:id="rId7" imgW="2819160" imgH="431640" progId="Equation.DSMT4">
                  <p:embed/>
                </p:oleObj>
              </mc:Choice>
              <mc:Fallback>
                <p:oleObj name="Equation" r:id="rId7" imgW="2819160" imgH="431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25" y="1331913"/>
                        <a:ext cx="282575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4668686"/>
              </p:ext>
            </p:extLst>
          </p:nvPr>
        </p:nvGraphicFramePr>
        <p:xfrm>
          <a:off x="5341938" y="2895600"/>
          <a:ext cx="290036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Equation" r:id="rId9" imgW="2882880" imgH="431640" progId="Equation.DSMT4">
                  <p:embed/>
                </p:oleObj>
              </mc:Choice>
              <mc:Fallback>
                <p:oleObj name="Equation" r:id="rId9" imgW="2882880" imgH="4316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1938" y="2895600"/>
                        <a:ext cx="2900362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3944673"/>
              </p:ext>
            </p:extLst>
          </p:nvPr>
        </p:nvGraphicFramePr>
        <p:xfrm>
          <a:off x="5696767" y="3466242"/>
          <a:ext cx="2044700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Equation" r:id="rId11" imgW="2044440" imgH="330120" progId="Equation.DSMT4">
                  <p:embed/>
                </p:oleObj>
              </mc:Choice>
              <mc:Fallback>
                <p:oleObj name="Equation" r:id="rId11" imgW="2044440" imgH="33012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6767" y="3466242"/>
                        <a:ext cx="2044700" cy="328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5534771"/>
              </p:ext>
            </p:extLst>
          </p:nvPr>
        </p:nvGraphicFramePr>
        <p:xfrm>
          <a:off x="5320615" y="4206326"/>
          <a:ext cx="179705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" name="Equation" r:id="rId13" imgW="1815840" imgH="355320" progId="Equation.DSMT4">
                  <p:embed/>
                </p:oleObj>
              </mc:Choice>
              <mc:Fallback>
                <p:oleObj name="Equation" r:id="rId13" imgW="1815840" imgH="35532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0615" y="4206326"/>
                        <a:ext cx="179705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159966"/>
              </p:ext>
            </p:extLst>
          </p:nvPr>
        </p:nvGraphicFramePr>
        <p:xfrm>
          <a:off x="5320615" y="4681394"/>
          <a:ext cx="179705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name="Equation" r:id="rId15" imgW="1815840" imgH="355320" progId="Equation.DSMT4">
                  <p:embed/>
                </p:oleObj>
              </mc:Choice>
              <mc:Fallback>
                <p:oleObj name="Equation" r:id="rId15" imgW="1815840" imgH="355320" progId="Equation.DSMT4">
                  <p:embed/>
                  <p:pic>
                    <p:nvPicPr>
                      <p:cNvPr id="15" name="Objek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0615" y="4681394"/>
                        <a:ext cx="179705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8900645"/>
              </p:ext>
            </p:extLst>
          </p:nvPr>
        </p:nvGraphicFramePr>
        <p:xfrm>
          <a:off x="5222898" y="5471044"/>
          <a:ext cx="2089156" cy="635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Equation" r:id="rId17" imgW="1587240" imgH="482400" progId="Equation.DSMT4">
                  <p:embed/>
                </p:oleObj>
              </mc:Choice>
              <mc:Fallback>
                <p:oleObj name="Equation" r:id="rId17" imgW="1587240" imgH="4824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98" y="5471044"/>
                        <a:ext cx="2089156" cy="6350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0736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77553"/>
            <a:ext cx="10515600" cy="630315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Black </a:t>
            </a:r>
            <a:r>
              <a:rPr lang="nb-NO" dirty="0" err="1" smtClean="0"/>
              <a:t>oil</a:t>
            </a:r>
            <a:r>
              <a:rPr lang="nb-NO" dirty="0" smtClean="0"/>
              <a:t> </a:t>
            </a:r>
            <a:r>
              <a:rPr lang="nb-NO" dirty="0" err="1" smtClean="0"/>
              <a:t>model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180730"/>
            <a:ext cx="10515600" cy="54597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 a) </a:t>
            </a:r>
            <a:r>
              <a:rPr lang="nb-NO" dirty="0" err="1" smtClean="0"/>
              <a:t>uses</a:t>
            </a:r>
            <a:r>
              <a:rPr lang="nb-NO" dirty="0" smtClean="0"/>
              <a:t> </a:t>
            </a:r>
            <a:r>
              <a:rPr lang="nb-NO" dirty="0" err="1" smtClean="0"/>
              <a:t>routinly</a:t>
            </a:r>
            <a:r>
              <a:rPr lang="nb-NO" dirty="0" smtClean="0"/>
              <a:t> </a:t>
            </a:r>
            <a:r>
              <a:rPr lang="nb-NO" dirty="0" err="1" smtClean="0"/>
              <a:t>measured</a:t>
            </a:r>
            <a:r>
              <a:rPr lang="nb-NO" dirty="0" smtClean="0"/>
              <a:t> parameters</a:t>
            </a:r>
          </a:p>
          <a:p>
            <a:pPr marL="0" indent="0">
              <a:buNone/>
            </a:pPr>
            <a:r>
              <a:rPr lang="nb-NO" dirty="0" smtClean="0"/>
              <a:t> b) </a:t>
            </a:r>
            <a:r>
              <a:rPr lang="nb-NO" dirty="0" smtClean="0"/>
              <a:t> </a:t>
            </a:r>
            <a:r>
              <a:rPr lang="nb-NO" dirty="0" err="1" smtClean="0"/>
              <a:t>predicts</a:t>
            </a:r>
            <a:r>
              <a:rPr lang="nb-NO" dirty="0" smtClean="0"/>
              <a:t> </a:t>
            </a:r>
            <a:r>
              <a:rPr lang="nb-NO" dirty="0" err="1" smtClean="0"/>
              <a:t>volume</a:t>
            </a:r>
            <a:r>
              <a:rPr lang="nb-NO" dirty="0" smtClean="0"/>
              <a:t> </a:t>
            </a:r>
            <a:r>
              <a:rPr lang="nb-NO" dirty="0" err="1" smtClean="0"/>
              <a:t>flows</a:t>
            </a:r>
            <a:r>
              <a:rPr lang="nb-NO" dirty="0" smtClean="0"/>
              <a:t> and </a:t>
            </a:r>
            <a:r>
              <a:rPr lang="nb-NO" dirty="0" err="1" smtClean="0"/>
              <a:t>densities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oil</a:t>
            </a:r>
            <a:r>
              <a:rPr lang="nb-NO" dirty="0" smtClean="0"/>
              <a:t> and gas</a:t>
            </a:r>
            <a:endParaRPr lang="nb-NO" dirty="0" smtClean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r>
              <a:rPr lang="nb-NO" dirty="0" err="1" smtClean="0"/>
              <a:t>Useful</a:t>
            </a:r>
            <a:r>
              <a:rPr lang="nb-NO" dirty="0" smtClean="0"/>
              <a:t> for </a:t>
            </a:r>
            <a:r>
              <a:rPr lang="nb-NO" dirty="0" err="1" smtClean="0"/>
              <a:t>flow</a:t>
            </a:r>
            <a:r>
              <a:rPr lang="nb-NO" dirty="0" smtClean="0"/>
              <a:t> </a:t>
            </a:r>
            <a:r>
              <a:rPr lang="nb-NO" dirty="0" err="1" smtClean="0"/>
              <a:t>calculations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black-</a:t>
            </a:r>
            <a:r>
              <a:rPr lang="nb-NO" dirty="0" err="1" smtClean="0"/>
              <a:t>oils</a:t>
            </a:r>
            <a:r>
              <a:rPr lang="nb-NO" dirty="0" smtClean="0"/>
              <a:t>, not for </a:t>
            </a:r>
            <a:r>
              <a:rPr lang="nb-NO" dirty="0" err="1" smtClean="0"/>
              <a:t>separation</a:t>
            </a:r>
            <a:r>
              <a:rPr lang="nb-NO" dirty="0" smtClean="0"/>
              <a:t> </a:t>
            </a:r>
            <a:r>
              <a:rPr lang="nb-NO" dirty="0" err="1" smtClean="0"/>
              <a:t>prediction</a:t>
            </a:r>
            <a:endParaRPr lang="nb-NO" dirty="0" smtClean="0"/>
          </a:p>
          <a:p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404" y="2243184"/>
            <a:ext cx="4694762" cy="317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12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93361"/>
            <a:ext cx="9175812" cy="614507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 </a:t>
            </a:r>
            <a:r>
              <a:rPr lang="nb-NO" dirty="0" smtClean="0"/>
              <a:t> </a:t>
            </a:r>
            <a:r>
              <a:rPr lang="nb-NO" dirty="0" smtClean="0"/>
              <a:t>Black-</a:t>
            </a:r>
            <a:r>
              <a:rPr lang="nb-NO" dirty="0" err="1" smtClean="0"/>
              <a:t>oil</a:t>
            </a:r>
            <a:r>
              <a:rPr lang="nb-NO" dirty="0" smtClean="0"/>
              <a:t> </a:t>
            </a:r>
            <a:r>
              <a:rPr lang="nb-NO" dirty="0" err="1" smtClean="0"/>
              <a:t>model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340528"/>
            <a:ext cx="10515600" cy="5317724"/>
          </a:xfrm>
        </p:spPr>
        <p:txBody>
          <a:bodyPr>
            <a:normAutofit lnSpcReduction="10000"/>
          </a:bodyPr>
          <a:lstStyle/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err="1" smtClean="0"/>
              <a:t>Produced</a:t>
            </a:r>
            <a:r>
              <a:rPr lang="nb-NO" dirty="0" smtClean="0"/>
              <a:t> gas</a:t>
            </a:r>
            <a:r>
              <a:rPr lang="nb-NO" dirty="0" smtClean="0"/>
              <a:t> </a:t>
            </a:r>
            <a:r>
              <a:rPr lang="nb-NO" dirty="0" err="1" smtClean="0"/>
              <a:t>solveability</a:t>
            </a:r>
            <a:r>
              <a:rPr lang="nb-NO" dirty="0" smtClean="0"/>
              <a:t> in </a:t>
            </a:r>
            <a:r>
              <a:rPr lang="nb-NO" dirty="0" err="1" smtClean="0"/>
              <a:t>oil</a:t>
            </a:r>
            <a:r>
              <a:rPr lang="nb-NO" dirty="0" smtClean="0"/>
              <a:t>:     </a:t>
            </a:r>
            <a:endParaRPr lang="nb-NO" dirty="0" smtClean="0"/>
          </a:p>
          <a:p>
            <a:r>
              <a:rPr lang="nb-NO" dirty="0" smtClean="0"/>
              <a:t>Liquid </a:t>
            </a:r>
            <a:r>
              <a:rPr lang="nb-NO" dirty="0" err="1" smtClean="0"/>
              <a:t>swelling</a:t>
            </a:r>
            <a:r>
              <a:rPr lang="nb-NO" dirty="0" smtClean="0"/>
              <a:t> due </a:t>
            </a:r>
            <a:r>
              <a:rPr lang="nb-NO" dirty="0" smtClean="0"/>
              <a:t>to gas </a:t>
            </a:r>
            <a:r>
              <a:rPr lang="nb-NO" dirty="0" err="1" smtClean="0"/>
              <a:t>dissolution</a:t>
            </a:r>
            <a:r>
              <a:rPr lang="nb-NO" dirty="0" smtClean="0"/>
              <a:t> : 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>
                <a:sym typeface="Wingdings" panose="05000000000000000000" pitchFamily="2" charset="2"/>
              </a:rPr>
              <a:t>      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>
                <a:sym typeface="Wingdings" panose="05000000000000000000" pitchFamily="2" charset="2"/>
              </a:rPr>
              <a:t></a:t>
            </a:r>
            <a:r>
              <a:rPr lang="nb-NO" dirty="0" smtClean="0"/>
              <a:t>Gas :                                                 </a:t>
            </a:r>
            <a:endParaRPr lang="nb-NO" dirty="0"/>
          </a:p>
          <a:p>
            <a:pPr marL="0" indent="0">
              <a:buNone/>
            </a:pPr>
            <a:endParaRPr lang="nb-NO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b-NO" dirty="0" smtClean="0">
                <a:sym typeface="Wingdings" panose="05000000000000000000" pitchFamily="2" charset="2"/>
              </a:rPr>
              <a:t></a:t>
            </a:r>
            <a:r>
              <a:rPr lang="nb-NO" dirty="0" smtClean="0"/>
              <a:t> </a:t>
            </a:r>
            <a:r>
              <a:rPr lang="nb-NO" dirty="0" smtClean="0"/>
              <a:t>Oil</a:t>
            </a:r>
            <a:r>
              <a:rPr lang="nb-NO" dirty="0" smtClean="0"/>
              <a:t> :</a:t>
            </a:r>
            <a:endParaRPr lang="nb-NO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900473" y="238955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380524"/>
              </p:ext>
            </p:extLst>
          </p:nvPr>
        </p:nvGraphicFramePr>
        <p:xfrm>
          <a:off x="2851732" y="5917288"/>
          <a:ext cx="1273423" cy="408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tion" r:id="rId3" imgW="914400" imgH="291960" progId="Equation.DSMT4">
                  <p:embed/>
                </p:oleObj>
              </mc:Choice>
              <mc:Fallback>
                <p:oleObj name="Equation" r:id="rId3" imgW="914400" imgH="291960" progId="Equation.DSMT4">
                  <p:embed/>
                  <p:pic>
                    <p:nvPicPr>
                      <p:cNvPr id="12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1732" y="5917288"/>
                        <a:ext cx="1273423" cy="4083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9724066"/>
              </p:ext>
            </p:extLst>
          </p:nvPr>
        </p:nvGraphicFramePr>
        <p:xfrm>
          <a:off x="2761958" y="5034020"/>
          <a:ext cx="23336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5" imgW="1777680" imgH="393480" progId="Equation.DSMT4">
                  <p:embed/>
                </p:oleObj>
              </mc:Choice>
              <mc:Fallback>
                <p:oleObj name="Equation" r:id="rId5" imgW="1777680" imgH="393480" progId="Equation.DSMT4">
                  <p:embed/>
                  <p:pic>
                    <p:nvPicPr>
                      <p:cNvPr id="14" name="Objek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1958" y="5034020"/>
                        <a:ext cx="2333625" cy="504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Bild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087" y="1068867"/>
            <a:ext cx="6610350" cy="2486025"/>
          </a:xfrm>
          <a:prstGeom prst="rect">
            <a:avLst/>
          </a:prstGeom>
        </p:spPr>
      </p:pic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9599824"/>
              </p:ext>
            </p:extLst>
          </p:nvPr>
        </p:nvGraphicFramePr>
        <p:xfrm>
          <a:off x="6880449" y="3663098"/>
          <a:ext cx="1183519" cy="432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Equation" r:id="rId8" imgW="1143000" imgH="330120" progId="Equation.DSMT4">
                  <p:embed/>
                </p:oleObj>
              </mc:Choice>
              <mc:Fallback>
                <p:oleObj name="Equation" r:id="rId8" imgW="1143000" imgH="330120" progId="Equation.DSMT4">
                  <p:embed/>
                  <p:pic>
                    <p:nvPicPr>
                      <p:cNvPr id="8" name="Objekt 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880449" y="3663098"/>
                        <a:ext cx="1183519" cy="4324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8900076"/>
              </p:ext>
            </p:extLst>
          </p:nvPr>
        </p:nvGraphicFramePr>
        <p:xfrm>
          <a:off x="6880449" y="4198371"/>
          <a:ext cx="1396583" cy="450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Equation" r:id="rId10" imgW="1180800" imgH="380880" progId="Equation.DSMT4">
                  <p:embed/>
                </p:oleObj>
              </mc:Choice>
              <mc:Fallback>
                <p:oleObj name="Equation" r:id="rId10" imgW="1180800" imgH="380880" progId="Equation.DSMT4">
                  <p:embed/>
                  <p:pic>
                    <p:nvPicPr>
                      <p:cNvPr id="15" name="Objekt 14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880449" y="4198371"/>
                        <a:ext cx="1396583" cy="4505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2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1068589"/>
              </p:ext>
            </p:extLst>
          </p:nvPr>
        </p:nvGraphicFramePr>
        <p:xfrm>
          <a:off x="6111587" y="4872793"/>
          <a:ext cx="1620838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Equation" r:id="rId12" imgW="1625400" imgH="787320" progId="Equation.DSMT4">
                  <p:embed/>
                </p:oleObj>
              </mc:Choice>
              <mc:Fallback>
                <p:oleObj name="Equation" r:id="rId12" imgW="1625400" imgH="78732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587" y="4872793"/>
                        <a:ext cx="1620838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3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908699"/>
              </p:ext>
            </p:extLst>
          </p:nvPr>
        </p:nvGraphicFramePr>
        <p:xfrm>
          <a:off x="6072411" y="5822966"/>
          <a:ext cx="1616075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Equation" r:id="rId14" imgW="1612800" imgH="749160" progId="Equation.DSMT4">
                  <p:embed/>
                </p:oleObj>
              </mc:Choice>
              <mc:Fallback>
                <p:oleObj name="Equation" r:id="rId14" imgW="1612800" imgH="74916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411" y="5822966"/>
                        <a:ext cx="1616075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5164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68677"/>
            <a:ext cx="10515600" cy="807867"/>
          </a:xfrm>
        </p:spPr>
        <p:txBody>
          <a:bodyPr/>
          <a:lstStyle/>
          <a:p>
            <a:r>
              <a:rPr lang="nb-NO" dirty="0" err="1" smtClean="0"/>
              <a:t>Standing’s</a:t>
            </a:r>
            <a:r>
              <a:rPr lang="nb-NO" dirty="0" smtClean="0"/>
              <a:t> </a:t>
            </a:r>
            <a:r>
              <a:rPr lang="nb-NO" dirty="0" smtClean="0"/>
              <a:t> </a:t>
            </a:r>
            <a:r>
              <a:rPr lang="nb-NO" dirty="0" err="1" smtClean="0"/>
              <a:t>solubility</a:t>
            </a:r>
            <a:r>
              <a:rPr lang="nb-NO" dirty="0" smtClean="0"/>
              <a:t> </a:t>
            </a:r>
            <a:r>
              <a:rPr lang="nb-NO" dirty="0" err="1" smtClean="0"/>
              <a:t>correlation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4631" y="1216242"/>
            <a:ext cx="10515600" cy="5641758"/>
          </a:xfrm>
        </p:spPr>
        <p:txBody>
          <a:bodyPr/>
          <a:lstStyle/>
          <a:p>
            <a:r>
              <a:rPr lang="nb-NO" dirty="0" smtClean="0"/>
              <a:t>Gas </a:t>
            </a:r>
            <a:r>
              <a:rPr lang="nb-NO" dirty="0" err="1" smtClean="0"/>
              <a:t>solubility</a:t>
            </a:r>
            <a:r>
              <a:rPr lang="nb-NO" dirty="0" smtClean="0"/>
              <a:t> in </a:t>
            </a:r>
            <a:r>
              <a:rPr lang="nb-NO" dirty="0" err="1" smtClean="0"/>
              <a:t>oil</a:t>
            </a:r>
            <a:r>
              <a:rPr lang="nb-NO" dirty="0" smtClean="0"/>
              <a:t> :</a:t>
            </a:r>
            <a:endParaRPr lang="nb-NO" dirty="0" smtClean="0"/>
          </a:p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55" y="2218843"/>
            <a:ext cx="5774945" cy="4433049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6431" y="16867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0462312"/>
              </p:ext>
            </p:extLst>
          </p:nvPr>
        </p:nvGraphicFramePr>
        <p:xfrm>
          <a:off x="4432963" y="1171279"/>
          <a:ext cx="7258928" cy="611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4" imgW="5740200" imgH="482400" progId="Equation.DSMT4">
                  <p:embed/>
                </p:oleObj>
              </mc:Choice>
              <mc:Fallback>
                <p:oleObj name="Equation" r:id="rId4" imgW="5740200" imgH="482400" progId="Equation.DSMT4">
                  <p:embed/>
                  <p:pic>
                    <p:nvPicPr>
                      <p:cNvPr id="6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2963" y="1171279"/>
                        <a:ext cx="7258928" cy="6111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2213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9073"/>
          </a:xfrm>
        </p:spPr>
        <p:txBody>
          <a:bodyPr/>
          <a:lstStyle/>
          <a:p>
            <a:r>
              <a:rPr lang="nb-NO" dirty="0" err="1" smtClean="0"/>
              <a:t>Standing’s</a:t>
            </a:r>
            <a:r>
              <a:rPr lang="nb-NO" dirty="0" smtClean="0"/>
              <a:t> </a:t>
            </a:r>
            <a:r>
              <a:rPr lang="nb-NO" dirty="0" err="1" smtClean="0"/>
              <a:t>swelling</a:t>
            </a:r>
            <a:r>
              <a:rPr lang="nb-NO" dirty="0" smtClean="0"/>
              <a:t> </a:t>
            </a:r>
            <a:r>
              <a:rPr lang="nb-NO" dirty="0" err="1" smtClean="0"/>
              <a:t>correlation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296138"/>
            <a:ext cx="10515600" cy="5299971"/>
          </a:xfrm>
        </p:spPr>
        <p:txBody>
          <a:bodyPr/>
          <a:lstStyle/>
          <a:p>
            <a:r>
              <a:rPr lang="nb-NO" dirty="0" smtClean="0"/>
              <a:t>Oil in </a:t>
            </a:r>
            <a:r>
              <a:rPr lang="nb-NO" dirty="0" err="1" smtClean="0"/>
              <a:t>contact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gas:</a:t>
            </a:r>
            <a:endParaRPr lang="nb-NO" dirty="0" smtClean="0"/>
          </a:p>
          <a:p>
            <a:pPr marL="0" indent="0">
              <a:buNone/>
            </a:pPr>
            <a:endParaRPr lang="nb-NO" sz="2400" dirty="0" smtClean="0"/>
          </a:p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57" y="2113227"/>
            <a:ext cx="5646199" cy="4482882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630705"/>
              </p:ext>
            </p:extLst>
          </p:nvPr>
        </p:nvGraphicFramePr>
        <p:xfrm>
          <a:off x="6145107" y="1136343"/>
          <a:ext cx="5208693" cy="903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4" imgW="3416300" imgH="596900" progId="Equation.DSMT4">
                  <p:embed/>
                </p:oleObj>
              </mc:Choice>
              <mc:Fallback>
                <p:oleObj name="Equation" r:id="rId4" imgW="3416300" imgH="596900" progId="Equation.DSMT4">
                  <p:embed/>
                  <p:pic>
                    <p:nvPicPr>
                      <p:cNvPr id="6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5107" y="1136343"/>
                        <a:ext cx="5208693" cy="9039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2271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6828"/>
          </a:xfrm>
        </p:spPr>
        <p:txBody>
          <a:bodyPr/>
          <a:lstStyle/>
          <a:p>
            <a:r>
              <a:rPr lang="nb-NO" dirty="0" err="1"/>
              <a:t>A</a:t>
            </a:r>
            <a:r>
              <a:rPr lang="nb-NO" dirty="0" err="1" smtClean="0"/>
              <a:t>bove</a:t>
            </a:r>
            <a:r>
              <a:rPr lang="nb-NO" dirty="0" smtClean="0"/>
              <a:t> </a:t>
            </a:r>
            <a:r>
              <a:rPr lang="nb-NO" dirty="0" err="1" smtClean="0"/>
              <a:t>saturation</a:t>
            </a:r>
            <a:r>
              <a:rPr lang="nb-NO" dirty="0" smtClean="0"/>
              <a:t> </a:t>
            </a:r>
            <a:r>
              <a:rPr lang="nb-NO" dirty="0" err="1" smtClean="0"/>
              <a:t>pressure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408852"/>
            <a:ext cx="10515600" cy="4768112"/>
          </a:xfrm>
        </p:spPr>
        <p:txBody>
          <a:bodyPr/>
          <a:lstStyle/>
          <a:p>
            <a:r>
              <a:rPr lang="nb-NO" dirty="0" smtClean="0"/>
              <a:t>Volume </a:t>
            </a:r>
            <a:r>
              <a:rPr lang="nb-NO" dirty="0" err="1" smtClean="0"/>
              <a:t>factor</a:t>
            </a:r>
            <a:r>
              <a:rPr lang="nb-NO" dirty="0" smtClean="0"/>
              <a:t>:  </a:t>
            </a:r>
            <a:endParaRPr lang="nb-NO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7779301"/>
              </p:ext>
            </p:extLst>
          </p:nvPr>
        </p:nvGraphicFramePr>
        <p:xfrm>
          <a:off x="6507330" y="1250402"/>
          <a:ext cx="3864961" cy="783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3" imgW="2527300" imgH="508000" progId="Equation.DSMT4">
                  <p:embed/>
                </p:oleObj>
              </mc:Choice>
              <mc:Fallback>
                <p:oleObj name="Equation" r:id="rId3" imgW="2527300" imgH="508000" progId="Equation.DSMT4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7330" y="1250402"/>
                        <a:ext cx="3864961" cy="7832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Bild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89713"/>
            <a:ext cx="5555787" cy="4411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889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Widescreen</PresentationFormat>
  <Paragraphs>61</Paragraphs>
  <Slides>9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2</vt:i4>
      </vt:variant>
      <vt:variant>
        <vt:lpstr>Lysbildetitler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Office-tema</vt:lpstr>
      <vt:lpstr>Equation</vt:lpstr>
      <vt:lpstr>MathType 6.0 Equation</vt:lpstr>
      <vt:lpstr>Chapter 1. Lecture 2  22 january 2021</vt:lpstr>
      <vt:lpstr>Course material</vt:lpstr>
      <vt:lpstr>5 Homogenous two phase flow</vt:lpstr>
      <vt:lpstr>Mixture parameters</vt:lpstr>
      <vt:lpstr>Black oil model</vt:lpstr>
      <vt:lpstr>  Black-oil model </vt:lpstr>
      <vt:lpstr>Standing’s  solubility correlation</vt:lpstr>
      <vt:lpstr>Standing’s swelling correlation </vt:lpstr>
      <vt:lpstr>Above saturation pressure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Temperature</dc:title>
  <dc:creator>Harald Arne Asheim</dc:creator>
  <cp:lastModifiedBy>Harald Arne Asheim</cp:lastModifiedBy>
  <cp:revision>53</cp:revision>
  <dcterms:created xsi:type="dcterms:W3CDTF">2020-08-19T12:35:51Z</dcterms:created>
  <dcterms:modified xsi:type="dcterms:W3CDTF">2021-01-21T10:14:32Z</dcterms:modified>
</cp:coreProperties>
</file>