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256" r:id="rId5"/>
    <p:sldId id="281" r:id="rId6"/>
    <p:sldId id="308" r:id="rId7"/>
    <p:sldId id="319" r:id="rId8"/>
    <p:sldId id="318" r:id="rId9"/>
    <p:sldId id="325" r:id="rId10"/>
    <p:sldId id="307" r:id="rId11"/>
    <p:sldId id="268" r:id="rId12"/>
    <p:sldId id="323" r:id="rId13"/>
    <p:sldId id="272" r:id="rId14"/>
    <p:sldId id="309" r:id="rId15"/>
    <p:sldId id="270" r:id="rId16"/>
    <p:sldId id="273" r:id="rId17"/>
    <p:sldId id="269" r:id="rId18"/>
    <p:sldId id="292" r:id="rId19"/>
    <p:sldId id="257" r:id="rId20"/>
    <p:sldId id="321" r:id="rId21"/>
    <p:sldId id="324" r:id="rId22"/>
    <p:sldId id="322" r:id="rId23"/>
    <p:sldId id="314" r:id="rId24"/>
  </p:sldIdLst>
  <p:sldSz cx="9144000" cy="6858000" type="screen4x3"/>
  <p:notesSz cx="6858000" cy="9144000"/>
  <p:defaultTextStyle>
    <a:defPPr>
      <a:defRPr lang="nn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5">
          <p15:clr>
            <a:srgbClr val="A4A3A4"/>
          </p15:clr>
        </p15:guide>
        <p15:guide id="2" pos="49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26"/>
    <a:srgbClr val="0000FF"/>
    <a:srgbClr val="0EE70E"/>
    <a:srgbClr val="3737FF"/>
    <a:srgbClr val="0066FF"/>
    <a:srgbClr val="0033CC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74108" autoAdjust="0"/>
  </p:normalViewPr>
  <p:slideViewPr>
    <p:cSldViewPr snapToGrid="0">
      <p:cViewPr varScale="1">
        <p:scale>
          <a:sx n="60" d="100"/>
          <a:sy n="60" d="100"/>
        </p:scale>
        <p:origin x="1901" y="38"/>
      </p:cViewPr>
      <p:guideLst>
        <p:guide orient="horz" pos="3865"/>
        <p:guide pos="49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125A72-63F4-4A06-9711-C89A4D623750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187FD-318C-4CCD-BD64-9B83F080B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37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187FD-318C-4CCD-BD64-9B83F080BE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41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09D84-7F0F-4193-897A-DA03C9220A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49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dirty="0">
                <a:solidFill>
                  <a:schemeClr val="bg1"/>
                </a:solidFill>
              </a:rPr>
              <a:t>F</a:t>
            </a:r>
            <a:r>
              <a:rPr lang="en-US" sz="1200" b="1" dirty="0">
                <a:solidFill>
                  <a:schemeClr val="bg1"/>
                </a:solidFill>
              </a:rPr>
              <a:t>our Successive images extracted from video recording: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09D84-7F0F-4193-897A-DA03C9220A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07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best of our knowledge, 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E702-A2BF-441F-9924-85051FFD0978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5557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dirty="0">
                <a:solidFill>
                  <a:schemeClr val="bg1"/>
                </a:solidFill>
              </a:rPr>
              <a:t>F</a:t>
            </a:r>
            <a:r>
              <a:rPr lang="en-US" sz="1200" b="1" dirty="0">
                <a:solidFill>
                  <a:schemeClr val="bg1"/>
                </a:solidFill>
              </a:rPr>
              <a:t>our Successive images extracted from video recording: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09D84-7F0F-4193-897A-DA03C9220A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85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09D84-7F0F-4193-897A-DA03C9220A3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29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bg1"/>
                </a:solidFill>
              </a:rPr>
              <a:t>Seismic air guns were developed in the 1960s to replace</a:t>
            </a:r>
          </a:p>
          <a:p>
            <a:r>
              <a:rPr lang="en-US" sz="1200" dirty="0">
                <a:solidFill>
                  <a:schemeClr val="bg1"/>
                </a:solidFill>
              </a:rPr>
              <a:t>dynamite as a sound source for geophysical exploration </a:t>
            </a:r>
          </a:p>
          <a:p>
            <a:endParaRPr lang="en-US" sz="1200" b="0" i="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Airgun</a:t>
            </a:r>
            <a:r>
              <a:rPr lang="en-U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The most common </a:t>
            </a:r>
            <a:r>
              <a:rPr lang="en-US" sz="1200" dirty="0">
                <a:solidFill>
                  <a:schemeClr val="bg1"/>
                </a:solidFill>
              </a:rPr>
              <a:t>(&gt;</a:t>
            </a:r>
            <a:r>
              <a:rPr lang="en-US" sz="1200" dirty="0">
                <a:solidFill>
                  <a:srgbClr val="FFFF00"/>
                </a:solidFill>
              </a:rPr>
              <a:t>95</a:t>
            </a:r>
            <a:r>
              <a:rPr lang="en-US" sz="1200" dirty="0">
                <a:solidFill>
                  <a:schemeClr val="bg1"/>
                </a:solidFill>
              </a:rPr>
              <a:t>%) </a:t>
            </a:r>
            <a:r>
              <a:rPr lang="en-U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efficient marine seismic source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 An air-gun generates acoustic pressure waves from expansion and contraction of an air bubble which is formed by releasing high-pressure air (typically 2000 psi) into the surrounding water within a short time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09D84-7F0F-4193-897A-DA03C9220A3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58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i="0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Lets look at the energy spectrum of recorded signals by the </a:t>
            </a:r>
            <a:r>
              <a:rPr lang="en-US" sz="1200" i="0" kern="1200" baseline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broad-band Hydrophone. </a:t>
            </a:r>
            <a:endParaRPr lang="en-US" sz="1200" i="0" kern="1200" baseline="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i="0" kern="1200" baseline="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i="0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How can we explain the high-frequency content of full array?</a:t>
            </a:r>
            <a:b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dirty="0"/>
          </a:p>
          <a:p>
            <a:pPr marL="0" indent="0">
              <a:buFontTx/>
              <a:buNone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E702-A2BF-441F-9924-85051FFD0978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8374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It is by a vessel along a straight line above the hydrophone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dirty="0"/>
          </a:p>
          <a:p>
            <a:pPr marL="0" indent="0">
              <a:buFontTx/>
              <a:buNone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E702-A2BF-441F-9924-85051FFD0978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1295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dirty="0"/>
          </a:p>
          <a:p>
            <a:pPr marL="0" indent="0">
              <a:buFontTx/>
              <a:buNone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E702-A2BF-441F-9924-85051FFD0978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6123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 err="1">
                <a:latin typeface="Garamond" panose="02020404030301010803" pitchFamily="18" charset="0"/>
              </a:rPr>
              <a:t>Assuming</a:t>
            </a:r>
            <a:r>
              <a:rPr lang="nb-NO" dirty="0">
                <a:latin typeface="Garamond" panose="02020404030301010803" pitchFamily="18" charset="0"/>
              </a:rPr>
              <a:t> </a:t>
            </a:r>
            <a:r>
              <a:rPr lang="nb-NO" dirty="0" err="1">
                <a:latin typeface="Garamond" panose="02020404030301010803" pitchFamily="18" charset="0"/>
              </a:rPr>
              <a:t>each</a:t>
            </a:r>
            <a:r>
              <a:rPr lang="nb-NO" dirty="0">
                <a:latin typeface="Garamond" panose="02020404030301010803" pitchFamily="18" charset="0"/>
              </a:rPr>
              <a:t> Air-</a:t>
            </a:r>
            <a:r>
              <a:rPr lang="nb-NO" dirty="0" err="1">
                <a:latin typeface="Garamond" panose="02020404030301010803" pitchFamily="18" charset="0"/>
              </a:rPr>
              <a:t>gun</a:t>
            </a:r>
            <a:r>
              <a:rPr lang="nb-NO" dirty="0">
                <a:latin typeface="Garamond" panose="02020404030301010803" pitchFamily="18" charset="0"/>
              </a:rPr>
              <a:t> </a:t>
            </a:r>
            <a:r>
              <a:rPr lang="nb-NO" dirty="0" err="1">
                <a:latin typeface="Garamond" panose="02020404030301010803" pitchFamily="18" charset="0"/>
              </a:rPr>
              <a:t>generates</a:t>
            </a:r>
            <a:r>
              <a:rPr lang="nb-NO" dirty="0">
                <a:latin typeface="Garamond" panose="02020404030301010803" pitchFamily="18" charset="0"/>
              </a:rPr>
              <a:t> a </a:t>
            </a:r>
            <a:r>
              <a:rPr lang="nb-NO" dirty="0" err="1">
                <a:latin typeface="Garamond" panose="02020404030301010803" pitchFamily="18" charset="0"/>
              </a:rPr>
              <a:t>peak</a:t>
            </a:r>
            <a:r>
              <a:rPr lang="nb-NO" dirty="0">
                <a:latin typeface="Garamond" panose="02020404030301010803" pitchFamily="18" charset="0"/>
              </a:rPr>
              <a:t> </a:t>
            </a:r>
            <a:r>
              <a:rPr lang="nb-NO" dirty="0" err="1">
                <a:latin typeface="Garamond" panose="02020404030301010803" pitchFamily="18" charset="0"/>
              </a:rPr>
              <a:t>pressure</a:t>
            </a:r>
            <a:r>
              <a:rPr lang="nb-NO" dirty="0">
                <a:latin typeface="Garamond" panose="02020404030301010803" pitchFamily="18" charset="0"/>
              </a:rPr>
              <a:t> </a:t>
            </a:r>
            <a:r>
              <a:rPr lang="nb-NO" dirty="0" err="1">
                <a:latin typeface="Garamond" panose="02020404030301010803" pitchFamily="18" charset="0"/>
              </a:rPr>
              <a:t>of</a:t>
            </a:r>
            <a:r>
              <a:rPr lang="nb-NO" dirty="0">
                <a:latin typeface="Garamond" panose="02020404030301010803" pitchFamily="18" charset="0"/>
              </a:rPr>
              <a:t> 4 bar at 1m, </a:t>
            </a:r>
            <a:r>
              <a:rPr lang="nb-NO" dirty="0" err="1">
                <a:latin typeface="Garamond" panose="02020404030301010803" pitchFamily="18" charset="0"/>
              </a:rPr>
              <a:t>the</a:t>
            </a:r>
            <a:r>
              <a:rPr lang="nb-NO" dirty="0">
                <a:latin typeface="Garamond" panose="02020404030301010803" pitchFamily="18" charset="0"/>
              </a:rPr>
              <a:t> </a:t>
            </a:r>
            <a:r>
              <a:rPr lang="nb-NO" dirty="0" err="1">
                <a:latin typeface="Garamond" panose="02020404030301010803" pitchFamily="18" charset="0"/>
              </a:rPr>
              <a:t>pressure</a:t>
            </a:r>
            <a:r>
              <a:rPr lang="nb-NO" dirty="0">
                <a:latin typeface="Garamond" panose="02020404030301010803" pitchFamily="18" charset="0"/>
              </a:rPr>
              <a:t> at </a:t>
            </a:r>
            <a:r>
              <a:rPr lang="nb-NO" dirty="0" err="1">
                <a:latin typeface="Garamond" panose="02020404030301010803" pitchFamily="18" charset="0"/>
              </a:rPr>
              <a:t>point</a:t>
            </a:r>
            <a:r>
              <a:rPr lang="nb-NO" dirty="0">
                <a:latin typeface="Garamond" panose="02020404030301010803" pitchFamily="18" charset="0"/>
              </a:rPr>
              <a:t>  A due to </a:t>
            </a:r>
            <a:r>
              <a:rPr lang="nb-NO" dirty="0" err="1">
                <a:latin typeface="Garamond" panose="02020404030301010803" pitchFamily="18" charset="0"/>
              </a:rPr>
              <a:t>the</a:t>
            </a:r>
            <a:r>
              <a:rPr lang="nb-NO" dirty="0">
                <a:latin typeface="Garamond" panose="02020404030301010803" pitchFamily="18" charset="0"/>
              </a:rPr>
              <a:t> </a:t>
            </a:r>
            <a:r>
              <a:rPr lang="nb-NO" dirty="0" err="1">
                <a:latin typeface="Garamond" panose="02020404030301010803" pitchFamily="18" charset="0"/>
              </a:rPr>
              <a:t>reflection</a:t>
            </a:r>
            <a:r>
              <a:rPr lang="nb-NO" dirty="0">
                <a:latin typeface="Garamond" panose="02020404030301010803" pitchFamily="18" charset="0"/>
              </a:rPr>
              <a:t> from </a:t>
            </a:r>
            <a:r>
              <a:rPr lang="nb-NO" dirty="0" err="1">
                <a:latin typeface="Garamond" panose="02020404030301010803" pitchFamily="18" charset="0"/>
              </a:rPr>
              <a:t>sea</a:t>
            </a:r>
            <a:r>
              <a:rPr lang="nb-NO" dirty="0">
                <a:latin typeface="Garamond" panose="02020404030301010803" pitchFamily="18" charset="0"/>
              </a:rPr>
              <a:t> </a:t>
            </a:r>
            <a:r>
              <a:rPr lang="nb-NO" dirty="0" err="1">
                <a:latin typeface="Garamond" panose="02020404030301010803" pitchFamily="18" charset="0"/>
              </a:rPr>
              <a:t>surface</a:t>
            </a:r>
            <a:r>
              <a:rPr lang="nb-NO" dirty="0">
                <a:latin typeface="Garamond" panose="02020404030301010803" pitchFamily="18" charset="0"/>
              </a:rPr>
              <a:t> </a:t>
            </a:r>
            <a:r>
              <a:rPr lang="nb-NO" dirty="0" err="1">
                <a:latin typeface="Garamond" panose="02020404030301010803" pitchFamily="18" charset="0"/>
              </a:rPr>
              <a:t>will</a:t>
            </a:r>
            <a:r>
              <a:rPr lang="nb-NO" dirty="0">
                <a:latin typeface="Garamond" panose="02020404030301010803" pitchFamily="18" charset="0"/>
              </a:rPr>
              <a:t> be -1.3 bar.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>
                <a:latin typeface="Garamond" panose="02020404030301010803" pitchFamily="18" charset="0"/>
              </a:rPr>
              <a:t>At </a:t>
            </a:r>
            <a:r>
              <a:rPr lang="nb-NO" dirty="0" err="1">
                <a:latin typeface="Garamond" panose="02020404030301010803" pitchFamily="18" charset="0"/>
              </a:rPr>
              <a:t>that</a:t>
            </a:r>
            <a:r>
              <a:rPr lang="nb-NO" dirty="0">
                <a:latin typeface="Garamond" panose="02020404030301010803" pitchFamily="18" charset="0"/>
              </a:rPr>
              <a:t> </a:t>
            </a:r>
            <a:r>
              <a:rPr lang="nb-NO" dirty="0" err="1">
                <a:latin typeface="Garamond" panose="02020404030301010803" pitchFamily="18" charset="0"/>
              </a:rPr>
              <a:t>point</a:t>
            </a:r>
            <a:r>
              <a:rPr lang="nb-NO" dirty="0">
                <a:latin typeface="Garamond" panose="02020404030301010803" pitchFamily="18" charset="0"/>
              </a:rPr>
              <a:t> </a:t>
            </a:r>
            <a:r>
              <a:rPr lang="nb-NO" dirty="0" err="1">
                <a:latin typeface="Garamond" panose="02020404030301010803" pitchFamily="18" charset="0"/>
              </a:rPr>
              <a:t>the</a:t>
            </a:r>
            <a:r>
              <a:rPr lang="nb-NO" dirty="0">
                <a:latin typeface="Garamond" panose="02020404030301010803" pitchFamily="18" charset="0"/>
              </a:rPr>
              <a:t> </a:t>
            </a:r>
            <a:r>
              <a:rPr lang="nb-NO" dirty="0" err="1">
                <a:latin typeface="Garamond" panose="02020404030301010803" pitchFamily="18" charset="0"/>
              </a:rPr>
              <a:t>hydrostatic</a:t>
            </a:r>
            <a:r>
              <a:rPr lang="nb-NO" dirty="0">
                <a:latin typeface="Garamond" panose="02020404030301010803" pitchFamily="18" charset="0"/>
              </a:rPr>
              <a:t> </a:t>
            </a:r>
            <a:r>
              <a:rPr lang="nb-NO" dirty="0" err="1">
                <a:latin typeface="Garamond" panose="02020404030301010803" pitchFamily="18" charset="0"/>
              </a:rPr>
              <a:t>pressure</a:t>
            </a:r>
            <a:r>
              <a:rPr lang="nb-NO" dirty="0">
                <a:latin typeface="Garamond" panose="02020404030301010803" pitchFamily="18" charset="0"/>
              </a:rPr>
              <a:t> is </a:t>
            </a:r>
            <a:r>
              <a:rPr lang="nb-NO" dirty="0" err="1">
                <a:latin typeface="Garamond" panose="02020404030301010803" pitchFamily="18" charset="0"/>
              </a:rPr>
              <a:t>around</a:t>
            </a:r>
            <a:r>
              <a:rPr lang="nb-NO" dirty="0">
                <a:latin typeface="Garamond" panose="02020404030301010803" pitchFamily="18" charset="0"/>
              </a:rPr>
              <a:t> 1.2 bar. Using linear </a:t>
            </a:r>
            <a:r>
              <a:rPr lang="nb-NO" dirty="0" err="1">
                <a:latin typeface="Garamond" panose="02020404030301010803" pitchFamily="18" charset="0"/>
              </a:rPr>
              <a:t>theory</a:t>
            </a:r>
            <a:r>
              <a:rPr lang="nb-NO" dirty="0">
                <a:latin typeface="Garamond" panose="02020404030301010803" pitchFamily="18" charset="0"/>
              </a:rPr>
              <a:t> </a:t>
            </a:r>
            <a:r>
              <a:rPr lang="nb-NO" dirty="0" err="1">
                <a:latin typeface="Garamond" panose="02020404030301010803" pitchFamily="18" charset="0"/>
              </a:rPr>
              <a:t>the</a:t>
            </a:r>
            <a:r>
              <a:rPr lang="nb-NO" dirty="0">
                <a:latin typeface="Garamond" panose="02020404030301010803" pitchFamily="18" charset="0"/>
              </a:rPr>
              <a:t> </a:t>
            </a:r>
            <a:r>
              <a:rPr lang="nb-NO" dirty="0" err="1">
                <a:latin typeface="Garamond" panose="02020404030301010803" pitchFamily="18" charset="0"/>
              </a:rPr>
              <a:t>mean</a:t>
            </a:r>
            <a:r>
              <a:rPr lang="nb-NO" dirty="0">
                <a:latin typeface="Garamond" panose="02020404030301010803" pitchFamily="18" charset="0"/>
              </a:rPr>
              <a:t> </a:t>
            </a:r>
            <a:r>
              <a:rPr lang="nb-NO" dirty="0" err="1">
                <a:latin typeface="Garamond" panose="02020404030301010803" pitchFamily="18" charset="0"/>
              </a:rPr>
              <a:t>pressure</a:t>
            </a:r>
            <a:r>
              <a:rPr lang="nb-NO" dirty="0">
                <a:latin typeface="Garamond" panose="02020404030301010803" pitchFamily="18" charset="0"/>
              </a:rPr>
              <a:t> is negative!! and </a:t>
            </a:r>
            <a:r>
              <a:rPr lang="nb-NO" dirty="0" err="1">
                <a:latin typeface="Garamond" panose="02020404030301010803" pitchFamily="18" charset="0"/>
              </a:rPr>
              <a:t>consequently</a:t>
            </a:r>
            <a:r>
              <a:rPr lang="nb-NO" dirty="0">
                <a:latin typeface="Garamond" panose="02020404030301010803" pitchFamily="18" charset="0"/>
              </a:rPr>
              <a:t> </a:t>
            </a:r>
            <a:r>
              <a:rPr lang="nb-NO" b="1" dirty="0" err="1">
                <a:latin typeface="Garamond" panose="02020404030301010803" pitchFamily="18" charset="0"/>
              </a:rPr>
              <a:t>cavitation</a:t>
            </a:r>
            <a:r>
              <a:rPr lang="nb-NO" dirty="0">
                <a:latin typeface="Garamond" panose="02020404030301010803" pitchFamily="18" charset="0"/>
              </a:rPr>
              <a:t> </a:t>
            </a:r>
            <a:r>
              <a:rPr lang="nb-NO" dirty="0" err="1">
                <a:latin typeface="Garamond" panose="02020404030301010803" pitchFamily="18" charset="0"/>
              </a:rPr>
              <a:t>will</a:t>
            </a:r>
            <a:r>
              <a:rPr lang="nb-NO" dirty="0">
                <a:latin typeface="Garamond" panose="02020404030301010803" pitchFamily="18" charset="0"/>
              </a:rPr>
              <a:t> </a:t>
            </a:r>
            <a:r>
              <a:rPr lang="nb-NO" dirty="0" err="1">
                <a:latin typeface="Garamond" panose="02020404030301010803" pitchFamily="18" charset="0"/>
              </a:rPr>
              <a:t>occur</a:t>
            </a:r>
            <a:r>
              <a:rPr lang="nb-NO" dirty="0">
                <a:latin typeface="Garamond" panose="02020404030301010803" pitchFamily="18" charset="0"/>
              </a:rPr>
              <a:t> at </a:t>
            </a:r>
            <a:r>
              <a:rPr lang="nb-NO" dirty="0" err="1">
                <a:latin typeface="Garamond" panose="02020404030301010803" pitchFamily="18" charset="0"/>
              </a:rPr>
              <a:t>point</a:t>
            </a:r>
            <a:r>
              <a:rPr lang="nb-NO" dirty="0">
                <a:latin typeface="Garamond" panose="02020404030301010803" pitchFamily="18" charset="0"/>
              </a:rPr>
              <a:t>  A. 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en-US" sz="1200" i="0" kern="1200" baseline="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dirty="0"/>
          </a:p>
          <a:p>
            <a:pPr marL="0" indent="0">
              <a:buFontTx/>
              <a:buNone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E702-A2BF-441F-9924-85051FFD0978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8740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dirty="0"/>
          </a:p>
          <a:p>
            <a:pPr marL="0" indent="0">
              <a:buFontTx/>
              <a:buNone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E702-A2BF-441F-9924-85051FFD0978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5558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E702-A2BF-441F-9924-85051FFD0978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7098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E702-A2BF-441F-9924-85051FFD0978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2425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Cavity</a:t>
            </a:r>
            <a:r>
              <a:rPr lang="nb-NO" dirty="0"/>
              <a:t> </a:t>
            </a:r>
            <a:r>
              <a:rPr lang="nb-NO" dirty="0" err="1"/>
              <a:t>appears</a:t>
            </a:r>
            <a:r>
              <a:rPr lang="nb-NO" dirty="0"/>
              <a:t> &amp; </a:t>
            </a:r>
            <a:r>
              <a:rPr lang="nb-NO" dirty="0" err="1"/>
              <a:t>its</a:t>
            </a:r>
            <a:r>
              <a:rPr lang="nb-NO" dirty="0"/>
              <a:t> </a:t>
            </a:r>
            <a:r>
              <a:rPr lang="nb-NO" dirty="0" err="1"/>
              <a:t>lifespan</a:t>
            </a:r>
            <a:r>
              <a:rPr lang="nb-NO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CE702-A2BF-441F-9924-85051FFD0978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2886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01136" y="1910403"/>
            <a:ext cx="5119018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19379" y="3606172"/>
            <a:ext cx="4850769" cy="175260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cxnSp>
        <p:nvCxnSpPr>
          <p:cNvPr id="8" name="Rett linje 15"/>
          <p:cNvCxnSpPr/>
          <p:nvPr/>
        </p:nvCxnSpPr>
        <p:spPr>
          <a:xfrm flipV="1">
            <a:off x="599233" y="3492027"/>
            <a:ext cx="5304133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endefinert oppset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Undertittel 2"/>
          <p:cNvSpPr txBox="1">
            <a:spLocks/>
          </p:cNvSpPr>
          <p:nvPr/>
        </p:nvSpPr>
        <p:spPr>
          <a:xfrm>
            <a:off x="519379" y="6070591"/>
            <a:ext cx="7763835" cy="374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sz="1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Open Sans"/>
              </a:rPr>
              <a:t>arcex.no</a:t>
            </a:r>
          </a:p>
        </p:txBody>
      </p:sp>
      <p:cxnSp>
        <p:nvCxnSpPr>
          <p:cNvPr id="9" name="Rett linje 15"/>
          <p:cNvCxnSpPr/>
          <p:nvPr/>
        </p:nvCxnSpPr>
        <p:spPr>
          <a:xfrm flipV="1">
            <a:off x="599233" y="3492027"/>
            <a:ext cx="5304133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501136" y="1910403"/>
            <a:ext cx="5119018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1" name="Undertittel 2"/>
          <p:cNvSpPr>
            <a:spLocks noGrp="1"/>
          </p:cNvSpPr>
          <p:nvPr>
            <p:ph type="subTitle" idx="1"/>
          </p:nvPr>
        </p:nvSpPr>
        <p:spPr>
          <a:xfrm>
            <a:off x="519379" y="3606172"/>
            <a:ext cx="4850769" cy="175260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lassholder for dato 3"/>
          <p:cNvSpPr>
            <a:spLocks noGrp="1"/>
          </p:cNvSpPr>
          <p:nvPr>
            <p:ph type="dt" sz="half" idx="2"/>
          </p:nvPr>
        </p:nvSpPr>
        <p:spPr>
          <a:xfrm>
            <a:off x="712376" y="6356350"/>
            <a:ext cx="7788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604603" y="6356350"/>
            <a:ext cx="47394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 err="1"/>
              <a:t>ARCEx</a:t>
            </a:r>
            <a:r>
              <a:rPr lang="en-US" dirty="0"/>
              <a:t> – Research Centre for Arctic Petroleum Exploration</a:t>
            </a:r>
          </a:p>
        </p:txBody>
      </p:sp>
      <p:sp>
        <p:nvSpPr>
          <p:cNvPr id="12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0056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fld id="{48967F36-0B61-F749-ACDB-F36D757923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70300" y="1429790"/>
            <a:ext cx="3710048" cy="4696374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8" name="Plassholder for innhold 2"/>
          <p:cNvSpPr>
            <a:spLocks noGrp="1"/>
          </p:cNvSpPr>
          <p:nvPr>
            <p:ph sz="half" idx="13"/>
          </p:nvPr>
        </p:nvSpPr>
        <p:spPr>
          <a:xfrm>
            <a:off x="4840368" y="1436425"/>
            <a:ext cx="3710048" cy="4696374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712376" y="6356350"/>
            <a:ext cx="7788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604603" y="6356350"/>
            <a:ext cx="47394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 err="1"/>
              <a:t>ARCEx</a:t>
            </a:r>
            <a:r>
              <a:rPr lang="en-US" dirty="0"/>
              <a:t> – Research Centre for Arctic Petroleum Exploration</a:t>
            </a:r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9972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fld id="{48967F36-0B61-F749-ACDB-F36D757923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70300" y="300207"/>
            <a:ext cx="7880116" cy="614193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cxnSp>
        <p:nvCxnSpPr>
          <p:cNvPr id="6" name="Rett linje 15"/>
          <p:cNvCxnSpPr/>
          <p:nvPr/>
        </p:nvCxnSpPr>
        <p:spPr>
          <a:xfrm>
            <a:off x="0" y="1280768"/>
            <a:ext cx="9019309" cy="0"/>
          </a:xfrm>
          <a:prstGeom prst="line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tt linje 15"/>
          <p:cNvCxnSpPr/>
          <p:nvPr/>
        </p:nvCxnSpPr>
        <p:spPr>
          <a:xfrm>
            <a:off x="770102" y="987968"/>
            <a:ext cx="7788780" cy="2114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Plassholder for dato 3"/>
          <p:cNvSpPr>
            <a:spLocks noGrp="1"/>
          </p:cNvSpPr>
          <p:nvPr>
            <p:ph type="dt" sz="half" idx="2"/>
          </p:nvPr>
        </p:nvSpPr>
        <p:spPr>
          <a:xfrm>
            <a:off x="712376" y="6356350"/>
            <a:ext cx="7788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604603" y="6356350"/>
            <a:ext cx="47394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 err="1"/>
              <a:t>ARCEx</a:t>
            </a:r>
            <a:r>
              <a:rPr lang="en-US" dirty="0"/>
              <a:t> – Research Centre for Arctic Petroleum Exploration</a:t>
            </a:r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9972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fld id="{48967F36-0B61-F749-ACDB-F36D757923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3"/>
          <p:cNvSpPr>
            <a:spLocks noGrp="1"/>
          </p:cNvSpPr>
          <p:nvPr>
            <p:ph type="dt" sz="half" idx="2"/>
          </p:nvPr>
        </p:nvSpPr>
        <p:spPr>
          <a:xfrm>
            <a:off x="712376" y="6356350"/>
            <a:ext cx="7788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604603" y="6356350"/>
            <a:ext cx="47394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 err="1"/>
              <a:t>ARCEx</a:t>
            </a:r>
            <a:r>
              <a:rPr lang="en-US" dirty="0"/>
              <a:t> – Research Centre for Arctic Petroleum Exploration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9972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fld id="{48967F36-0B61-F749-ACDB-F36D757923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70300" y="300207"/>
            <a:ext cx="7880116" cy="8386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noProof="0" dirty="0" err="1"/>
              <a:t>Klikk</a:t>
            </a:r>
            <a:r>
              <a:rPr lang="en-US" noProof="0" dirty="0"/>
              <a:t> for å </a:t>
            </a:r>
            <a:r>
              <a:rPr lang="en-US" noProof="0" dirty="0" err="1"/>
              <a:t>redigere</a:t>
            </a:r>
            <a:r>
              <a:rPr lang="en-US" noProof="0" dirty="0"/>
              <a:t> </a:t>
            </a:r>
            <a:r>
              <a:rPr lang="en-US" noProof="0" dirty="0" err="1"/>
              <a:t>tittelstil</a:t>
            </a:r>
            <a:endParaRPr lang="en-US" noProof="0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70300" y="1426975"/>
            <a:ext cx="7888582" cy="4787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err="1"/>
              <a:t>Klikk</a:t>
            </a:r>
            <a:r>
              <a:rPr lang="en-US" noProof="0" dirty="0"/>
              <a:t> for å </a:t>
            </a:r>
            <a:r>
              <a:rPr lang="en-US" noProof="0" dirty="0" err="1"/>
              <a:t>redigere</a:t>
            </a:r>
            <a:r>
              <a:rPr lang="en-US" noProof="0" dirty="0"/>
              <a:t> </a:t>
            </a:r>
            <a:r>
              <a:rPr lang="en-US" noProof="0" dirty="0" err="1"/>
              <a:t>tekststiler</a:t>
            </a:r>
            <a:r>
              <a:rPr lang="en-US" noProof="0" dirty="0"/>
              <a:t> </a:t>
            </a:r>
            <a:r>
              <a:rPr lang="en-US" noProof="0" dirty="0" err="1"/>
              <a:t>i</a:t>
            </a:r>
            <a:r>
              <a:rPr lang="en-US" noProof="0" dirty="0"/>
              <a:t> </a:t>
            </a:r>
            <a:r>
              <a:rPr lang="en-US" noProof="0" dirty="0" err="1"/>
              <a:t>malen</a:t>
            </a:r>
            <a:endParaRPr lang="en-US" noProof="0" dirty="0"/>
          </a:p>
          <a:p>
            <a:pPr lvl="1"/>
            <a:r>
              <a:rPr lang="en-US" noProof="0" dirty="0"/>
              <a:t>Andre </a:t>
            </a:r>
            <a:r>
              <a:rPr lang="en-US" noProof="0" dirty="0" err="1"/>
              <a:t>nivå</a:t>
            </a:r>
            <a:endParaRPr lang="en-US" noProof="0" dirty="0"/>
          </a:p>
          <a:p>
            <a:pPr lvl="2"/>
            <a:r>
              <a:rPr lang="en-US" noProof="0" dirty="0" err="1"/>
              <a:t>Tredje</a:t>
            </a:r>
            <a:r>
              <a:rPr lang="en-US" noProof="0" dirty="0"/>
              <a:t> </a:t>
            </a:r>
            <a:r>
              <a:rPr lang="en-US" noProof="0" dirty="0" err="1"/>
              <a:t>nivå</a:t>
            </a:r>
            <a:endParaRPr lang="en-US" noProof="0" dirty="0"/>
          </a:p>
          <a:p>
            <a:pPr lvl="3"/>
            <a:r>
              <a:rPr lang="en-US" noProof="0" dirty="0" err="1"/>
              <a:t>Fjerde</a:t>
            </a:r>
            <a:r>
              <a:rPr lang="en-US" noProof="0" dirty="0"/>
              <a:t> </a:t>
            </a:r>
            <a:r>
              <a:rPr lang="en-US" noProof="0" dirty="0" err="1"/>
              <a:t>nivå</a:t>
            </a:r>
            <a:endParaRPr lang="en-US" noProof="0" dirty="0"/>
          </a:p>
          <a:p>
            <a:pPr lvl="4"/>
            <a:r>
              <a:rPr lang="en-US" noProof="0" dirty="0" err="1"/>
              <a:t>Femte</a:t>
            </a:r>
            <a:r>
              <a:rPr lang="en-US" noProof="0" dirty="0"/>
              <a:t> </a:t>
            </a:r>
            <a:r>
              <a:rPr lang="en-US" noProof="0" dirty="0" err="1"/>
              <a:t>nivå</a:t>
            </a:r>
            <a:endParaRPr lang="en-US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712376" y="6356350"/>
            <a:ext cx="7788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604603" y="6356350"/>
            <a:ext cx="47394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 err="1"/>
              <a:t>ARCEx</a:t>
            </a:r>
            <a:r>
              <a:rPr lang="en-US" dirty="0"/>
              <a:t> – Research Centre for Arctic Petroleum Exploration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172908" y="6356350"/>
            <a:ext cx="2385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fld id="{48967F36-0B61-F749-ACDB-F36D757923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2" r:id="rId4"/>
    <p:sldLayoutId id="2147483654" r:id="rId5"/>
    <p:sldLayoutId id="2147483655" r:id="rId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600" b="1" i="0" kern="1200">
          <a:solidFill>
            <a:schemeClr val="tx1"/>
          </a:solidFill>
          <a:latin typeface="+mn-lt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0.tif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14.tif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4" Type="http://schemas.openxmlformats.org/officeDocument/2006/relationships/image" Target="../media/image15.tif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tif"/><Relationship Id="rId4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9379" y="3529972"/>
            <a:ext cx="4890821" cy="1994528"/>
          </a:xfrm>
        </p:spPr>
        <p:txBody>
          <a:bodyPr>
            <a:normAutofit/>
          </a:bodyPr>
          <a:lstStyle/>
          <a:p>
            <a:r>
              <a:rPr lang="nb-NO" sz="1600" b="1" dirty="0"/>
              <a:t>Babak Khodabandeloo </a:t>
            </a:r>
            <a:r>
              <a:rPr lang="en-US" dirty="0"/>
              <a:t>PhD Candidate (NTNU)</a:t>
            </a:r>
          </a:p>
          <a:p>
            <a:r>
              <a:rPr lang="nb-NO" dirty="0"/>
              <a:t>b</a:t>
            </a:r>
            <a:r>
              <a:rPr lang="en-US" dirty="0"/>
              <a:t>abak.khodabandeloo@ntnu.no</a:t>
            </a:r>
          </a:p>
          <a:p>
            <a:endParaRPr lang="nb-NO" dirty="0"/>
          </a:p>
          <a:p>
            <a:r>
              <a:rPr lang="nb-NO" dirty="0">
                <a:solidFill>
                  <a:schemeClr val="bg1">
                    <a:lumMod val="75000"/>
                  </a:schemeClr>
                </a:solidFill>
              </a:rPr>
              <a:t>Supervisor: </a:t>
            </a:r>
            <a:r>
              <a:rPr lang="nb-NO" sz="1600" dirty="0"/>
              <a:t>Prof. Martin Landrø</a:t>
            </a:r>
          </a:p>
          <a:p>
            <a:endParaRPr lang="en-US" dirty="0"/>
          </a:p>
          <a:p>
            <a:pPr algn="ctr"/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Rose Meeting</a:t>
            </a:r>
            <a:endParaRPr lang="en-US" sz="1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23 April 2018</a:t>
            </a:r>
          </a:p>
          <a:p>
            <a:endParaRPr lang="nb-NO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3700979-154A-44CB-87CD-0BCC1022B2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Cavity cloud generated by seismic air-gun arrays  ̶  comparing video recordings to modeling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2" descr="http://www.ipt.ntnu.no/rose/lib/exe/fetch.php?media=public:rose_big.png">
            <a:extLst>
              <a:ext uri="{FF2B5EF4-FFF2-40B4-BE49-F238E27FC236}">
                <a16:creationId xmlns:a16="http://schemas.microsoft.com/office/drawing/2014/main" id="{F6D5EDD7-2363-4694-A68F-DB6D76EF1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265" y="4662861"/>
            <a:ext cx="782835" cy="77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https://pbs.twimg.com/profile_images/661115078964412416/T9t1CC_W.png">
            <a:extLst>
              <a:ext uri="{FF2B5EF4-FFF2-40B4-BE49-F238E27FC236}">
                <a16:creationId xmlns:a16="http://schemas.microsoft.com/office/drawing/2014/main" id="{C6BA6660-72FE-4749-A108-64C2180D5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5" y="153578"/>
            <a:ext cx="778908" cy="778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55053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ideo_1_fps">
            <a:hlinkClick r:id="" action="ppaction://media"/>
            <a:extLst>
              <a:ext uri="{FF2B5EF4-FFF2-40B4-BE49-F238E27FC236}">
                <a16:creationId xmlns:a16="http://schemas.microsoft.com/office/drawing/2014/main" id="{33FBEB55-86C6-4FAF-BA28-E9C0BF9568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7984" y="44624"/>
            <a:ext cx="4191894" cy="678324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A3384A-7283-4FAB-BBB9-B8804D0DF3B0}"/>
              </a:ext>
            </a:extLst>
          </p:cNvPr>
          <p:cNvSpPr txBox="1">
            <a:spLocks/>
          </p:cNvSpPr>
          <p:nvPr/>
        </p:nvSpPr>
        <p:spPr>
          <a:xfrm>
            <a:off x="8525436" y="6443241"/>
            <a:ext cx="561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967F36-0B61-F749-ACDB-F36D75792314}" type="slidenum">
              <a:rPr lang="en-US" sz="2400" smtClean="0">
                <a:solidFill>
                  <a:schemeClr val="bg1">
                    <a:lumMod val="85000"/>
                  </a:schemeClr>
                </a:solidFill>
              </a:rPr>
              <a:pPr/>
              <a:t>10</a:t>
            </a:fld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8E5427-A608-43BC-8B1A-B63733D77DCF}"/>
              </a:ext>
            </a:extLst>
          </p:cNvPr>
          <p:cNvSpPr/>
          <p:nvPr/>
        </p:nvSpPr>
        <p:spPr>
          <a:xfrm>
            <a:off x="5753565" y="4185089"/>
            <a:ext cx="812103" cy="576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Gun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13 &amp; 14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1B06BA-5D04-488A-8423-BD43802B6AD0}"/>
              </a:ext>
            </a:extLst>
          </p:cNvPr>
          <p:cNvSpPr/>
          <p:nvPr/>
        </p:nvSpPr>
        <p:spPr>
          <a:xfrm>
            <a:off x="6780670" y="4463453"/>
            <a:ext cx="812103" cy="576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Gun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11 &amp; 12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51CD25-4695-4A12-A4A3-F7CB14A4C7AC}"/>
              </a:ext>
            </a:extLst>
          </p:cNvPr>
          <p:cNvSpPr/>
          <p:nvPr/>
        </p:nvSpPr>
        <p:spPr>
          <a:xfrm>
            <a:off x="4687357" y="3863483"/>
            <a:ext cx="812103" cy="576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Gun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15 &amp; 16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8D0602-EC7C-42AC-BC59-B8EFB52D494F}"/>
              </a:ext>
            </a:extLst>
          </p:cNvPr>
          <p:cNvSpPr/>
          <p:nvPr/>
        </p:nvSpPr>
        <p:spPr>
          <a:xfrm>
            <a:off x="4427984" y="0"/>
            <a:ext cx="180000" cy="684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A4CCD4-E165-4E6E-9943-0482327ADAB1}"/>
              </a:ext>
            </a:extLst>
          </p:cNvPr>
          <p:cNvSpPr/>
          <p:nvPr/>
        </p:nvSpPr>
        <p:spPr>
          <a:xfrm>
            <a:off x="8460432" y="-30130"/>
            <a:ext cx="159446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A2F83C-B8DB-4016-AC90-A07FA097E42C}"/>
              </a:ext>
            </a:extLst>
          </p:cNvPr>
          <p:cNvGrpSpPr/>
          <p:nvPr/>
        </p:nvGrpSpPr>
        <p:grpSpPr>
          <a:xfrm>
            <a:off x="4938844" y="548680"/>
            <a:ext cx="3585907" cy="2448272"/>
            <a:chOff x="818958" y="548680"/>
            <a:chExt cx="3585907" cy="244827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37E2CEE-AA93-4D0D-9707-DDBFAB550092}"/>
                </a:ext>
              </a:extLst>
            </p:cNvPr>
            <p:cNvSpPr/>
            <p:nvPr/>
          </p:nvSpPr>
          <p:spPr>
            <a:xfrm>
              <a:off x="818958" y="548680"/>
              <a:ext cx="3320994" cy="2448272"/>
            </a:xfrm>
            <a:prstGeom prst="ellipse">
              <a:avLst/>
            </a:prstGeom>
            <a:noFill/>
            <a:ln w="3175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7E5B8B14-1A5E-463D-8094-773CE792945C}"/>
                </a:ext>
              </a:extLst>
            </p:cNvPr>
            <p:cNvSpPr/>
            <p:nvPr/>
          </p:nvSpPr>
          <p:spPr>
            <a:xfrm rot="3581643">
              <a:off x="4008821" y="814162"/>
              <a:ext cx="288032" cy="504056"/>
            </a:xfrm>
            <a:prstGeom prst="down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95D8E84-2951-488C-979B-179D2586A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88" y="565059"/>
            <a:ext cx="4484932" cy="252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1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9AE372-737E-4F85-A7E0-3C239955B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7" y="1395000"/>
            <a:ext cx="9147254" cy="40680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813305E-27C1-4F83-ABFE-8C1C5561300E}"/>
              </a:ext>
            </a:extLst>
          </p:cNvPr>
          <p:cNvSpPr txBox="1">
            <a:spLocks/>
          </p:cNvSpPr>
          <p:nvPr/>
        </p:nvSpPr>
        <p:spPr>
          <a:xfrm>
            <a:off x="8525436" y="6443241"/>
            <a:ext cx="561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967F36-0B61-F749-ACDB-F36D75792314}" type="slidenum">
              <a:rPr lang="en-US" sz="2400" smtClean="0">
                <a:solidFill>
                  <a:schemeClr val="bg1">
                    <a:lumMod val="85000"/>
                  </a:schemeClr>
                </a:solidFill>
              </a:rPr>
              <a:pPr/>
              <a:t>11</a:t>
            </a:fld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299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119E5D-79F5-40CF-873E-F37E86BD7D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42" y="681083"/>
            <a:ext cx="8757515" cy="576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036A88-434A-4004-8CD0-93AD6413AFC6}"/>
              </a:ext>
            </a:extLst>
          </p:cNvPr>
          <p:cNvSpPr/>
          <p:nvPr/>
        </p:nvSpPr>
        <p:spPr>
          <a:xfrm>
            <a:off x="193242" y="169065"/>
            <a:ext cx="3959658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3200" dirty="0">
                <a:solidFill>
                  <a:srgbClr val="001132"/>
                </a:solidFill>
              </a:rPr>
              <a:t>Modeled Cavity cloud: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E6F66AE-381C-43BD-8D41-64799D36F7EF}"/>
              </a:ext>
            </a:extLst>
          </p:cNvPr>
          <p:cNvSpPr txBox="1">
            <a:spLocks/>
          </p:cNvSpPr>
          <p:nvPr/>
        </p:nvSpPr>
        <p:spPr>
          <a:xfrm>
            <a:off x="8525436" y="6443241"/>
            <a:ext cx="561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967F36-0B61-F749-ACDB-F36D75792314}" type="slidenum">
              <a:rPr lang="en-US" sz="24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/>
              <a:t>12</a:t>
            </a:fld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30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F67C50-19BD-471B-9573-DBDFBF99C6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764704"/>
            <a:ext cx="5217958" cy="48965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EBBCEC-62A0-4196-A09A-A518730D21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0750">
            <a:off x="860526" y="1026055"/>
            <a:ext cx="2930188" cy="5017918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A95375-01A2-49B7-9643-D354007DD361}"/>
              </a:ext>
            </a:extLst>
          </p:cNvPr>
          <p:cNvSpPr txBox="1">
            <a:spLocks/>
          </p:cNvSpPr>
          <p:nvPr/>
        </p:nvSpPr>
        <p:spPr>
          <a:xfrm>
            <a:off x="8525436" y="6443241"/>
            <a:ext cx="561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967F36-0B61-F749-ACDB-F36D75792314}" type="slidenum">
              <a:rPr lang="en-US" sz="2400" smtClean="0">
                <a:solidFill>
                  <a:schemeClr val="bg1">
                    <a:lumMod val="85000"/>
                  </a:schemeClr>
                </a:solidFill>
              </a:rPr>
              <a:pPr/>
              <a:t>13</a:t>
            </a:fld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230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C0CA68-CA7B-47A3-AB69-36B677F90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37" y="49634"/>
            <a:ext cx="8312844" cy="6192688"/>
          </a:xfr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B33F92A-568A-4FB5-AF97-6924AE1E5C3F}"/>
              </a:ext>
            </a:extLst>
          </p:cNvPr>
          <p:cNvSpPr txBox="1">
            <a:spLocks/>
          </p:cNvSpPr>
          <p:nvPr/>
        </p:nvSpPr>
        <p:spPr>
          <a:xfrm>
            <a:off x="8525436" y="6443241"/>
            <a:ext cx="561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967F36-0B61-F749-ACDB-F36D75792314}" type="slidenum">
              <a:rPr lang="en-US" sz="2400" smtClean="0">
                <a:solidFill>
                  <a:schemeClr val="bg1">
                    <a:lumMod val="85000"/>
                  </a:schemeClr>
                </a:solidFill>
              </a:rPr>
              <a:pPr/>
              <a:t>14</a:t>
            </a:fld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88D0E9-17A6-4FDE-8CAE-ED13A894B231}"/>
              </a:ext>
            </a:extLst>
          </p:cNvPr>
          <p:cNvSpPr/>
          <p:nvPr/>
        </p:nvSpPr>
        <p:spPr>
          <a:xfrm>
            <a:off x="622503" y="6376442"/>
            <a:ext cx="75435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Khodabandeloo, B., and </a:t>
            </a:r>
            <a:r>
              <a:rPr lang="en-US" sz="1200" dirty="0" err="1"/>
              <a:t>Landrø</a:t>
            </a:r>
            <a:r>
              <a:rPr lang="en-US" sz="1200" dirty="0"/>
              <a:t>, M., Acoustically induced cavity cloud generated by air-gun arrays ̶  comparing video recordings and acoustic data to modeling. Submitted to </a:t>
            </a:r>
            <a:r>
              <a:rPr lang="en-US" sz="1200" i="1" dirty="0"/>
              <a:t>The Journal of the Acoustical Society of America.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44379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25436" y="6443241"/>
            <a:ext cx="561975" cy="365125"/>
          </a:xfrm>
          <a:prstGeom prst="rect">
            <a:avLst/>
          </a:prstGeom>
        </p:spPr>
        <p:txBody>
          <a:bodyPr/>
          <a:lstStyle/>
          <a:p>
            <a:fld id="{48967F36-0B61-F749-ACDB-F36D75792314}" type="slidenum">
              <a:rPr lang="en-US" sz="2400" smtClean="0">
                <a:solidFill>
                  <a:schemeClr val="bg1"/>
                </a:solidFill>
              </a:rPr>
              <a:pPr/>
              <a:t>15</a:t>
            </a:fld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0239"/>
            <a:ext cx="63754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3200" dirty="0">
                <a:solidFill>
                  <a:schemeClr val="bg1"/>
                </a:solidFill>
              </a:rPr>
              <a:t>  Conclusions 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48102" y="4780366"/>
            <a:ext cx="7704000" cy="2249034"/>
            <a:chOff x="748102" y="4768240"/>
            <a:chExt cx="7704000" cy="2249034"/>
          </a:xfrm>
        </p:grpSpPr>
        <p:sp>
          <p:nvSpPr>
            <p:cNvPr id="16" name="Rectangle 15"/>
            <p:cNvSpPr/>
            <p:nvPr/>
          </p:nvSpPr>
          <p:spPr>
            <a:xfrm>
              <a:off x="748102" y="4768240"/>
              <a:ext cx="7704000" cy="224903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2" descr="D:\NTNU\Arcex_Project\Arcex Logo\png\Arcex_logo_bw_negative_smal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8878" y="5520486"/>
              <a:ext cx="1096921" cy="641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le 17"/>
          <p:cNvSpPr/>
          <p:nvPr/>
        </p:nvSpPr>
        <p:spPr>
          <a:xfrm>
            <a:off x="1448175" y="5502485"/>
            <a:ext cx="43393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 Statoil and CGG for funding the experiments presented here. This research is funded by 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ARCEx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partners and the Research Council of Norway (grant number 228107).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39382" y="5240794"/>
            <a:ext cx="1712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Acknowledgment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4F1ED6B-14E4-40CE-9983-83E7FC2C9E8E}"/>
              </a:ext>
            </a:extLst>
          </p:cNvPr>
          <p:cNvSpPr/>
          <p:nvPr/>
        </p:nvSpPr>
        <p:spPr>
          <a:xfrm>
            <a:off x="994032" y="620688"/>
            <a:ext cx="7178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first convincing photographic evidence of ghost-induced cavitation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0C47A91-4080-40AA-8D72-2DC9717411A4}"/>
              </a:ext>
            </a:extLst>
          </p:cNvPr>
          <p:cNvSpPr/>
          <p:nvPr/>
        </p:nvSpPr>
        <p:spPr>
          <a:xfrm>
            <a:off x="528719" y="736423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90500" h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739A471-7F46-43AD-AD03-B2F6B4BC54CC}"/>
              </a:ext>
            </a:extLst>
          </p:cNvPr>
          <p:cNvGrpSpPr/>
          <p:nvPr/>
        </p:nvGrpSpPr>
        <p:grpSpPr>
          <a:xfrm>
            <a:off x="506287" y="1785445"/>
            <a:ext cx="7643680" cy="830997"/>
            <a:chOff x="506287" y="1663342"/>
            <a:chExt cx="7643680" cy="83099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66EC36A-4E8B-4439-A887-8680009F06DF}"/>
                </a:ext>
              </a:extLst>
            </p:cNvPr>
            <p:cNvSpPr/>
            <p:nvPr/>
          </p:nvSpPr>
          <p:spPr>
            <a:xfrm>
              <a:off x="971600" y="1663342"/>
              <a:ext cx="717836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Reliable modeling technique for ghost cavitation phenomenon.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40BA792-4894-4F72-9AE4-F29A02E8B088}"/>
                </a:ext>
              </a:extLst>
            </p:cNvPr>
            <p:cNvSpPr/>
            <p:nvPr/>
          </p:nvSpPr>
          <p:spPr>
            <a:xfrm>
              <a:off x="506287" y="1797866"/>
              <a:ext cx="360040" cy="3600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90500" h="952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A6FE5CC-13D1-4973-A0D1-F3726966E02B}"/>
              </a:ext>
            </a:extLst>
          </p:cNvPr>
          <p:cNvGrpSpPr/>
          <p:nvPr/>
        </p:nvGrpSpPr>
        <p:grpSpPr>
          <a:xfrm>
            <a:off x="261851" y="2669869"/>
            <a:ext cx="7888116" cy="984885"/>
            <a:chOff x="261851" y="3576280"/>
            <a:chExt cx="7888116" cy="98488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3BD08E8-E202-410A-ACCC-FD43B1136FA7}"/>
                </a:ext>
              </a:extLst>
            </p:cNvPr>
            <p:cNvGrpSpPr/>
            <p:nvPr/>
          </p:nvGrpSpPr>
          <p:grpSpPr>
            <a:xfrm>
              <a:off x="261851" y="3576280"/>
              <a:ext cx="6375400" cy="984885"/>
              <a:chOff x="261851" y="3576280"/>
              <a:chExt cx="6375400" cy="98488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553CF4E-F9F3-49BA-B8ED-26B7CEA7F70F}"/>
                  </a:ext>
                </a:extLst>
              </p:cNvPr>
              <p:cNvSpPr/>
              <p:nvPr/>
            </p:nvSpPr>
            <p:spPr>
              <a:xfrm>
                <a:off x="261851" y="3576280"/>
                <a:ext cx="6375400" cy="984885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srgbClr val="FF0000"/>
                    </a:solidFill>
                  </a:rPr>
                  <a:t>Ongoing research</a:t>
                </a:r>
              </a:p>
              <a:p>
                <a:pPr algn="just"/>
                <a:r>
                  <a:rPr lang="nb-NO" sz="3200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dirty="0">
                    <a:solidFill>
                      <a:schemeClr val="bg1"/>
                    </a:solidFill>
                  </a:rPr>
                  <a:t>  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5F090B3-D94A-497E-818B-FC68B04DB80C}"/>
                  </a:ext>
                </a:extLst>
              </p:cNvPr>
              <p:cNvSpPr/>
              <p:nvPr/>
            </p:nvSpPr>
            <p:spPr>
              <a:xfrm>
                <a:off x="478103" y="4174712"/>
                <a:ext cx="360040" cy="36004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w="190500" h="952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F9B00F0-E5BB-444D-BD9E-B5386437896E}"/>
                </a:ext>
              </a:extLst>
            </p:cNvPr>
            <p:cNvSpPr/>
            <p:nvPr/>
          </p:nvSpPr>
          <p:spPr>
            <a:xfrm>
              <a:off x="971600" y="4051349"/>
              <a:ext cx="717836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Acoustic properties within the cavity cloud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6F34D34-06E1-4CEE-8BC4-04E75FECA5F4}"/>
              </a:ext>
            </a:extLst>
          </p:cNvPr>
          <p:cNvGrpSpPr/>
          <p:nvPr/>
        </p:nvGrpSpPr>
        <p:grpSpPr>
          <a:xfrm>
            <a:off x="0" y="3818010"/>
            <a:ext cx="5869469" cy="963401"/>
            <a:chOff x="0" y="2850546"/>
            <a:chExt cx="5869469" cy="9634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6464D62-154D-475F-B8D4-C4CA9590D5E1}"/>
                </a:ext>
              </a:extLst>
            </p:cNvPr>
            <p:cNvGrpSpPr/>
            <p:nvPr/>
          </p:nvGrpSpPr>
          <p:grpSpPr>
            <a:xfrm>
              <a:off x="478103" y="3342989"/>
              <a:ext cx="5391366" cy="470958"/>
              <a:chOff x="485835" y="2687790"/>
              <a:chExt cx="5391366" cy="470958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E8BE0C8-148E-4567-AB75-7EEC300E90B8}"/>
                  </a:ext>
                </a:extLst>
              </p:cNvPr>
              <p:cNvSpPr/>
              <p:nvPr/>
            </p:nvSpPr>
            <p:spPr>
              <a:xfrm>
                <a:off x="955504" y="2687790"/>
                <a:ext cx="492169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Calibrating the numerical model</a:t>
                </a: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DEE4282-E818-431D-938D-776FA955C121}"/>
                  </a:ext>
                </a:extLst>
              </p:cNvPr>
              <p:cNvSpPr/>
              <p:nvPr/>
            </p:nvSpPr>
            <p:spPr>
              <a:xfrm>
                <a:off x="485835" y="2798708"/>
                <a:ext cx="360040" cy="360040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90500" h="952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B4C2EA3-DAC3-4EBD-A180-610696D14572}"/>
                </a:ext>
              </a:extLst>
            </p:cNvPr>
            <p:cNvSpPr/>
            <p:nvPr/>
          </p:nvSpPr>
          <p:spPr>
            <a:xfrm>
              <a:off x="0" y="2850546"/>
              <a:ext cx="2781300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/>
              <a:r>
                <a:rPr lang="en-US" sz="3200" dirty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  Future work: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149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77440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813305E-27C1-4F83-ABFE-8C1C5561300E}"/>
              </a:ext>
            </a:extLst>
          </p:cNvPr>
          <p:cNvSpPr txBox="1">
            <a:spLocks/>
          </p:cNvSpPr>
          <p:nvPr/>
        </p:nvSpPr>
        <p:spPr>
          <a:xfrm>
            <a:off x="8525436" y="6443241"/>
            <a:ext cx="561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967F36-0B61-F749-ACDB-F36D75792314}" type="slidenum">
              <a:rPr lang="en-US" sz="2400" smtClean="0">
                <a:solidFill>
                  <a:schemeClr val="bg1">
                    <a:lumMod val="85000"/>
                  </a:schemeClr>
                </a:solidFill>
              </a:rPr>
              <a:pPr/>
              <a:t>17</a:t>
            </a:fld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F8B275-B121-4EC0-B795-1B0891D581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7" y="1484784"/>
            <a:ext cx="9028061" cy="40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70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A75061-FE0C-444D-A757-9CFDD0F024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42" y="692477"/>
            <a:ext cx="8757515" cy="576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036A88-434A-4004-8CD0-93AD6413AFC6}"/>
              </a:ext>
            </a:extLst>
          </p:cNvPr>
          <p:cNvSpPr/>
          <p:nvPr/>
        </p:nvSpPr>
        <p:spPr>
          <a:xfrm>
            <a:off x="295818" y="90366"/>
            <a:ext cx="782065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2800" dirty="0">
                <a:solidFill>
                  <a:srgbClr val="001132"/>
                </a:solidFill>
              </a:rPr>
              <a:t>Modeled Cavity cloud </a:t>
            </a:r>
            <a:r>
              <a:rPr lang="en-US" sz="2000" dirty="0">
                <a:solidFill>
                  <a:srgbClr val="001132"/>
                </a:solidFill>
              </a:rPr>
              <a:t>(all air-gun activated simultaneously) </a:t>
            </a:r>
            <a:r>
              <a:rPr lang="en-US" sz="2800" dirty="0">
                <a:solidFill>
                  <a:srgbClr val="001132"/>
                </a:solidFill>
              </a:rPr>
              <a:t>: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E6F66AE-381C-43BD-8D41-64799D36F7EF}"/>
              </a:ext>
            </a:extLst>
          </p:cNvPr>
          <p:cNvSpPr txBox="1">
            <a:spLocks/>
          </p:cNvSpPr>
          <p:nvPr/>
        </p:nvSpPr>
        <p:spPr>
          <a:xfrm>
            <a:off x="8525436" y="6443241"/>
            <a:ext cx="561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967F36-0B61-F749-ACDB-F36D75792314}" type="slidenum">
              <a:rPr lang="en-US" sz="24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/>
              <a:t>18</a:t>
            </a:fld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009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owMotion_Shot19_1fps">
            <a:hlinkClick r:id="" action="ppaction://media"/>
            <a:extLst>
              <a:ext uri="{FF2B5EF4-FFF2-40B4-BE49-F238E27FC236}">
                <a16:creationId xmlns:a16="http://schemas.microsoft.com/office/drawing/2014/main" id="{AFA20C76-A9A8-4AA0-9DC2-81043877CA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8530" y="23644"/>
            <a:ext cx="4192205" cy="6783749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A3384A-7283-4FAB-BBB9-B8804D0DF3B0}"/>
              </a:ext>
            </a:extLst>
          </p:cNvPr>
          <p:cNvSpPr txBox="1">
            <a:spLocks/>
          </p:cNvSpPr>
          <p:nvPr/>
        </p:nvSpPr>
        <p:spPr>
          <a:xfrm>
            <a:off x="8525436" y="6443241"/>
            <a:ext cx="561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967F36-0B61-F749-ACDB-F36D75792314}" type="slidenum">
              <a:rPr lang="en-US" sz="2400" smtClean="0">
                <a:solidFill>
                  <a:schemeClr val="bg1">
                    <a:lumMod val="85000"/>
                  </a:schemeClr>
                </a:solidFill>
              </a:rPr>
              <a:pPr/>
              <a:t>19</a:t>
            </a:fld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8E5427-A608-43BC-8B1A-B63733D77DCF}"/>
              </a:ext>
            </a:extLst>
          </p:cNvPr>
          <p:cNvSpPr/>
          <p:nvPr/>
        </p:nvSpPr>
        <p:spPr>
          <a:xfrm>
            <a:off x="4020236" y="3883250"/>
            <a:ext cx="812103" cy="576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Gun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13 &amp; 14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1B06BA-5D04-488A-8423-BD43802B6AD0}"/>
              </a:ext>
            </a:extLst>
          </p:cNvPr>
          <p:cNvSpPr/>
          <p:nvPr/>
        </p:nvSpPr>
        <p:spPr>
          <a:xfrm>
            <a:off x="5263082" y="4171282"/>
            <a:ext cx="812103" cy="576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Gun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11 &amp; 12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8D0602-EC7C-42AC-BC59-B8EFB52D494F}"/>
              </a:ext>
            </a:extLst>
          </p:cNvPr>
          <p:cNvSpPr/>
          <p:nvPr/>
        </p:nvSpPr>
        <p:spPr>
          <a:xfrm>
            <a:off x="6748863" y="-27384"/>
            <a:ext cx="259373" cy="684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A2F83C-B8DB-4016-AC90-A07FA097E42C}"/>
              </a:ext>
            </a:extLst>
          </p:cNvPr>
          <p:cNvGrpSpPr/>
          <p:nvPr/>
        </p:nvGrpSpPr>
        <p:grpSpPr>
          <a:xfrm>
            <a:off x="3134017" y="404664"/>
            <a:ext cx="3585907" cy="2448272"/>
            <a:chOff x="818958" y="548680"/>
            <a:chExt cx="3585907" cy="244827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37E2CEE-AA93-4D0D-9707-DDBFAB550092}"/>
                </a:ext>
              </a:extLst>
            </p:cNvPr>
            <p:cNvSpPr/>
            <p:nvPr/>
          </p:nvSpPr>
          <p:spPr>
            <a:xfrm>
              <a:off x="818958" y="548680"/>
              <a:ext cx="3320994" cy="2448272"/>
            </a:xfrm>
            <a:prstGeom prst="ellipse">
              <a:avLst/>
            </a:prstGeom>
            <a:noFill/>
            <a:ln w="3175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7E5B8B14-1A5E-463D-8094-773CE792945C}"/>
                </a:ext>
              </a:extLst>
            </p:cNvPr>
            <p:cNvSpPr/>
            <p:nvPr/>
          </p:nvSpPr>
          <p:spPr>
            <a:xfrm rot="3581643">
              <a:off x="4008821" y="814162"/>
              <a:ext cx="288032" cy="504056"/>
            </a:xfrm>
            <a:prstGeom prst="down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7C117CC-22F2-402C-87C2-75F639FF0C5D}"/>
              </a:ext>
            </a:extLst>
          </p:cNvPr>
          <p:cNvSpPr/>
          <p:nvPr/>
        </p:nvSpPr>
        <p:spPr>
          <a:xfrm>
            <a:off x="2519792" y="-27384"/>
            <a:ext cx="396024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51CD25-4695-4A12-A4A3-F7CB14A4C7AC}"/>
              </a:ext>
            </a:extLst>
          </p:cNvPr>
          <p:cNvSpPr/>
          <p:nvPr/>
        </p:nvSpPr>
        <p:spPr>
          <a:xfrm>
            <a:off x="2727965" y="3609025"/>
            <a:ext cx="812103" cy="576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Gun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15 &amp; 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96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25436" y="6443241"/>
            <a:ext cx="561975" cy="365125"/>
          </a:xfrm>
          <a:prstGeom prst="rect">
            <a:avLst/>
          </a:prstGeom>
        </p:spPr>
        <p:txBody>
          <a:bodyPr/>
          <a:lstStyle/>
          <a:p>
            <a:fld id="{48967F36-0B61-F749-ACDB-F36D75792314}" type="slidenum">
              <a:rPr lang="en-US" sz="2400" smtClean="0">
                <a:solidFill>
                  <a:schemeClr val="bg1"/>
                </a:solidFill>
              </a:rPr>
              <a:pPr/>
              <a:t>2</a:t>
            </a:fld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0D5087-B5A6-4AB6-AE84-0801D2F8D905}"/>
              </a:ext>
            </a:extLst>
          </p:cNvPr>
          <p:cNvSpPr txBox="1"/>
          <p:nvPr/>
        </p:nvSpPr>
        <p:spPr>
          <a:xfrm>
            <a:off x="215619" y="187208"/>
            <a:ext cx="8590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Field Measurement with a Broad-band Hydrophone (125 kHz):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7A851D-79D7-4BBA-99D9-0E8241D6C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76" y="772668"/>
            <a:ext cx="8663647" cy="56705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D05F86-8ECD-4F5B-9E34-0D9AD183BDCE}"/>
              </a:ext>
            </a:extLst>
          </p:cNvPr>
          <p:cNvSpPr txBox="1"/>
          <p:nvPr/>
        </p:nvSpPr>
        <p:spPr>
          <a:xfrm>
            <a:off x="2387379" y="3741277"/>
            <a:ext cx="1961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EE70E"/>
                </a:solidFill>
              </a:rPr>
              <a:t>Background Noise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CC648F-9EEB-40B0-BACD-FC1A447104D2}"/>
              </a:ext>
            </a:extLst>
          </p:cNvPr>
          <p:cNvSpPr txBox="1"/>
          <p:nvPr/>
        </p:nvSpPr>
        <p:spPr>
          <a:xfrm>
            <a:off x="1364029" y="3031365"/>
            <a:ext cx="2458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Single Air-gun 300 in</a:t>
            </a:r>
            <a:r>
              <a:rPr lang="en-US" sz="1400" baseline="30000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DF625E-260A-45F3-A0F4-166CEEBBE8E5}"/>
              </a:ext>
            </a:extLst>
          </p:cNvPr>
          <p:cNvSpPr txBox="1"/>
          <p:nvPr/>
        </p:nvSpPr>
        <p:spPr>
          <a:xfrm>
            <a:off x="2281466" y="1893872"/>
            <a:ext cx="1688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2626"/>
                </a:solidFill>
              </a:rPr>
              <a:t>Single Array 1500 in</a:t>
            </a:r>
            <a:r>
              <a:rPr lang="en-US" sz="1400" baseline="30000" dirty="0">
                <a:solidFill>
                  <a:srgbClr val="FF2626"/>
                </a:solidFill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4B23D4-8BDF-4409-8617-B80D3D4F8C80}"/>
              </a:ext>
            </a:extLst>
          </p:cNvPr>
          <p:cNvSpPr txBox="1"/>
          <p:nvPr/>
        </p:nvSpPr>
        <p:spPr>
          <a:xfrm>
            <a:off x="1511743" y="1231139"/>
            <a:ext cx="2836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Full Array 2730 in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(with three sub-arrays)</a:t>
            </a:r>
            <a:endParaRPr lang="en-US" sz="1400" baseline="30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22A36B-CD81-4A47-A172-9A6A4C65CF1E}"/>
              </a:ext>
            </a:extLst>
          </p:cNvPr>
          <p:cNvCxnSpPr>
            <a:cxnSpLocks/>
          </p:cNvCxnSpPr>
          <p:nvPr/>
        </p:nvCxnSpPr>
        <p:spPr>
          <a:xfrm flipH="1">
            <a:off x="3238500" y="1836420"/>
            <a:ext cx="259080" cy="153393"/>
          </a:xfrm>
          <a:prstGeom prst="line">
            <a:avLst/>
          </a:prstGeom>
          <a:ln w="9525">
            <a:solidFill>
              <a:srgbClr val="FF0000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4E8768B-612E-4206-A01F-22A154E33070}"/>
              </a:ext>
            </a:extLst>
          </p:cNvPr>
          <p:cNvCxnSpPr>
            <a:cxnSpLocks/>
          </p:cNvCxnSpPr>
          <p:nvPr/>
        </p:nvCxnSpPr>
        <p:spPr>
          <a:xfrm flipH="1">
            <a:off x="2424982" y="2629230"/>
            <a:ext cx="336370" cy="465122"/>
          </a:xfrm>
          <a:prstGeom prst="line">
            <a:avLst/>
          </a:prstGeom>
          <a:ln w="9525">
            <a:solidFill>
              <a:srgbClr val="0000FF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2787B4F-2958-448B-82D6-3341E48E7BCB}"/>
              </a:ext>
            </a:extLst>
          </p:cNvPr>
          <p:cNvCxnSpPr>
            <a:cxnSpLocks/>
          </p:cNvCxnSpPr>
          <p:nvPr/>
        </p:nvCxnSpPr>
        <p:spPr>
          <a:xfrm flipH="1" flipV="1">
            <a:off x="2593167" y="1491737"/>
            <a:ext cx="297725" cy="191302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3389371-A256-42F2-A416-33C39AAE9359}"/>
              </a:ext>
            </a:extLst>
          </p:cNvPr>
          <p:cNvGrpSpPr/>
          <p:nvPr/>
        </p:nvGrpSpPr>
        <p:grpSpPr>
          <a:xfrm>
            <a:off x="5872417" y="2523533"/>
            <a:ext cx="2209789" cy="1495135"/>
            <a:chOff x="5872417" y="2523533"/>
            <a:chExt cx="2209789" cy="149513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28D40CC-3F28-41FC-A9F3-DBBCA1E5DDF2}"/>
                </a:ext>
              </a:extLst>
            </p:cNvPr>
            <p:cNvSpPr/>
            <p:nvPr/>
          </p:nvSpPr>
          <p:spPr>
            <a:xfrm>
              <a:off x="5872417" y="2523533"/>
              <a:ext cx="2209789" cy="101566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000" dirty="0"/>
                <a:t>Why only the Full array has a high-frequency content?</a:t>
              </a:r>
            </a:p>
          </p:txBody>
        </p:sp>
        <p:sp>
          <p:nvSpPr>
            <p:cNvPr id="4" name="Right Brace 3">
              <a:extLst>
                <a:ext uri="{FF2B5EF4-FFF2-40B4-BE49-F238E27FC236}">
                  <a16:creationId xmlns:a16="http://schemas.microsoft.com/office/drawing/2014/main" id="{D4C6661F-B0E8-4B11-ADF4-421DF5E75C50}"/>
                </a:ext>
              </a:extLst>
            </p:cNvPr>
            <p:cNvSpPr/>
            <p:nvPr/>
          </p:nvSpPr>
          <p:spPr>
            <a:xfrm rot="17208053">
              <a:off x="7163273" y="3198016"/>
              <a:ext cx="286584" cy="1354720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5300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2" descr="Related image">
            <a:extLst>
              <a:ext uri="{FF2B5EF4-FFF2-40B4-BE49-F238E27FC236}">
                <a16:creationId xmlns:a16="http://schemas.microsoft.com/office/drawing/2014/main" id="{971255C7-4DA7-4BB5-AC1D-98337003FB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432776" y="1375560"/>
            <a:ext cx="203606" cy="20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1836B5-9B37-4DC5-A13A-4250836C09A4}"/>
              </a:ext>
            </a:extLst>
          </p:cNvPr>
          <p:cNvSpPr/>
          <p:nvPr/>
        </p:nvSpPr>
        <p:spPr>
          <a:xfrm>
            <a:off x="348949" y="293011"/>
            <a:ext cx="3240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Air-gun: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DF6DE64-BED7-4E12-A94B-876D15F6464A}"/>
              </a:ext>
            </a:extLst>
          </p:cNvPr>
          <p:cNvGrpSpPr/>
          <p:nvPr/>
        </p:nvGrpSpPr>
        <p:grpSpPr>
          <a:xfrm>
            <a:off x="251520" y="1196752"/>
            <a:ext cx="3782226" cy="2427239"/>
            <a:chOff x="680811" y="451929"/>
            <a:chExt cx="3247065" cy="20838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6BCD82A-A849-4802-AB5C-2E6370CD918B}"/>
                </a:ext>
              </a:extLst>
            </p:cNvPr>
            <p:cNvGrpSpPr/>
            <p:nvPr/>
          </p:nvGrpSpPr>
          <p:grpSpPr>
            <a:xfrm>
              <a:off x="680811" y="451929"/>
              <a:ext cx="3247065" cy="2083800"/>
              <a:chOff x="2153782" y="363837"/>
              <a:chExt cx="3871748" cy="2477740"/>
            </a:xfrm>
          </p:grpSpPr>
          <p:pic>
            <p:nvPicPr>
              <p:cNvPr id="20" name="Picture 14" descr="D:\NTNU\Arcex_Project\March_2016\Pics\18_full.jpg">
                <a:extLst>
                  <a:ext uri="{FF2B5EF4-FFF2-40B4-BE49-F238E27FC236}">
                    <a16:creationId xmlns:a16="http://schemas.microsoft.com/office/drawing/2014/main" id="{FEED3EAA-2440-46BE-BE29-5AB9A561B0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3782" y="363837"/>
                <a:ext cx="3809268" cy="24777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BB9C799-4B67-4825-8152-823104469D7C}"/>
                  </a:ext>
                </a:extLst>
              </p:cNvPr>
              <p:cNvSpPr txBox="1"/>
              <p:nvPr/>
            </p:nvSpPr>
            <p:spPr>
              <a:xfrm>
                <a:off x="4143345" y="394488"/>
                <a:ext cx="1882185" cy="555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Pressure Air (~137 bar)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0C46898C-9C9C-4BD4-8671-11C6D65C412D}"/>
                  </a:ext>
                </a:extLst>
              </p:cNvPr>
              <p:cNvCxnSpPr>
                <a:cxnSpLocks/>
                <a:stCxn id="21" idx="2"/>
              </p:cNvCxnSpPr>
              <p:nvPr/>
            </p:nvCxnSpPr>
            <p:spPr>
              <a:xfrm flipH="1">
                <a:off x="4768072" y="950482"/>
                <a:ext cx="316366" cy="836310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stealt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96659725-7D52-4935-9662-3794CF5DEC8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79020" y="1843146"/>
                <a:ext cx="820905" cy="500548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stealt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C4AF49A-9D76-4C01-9239-ED3EC0153446}"/>
                  </a:ext>
                </a:extLst>
              </p:cNvPr>
              <p:cNvSpPr txBox="1"/>
              <p:nvPr/>
            </p:nvSpPr>
            <p:spPr>
              <a:xfrm>
                <a:off x="2215733" y="2343694"/>
                <a:ext cx="1593191" cy="317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b-NO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Air-</a:t>
                </a:r>
                <a:r>
                  <a:rPr lang="nb-NO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gun</a:t>
                </a:r>
                <a:r>
                  <a:rPr lang="nb-NO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Ports</a:t>
                </a:r>
              </a:p>
            </p:txBody>
          </p:sp>
        </p:grp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AC3E80B-D847-4943-8F19-E6BE443DAD2E}"/>
                </a:ext>
              </a:extLst>
            </p:cNvPr>
            <p:cNvCxnSpPr>
              <a:cxnSpLocks/>
            </p:cNvCxnSpPr>
            <p:nvPr/>
          </p:nvCxnSpPr>
          <p:spPr>
            <a:xfrm>
              <a:off x="1400836" y="690533"/>
              <a:ext cx="896135" cy="707283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stealt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B11C42-E38C-45A8-B297-19E100516F07}"/>
                </a:ext>
              </a:extLst>
            </p:cNvPr>
            <p:cNvSpPr txBox="1"/>
            <p:nvPr/>
          </p:nvSpPr>
          <p:spPr>
            <a:xfrm>
              <a:off x="1041501" y="463509"/>
              <a:ext cx="610855" cy="2003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nb-NO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Shuttle</a:t>
              </a:r>
            </a:p>
          </p:txBody>
        </p:sp>
      </p:grp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BA8A06B-3B26-4CCB-B8C8-60930ECB2968}"/>
              </a:ext>
            </a:extLst>
          </p:cNvPr>
          <p:cNvSpPr txBox="1">
            <a:spLocks/>
          </p:cNvSpPr>
          <p:nvPr/>
        </p:nvSpPr>
        <p:spPr>
          <a:xfrm>
            <a:off x="8525436" y="6443241"/>
            <a:ext cx="561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967F36-0B61-F749-ACDB-F36D75792314}" type="slidenum">
              <a:rPr lang="en-US" sz="2400" smtClean="0">
                <a:solidFill>
                  <a:schemeClr val="bg1"/>
                </a:solidFill>
              </a:rPr>
              <a:pPr/>
              <a:t>20</a:t>
            </a:fld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0BEE961-1E1F-4D15-9557-8C62867BA2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058" y="1210241"/>
            <a:ext cx="4371672" cy="353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7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28617869-ABA6-4143-A8B4-B745A942E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290" y="147504"/>
            <a:ext cx="4671236" cy="236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25436" y="6443241"/>
            <a:ext cx="561975" cy="365125"/>
          </a:xfrm>
          <a:prstGeom prst="rect">
            <a:avLst/>
          </a:prstGeom>
        </p:spPr>
        <p:txBody>
          <a:bodyPr/>
          <a:lstStyle/>
          <a:p>
            <a:fld id="{48967F36-0B61-F749-ACDB-F36D75792314}" type="slidenum">
              <a:rPr lang="en-US" sz="2400" smtClean="0">
                <a:solidFill>
                  <a:schemeClr val="bg1"/>
                </a:solidFill>
              </a:rPr>
              <a:pPr/>
              <a:t>3</a:t>
            </a:fld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2861733" y="2046227"/>
            <a:ext cx="2551430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 lang="en-US" sz="1050" dirty="0"/>
          </a:p>
        </p:txBody>
      </p:sp>
      <p:pic>
        <p:nvPicPr>
          <p:cNvPr id="7" name="Picture 2" descr="D:\NTNU\Rose\Rose 2017\Pics_Movies\Raw_Shot15_25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30" y="1899095"/>
            <a:ext cx="5348571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NTNU\Rose\Rose 2017\Pics_Movies\HP10kHz_Shot15_25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34" y="1899095"/>
            <a:ext cx="534857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80A90A-FD9F-4E28-BD81-C819A3E25D02}"/>
              </a:ext>
            </a:extLst>
          </p:cNvPr>
          <p:cNvSpPr txBox="1"/>
          <p:nvPr/>
        </p:nvSpPr>
        <p:spPr>
          <a:xfrm>
            <a:off x="198474" y="147504"/>
            <a:ext cx="3911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Source is a full air-gun array.  </a:t>
            </a:r>
          </a:p>
        </p:txBody>
      </p:sp>
    </p:spTree>
    <p:extLst>
      <p:ext uri="{BB962C8B-B14F-4D97-AF65-F5344CB8AC3E}">
        <p14:creationId xmlns:p14="http://schemas.microsoft.com/office/powerpoint/2010/main" val="239697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25436" y="6443241"/>
            <a:ext cx="561975" cy="365125"/>
          </a:xfrm>
          <a:prstGeom prst="rect">
            <a:avLst/>
          </a:prstGeom>
        </p:spPr>
        <p:txBody>
          <a:bodyPr/>
          <a:lstStyle/>
          <a:p>
            <a:fld id="{48967F36-0B61-F749-ACDB-F36D75792314}" type="slidenum">
              <a:rPr lang="en-US" sz="2400" smtClean="0">
                <a:solidFill>
                  <a:schemeClr val="bg1"/>
                </a:solidFill>
              </a:rPr>
              <a:pPr/>
              <a:t>4</a:t>
            </a:fld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963333" y="3164668"/>
            <a:ext cx="28854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2861733" y="2046227"/>
            <a:ext cx="2551430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 lang="en-US" sz="105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59F414-1DF4-4C2F-A8D7-8690E98E2F32}"/>
              </a:ext>
            </a:extLst>
          </p:cNvPr>
          <p:cNvSpPr/>
          <p:nvPr/>
        </p:nvSpPr>
        <p:spPr>
          <a:xfrm>
            <a:off x="467544" y="1841229"/>
            <a:ext cx="80578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Underlying mechanism for high-frequencies (&gt;10 kHz) in seismic air-gun arrays?</a:t>
            </a:r>
          </a:p>
        </p:txBody>
      </p:sp>
    </p:spTree>
    <p:extLst>
      <p:ext uri="{BB962C8B-B14F-4D97-AF65-F5344CB8AC3E}">
        <p14:creationId xmlns:p14="http://schemas.microsoft.com/office/powerpoint/2010/main" val="486800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886585-9ADA-4838-99CB-AB4508A5C6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3812" y="-16567"/>
            <a:ext cx="9175875" cy="6834257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25436" y="6443241"/>
            <a:ext cx="561975" cy="365125"/>
          </a:xfrm>
          <a:prstGeom prst="rect">
            <a:avLst/>
          </a:prstGeom>
        </p:spPr>
        <p:txBody>
          <a:bodyPr/>
          <a:lstStyle/>
          <a:p>
            <a:fld id="{48967F36-0B61-F749-ACDB-F36D75792314}" type="slidenum">
              <a:rPr lang="en-US" sz="2400" smtClean="0">
                <a:solidFill>
                  <a:schemeClr val="bg1"/>
                </a:solidFill>
              </a:rPr>
              <a:pPr/>
              <a:t>5</a:t>
            </a:fld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1051" name="Group 1050">
            <a:extLst>
              <a:ext uri="{FF2B5EF4-FFF2-40B4-BE49-F238E27FC236}">
                <a16:creationId xmlns:a16="http://schemas.microsoft.com/office/drawing/2014/main" id="{FB05F1D6-B4D6-4B78-A334-7B62B7987316}"/>
              </a:ext>
            </a:extLst>
          </p:cNvPr>
          <p:cNvGrpSpPr/>
          <p:nvPr/>
        </p:nvGrpSpPr>
        <p:grpSpPr>
          <a:xfrm>
            <a:off x="138926" y="58812"/>
            <a:ext cx="3244942" cy="1815882"/>
            <a:chOff x="537634" y="117515"/>
            <a:chExt cx="2513636" cy="181588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50CBDE7-58FF-48B5-8692-1356640CEC7A}"/>
                </a:ext>
              </a:extLst>
            </p:cNvPr>
            <p:cNvSpPr/>
            <p:nvPr/>
          </p:nvSpPr>
          <p:spPr>
            <a:xfrm>
              <a:off x="686674" y="117515"/>
              <a:ext cx="2364596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Ghost cavitation hypothesis by Martin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Landrø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et al. (2011)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EC61BA98-2B8C-4645-A227-AFD397D5A47E}"/>
                </a:ext>
              </a:extLst>
            </p:cNvPr>
            <p:cNvSpPr/>
            <p:nvPr/>
          </p:nvSpPr>
          <p:spPr>
            <a:xfrm>
              <a:off x="537634" y="260648"/>
              <a:ext cx="298079" cy="236686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Initial Gun Config">
            <a:extLst>
              <a:ext uri="{FF2B5EF4-FFF2-40B4-BE49-F238E27FC236}">
                <a16:creationId xmlns:a16="http://schemas.microsoft.com/office/drawing/2014/main" id="{3DF413C9-0748-4527-8476-6E8C633A5F5B}"/>
              </a:ext>
            </a:extLst>
          </p:cNvPr>
          <p:cNvGrpSpPr/>
          <p:nvPr/>
        </p:nvGrpSpPr>
        <p:grpSpPr>
          <a:xfrm>
            <a:off x="2719262" y="755378"/>
            <a:ext cx="6087161" cy="2901548"/>
            <a:chOff x="2719262" y="755378"/>
            <a:chExt cx="6087161" cy="2901548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E2D8400-F313-4FE0-87CB-041E75D537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73533" y="987856"/>
              <a:ext cx="0" cy="26690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CC519F5-F130-4F0B-AA5A-28CAAC2E460E}"/>
                </a:ext>
              </a:extLst>
            </p:cNvPr>
            <p:cNvGrpSpPr/>
            <p:nvPr/>
          </p:nvGrpSpPr>
          <p:grpSpPr>
            <a:xfrm>
              <a:off x="2719262" y="755378"/>
              <a:ext cx="6087161" cy="2901548"/>
              <a:chOff x="2719262" y="755378"/>
              <a:chExt cx="6087161" cy="2901548"/>
            </a:xfrm>
          </p:grpSpPr>
          <p:pic>
            <p:nvPicPr>
              <p:cNvPr id="1028" name="Picture 4" descr="Related image">
                <a:extLst>
                  <a:ext uri="{FF2B5EF4-FFF2-40B4-BE49-F238E27FC236}">
                    <a16:creationId xmlns:a16="http://schemas.microsoft.com/office/drawing/2014/main" id="{131994A1-4952-412A-A968-8585622F4B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7743833" y="2480569"/>
                <a:ext cx="471602" cy="847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4" descr="Related image">
                <a:extLst>
                  <a:ext uri="{FF2B5EF4-FFF2-40B4-BE49-F238E27FC236}">
                    <a16:creationId xmlns:a16="http://schemas.microsoft.com/office/drawing/2014/main" id="{14412EC8-8707-438B-BAFC-17DF24D0B3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932038" y="2488596"/>
                <a:ext cx="471602" cy="847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B77406C-EA59-4B2D-B3D8-7CB06FB8E7F0}"/>
                  </a:ext>
                </a:extLst>
              </p:cNvPr>
              <p:cNvCxnSpPr/>
              <p:nvPr/>
            </p:nvCxnSpPr>
            <p:spPr>
              <a:xfrm>
                <a:off x="3199702" y="2912594"/>
                <a:ext cx="5606721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A0566D29-3DD3-4E91-AAF4-A3F7BABC59BB}"/>
                  </a:ext>
                </a:extLst>
              </p:cNvPr>
              <p:cNvCxnSpPr/>
              <p:nvPr/>
            </p:nvCxnSpPr>
            <p:spPr>
              <a:xfrm>
                <a:off x="3199702" y="1770938"/>
                <a:ext cx="0" cy="1133629"/>
              </a:xfrm>
              <a:prstGeom prst="straightConnector1">
                <a:avLst/>
              </a:prstGeom>
              <a:ln>
                <a:solidFill>
                  <a:schemeClr val="bg1">
                    <a:lumMod val="75000"/>
                  </a:schemeClr>
                </a:solidFill>
                <a:headEnd type="triangle" w="lg" len="med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9986377-DAFB-43EC-A7AD-F03B0B209DB0}"/>
                  </a:ext>
                </a:extLst>
              </p:cNvPr>
              <p:cNvSpPr txBox="1"/>
              <p:nvPr/>
            </p:nvSpPr>
            <p:spPr>
              <a:xfrm>
                <a:off x="2719262" y="2160918"/>
                <a:ext cx="6638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i="1" dirty="0">
                    <a:solidFill>
                      <a:schemeClr val="bg1"/>
                    </a:solidFill>
                  </a:rPr>
                  <a:t>3m</a:t>
                </a:r>
                <a:endParaRPr lang="en-US" i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913786FA-168C-41B1-88FB-C39527D74E9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67839" y="987856"/>
                <a:ext cx="0" cy="266907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017A77E4-3B7F-459C-8F03-320C3F2971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1960" y="1092961"/>
                <a:ext cx="3739164" cy="0"/>
              </a:xfrm>
              <a:prstGeom prst="straightConnector1">
                <a:avLst/>
              </a:prstGeom>
              <a:ln>
                <a:solidFill>
                  <a:schemeClr val="bg1">
                    <a:lumMod val="75000"/>
                  </a:schemeClr>
                </a:solidFill>
                <a:headEnd type="triangle" w="lg" len="med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EE14108-8317-499C-9F38-1D23F51B5BC0}"/>
                  </a:ext>
                </a:extLst>
              </p:cNvPr>
              <p:cNvSpPr txBox="1"/>
              <p:nvPr/>
            </p:nvSpPr>
            <p:spPr>
              <a:xfrm>
                <a:off x="5868144" y="755378"/>
                <a:ext cx="6638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i="1" dirty="0">
                    <a:solidFill>
                      <a:schemeClr val="bg1"/>
                    </a:solidFill>
                  </a:rPr>
                  <a:t>6m</a:t>
                </a:r>
                <a:endParaRPr lang="en-US" i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32" name="AirgunGroup1">
            <a:extLst>
              <a:ext uri="{FF2B5EF4-FFF2-40B4-BE49-F238E27FC236}">
                <a16:creationId xmlns:a16="http://schemas.microsoft.com/office/drawing/2014/main" id="{687B1B91-5E6A-424C-BDA5-4C5959F5EAAF}"/>
              </a:ext>
            </a:extLst>
          </p:cNvPr>
          <p:cNvGrpSpPr/>
          <p:nvPr/>
        </p:nvGrpSpPr>
        <p:grpSpPr>
          <a:xfrm>
            <a:off x="2941180" y="1848923"/>
            <a:ext cx="2332003" cy="2372652"/>
            <a:chOff x="2133028" y="3452591"/>
            <a:chExt cx="2332003" cy="237265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9196A77-3082-4719-97F9-7DBCF7B4DDB4}"/>
                </a:ext>
              </a:extLst>
            </p:cNvPr>
            <p:cNvSpPr/>
            <p:nvPr/>
          </p:nvSpPr>
          <p:spPr>
            <a:xfrm>
              <a:off x="2946180" y="5176575"/>
              <a:ext cx="74090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dirty="0">
                  <a:solidFill>
                    <a:srgbClr val="FF4F25"/>
                  </a:solidFill>
                  <a:latin typeface="Garamond" panose="02020404030301010803" pitchFamily="18" charset="0"/>
                </a:rPr>
                <a:t>4 bar </a:t>
              </a:r>
            </a:p>
            <a:p>
              <a:r>
                <a:rPr lang="nb-NO" dirty="0">
                  <a:solidFill>
                    <a:srgbClr val="FF4F25"/>
                  </a:solidFill>
                  <a:latin typeface="Garamond" panose="02020404030301010803" pitchFamily="18" charset="0"/>
                </a:rPr>
                <a:t>@ 1m</a:t>
              </a:r>
              <a:endParaRPr lang="en-US" dirty="0">
                <a:solidFill>
                  <a:srgbClr val="FF4F25"/>
                </a:solidFill>
              </a:endParaRPr>
            </a:p>
          </p:txBody>
        </p:sp>
        <p:pic>
          <p:nvPicPr>
            <p:cNvPr id="1026" name="Picture 2" descr="Image result for explosion icon">
              <a:extLst>
                <a:ext uri="{FF2B5EF4-FFF2-40B4-BE49-F238E27FC236}">
                  <a16:creationId xmlns:a16="http://schemas.microsoft.com/office/drawing/2014/main" id="{A9BBEE98-16A1-4B0D-AA7F-7E40F3D4C7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2255" y="4136961"/>
              <a:ext cx="663897" cy="725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25" name="Group 1024">
              <a:extLst>
                <a:ext uri="{FF2B5EF4-FFF2-40B4-BE49-F238E27FC236}">
                  <a16:creationId xmlns:a16="http://schemas.microsoft.com/office/drawing/2014/main" id="{09E8810D-443E-4E3B-B575-DB814138D59D}"/>
                </a:ext>
              </a:extLst>
            </p:cNvPr>
            <p:cNvGrpSpPr/>
            <p:nvPr/>
          </p:nvGrpSpPr>
          <p:grpSpPr>
            <a:xfrm>
              <a:off x="2987823" y="3452591"/>
              <a:ext cx="1477208" cy="1436083"/>
              <a:chOff x="2987823" y="3452591"/>
              <a:chExt cx="1477208" cy="1436083"/>
            </a:xfrm>
          </p:grpSpPr>
          <p:sp>
            <p:nvSpPr>
              <p:cNvPr id="54" name="Arc 53">
                <a:extLst>
                  <a:ext uri="{FF2B5EF4-FFF2-40B4-BE49-F238E27FC236}">
                    <a16:creationId xmlns:a16="http://schemas.microsoft.com/office/drawing/2014/main" id="{915F2D62-F309-479A-9E77-7A3419C0DB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87823" y="3808674"/>
                <a:ext cx="1080000" cy="1080000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61" name="Arc 60">
                <a:extLst>
                  <a:ext uri="{FF2B5EF4-FFF2-40B4-BE49-F238E27FC236}">
                    <a16:creationId xmlns:a16="http://schemas.microsoft.com/office/drawing/2014/main" id="{8DF7A5AC-D4D3-4FD2-A5E8-D857A414D6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59990" y="3988674"/>
                <a:ext cx="720000" cy="720000"/>
              </a:xfrm>
              <a:prstGeom prst="arc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62" name="Arc 61">
                <a:extLst>
                  <a:ext uri="{FF2B5EF4-FFF2-40B4-BE49-F238E27FC236}">
                    <a16:creationId xmlns:a16="http://schemas.microsoft.com/office/drawing/2014/main" id="{B6C14B95-9D9E-4808-AAED-400EE6677F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9990" y="4152045"/>
                <a:ext cx="360000" cy="360000"/>
              </a:xfrm>
              <a:prstGeom prst="arc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ECD2DF06-23B0-45A3-B2C1-0257DE55C4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27823" y="3452591"/>
                <a:ext cx="937208" cy="904111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C198CA1C-8BD0-413C-B31F-BA1C7F08EBC7}"/>
                </a:ext>
              </a:extLst>
            </p:cNvPr>
            <p:cNvGrpSpPr/>
            <p:nvPr/>
          </p:nvGrpSpPr>
          <p:grpSpPr>
            <a:xfrm rot="5400000">
              <a:off x="2915230" y="4310270"/>
              <a:ext cx="1593352" cy="1436594"/>
              <a:chOff x="2987823" y="3452080"/>
              <a:chExt cx="1593352" cy="1436594"/>
            </a:xfrm>
          </p:grpSpPr>
          <p:sp>
            <p:nvSpPr>
              <p:cNvPr id="69" name="Arc 68">
                <a:extLst>
                  <a:ext uri="{FF2B5EF4-FFF2-40B4-BE49-F238E27FC236}">
                    <a16:creationId xmlns:a16="http://schemas.microsoft.com/office/drawing/2014/main" id="{19E315A4-9E93-43D7-B2F0-5A729AB778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87823" y="3808674"/>
                <a:ext cx="1080000" cy="1080000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0" name="Arc 69">
                <a:extLst>
                  <a:ext uri="{FF2B5EF4-FFF2-40B4-BE49-F238E27FC236}">
                    <a16:creationId xmlns:a16="http://schemas.microsoft.com/office/drawing/2014/main" id="{1A73C2AD-CC64-4EE0-B88E-2851EB4963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59990" y="3988674"/>
                <a:ext cx="720000" cy="720000"/>
              </a:xfrm>
              <a:prstGeom prst="arc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1" name="Arc 70">
                <a:extLst>
                  <a:ext uri="{FF2B5EF4-FFF2-40B4-BE49-F238E27FC236}">
                    <a16:creationId xmlns:a16="http://schemas.microsoft.com/office/drawing/2014/main" id="{0DBE5DF1-C750-4D37-A1CA-EB6669020F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9990" y="4152045"/>
                <a:ext cx="360000" cy="360000"/>
              </a:xfrm>
              <a:prstGeom prst="arc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6BBAB489-73CC-47DB-B7D3-1A21839E6DF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602188" y="3377714"/>
                <a:ext cx="904622" cy="1053353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E003581-509D-4EDE-9C39-F87E75408E8F}"/>
                </a:ext>
              </a:extLst>
            </p:cNvPr>
            <p:cNvGrpSpPr/>
            <p:nvPr/>
          </p:nvGrpSpPr>
          <p:grpSpPr>
            <a:xfrm rot="11453921">
              <a:off x="2133028" y="4167703"/>
              <a:ext cx="1452152" cy="1352975"/>
              <a:chOff x="2987823" y="3535699"/>
              <a:chExt cx="1452152" cy="1352975"/>
            </a:xfrm>
          </p:grpSpPr>
          <p:sp>
            <p:nvSpPr>
              <p:cNvPr id="77" name="Arc 76">
                <a:extLst>
                  <a:ext uri="{FF2B5EF4-FFF2-40B4-BE49-F238E27FC236}">
                    <a16:creationId xmlns:a16="http://schemas.microsoft.com/office/drawing/2014/main" id="{D112306A-DEC8-4A58-9B5A-F34067F403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87823" y="3808674"/>
                <a:ext cx="1080000" cy="1080000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8" name="Arc 77">
                <a:extLst>
                  <a:ext uri="{FF2B5EF4-FFF2-40B4-BE49-F238E27FC236}">
                    <a16:creationId xmlns:a16="http://schemas.microsoft.com/office/drawing/2014/main" id="{A2CD2E50-D452-48C0-820C-9DC11A0C7F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59990" y="3988674"/>
                <a:ext cx="720000" cy="720000"/>
              </a:xfrm>
              <a:prstGeom prst="arc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9" name="Arc 78">
                <a:extLst>
                  <a:ext uri="{FF2B5EF4-FFF2-40B4-BE49-F238E27FC236}">
                    <a16:creationId xmlns:a16="http://schemas.microsoft.com/office/drawing/2014/main" id="{E2DAB8BE-96BF-4294-8C76-DCE73F3C2C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9990" y="4152045"/>
                <a:ext cx="360000" cy="360000"/>
              </a:xfrm>
              <a:prstGeom prst="arc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E176E231-0D8C-491A-8A9F-63E5C6A84E4D}"/>
                  </a:ext>
                </a:extLst>
              </p:cNvPr>
              <p:cNvCxnSpPr>
                <a:cxnSpLocks/>
              </p:cNvCxnSpPr>
              <p:nvPr/>
            </p:nvCxnSpPr>
            <p:spPr>
              <a:xfrm rot="10146079" flipH="1">
                <a:off x="3449501" y="3535699"/>
                <a:ext cx="990474" cy="733987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36" name="AirgunGroup2">
            <a:extLst>
              <a:ext uri="{FF2B5EF4-FFF2-40B4-BE49-F238E27FC236}">
                <a16:creationId xmlns:a16="http://schemas.microsoft.com/office/drawing/2014/main" id="{6BFB9FC9-6DCD-4A61-B35F-0D24EB18082D}"/>
              </a:ext>
            </a:extLst>
          </p:cNvPr>
          <p:cNvGrpSpPr/>
          <p:nvPr/>
        </p:nvGrpSpPr>
        <p:grpSpPr>
          <a:xfrm>
            <a:off x="6588382" y="1820549"/>
            <a:ext cx="2454136" cy="2374769"/>
            <a:chOff x="5749579" y="3628129"/>
            <a:chExt cx="2454136" cy="2374769"/>
          </a:xfrm>
        </p:grpSpPr>
        <p:pic>
          <p:nvPicPr>
            <p:cNvPr id="97" name="Picture 2" descr="Image result for explosion icon">
              <a:extLst>
                <a:ext uri="{FF2B5EF4-FFF2-40B4-BE49-F238E27FC236}">
                  <a16:creationId xmlns:a16="http://schemas.microsoft.com/office/drawing/2014/main" id="{F3C7168E-82F9-4778-BBC0-896C4B679F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7241" y="4289361"/>
              <a:ext cx="663897" cy="725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D636B005-1795-4C73-90F4-3FF23C608F0E}"/>
                </a:ext>
              </a:extLst>
            </p:cNvPr>
            <p:cNvGrpSpPr/>
            <p:nvPr/>
          </p:nvGrpSpPr>
          <p:grpSpPr>
            <a:xfrm rot="16007221">
              <a:off x="6211299" y="3620888"/>
              <a:ext cx="1272702" cy="1287183"/>
              <a:chOff x="2987823" y="3601491"/>
              <a:chExt cx="1272702" cy="1287183"/>
            </a:xfrm>
          </p:grpSpPr>
          <p:sp>
            <p:nvSpPr>
              <p:cNvPr id="99" name="Arc 98">
                <a:extLst>
                  <a:ext uri="{FF2B5EF4-FFF2-40B4-BE49-F238E27FC236}">
                    <a16:creationId xmlns:a16="http://schemas.microsoft.com/office/drawing/2014/main" id="{6F680746-5CA9-4039-B60B-4FC391CFD1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87823" y="3808674"/>
                <a:ext cx="1080000" cy="1080000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00" name="Arc 99">
                <a:extLst>
                  <a:ext uri="{FF2B5EF4-FFF2-40B4-BE49-F238E27FC236}">
                    <a16:creationId xmlns:a16="http://schemas.microsoft.com/office/drawing/2014/main" id="{52E4F7EA-93A1-479F-9A2A-665016146D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59990" y="3988674"/>
                <a:ext cx="720000" cy="720000"/>
              </a:xfrm>
              <a:prstGeom prst="arc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654C0684-7F9F-44BF-87A9-94EE10FAAF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9990" y="4152045"/>
                <a:ext cx="360000" cy="360000"/>
              </a:xfrm>
              <a:prstGeom prst="arc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63C19CA5-3AF9-49D6-A437-B02106B41BDE}"/>
                  </a:ext>
                </a:extLst>
              </p:cNvPr>
              <p:cNvCxnSpPr>
                <a:cxnSpLocks/>
              </p:cNvCxnSpPr>
              <p:nvPr/>
            </p:nvCxnSpPr>
            <p:spPr>
              <a:xfrm rot="5592779" flipH="1" flipV="1">
                <a:off x="3516883" y="3633611"/>
                <a:ext cx="775761" cy="711522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02CC09E2-ADB9-46D4-8B0C-1F0204373EF3}"/>
                </a:ext>
              </a:extLst>
            </p:cNvPr>
            <p:cNvGrpSpPr/>
            <p:nvPr/>
          </p:nvGrpSpPr>
          <p:grpSpPr>
            <a:xfrm rot="5400000">
              <a:off x="6784982" y="4427904"/>
              <a:ext cx="1462346" cy="1375120"/>
              <a:chOff x="2987823" y="3513554"/>
              <a:chExt cx="1462346" cy="1375120"/>
            </a:xfrm>
          </p:grpSpPr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DA4B1B14-C06A-4FDE-90BD-56D4C2EF7E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87823" y="3808674"/>
                <a:ext cx="1080000" cy="1080000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05" name="Arc 104">
                <a:extLst>
                  <a:ext uri="{FF2B5EF4-FFF2-40B4-BE49-F238E27FC236}">
                    <a16:creationId xmlns:a16="http://schemas.microsoft.com/office/drawing/2014/main" id="{2457C53E-64C9-4865-B6DC-66152388AA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59990" y="3988674"/>
                <a:ext cx="720000" cy="720000"/>
              </a:xfrm>
              <a:prstGeom prst="arc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06" name="Arc 105">
                <a:extLst>
                  <a:ext uri="{FF2B5EF4-FFF2-40B4-BE49-F238E27FC236}">
                    <a16:creationId xmlns:a16="http://schemas.microsoft.com/office/drawing/2014/main" id="{6F0102C3-C105-452A-9F52-1352CEC80C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9990" y="4152045"/>
                <a:ext cx="360000" cy="360000"/>
              </a:xfrm>
              <a:prstGeom prst="arc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ADC5706E-F1D9-42C0-A943-393E03CF035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567422" y="3473955"/>
                <a:ext cx="843147" cy="922346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C5B2C23-A9CA-4F5E-A104-9A4D44C75BC1}"/>
                </a:ext>
              </a:extLst>
            </p:cNvPr>
            <p:cNvGrpSpPr/>
            <p:nvPr/>
          </p:nvGrpSpPr>
          <p:grpSpPr>
            <a:xfrm rot="11453921">
              <a:off x="5749579" y="4299265"/>
              <a:ext cx="1644872" cy="1643366"/>
              <a:chOff x="2987823" y="3245308"/>
              <a:chExt cx="1644872" cy="1643366"/>
            </a:xfrm>
          </p:grpSpPr>
          <p:sp>
            <p:nvSpPr>
              <p:cNvPr id="109" name="Arc 108">
                <a:extLst>
                  <a:ext uri="{FF2B5EF4-FFF2-40B4-BE49-F238E27FC236}">
                    <a16:creationId xmlns:a16="http://schemas.microsoft.com/office/drawing/2014/main" id="{D82A0E27-DFD1-4276-9B34-7186D26E60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87823" y="3808674"/>
                <a:ext cx="1080000" cy="1080000"/>
              </a:xfrm>
              <a:prstGeom prst="arc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2974CE89-3B33-48B2-BB69-9E35C83CD5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59990" y="3988674"/>
                <a:ext cx="720000" cy="720000"/>
              </a:xfrm>
              <a:prstGeom prst="arc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11" name="Arc 110">
                <a:extLst>
                  <a:ext uri="{FF2B5EF4-FFF2-40B4-BE49-F238E27FC236}">
                    <a16:creationId xmlns:a16="http://schemas.microsoft.com/office/drawing/2014/main" id="{BF2495D6-9930-4B10-A5E1-749DB5F756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9990" y="4152045"/>
                <a:ext cx="360000" cy="360000"/>
              </a:xfrm>
              <a:prstGeom prst="arc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F2BA614A-4302-4650-AE82-9D050CF12E4C}"/>
                  </a:ext>
                </a:extLst>
              </p:cNvPr>
              <p:cNvCxnSpPr>
                <a:cxnSpLocks/>
              </p:cNvCxnSpPr>
              <p:nvPr/>
            </p:nvCxnSpPr>
            <p:spPr>
              <a:xfrm rot="10146079" flipH="1">
                <a:off x="3421797" y="3245308"/>
                <a:ext cx="1210898" cy="1005994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66D039AA-1536-47F5-887C-9A589934E3E1}"/>
                </a:ext>
              </a:extLst>
            </p:cNvPr>
            <p:cNvSpPr/>
            <p:nvPr/>
          </p:nvSpPr>
          <p:spPr>
            <a:xfrm>
              <a:off x="6784988" y="5356567"/>
              <a:ext cx="74090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dirty="0">
                  <a:solidFill>
                    <a:srgbClr val="FF4F25"/>
                  </a:solidFill>
                  <a:latin typeface="Garamond" panose="02020404030301010803" pitchFamily="18" charset="0"/>
                </a:rPr>
                <a:t>4 bar </a:t>
              </a:r>
            </a:p>
            <a:p>
              <a:r>
                <a:rPr lang="nb-NO" dirty="0">
                  <a:solidFill>
                    <a:srgbClr val="FF4F25"/>
                  </a:solidFill>
                  <a:latin typeface="Garamond" panose="02020404030301010803" pitchFamily="18" charset="0"/>
                </a:rPr>
                <a:t>@ 1m</a:t>
              </a:r>
              <a:endParaRPr lang="en-US" dirty="0">
                <a:solidFill>
                  <a:srgbClr val="FF4F25"/>
                </a:solidFill>
              </a:endParaRPr>
            </a:p>
          </p:txBody>
        </p:sp>
      </p:grpSp>
      <p:grpSp>
        <p:nvGrpSpPr>
          <p:cNvPr id="1045" name="CavitationPointGeometry">
            <a:extLst>
              <a:ext uri="{FF2B5EF4-FFF2-40B4-BE49-F238E27FC236}">
                <a16:creationId xmlns:a16="http://schemas.microsoft.com/office/drawing/2014/main" id="{73B6E334-0381-4FC7-9F21-0DF579D76B30}"/>
              </a:ext>
            </a:extLst>
          </p:cNvPr>
          <p:cNvGrpSpPr/>
          <p:nvPr/>
        </p:nvGrpSpPr>
        <p:grpSpPr>
          <a:xfrm>
            <a:off x="4214587" y="1713675"/>
            <a:ext cx="4961288" cy="1943251"/>
            <a:chOff x="4214587" y="1713675"/>
            <a:chExt cx="4961288" cy="1943251"/>
          </a:xfrm>
        </p:grpSpPr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76967AB6-32DB-44FF-9CA7-EE7783AA05F7}"/>
                </a:ext>
              </a:extLst>
            </p:cNvPr>
            <p:cNvSpPr txBox="1"/>
            <p:nvPr/>
          </p:nvSpPr>
          <p:spPr>
            <a:xfrm>
              <a:off x="4691305" y="1818782"/>
              <a:ext cx="6638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000" b="1" dirty="0">
                  <a:solidFill>
                    <a:srgbClr val="FF0000"/>
                  </a:solidFill>
                </a:rPr>
                <a:t>+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CC5CDA09-E435-444C-AB4F-8E907CF949AD}"/>
                </a:ext>
              </a:extLst>
            </p:cNvPr>
            <p:cNvSpPr txBox="1"/>
            <p:nvPr/>
          </p:nvSpPr>
          <p:spPr>
            <a:xfrm>
              <a:off x="7193712" y="1713675"/>
              <a:ext cx="6638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000" b="1" dirty="0">
                  <a:solidFill>
                    <a:srgbClr val="FF0000"/>
                  </a:solidFill>
                </a:rPr>
                <a:t>+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1044" name="CavitationPoint_Geometry">
              <a:extLst>
                <a:ext uri="{FF2B5EF4-FFF2-40B4-BE49-F238E27FC236}">
                  <a16:creationId xmlns:a16="http://schemas.microsoft.com/office/drawing/2014/main" id="{2114A911-FBA9-4C31-91CD-EAEE9AE627BB}"/>
                </a:ext>
              </a:extLst>
            </p:cNvPr>
            <p:cNvGrpSpPr/>
            <p:nvPr/>
          </p:nvGrpSpPr>
          <p:grpSpPr>
            <a:xfrm>
              <a:off x="4214587" y="1764722"/>
              <a:ext cx="4961288" cy="1892204"/>
              <a:chOff x="4214587" y="1764722"/>
              <a:chExt cx="4961288" cy="1892204"/>
            </a:xfrm>
          </p:grpSpPr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FC8DD4D4-D71C-43DD-9E80-B4E0325AB4C3}"/>
                  </a:ext>
                </a:extLst>
              </p:cNvPr>
              <p:cNvSpPr txBox="1"/>
              <p:nvPr/>
            </p:nvSpPr>
            <p:spPr>
              <a:xfrm>
                <a:off x="5594208" y="1770938"/>
                <a:ext cx="24963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000" b="1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̶</a:t>
                </a:r>
                <a:endParaRPr lang="en-US" sz="2000" b="1" dirty="0">
                  <a:solidFill>
                    <a:schemeClr val="tx2">
                      <a:lumMod val="20000"/>
                      <a:lumOff val="80000"/>
                    </a:schemeClr>
                  </a:solidFill>
                </a:endParaRPr>
              </a:p>
            </p:txBody>
          </p:sp>
          <p:cxnSp>
            <p:nvCxnSpPr>
              <p:cNvPr id="129" name="Straight Arrow Connector 128">
                <a:extLst>
                  <a:ext uri="{FF2B5EF4-FFF2-40B4-BE49-F238E27FC236}">
                    <a16:creationId xmlns:a16="http://schemas.microsoft.com/office/drawing/2014/main" id="{6FA62CC5-E67D-41FE-B14E-D8A1F2A16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92080" y="1844548"/>
                <a:ext cx="781224" cy="664771"/>
              </a:xfrm>
              <a:prstGeom prst="straightConnector1">
                <a:avLst/>
              </a:prstGeom>
              <a:ln w="22225">
                <a:solidFill>
                  <a:schemeClr val="accent1">
                    <a:lumMod val="40000"/>
                    <a:lumOff val="6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DDDC6143-7EC7-4713-AC7E-0D9EF0B0CD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81542" y="1829483"/>
                <a:ext cx="930836" cy="679836"/>
              </a:xfrm>
              <a:prstGeom prst="straightConnector1">
                <a:avLst/>
              </a:prstGeom>
              <a:ln w="22225">
                <a:solidFill>
                  <a:schemeClr val="tx2">
                    <a:lumMod val="20000"/>
                    <a:lumOff val="8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5C3FF990-F9FA-41BE-81C4-44B1D1A5FD85}"/>
                  </a:ext>
                </a:extLst>
              </p:cNvPr>
              <p:cNvSpPr txBox="1"/>
              <p:nvPr/>
            </p:nvSpPr>
            <p:spPr>
              <a:xfrm>
                <a:off x="6507919" y="1764722"/>
                <a:ext cx="24963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000" b="1" dirty="0">
                    <a:solidFill>
                      <a:schemeClr val="tx2">
                        <a:lumMod val="20000"/>
                        <a:lumOff val="80000"/>
                      </a:schemeClr>
                    </a:solidFill>
                  </a:rPr>
                  <a:t>̶</a:t>
                </a:r>
                <a:endParaRPr lang="en-US" sz="2000" b="1" dirty="0">
                  <a:solidFill>
                    <a:schemeClr val="tx2">
                      <a:lumMod val="20000"/>
                      <a:lumOff val="80000"/>
                    </a:schemeClr>
                  </a:solidFill>
                </a:endParaRPr>
              </a:p>
            </p:txBody>
          </p:sp>
          <p:grpSp>
            <p:nvGrpSpPr>
              <p:cNvPr id="1043" name="Cavitation Point Geometry Group">
                <a:extLst>
                  <a:ext uri="{FF2B5EF4-FFF2-40B4-BE49-F238E27FC236}">
                    <a16:creationId xmlns:a16="http://schemas.microsoft.com/office/drawing/2014/main" id="{53874D01-9068-403B-9073-765E8AE437B7}"/>
                  </a:ext>
                </a:extLst>
              </p:cNvPr>
              <p:cNvGrpSpPr/>
              <p:nvPr/>
            </p:nvGrpSpPr>
            <p:grpSpPr>
              <a:xfrm>
                <a:off x="4214587" y="1778965"/>
                <a:ext cx="4961288" cy="1877961"/>
                <a:chOff x="4214587" y="1778965"/>
                <a:chExt cx="4961288" cy="1877961"/>
              </a:xfrm>
            </p:grpSpPr>
            <p:grpSp>
              <p:nvGrpSpPr>
                <p:cNvPr id="1038" name="Group 1037">
                  <a:extLst>
                    <a:ext uri="{FF2B5EF4-FFF2-40B4-BE49-F238E27FC236}">
                      <a16:creationId xmlns:a16="http://schemas.microsoft.com/office/drawing/2014/main" id="{5860EC25-92AF-4396-95DD-32A81E8099A6}"/>
                    </a:ext>
                  </a:extLst>
                </p:cNvPr>
                <p:cNvGrpSpPr/>
                <p:nvPr/>
              </p:nvGrpSpPr>
              <p:grpSpPr>
                <a:xfrm>
                  <a:off x="4214587" y="1778965"/>
                  <a:ext cx="4961288" cy="1877961"/>
                  <a:chOff x="4214587" y="1778965"/>
                  <a:chExt cx="4961288" cy="1877961"/>
                </a:xfrm>
              </p:grpSpPr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537BAA48-EF10-445B-9F1D-2E0A0C117A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084168" y="1844548"/>
                    <a:ext cx="0" cy="1812378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Arrow Connector 39">
                    <a:extLst>
                      <a:ext uri="{FF2B5EF4-FFF2-40B4-BE49-F238E27FC236}">
                        <a16:creationId xmlns:a16="http://schemas.microsoft.com/office/drawing/2014/main" id="{580A0599-66DE-4789-8462-076D913280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214587" y="3501008"/>
                    <a:ext cx="1869581" cy="0"/>
                  </a:xfrm>
                  <a:prstGeom prst="straightConnector1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  <a:headEnd type="triangle" w="lg" len="med"/>
                    <a:tailEnd type="triangle" w="lg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Arrow Connector 44">
                    <a:extLst>
                      <a:ext uri="{FF2B5EF4-FFF2-40B4-BE49-F238E27FC236}">
                        <a16:creationId xmlns:a16="http://schemas.microsoft.com/office/drawing/2014/main" id="{8F33E226-412A-4A06-99E6-04121CA376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081542" y="3501008"/>
                    <a:ext cx="1891991" cy="1"/>
                  </a:xfrm>
                  <a:prstGeom prst="straightConnector1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  <a:headEnd type="triangle" w="lg" len="med"/>
                    <a:tailEnd type="triangle" w="lg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B1EF80C1-3243-4B10-A8C8-3AE199DD7E62}"/>
                      </a:ext>
                    </a:extLst>
                  </p:cNvPr>
                  <p:cNvSpPr txBox="1"/>
                  <p:nvPr/>
                </p:nvSpPr>
                <p:spPr>
                  <a:xfrm>
                    <a:off x="5003428" y="3158542"/>
                    <a:ext cx="66389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nb-NO" i="1" dirty="0">
                        <a:solidFill>
                          <a:schemeClr val="bg1"/>
                        </a:solidFill>
                      </a:rPr>
                      <a:t>3m</a:t>
                    </a:r>
                    <a:endParaRPr lang="en-US" i="1" dirty="0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9E4C171C-3FE4-4AE8-9CE8-5DA35F5C5B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96136" y="2530250"/>
                    <a:ext cx="3010287" cy="0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6BDF189D-DD12-4781-B06F-B6DE457D06D4}"/>
                      </a:ext>
                    </a:extLst>
                  </p:cNvPr>
                  <p:cNvSpPr txBox="1"/>
                  <p:nvPr/>
                </p:nvSpPr>
                <p:spPr>
                  <a:xfrm>
                    <a:off x="6779524" y="3158542"/>
                    <a:ext cx="66389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nb-NO" i="1" dirty="0">
                        <a:solidFill>
                          <a:schemeClr val="bg1"/>
                        </a:solidFill>
                      </a:rPr>
                      <a:t>3m</a:t>
                    </a:r>
                    <a:endParaRPr lang="en-US" i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5A24AB2C-8839-491F-A6FE-AE14176503A1}"/>
                      </a:ext>
                    </a:extLst>
                  </p:cNvPr>
                  <p:cNvSpPr txBox="1"/>
                  <p:nvPr/>
                </p:nvSpPr>
                <p:spPr>
                  <a:xfrm>
                    <a:off x="8511978" y="1959178"/>
                    <a:ext cx="66389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nb-NO" i="1" dirty="0">
                        <a:solidFill>
                          <a:schemeClr val="bg1"/>
                        </a:solidFill>
                      </a:rPr>
                      <a:t>2m</a:t>
                    </a:r>
                    <a:endParaRPr lang="en-US" i="1" dirty="0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57" name="Straight Arrow Connector 56">
                    <a:extLst>
                      <a:ext uri="{FF2B5EF4-FFF2-40B4-BE49-F238E27FC236}">
                        <a16:creationId xmlns:a16="http://schemas.microsoft.com/office/drawing/2014/main" id="{37A7DE15-2AE5-4760-845F-5AC0B6916A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543788" y="1778965"/>
                    <a:ext cx="0" cy="751285"/>
                  </a:xfrm>
                  <a:prstGeom prst="straightConnector1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  <a:headEnd type="triangle" w="lg" len="med"/>
                    <a:tailEnd type="triangle" w="lg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5B63D75F-729A-45C2-999D-7D0B936850A0}"/>
                    </a:ext>
                  </a:extLst>
                </p:cNvPr>
                <p:cNvSpPr txBox="1"/>
                <p:nvPr/>
              </p:nvSpPr>
              <p:spPr>
                <a:xfrm>
                  <a:off x="6073304" y="2485116"/>
                  <a:ext cx="66389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b-NO" sz="2000" i="1" dirty="0">
                      <a:solidFill>
                        <a:schemeClr val="bg1"/>
                      </a:solidFill>
                    </a:rPr>
                    <a:t>O</a:t>
                  </a:r>
                  <a:endParaRPr lang="en-US" sz="2000" i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E8FA27-CC8B-4C95-91E2-F5DAF66A4AC3}"/>
              </a:ext>
            </a:extLst>
          </p:cNvPr>
          <p:cNvSpPr txBox="1"/>
          <p:nvPr/>
        </p:nvSpPr>
        <p:spPr>
          <a:xfrm>
            <a:off x="2760445" y="5318125"/>
            <a:ext cx="501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</a:rPr>
              <a:t>(-0.65) + (-0.65) + 1.2 = -0.1 bar!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8B45FC0-AD64-40EA-A3F6-B339CA80C442}"/>
              </a:ext>
            </a:extLst>
          </p:cNvPr>
          <p:cNvSpPr txBox="1"/>
          <p:nvPr/>
        </p:nvSpPr>
        <p:spPr>
          <a:xfrm>
            <a:off x="1050170" y="4948793"/>
            <a:ext cx="1669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Pressure at point O:</a:t>
            </a:r>
          </a:p>
        </p:txBody>
      </p:sp>
    </p:spTree>
    <p:extLst>
      <p:ext uri="{BB962C8B-B14F-4D97-AF65-F5344CB8AC3E}">
        <p14:creationId xmlns:p14="http://schemas.microsoft.com/office/powerpoint/2010/main" val="303163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25436" y="6443241"/>
            <a:ext cx="561975" cy="365125"/>
          </a:xfrm>
          <a:prstGeom prst="rect">
            <a:avLst/>
          </a:prstGeom>
        </p:spPr>
        <p:txBody>
          <a:bodyPr/>
          <a:lstStyle/>
          <a:p>
            <a:fld id="{48967F36-0B61-F749-ACDB-F36D75792314}" type="slidenum">
              <a:rPr lang="en-US" sz="2400" smtClean="0">
                <a:solidFill>
                  <a:schemeClr val="bg1"/>
                </a:solidFill>
              </a:rPr>
              <a:pPr/>
              <a:t>6</a:t>
            </a:fld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963333" y="3164668"/>
            <a:ext cx="28854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2861733" y="2046227"/>
            <a:ext cx="2551430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 lang="en-US" sz="105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59F414-1DF4-4C2F-A8D7-8690E98E2F32}"/>
              </a:ext>
            </a:extLst>
          </p:cNvPr>
          <p:cNvSpPr/>
          <p:nvPr/>
        </p:nvSpPr>
        <p:spPr>
          <a:xfrm>
            <a:off x="1101497" y="1474010"/>
            <a:ext cx="4793569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and When?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06F7A8-C244-4E9F-96B1-82E08E5F39E0}"/>
              </a:ext>
            </a:extLst>
          </p:cNvPr>
          <p:cNvSpPr/>
          <p:nvPr/>
        </p:nvSpPr>
        <p:spPr>
          <a:xfrm>
            <a:off x="1101497" y="2421129"/>
            <a:ext cx="6781394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Cavity Signatures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CFCD8-4AE9-46EC-941C-1EDB0F9620C9}"/>
              </a:ext>
            </a:extLst>
          </p:cNvPr>
          <p:cNvSpPr/>
          <p:nvPr/>
        </p:nvSpPr>
        <p:spPr>
          <a:xfrm>
            <a:off x="1101497" y="3505467"/>
            <a:ext cx="599951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Propagation of Cavities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F57086-5156-493A-85B3-4638E51CE05F}"/>
              </a:ext>
            </a:extLst>
          </p:cNvPr>
          <p:cNvSpPr/>
          <p:nvPr/>
        </p:nvSpPr>
        <p:spPr>
          <a:xfrm>
            <a:off x="1101497" y="4683895"/>
            <a:ext cx="5251818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Superposition of Cavities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AA968C-96BE-49AE-8F22-CE1C7F151014}"/>
              </a:ext>
            </a:extLst>
          </p:cNvPr>
          <p:cNvSpPr/>
          <p:nvPr/>
        </p:nvSpPr>
        <p:spPr>
          <a:xfrm>
            <a:off x="253357" y="6260676"/>
            <a:ext cx="81087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</a:rPr>
              <a:t>Khodabandeloo</a:t>
            </a:r>
            <a:r>
              <a:rPr lang="en-US" sz="1100" dirty="0">
                <a:solidFill>
                  <a:schemeClr val="bg1"/>
                </a:solidFill>
              </a:rPr>
              <a:t>, B., </a:t>
            </a:r>
            <a:r>
              <a:rPr lang="en-US" sz="1100" dirty="0" err="1">
                <a:solidFill>
                  <a:schemeClr val="bg1"/>
                </a:solidFill>
              </a:rPr>
              <a:t>Landrø</a:t>
            </a:r>
            <a:r>
              <a:rPr lang="en-US" sz="1100" dirty="0">
                <a:solidFill>
                  <a:schemeClr val="bg1"/>
                </a:solidFill>
              </a:rPr>
              <a:t>, M. and Hanssen, A., 2017. Acoustic generation of underwater cavities—Comparing modeled and measured acoustic signals generated by seismic air gun arrays. </a:t>
            </a:r>
            <a:r>
              <a:rPr lang="en-US" sz="1100" i="1" dirty="0">
                <a:solidFill>
                  <a:schemeClr val="bg1"/>
                </a:solidFill>
              </a:rPr>
              <a:t>The Journal of the Acoustical Society of America</a:t>
            </a:r>
            <a:r>
              <a:rPr lang="en-US" sz="1100" dirty="0">
                <a:solidFill>
                  <a:schemeClr val="bg1"/>
                </a:solidFill>
              </a:rPr>
              <a:t>, 141(4), pp.2661-2672.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B24A99-1E46-49EE-B453-399825BAD88A}"/>
              </a:ext>
            </a:extLst>
          </p:cNvPr>
          <p:cNvSpPr/>
          <p:nvPr/>
        </p:nvSpPr>
        <p:spPr>
          <a:xfrm>
            <a:off x="76663" y="45053"/>
            <a:ext cx="61253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Ghost Cavitation Cloud Modeling Technique: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4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hostCloud_Full_withPressurePoints">
            <a:hlinkClick r:id="" action="ppaction://media"/>
            <a:extLst>
              <a:ext uri="{FF2B5EF4-FFF2-40B4-BE49-F238E27FC236}">
                <a16:creationId xmlns:a16="http://schemas.microsoft.com/office/drawing/2014/main" id="{CBAEFCD7-3B3A-4E6D-B679-049821C0B5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400" y="488640"/>
            <a:ext cx="7865036" cy="6292029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25436" y="6443241"/>
            <a:ext cx="561975" cy="365125"/>
          </a:xfrm>
          <a:prstGeom prst="rect">
            <a:avLst/>
          </a:prstGeom>
        </p:spPr>
        <p:txBody>
          <a:bodyPr/>
          <a:lstStyle/>
          <a:p>
            <a:fld id="{48967F36-0B61-F749-ACDB-F36D75792314}" type="slidenum">
              <a:rPr lang="en-US" sz="2400" smtClean="0">
                <a:solidFill>
                  <a:srgbClr val="001132"/>
                </a:solidFill>
              </a:rPr>
              <a:pPr/>
              <a:t>7</a:t>
            </a:fld>
            <a:endParaRPr lang="en-US" sz="2400" dirty="0">
              <a:solidFill>
                <a:srgbClr val="00113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7D7166-C742-4682-A254-BA63A6D69E4D}"/>
              </a:ext>
            </a:extLst>
          </p:cNvPr>
          <p:cNvSpPr txBox="1"/>
          <p:nvPr/>
        </p:nvSpPr>
        <p:spPr>
          <a:xfrm>
            <a:off x="618564" y="3634654"/>
            <a:ext cx="1004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Pressure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9511" y="117793"/>
            <a:ext cx="864096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2800" dirty="0">
                <a:solidFill>
                  <a:srgbClr val="001132"/>
                </a:solidFill>
              </a:rPr>
              <a:t>Estimating pressure around a seismic air-gun array:</a:t>
            </a:r>
          </a:p>
        </p:txBody>
      </p:sp>
    </p:spTree>
    <p:extLst>
      <p:ext uri="{BB962C8B-B14F-4D97-AF65-F5344CB8AC3E}">
        <p14:creationId xmlns:p14="http://schemas.microsoft.com/office/powerpoint/2010/main" val="305274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920C7FEF-A4B1-4F65-8B15-D3A1CCDF1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001" y="864000"/>
            <a:ext cx="6776471" cy="5760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0FA6A39-2D6B-411A-9CCA-7F438A7BF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000" y="864000"/>
            <a:ext cx="6776471" cy="5760000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25436" y="6443241"/>
            <a:ext cx="561975" cy="365125"/>
          </a:xfrm>
          <a:prstGeom prst="rect">
            <a:avLst/>
          </a:prstGeom>
        </p:spPr>
        <p:txBody>
          <a:bodyPr/>
          <a:lstStyle/>
          <a:p>
            <a:fld id="{48967F36-0B61-F749-ACDB-F36D75792314}" type="slidenum">
              <a:rPr lang="en-US" sz="2400" smtClean="0">
                <a:solidFill>
                  <a:schemeClr val="bg1">
                    <a:lumMod val="85000"/>
                  </a:schemeClr>
                </a:solidFill>
              </a:rPr>
              <a:pPr/>
              <a:t>8</a:t>
            </a:fld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3527" y="67389"/>
            <a:ext cx="7848873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 of a microbubble to the pressure variations at points A and B:</a:t>
            </a:r>
          </a:p>
        </p:txBody>
      </p:sp>
      <p:grpSp>
        <p:nvGrpSpPr>
          <p:cNvPr id="9" name="MicroBubbleA">
            <a:extLst>
              <a:ext uri="{FF2B5EF4-FFF2-40B4-BE49-F238E27FC236}">
                <a16:creationId xmlns:a16="http://schemas.microsoft.com/office/drawing/2014/main" id="{696F2759-0DCE-4244-8040-1EF5950159F8}"/>
              </a:ext>
            </a:extLst>
          </p:cNvPr>
          <p:cNvGrpSpPr/>
          <p:nvPr/>
        </p:nvGrpSpPr>
        <p:grpSpPr>
          <a:xfrm>
            <a:off x="42446" y="1005184"/>
            <a:ext cx="1584572" cy="1936157"/>
            <a:chOff x="7149129" y="1262032"/>
            <a:chExt cx="1584572" cy="1936157"/>
          </a:xfrm>
        </p:grpSpPr>
        <p:grpSp>
          <p:nvGrpSpPr>
            <p:cNvPr id="10" name="Time0">
              <a:extLst>
                <a:ext uri="{FF2B5EF4-FFF2-40B4-BE49-F238E27FC236}">
                  <a16:creationId xmlns:a16="http://schemas.microsoft.com/office/drawing/2014/main" id="{1672F72E-4FFD-4787-9850-3F8F7F9BC0F1}"/>
                </a:ext>
              </a:extLst>
            </p:cNvPr>
            <p:cNvGrpSpPr/>
            <p:nvPr/>
          </p:nvGrpSpPr>
          <p:grpSpPr>
            <a:xfrm>
              <a:off x="7186662" y="1370803"/>
              <a:ext cx="1476000" cy="1476226"/>
              <a:chOff x="395536" y="2286398"/>
              <a:chExt cx="1476000" cy="1476226"/>
            </a:xfrm>
          </p:grpSpPr>
          <p:grpSp>
            <p:nvGrpSpPr>
              <p:cNvPr id="15" name="InitialAmbientPressure">
                <a:extLst>
                  <a:ext uri="{FF2B5EF4-FFF2-40B4-BE49-F238E27FC236}">
                    <a16:creationId xmlns:a16="http://schemas.microsoft.com/office/drawing/2014/main" id="{050E03D3-EFB0-4965-811E-12F2F5324CB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95536" y="2286398"/>
                <a:ext cx="1476000" cy="1476226"/>
                <a:chOff x="1758037" y="2927303"/>
                <a:chExt cx="2577073" cy="2589929"/>
              </a:xfrm>
            </p:grpSpPr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CEBCA707-18C3-4AC9-B1A0-98BD014ECF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32082" y="2927303"/>
                  <a:ext cx="0" cy="468000"/>
                </a:xfrm>
                <a:prstGeom prst="straightConnector1">
                  <a:avLst/>
                </a:prstGeom>
                <a:ln w="53975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45225313-686C-4D59-8800-563AEADEBB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09377" y="3282575"/>
                  <a:ext cx="334949" cy="364756"/>
                </a:xfrm>
                <a:prstGeom prst="straightConnector1">
                  <a:avLst/>
                </a:prstGeom>
                <a:ln w="53975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24773345-56ED-458A-BD55-CD58256EDF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67110" y="4233059"/>
                  <a:ext cx="468000" cy="0"/>
                </a:xfrm>
                <a:prstGeom prst="straightConnector1">
                  <a:avLst/>
                </a:prstGeom>
                <a:ln w="53975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E8BF5BF1-870B-4205-9674-887925F192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03330" y="3328217"/>
                  <a:ext cx="334949" cy="299958"/>
                </a:xfrm>
                <a:prstGeom prst="straightConnector1">
                  <a:avLst/>
                </a:prstGeom>
                <a:ln w="53975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13157564-850F-42A4-9B46-9E06DEF920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8037" y="4233059"/>
                  <a:ext cx="446091" cy="0"/>
                </a:xfrm>
                <a:prstGeom prst="straightConnector1">
                  <a:avLst/>
                </a:prstGeom>
                <a:ln w="53975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AD66ABB2-7DC4-4C2B-B42B-E38E41C8C9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03330" y="4808944"/>
                  <a:ext cx="334949" cy="348248"/>
                </a:xfrm>
                <a:prstGeom prst="straightConnector1">
                  <a:avLst/>
                </a:prstGeom>
                <a:ln w="53975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6AC1BD6F-ADAC-4666-B35E-65375F4B62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23828" y="5061159"/>
                  <a:ext cx="6171" cy="456073"/>
                </a:xfrm>
                <a:prstGeom prst="straightConnector1">
                  <a:avLst/>
                </a:prstGeom>
                <a:ln w="53975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80316576-7FCE-432D-BF75-FCB7E75C42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621720" y="4824511"/>
                  <a:ext cx="322606" cy="332681"/>
                </a:xfrm>
                <a:prstGeom prst="straightConnector1">
                  <a:avLst/>
                </a:prstGeom>
                <a:ln w="53975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ACB4D03-1ACD-495B-AB5A-A0302C23D226}"/>
                  </a:ext>
                </a:extLst>
              </p:cNvPr>
              <p:cNvGrpSpPr/>
              <p:nvPr/>
            </p:nvGrpSpPr>
            <p:grpSpPr>
              <a:xfrm>
                <a:off x="685968" y="2583520"/>
                <a:ext cx="900000" cy="900000"/>
                <a:chOff x="685968" y="2583520"/>
                <a:chExt cx="900000" cy="900000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953BF778-1D00-40C6-87ED-DE00F735CE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03968" y="2601436"/>
                  <a:ext cx="864000" cy="864168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323850" h="7556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9" name="P0_Inside">
                  <a:extLst>
                    <a:ext uri="{FF2B5EF4-FFF2-40B4-BE49-F238E27FC236}">
                      <a16:creationId xmlns:a16="http://schemas.microsoft.com/office/drawing/2014/main" id="{383F5735-07BD-45DB-A9BC-5134C2CA986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85968" y="2583520"/>
                  <a:ext cx="900000" cy="900000"/>
                  <a:chOff x="4315185" y="4242146"/>
                  <a:chExt cx="1217419" cy="1224236"/>
                </a:xfrm>
              </p:grpSpPr>
              <p:cxnSp>
                <p:nvCxnSpPr>
                  <p:cNvPr id="22" name="Straight Arrow Connector 21">
                    <a:extLst>
                      <a:ext uri="{FF2B5EF4-FFF2-40B4-BE49-F238E27FC236}">
                        <a16:creationId xmlns:a16="http://schemas.microsoft.com/office/drawing/2014/main" id="{94930EAB-B856-42BD-8737-F4DF303FBF5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160084" y="4421433"/>
                    <a:ext cx="193271" cy="193308"/>
                  </a:xfrm>
                  <a:prstGeom prst="straightConnector1">
                    <a:avLst/>
                  </a:prstGeom>
                  <a:ln w="539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Arrow Connector 22">
                    <a:extLst>
                      <a:ext uri="{FF2B5EF4-FFF2-40B4-BE49-F238E27FC236}">
                        <a16:creationId xmlns:a16="http://schemas.microsoft.com/office/drawing/2014/main" id="{CD273B51-796B-4F66-B8A5-D62C6CC52A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920605" y="4242146"/>
                    <a:ext cx="0" cy="275940"/>
                  </a:xfrm>
                  <a:prstGeom prst="straightConnector1">
                    <a:avLst/>
                  </a:prstGeom>
                  <a:ln w="539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Arrow Connector 23">
                    <a:extLst>
                      <a:ext uri="{FF2B5EF4-FFF2-40B4-BE49-F238E27FC236}">
                        <a16:creationId xmlns:a16="http://schemas.microsoft.com/office/drawing/2014/main" id="{32A93321-928E-4B45-922B-AA9674A711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199996" y="4845036"/>
                    <a:ext cx="332608" cy="9230"/>
                  </a:xfrm>
                  <a:prstGeom prst="straightConnector1">
                    <a:avLst/>
                  </a:prstGeom>
                  <a:ln w="539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Arrow Connector 24">
                    <a:extLst>
                      <a:ext uri="{FF2B5EF4-FFF2-40B4-BE49-F238E27FC236}">
                        <a16:creationId xmlns:a16="http://schemas.microsoft.com/office/drawing/2014/main" id="{8C8F63D8-CEC3-4CC5-A026-873088E71A1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160084" y="5090282"/>
                    <a:ext cx="193271" cy="196814"/>
                  </a:xfrm>
                  <a:prstGeom prst="straightConnector1">
                    <a:avLst/>
                  </a:prstGeom>
                  <a:ln w="539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Arrow Connector 25">
                    <a:extLst>
                      <a:ext uri="{FF2B5EF4-FFF2-40B4-BE49-F238E27FC236}">
                        <a16:creationId xmlns:a16="http://schemas.microsoft.com/office/drawing/2014/main" id="{67CE3682-3FC2-46DF-BDB2-52753FA268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20605" y="5188689"/>
                    <a:ext cx="0" cy="277693"/>
                  </a:xfrm>
                  <a:prstGeom prst="straightConnector1">
                    <a:avLst/>
                  </a:prstGeom>
                  <a:ln w="539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Arrow Connector 26">
                    <a:extLst>
                      <a:ext uri="{FF2B5EF4-FFF2-40B4-BE49-F238E27FC236}">
                        <a16:creationId xmlns:a16="http://schemas.microsoft.com/office/drawing/2014/main" id="{80C43BB3-75FC-48E1-804A-B80AE74C57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487856" y="5090282"/>
                    <a:ext cx="189767" cy="196814"/>
                  </a:xfrm>
                  <a:prstGeom prst="straightConnector1">
                    <a:avLst/>
                  </a:prstGeom>
                  <a:ln w="539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Arrow Connector 27">
                    <a:extLst>
                      <a:ext uri="{FF2B5EF4-FFF2-40B4-BE49-F238E27FC236}">
                        <a16:creationId xmlns:a16="http://schemas.microsoft.com/office/drawing/2014/main" id="{1599A67E-4318-4CF9-A0BD-5AD059A262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315185" y="4861407"/>
                    <a:ext cx="267554" cy="0"/>
                  </a:xfrm>
                  <a:prstGeom prst="straightConnector1">
                    <a:avLst/>
                  </a:prstGeom>
                  <a:ln w="539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Arrow Connector 28">
                    <a:extLst>
                      <a:ext uri="{FF2B5EF4-FFF2-40B4-BE49-F238E27FC236}">
                        <a16:creationId xmlns:a16="http://schemas.microsoft.com/office/drawing/2014/main" id="{896D709B-192D-440A-A0EF-974E667DB5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4487856" y="4421430"/>
                    <a:ext cx="189767" cy="193309"/>
                  </a:xfrm>
                  <a:prstGeom prst="straightConnector1">
                    <a:avLst/>
                  </a:prstGeom>
                  <a:ln w="53975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4FB4E2CE-A573-4886-9061-6896D986134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82153" y="2975567"/>
                      <a:ext cx="304122" cy="16927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nb-NO" sz="11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nb-NO" sz="11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nb-NO" sz="11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nb-NO" sz="11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en-US" sz="1100" dirty="0"/>
                    </a:p>
                  </p:txBody>
                </p:sp>
              </mc:Choice>
              <mc:Fallback xmlns=""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99D0A0BD-4BDF-4291-B725-A0745CC9B62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82153" y="2975567"/>
                      <a:ext cx="304122" cy="169277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10000" r="-16000" b="-3571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AF8B3FD8-AE7D-4BAA-A7BA-96381B0EE2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35968" y="2836054"/>
                  <a:ext cx="392327" cy="197466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C50BFF3-71AD-43B1-837C-B0988DABFDC8}"/>
                    </a:ext>
                  </a:extLst>
                </p:cNvPr>
                <p:cNvSpPr txBox="1"/>
                <p:nvPr/>
              </p:nvSpPr>
              <p:spPr>
                <a:xfrm>
                  <a:off x="7149129" y="1262032"/>
                  <a:ext cx="70576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b="1" i="1" smtClean="0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4252909B-C349-47FC-995F-59F8FFBC53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9129" y="1262032"/>
                  <a:ext cx="70576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46ED615-69F6-4DA5-8057-925C69ACA893}"/>
                    </a:ext>
                  </a:extLst>
                </p:cNvPr>
                <p:cNvSpPr txBox="1"/>
                <p:nvPr/>
              </p:nvSpPr>
              <p:spPr>
                <a:xfrm>
                  <a:off x="7316331" y="2859635"/>
                  <a:ext cx="141737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b-NO" sz="1600" b="0" i="1" smtClean="0">
                                <a:solidFill>
                                  <a:schemeClr val="tx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sz="1600" b="0" i="1" smtClean="0">
                                <a:solidFill>
                                  <a:schemeClr val="tx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nb-NO" sz="1600" b="0" i="1" smtClean="0">
                                <a:solidFill>
                                  <a:schemeClr val="tx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nb-NO" sz="1600" b="0" i="1" smtClean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nb-NO" sz="1600" b="0" i="1" smtClean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  <m:r>
                          <a:rPr lang="nb-NO" sz="1600" b="0" i="1" smtClean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nb-NO" sz="1600" b="0" i="1" smtClean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46ED615-69F6-4DA5-8057-925C69ACA8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6331" y="2859635"/>
                  <a:ext cx="1417370" cy="338554"/>
                </a:xfrm>
                <a:prstGeom prst="rect">
                  <a:avLst/>
                </a:prstGeom>
                <a:blipFill>
                  <a:blip r:embed="rId9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E6A269B-EFA2-4644-BE30-B01CE4DA87C1}"/>
              </a:ext>
            </a:extLst>
          </p:cNvPr>
          <p:cNvSpPr/>
          <p:nvPr/>
        </p:nvSpPr>
        <p:spPr>
          <a:xfrm>
            <a:off x="469584" y="3933056"/>
            <a:ext cx="8176356" cy="285755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4B9231-2366-4DBD-8C63-4A8C794A4E8B}"/>
              </a:ext>
            </a:extLst>
          </p:cNvPr>
          <p:cNvSpPr txBox="1"/>
          <p:nvPr/>
        </p:nvSpPr>
        <p:spPr>
          <a:xfrm>
            <a:off x="6304120" y="100518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Point B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3159CB-9A15-4F1B-8F43-9D3F52263021}"/>
              </a:ext>
            </a:extLst>
          </p:cNvPr>
          <p:cNvSpPr txBox="1"/>
          <p:nvPr/>
        </p:nvSpPr>
        <p:spPr>
          <a:xfrm>
            <a:off x="2778804" y="100810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Point A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FDA3150-9DEB-4150-B8AE-7389FE6F6D92}"/>
              </a:ext>
            </a:extLst>
          </p:cNvPr>
          <p:cNvGrpSpPr/>
          <p:nvPr/>
        </p:nvGrpSpPr>
        <p:grpSpPr>
          <a:xfrm>
            <a:off x="486058" y="4651363"/>
            <a:ext cx="8526895" cy="1593572"/>
            <a:chOff x="486058" y="4602987"/>
            <a:chExt cx="8526895" cy="2516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B7F1A3EA-327A-40CA-A80A-68C405CA2C89}"/>
                    </a:ext>
                  </a:extLst>
                </p:cNvPr>
                <p:cNvSpPr/>
                <p:nvPr/>
              </p:nvSpPr>
              <p:spPr>
                <a:xfrm>
                  <a:off x="5434381" y="5003338"/>
                  <a:ext cx="3578572" cy="10618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nb-NO" sz="105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𝑅</m:t>
                      </m:r>
                      <m:r>
                        <a:rPr lang="nb-NO" sz="105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(</m:t>
                      </m:r>
                      <m:r>
                        <a:rPr lang="nb-NO" sz="105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𝑡</m:t>
                      </m:r>
                      <m:r>
                        <a:rPr lang="nb-NO" sz="105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)</m:t>
                      </m:r>
                    </m:oMath>
                  </a14:m>
                  <a:r>
                    <a:rPr lang="en-US" sz="1050" dirty="0">
                      <a:solidFill>
                        <a:schemeClr val="bg1"/>
                      </a:solidFill>
                    </a:rPr>
                    <a:t>: the time dependent radius of the cavity, </a:t>
                  </a:r>
                </a:p>
                <a:p>
                  <a14:m>
                    <m:oMath xmlns:m="http://schemas.openxmlformats.org/officeDocument/2006/math">
                      <m:r>
                        <a:rPr lang="nb-NO" sz="105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nb-NO" sz="105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, </m:t>
                      </m:r>
                      <m:r>
                        <a:rPr lang="nb-NO" sz="105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𝑐</m:t>
                      </m:r>
                    </m:oMath>
                  </a14:m>
                  <a:r>
                    <a:rPr lang="en-US" sz="1050" dirty="0">
                      <a:solidFill>
                        <a:schemeClr val="bg1"/>
                      </a:solidFill>
                    </a:rPr>
                    <a:t>: density and  sound speed of undisturbed water,</a:t>
                  </a:r>
                </a:p>
                <a:p>
                  <a14:m>
                    <m:oMath xmlns:m="http://schemas.openxmlformats.org/officeDocument/2006/math">
                      <m:r>
                        <a:rPr lang="en-US" sz="105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nb-NO" sz="105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:</m:t>
                      </m:r>
                    </m:oMath>
                  </a14:m>
                  <a:r>
                    <a:rPr lang="en-US" sz="1050" dirty="0">
                      <a:solidFill>
                        <a:schemeClr val="bg1"/>
                      </a:solidFill>
                    </a:rPr>
                    <a:t> is the dynamic viscosity of water. </a:t>
                  </a:r>
                </a:p>
                <a:p>
                  <a14:m>
                    <m:oMath xmlns:m="http://schemas.openxmlformats.org/officeDocument/2006/math">
                      <m:r>
                        <a:rPr lang="en-US" sz="105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𝜎</m:t>
                      </m:r>
                    </m:oMath>
                  </a14:m>
                  <a:r>
                    <a:rPr lang="en-US" sz="1050" dirty="0">
                      <a:solidFill>
                        <a:schemeClr val="bg1"/>
                      </a:solidFill>
                    </a:rPr>
                    <a:t>: water surface tension 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nb-NO" sz="105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05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nb-NO" sz="105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sz="1050" dirty="0">
                      <a:solidFill>
                        <a:schemeClr val="bg1"/>
                      </a:solidFill>
                    </a:rPr>
                    <a:t>: The pressure inside the cavity, </a:t>
                  </a:r>
                </a:p>
                <a:p>
                  <a14:m>
                    <m:oMath xmlns:m="http://schemas.openxmlformats.org/officeDocument/2006/math">
                      <m:r>
                        <a:rPr lang="nb-NO" sz="105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𝑃</m:t>
                      </m:r>
                    </m:oMath>
                  </a14:m>
                  <a:r>
                    <a:rPr lang="en-US" sz="1050" dirty="0">
                      <a:solidFill>
                        <a:schemeClr val="bg1"/>
                      </a:solidFill>
                    </a:rPr>
                    <a:t>: external pressure</a:t>
                  </a:r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B7F1A3EA-327A-40CA-A80A-68C405CA2C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4381" y="5003338"/>
                  <a:ext cx="3578572" cy="1061829"/>
                </a:xfrm>
                <a:prstGeom prst="rect">
                  <a:avLst/>
                </a:prstGeom>
                <a:blipFill>
                  <a:blip r:embed="rId10"/>
                  <a:stretch>
                    <a:fillRect b="-627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E5E0171-4ED2-4826-8BFC-7B9D909020C2}"/>
                </a:ext>
              </a:extLst>
            </p:cNvPr>
            <p:cNvGrpSpPr/>
            <p:nvPr/>
          </p:nvGrpSpPr>
          <p:grpSpPr>
            <a:xfrm>
              <a:off x="486058" y="4602987"/>
              <a:ext cx="5158021" cy="2516436"/>
              <a:chOff x="185091" y="4737512"/>
              <a:chExt cx="4738461" cy="25164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2DCC8C8C-B21B-4960-AB19-1E06105B0BB8}"/>
                      </a:ext>
                    </a:extLst>
                  </p:cNvPr>
                  <p:cNvSpPr/>
                  <p:nvPr/>
                </p:nvSpPr>
                <p:spPr>
                  <a:xfrm>
                    <a:off x="246478" y="5172082"/>
                    <a:ext cx="4325522" cy="2081866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US" sz="1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𝑑𝑅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𝑅</m:t>
                          </m:r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4</m:t>
                              </m:r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𝜇</m:t>
                              </m:r>
                            </m:num>
                            <m:den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𝜌</m:t>
                              </m:r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den>
                          </m:f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nb-NO" sz="1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3</m:t>
                                  </m:r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𝑑𝑅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  <m:sSup>
                            <m:sSup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𝑑𝑅</m:t>
                                      </m:r>
                                    </m:num>
                                    <m:den>
                                      <m: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𝑑𝑡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lang="nb-NO" sz="1400" i="1" dirty="0">
                      <a:solidFill>
                        <a:schemeClr val="bg1"/>
                      </a:solidFill>
                      <a:latin typeface="Cambria Math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𝜌</m:t>
                              </m:r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𝜎</m:t>
                              </m:r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4</m:t>
                              </m:r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𝜇</m:t>
                              </m:r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𝑑𝑅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𝜌</m:t>
                              </m:r>
                            </m:den>
                          </m:f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𝑑𝑅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1400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</m:d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𝜌</m:t>
                              </m:r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den>
                          </m:f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𝑑𝑡</m:t>
                              </m:r>
                            </m:den>
                          </m:f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</m:oMath>
                      </m:oMathPara>
                    </a14:m>
                    <a:endParaRPr lang="en-US" sz="1400" dirty="0">
                      <a:solidFill>
                        <a:schemeClr val="bg1"/>
                      </a:solidFill>
                    </a:endParaRPr>
                  </a:p>
                  <a:p>
                    <a:endParaRPr lang="en-US" sz="14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2DCC8C8C-B21B-4960-AB19-1E06105B0BB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6478" y="5172082"/>
                    <a:ext cx="4325522" cy="2081866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4D6544D-FE85-4F94-9F3D-F14EC3870DFA}"/>
                  </a:ext>
                </a:extLst>
              </p:cNvPr>
              <p:cNvSpPr/>
              <p:nvPr/>
            </p:nvSpPr>
            <p:spPr>
              <a:xfrm>
                <a:off x="185091" y="4737512"/>
                <a:ext cx="4738461" cy="3385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Bubble dynamics equation (</a:t>
                </a:r>
                <a:r>
                  <a:rPr lang="en-US" sz="1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Prosperetti</a:t>
                </a:r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en-US" sz="1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Lezzi</a:t>
                </a:r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1986</a:t>
                </a:r>
                <a:r>
                  <a:rPr lang="en-US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):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197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25436" y="6443241"/>
            <a:ext cx="561975" cy="365125"/>
          </a:xfrm>
          <a:prstGeom prst="rect">
            <a:avLst/>
          </a:prstGeom>
        </p:spPr>
        <p:txBody>
          <a:bodyPr/>
          <a:lstStyle/>
          <a:p>
            <a:fld id="{48967F36-0B61-F749-ACDB-F36D75792314}" type="slidenum">
              <a:rPr lang="en-US" sz="2400" smtClean="0">
                <a:solidFill>
                  <a:schemeClr val="bg1">
                    <a:lumMod val="85000"/>
                  </a:schemeClr>
                </a:solidFill>
              </a:rPr>
              <a:pPr/>
              <a:t>9</a:t>
            </a:fld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4" name="Picture 2" descr="D:\NTNU\Manuscripts\SourceModelling_GhostSignal\FinalPaperPics\Figure3.tif">
            <a:extLst>
              <a:ext uri="{FF2B5EF4-FFF2-40B4-BE49-F238E27FC236}">
                <a16:creationId xmlns:a16="http://schemas.microsoft.com/office/drawing/2014/main" id="{4F088E19-B39F-45C6-8E8A-8B8761B32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1" y="675285"/>
            <a:ext cx="2891586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3" descr="D:\NTNU\Manuscripts\SourceModelling_GhostSignal\FinalPaperPics\Figure9a_Old.tif">
            <a:extLst>
              <a:ext uri="{FF2B5EF4-FFF2-40B4-BE49-F238E27FC236}">
                <a16:creationId xmlns:a16="http://schemas.microsoft.com/office/drawing/2014/main" id="{88F9EEF3-6D7B-497C-B681-D78BA6786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" y="3602910"/>
            <a:ext cx="28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94A1426E-E946-44BE-A7FD-4D1CED3FFB79}"/>
              </a:ext>
            </a:extLst>
          </p:cNvPr>
          <p:cNvSpPr txBox="1"/>
          <p:nvPr/>
        </p:nvSpPr>
        <p:spPr>
          <a:xfrm>
            <a:off x="563495" y="429064"/>
            <a:ext cx="1905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measurement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698E612-00C2-4E9A-B089-E0886267C72A}"/>
              </a:ext>
            </a:extLst>
          </p:cNvPr>
          <p:cNvSpPr txBox="1"/>
          <p:nvPr/>
        </p:nvSpPr>
        <p:spPr>
          <a:xfrm>
            <a:off x="587804" y="3492500"/>
            <a:ext cx="1905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 results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2B45F0-C200-4957-93A2-BA30B04BEB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50" y="1039681"/>
            <a:ext cx="6393858" cy="46675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C9F9DB-8E84-46CE-B954-F322FE4624B0}"/>
              </a:ext>
            </a:extLst>
          </p:cNvPr>
          <p:cNvSpPr/>
          <p:nvPr/>
        </p:nvSpPr>
        <p:spPr>
          <a:xfrm>
            <a:off x="851361" y="6439034"/>
            <a:ext cx="7195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/>
              <a:t>Khodabandeloo</a:t>
            </a:r>
            <a:r>
              <a:rPr lang="en-US" sz="900" dirty="0"/>
              <a:t>, B., </a:t>
            </a:r>
            <a:r>
              <a:rPr lang="en-US" sz="900" dirty="0" err="1"/>
              <a:t>Landrø</a:t>
            </a:r>
            <a:r>
              <a:rPr lang="en-US" sz="900" dirty="0"/>
              <a:t>, M. and Hanssen, A., 2017. Acoustic generation of underwater cavities—Comparing modeled and measured acoustic signals generated by seismic air gun arrays. </a:t>
            </a:r>
            <a:r>
              <a:rPr lang="en-US" sz="900" i="1" dirty="0"/>
              <a:t>The Journal of the Acoustical Society of America</a:t>
            </a:r>
            <a:r>
              <a:rPr lang="en-US" sz="900" dirty="0"/>
              <a:t>, 141(4), pp.2661-2672.</a:t>
            </a:r>
          </a:p>
        </p:txBody>
      </p:sp>
    </p:spTree>
    <p:extLst>
      <p:ext uri="{BB962C8B-B14F-4D97-AF65-F5344CB8AC3E}">
        <p14:creationId xmlns:p14="http://schemas.microsoft.com/office/powerpoint/2010/main" val="71299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RCEx_PPT-Theme">
  <a:themeElements>
    <a:clrScheme name="Egendefinert 5">
      <a:dk1>
        <a:sysClr val="windowText" lastClr="000000"/>
      </a:dk1>
      <a:lt1>
        <a:sysClr val="window" lastClr="FFFFFF"/>
      </a:lt1>
      <a:dk2>
        <a:srgbClr val="00617F"/>
      </a:dk2>
      <a:lt2>
        <a:srgbClr val="EEECE1"/>
      </a:lt2>
      <a:accent1>
        <a:srgbClr val="00617F"/>
      </a:accent1>
      <a:accent2>
        <a:srgbClr val="CB343B"/>
      </a:accent2>
      <a:accent3>
        <a:srgbClr val="15718F"/>
      </a:accent3>
      <a:accent4>
        <a:srgbClr val="59A1A2"/>
      </a:accent4>
      <a:accent5>
        <a:srgbClr val="26828C"/>
      </a:accent5>
      <a:accent6>
        <a:srgbClr val="DE7C00"/>
      </a:accent6>
      <a:hlink>
        <a:srgbClr val="007396"/>
      </a:hlink>
      <a:folHlink>
        <a:srgbClr val="A6BBC8"/>
      </a:folHlink>
    </a:clrScheme>
    <a:fontScheme name="Custom 1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RCEx_PPT-Theme" id="{6ABB4A7F-9652-4617-AB98-5DB19F120FC1}" vid="{B26DD057-24F2-4F6F-BC03-43979D63DD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F7F34969713534C92B61CE0E8A72541" ma:contentTypeVersion="0" ma:contentTypeDescription="Opprett et nytt dokument." ma:contentTypeScope="" ma:versionID="fa04ec4d4164f2e4b65016a517fc78d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d1cdfaa4dadd15557c090e2ac88763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EBEEF0-4EC0-4DF5-B10F-72DBE7B3FF6C}">
  <ds:schemaRefs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ED0CF73-CFEE-4290-A6C0-BF5E927E29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B8AC4D8-CB81-44E3-A30C-D5EC89D5A2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ARCEx_PPT-Theme</Template>
  <TotalTime>660</TotalTime>
  <Words>717</Words>
  <Application>Microsoft Office PowerPoint</Application>
  <PresentationFormat>On-screen Show (4:3)</PresentationFormat>
  <Paragraphs>140</Paragraphs>
  <Slides>20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Cambria Math</vt:lpstr>
      <vt:lpstr>Garamond</vt:lpstr>
      <vt:lpstr>Open Sans</vt:lpstr>
      <vt:lpstr>Times New Roman</vt:lpstr>
      <vt:lpstr>ARCEx_PPT-Theme</vt:lpstr>
      <vt:lpstr>Cavity cloud generated by seismic air-gun arrays  ̶  comparing video recordings to modeling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UiT Norges arktiske universitet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Grytå Torger</dc:creator>
  <cp:lastModifiedBy>Babak Khodabandeloo</cp:lastModifiedBy>
  <cp:revision>109</cp:revision>
  <dcterms:created xsi:type="dcterms:W3CDTF">2015-08-19T08:37:12Z</dcterms:created>
  <dcterms:modified xsi:type="dcterms:W3CDTF">2018-04-23T10:40:52Z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0x0101002F7F34969713534C92B61CE0E8A72541</vt:lpwstr>
  </property>
</Properties>
</file>