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63" r:id="rId3"/>
    <p:sldId id="346" r:id="rId4"/>
    <p:sldId id="348" r:id="rId5"/>
    <p:sldId id="324" r:id="rId6"/>
    <p:sldId id="347" r:id="rId7"/>
    <p:sldId id="350" r:id="rId8"/>
    <p:sldId id="341" r:id="rId9"/>
    <p:sldId id="362" r:id="rId10"/>
    <p:sldId id="359" r:id="rId11"/>
    <p:sldId id="357" r:id="rId12"/>
    <p:sldId id="361" r:id="rId13"/>
    <p:sldId id="354" r:id="rId14"/>
    <p:sldId id="351" r:id="rId15"/>
    <p:sldId id="353" r:id="rId16"/>
    <p:sldId id="282" r:id="rId17"/>
    <p:sldId id="292" r:id="rId18"/>
    <p:sldId id="364" r:id="rId19"/>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33"/>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3848" autoAdjust="0"/>
  </p:normalViewPr>
  <p:slideViewPr>
    <p:cSldViewPr snapToGrid="0" snapToObjects="1">
      <p:cViewPr varScale="1">
        <p:scale>
          <a:sx n="93" d="100"/>
          <a:sy n="93" d="100"/>
        </p:scale>
        <p:origin x="2141"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0901C-65A9-4268-80D4-40B487E7489E}" type="datetimeFigureOut">
              <a:rPr lang="en-US" smtClean="0"/>
              <a:t>4/24/2018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5697E-B03F-4F81-82B6-B93C88BF5A4A}" type="slidenum">
              <a:rPr lang="en-US" smtClean="0"/>
              <a:t>‹#›</a:t>
            </a:fld>
            <a:endParaRPr lang="en-US"/>
          </a:p>
        </p:txBody>
      </p:sp>
    </p:spTree>
    <p:extLst>
      <p:ext uri="{BB962C8B-B14F-4D97-AF65-F5344CB8AC3E}">
        <p14:creationId xmlns:p14="http://schemas.microsoft.com/office/powerpoint/2010/main" val="119778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63E5697E-B03F-4F81-82B6-B93C88BF5A4A}" type="slidenum">
              <a:rPr lang="en-US" smtClean="0"/>
              <a:t>2</a:t>
            </a:fld>
            <a:endParaRPr lang="en-US"/>
          </a:p>
        </p:txBody>
      </p:sp>
    </p:spTree>
    <p:extLst>
      <p:ext uri="{BB962C8B-B14F-4D97-AF65-F5344CB8AC3E}">
        <p14:creationId xmlns:p14="http://schemas.microsoft.com/office/powerpoint/2010/main" val="218753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We can apply </a:t>
            </a:r>
            <a:r>
              <a:rPr lang="en-US" dirty="0" err="1"/>
              <a:t>Stovas</a:t>
            </a:r>
            <a:r>
              <a:rPr lang="en-US" dirty="0"/>
              <a:t> and Ursin methodology and estimate linear velocity functions for each of these 4 stratigraphic </a:t>
            </a:r>
            <a:r>
              <a:rPr lang="en-US" dirty="0" err="1"/>
              <a:t>colums</a:t>
            </a:r>
            <a:r>
              <a:rPr lang="en-US" dirty="0"/>
              <a:t>, resulting in four linear velocity functions, the black for the uplifted area and the </a:t>
            </a:r>
            <a:r>
              <a:rPr lang="en-US" dirty="0" err="1"/>
              <a:t>coloured</a:t>
            </a:r>
            <a:r>
              <a:rPr lang="en-US" dirty="0"/>
              <a:t> ones for the reference area. Since the curves will most likely not have the same slope, then we have to average the vertical depth differences in the upper and lower ends. All this has been performed using a fixed thickness for the reference area. But can repeat this procedure by changing the thickness of the column in the reference area which results in this!</a:t>
            </a:r>
          </a:p>
          <a:p>
            <a:endParaRPr lang="en-US" dirty="0"/>
          </a:p>
        </p:txBody>
      </p:sp>
      <p:sp>
        <p:nvSpPr>
          <p:cNvPr id="4" name="Plassholder for lysbildenummer 3"/>
          <p:cNvSpPr>
            <a:spLocks noGrp="1"/>
          </p:cNvSpPr>
          <p:nvPr>
            <p:ph type="sldNum" sz="quarter" idx="10"/>
          </p:nvPr>
        </p:nvSpPr>
        <p:spPr/>
        <p:txBody>
          <a:bodyPr/>
          <a:lstStyle/>
          <a:p>
            <a:fld id="{63E5697E-B03F-4F81-82B6-B93C88BF5A4A}" type="slidenum">
              <a:rPr lang="en-US" smtClean="0"/>
              <a:t>12</a:t>
            </a:fld>
            <a:endParaRPr lang="en-US"/>
          </a:p>
        </p:txBody>
      </p:sp>
    </p:spTree>
    <p:extLst>
      <p:ext uri="{BB962C8B-B14F-4D97-AF65-F5344CB8AC3E}">
        <p14:creationId xmlns:p14="http://schemas.microsoft.com/office/powerpoint/2010/main" val="382284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For uplift curves that varies with the thickness of the reference layer, or the reference depth. What see are four curves, which roughly increases net exhumation magnitude with increasing reference depth. The two triangles in the bottom represent two thing, the one on the left is the depth at which the method is considered to be stable and give reliable estimates, and second is that last depth at which equal heterogeneity is found. If we compute the mean and the standard deviation of all samples from all uplift curves between these two depths, which results in the net exhumation estimate. In this example we have used a reference well from the North Sea, to estimate the exhumation magnitude in the Barents Sea.</a:t>
            </a:r>
          </a:p>
        </p:txBody>
      </p:sp>
      <p:sp>
        <p:nvSpPr>
          <p:cNvPr id="4" name="Plassholder for lysbildenummer 3"/>
          <p:cNvSpPr>
            <a:spLocks noGrp="1"/>
          </p:cNvSpPr>
          <p:nvPr>
            <p:ph type="sldNum" sz="quarter" idx="10"/>
          </p:nvPr>
        </p:nvSpPr>
        <p:spPr/>
        <p:txBody>
          <a:bodyPr/>
          <a:lstStyle/>
          <a:p>
            <a:fld id="{63E5697E-B03F-4F81-82B6-B93C88BF5A4A}" type="slidenum">
              <a:rPr lang="en-US" smtClean="0"/>
              <a:t>13</a:t>
            </a:fld>
            <a:endParaRPr lang="en-US"/>
          </a:p>
        </p:txBody>
      </p:sp>
    </p:spTree>
    <p:extLst>
      <p:ext uri="{BB962C8B-B14F-4D97-AF65-F5344CB8AC3E}">
        <p14:creationId xmlns:p14="http://schemas.microsoft.com/office/powerpoint/2010/main" val="412355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can combine our net exhumation magnitude estimates with timing estimates from </a:t>
            </a:r>
            <a:r>
              <a:rPr lang="en-US" dirty="0" err="1"/>
              <a:t>thermocronological</a:t>
            </a:r>
            <a:r>
              <a:rPr lang="en-US" dirty="0"/>
              <a:t> analysis from published studies to model the burial history of clean sandstones in the Barents Sea</a:t>
            </a:r>
            <a:r>
              <a:rPr lang="en-US" baseline="0" dirty="0"/>
              <a:t>. at a particular well location (7220/8-1).  You can see how the rock reaches different maximum burial depths as the magnitude of net exhumation increases. You can use the burial history of the sandstone Using Lander &amp; </a:t>
            </a:r>
            <a:r>
              <a:rPr lang="en-US" baseline="0" dirty="0" err="1"/>
              <a:t>Walderhaugh</a:t>
            </a:r>
            <a:r>
              <a:rPr lang="en-US" baseline="0" dirty="0"/>
              <a:t> mechanical and chemical compaction models you can model the porosity. So the black curve is porosity in the mechanical compaction domain, the </a:t>
            </a:r>
            <a:r>
              <a:rPr lang="en-US" baseline="0" dirty="0" err="1"/>
              <a:t>coloured</a:t>
            </a:r>
            <a:r>
              <a:rPr lang="en-US" baseline="0" dirty="0"/>
              <a:t> curves are porosity in the chemical compaction domain, each color representing  the modelled porosity using the </a:t>
            </a:r>
            <a:r>
              <a:rPr lang="en-US" baseline="0" dirty="0" err="1"/>
              <a:t>minimun</a:t>
            </a:r>
            <a:r>
              <a:rPr lang="en-US" baseline="0" dirty="0"/>
              <a:t>, mean and </a:t>
            </a:r>
            <a:r>
              <a:rPr lang="en-US" baseline="0" dirty="0" err="1"/>
              <a:t>maximun</a:t>
            </a:r>
            <a:r>
              <a:rPr lang="en-US" baseline="0" dirty="0"/>
              <a:t> </a:t>
            </a:r>
            <a:r>
              <a:rPr lang="en-US" baseline="0" dirty="0" err="1"/>
              <a:t>exhuation</a:t>
            </a:r>
            <a:r>
              <a:rPr lang="en-US" baseline="0" dirty="0"/>
              <a:t> magnitude, and the clusters are the </a:t>
            </a:r>
            <a:r>
              <a:rPr lang="en-US" baseline="0" dirty="0" err="1"/>
              <a:t>insitu</a:t>
            </a:r>
            <a:r>
              <a:rPr lang="en-US" baseline="0" dirty="0"/>
              <a:t> porosity values. As the magnitude of net exhumation increases, more quartz cement precipitates and the modelled porosity decreases. Using rock physics models you can also model P-wave velocity, and in this case you see that minimum exhumation magnitude does not explained the in-situ P-wave velocity, but that the maximum net exhumation estimate is not very far off, and the mean estimate allows us to modeled the </a:t>
            </a:r>
            <a:r>
              <a:rPr lang="en-US" baseline="0" dirty="0" err="1"/>
              <a:t>Vp</a:t>
            </a:r>
            <a:r>
              <a:rPr lang="en-US" baseline="0" dirty="0"/>
              <a:t> very well.</a:t>
            </a:r>
          </a:p>
          <a:p>
            <a:endParaRPr lang="en-US" baseline="0" dirty="0"/>
          </a:p>
          <a:p>
            <a:endParaRPr lang="en-US" baseline="0" dirty="0"/>
          </a:p>
        </p:txBody>
      </p:sp>
      <p:sp>
        <p:nvSpPr>
          <p:cNvPr id="4" name="Marcador de número de diapositiva 3"/>
          <p:cNvSpPr>
            <a:spLocks noGrp="1"/>
          </p:cNvSpPr>
          <p:nvPr>
            <p:ph type="sldNum" sz="quarter" idx="10"/>
          </p:nvPr>
        </p:nvSpPr>
        <p:spPr/>
        <p:txBody>
          <a:bodyPr/>
          <a:lstStyle/>
          <a:p>
            <a:fld id="{63E5697E-B03F-4F81-82B6-B93C88BF5A4A}" type="slidenum">
              <a:rPr lang="en-US" smtClean="0"/>
              <a:t>14</a:t>
            </a:fld>
            <a:endParaRPr lang="en-US"/>
          </a:p>
        </p:txBody>
      </p:sp>
    </p:spTree>
    <p:extLst>
      <p:ext uri="{BB962C8B-B14F-4D97-AF65-F5344CB8AC3E}">
        <p14:creationId xmlns:p14="http://schemas.microsoft.com/office/powerpoint/2010/main" val="1483334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is a very interesting picture because it shows good evidence that the Barents sea has been uplifted. The individual</a:t>
            </a:r>
            <a:r>
              <a:rPr lang="en-US" baseline="0" dirty="0"/>
              <a:t> dots represent mean P-wave velocity of non-uplifted brine-saturated clean sandstone </a:t>
            </a:r>
            <a:r>
              <a:rPr lang="en-US" baseline="0" dirty="0" err="1"/>
              <a:t>Fms</a:t>
            </a:r>
            <a:r>
              <a:rPr lang="en-US" baseline="0" dirty="0"/>
              <a:t>. From 30 well from the Norwegian and North Sea. The black curve represent the </a:t>
            </a:r>
            <a:r>
              <a:rPr lang="en-US" baseline="0" dirty="0" err="1"/>
              <a:t>Vucelic</a:t>
            </a:r>
            <a:r>
              <a:rPr lang="en-US" baseline="0" dirty="0"/>
              <a:t> et al. (2017) mechanical compaction trend and the </a:t>
            </a:r>
            <a:r>
              <a:rPr lang="en-US" baseline="0" dirty="0" err="1"/>
              <a:t>colour</a:t>
            </a:r>
            <a:r>
              <a:rPr lang="en-US" baseline="0" dirty="0"/>
              <a:t> curves, the Chemical compaction trends for these sands accounting for different grain sizes. The clustered data represent the P-wave velocity of the studied brine-saturated clean Barents Sea sandstones.  It is very interesting how the Barents Sea sandstones exhibit much larger velocity and at a shallower depth compared to the Norwegian and North Sea sandstones, which is a clear evidence of the uplift in the Barents Sea. Moreover, in the figure below the Barents sea sandstones has been depth corrected using the estimated net exhumation magnitudes and they agree with the depth trends derived for </a:t>
            </a:r>
            <a:r>
              <a:rPr lang="en-US" baseline="0" dirty="0" err="1"/>
              <a:t>unexhumed</a:t>
            </a:r>
            <a:r>
              <a:rPr lang="en-US" baseline="0" dirty="0"/>
              <a:t> sands.</a:t>
            </a:r>
            <a:endParaRPr lang="en-US" dirty="0"/>
          </a:p>
        </p:txBody>
      </p:sp>
      <p:sp>
        <p:nvSpPr>
          <p:cNvPr id="4" name="Marcador de número de diapositiva 3"/>
          <p:cNvSpPr>
            <a:spLocks noGrp="1"/>
          </p:cNvSpPr>
          <p:nvPr>
            <p:ph type="sldNum" sz="quarter" idx="10"/>
          </p:nvPr>
        </p:nvSpPr>
        <p:spPr/>
        <p:txBody>
          <a:bodyPr/>
          <a:lstStyle/>
          <a:p>
            <a:fld id="{63E5697E-B03F-4F81-82B6-B93C88BF5A4A}" type="slidenum">
              <a:rPr lang="en-US" smtClean="0"/>
              <a:t>15</a:t>
            </a:fld>
            <a:endParaRPr lang="en-US"/>
          </a:p>
        </p:txBody>
      </p:sp>
    </p:spTree>
    <p:extLst>
      <p:ext uri="{BB962C8B-B14F-4D97-AF65-F5344CB8AC3E}">
        <p14:creationId xmlns:p14="http://schemas.microsoft.com/office/powerpoint/2010/main" val="615960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63E5697E-B03F-4F81-82B6-B93C88BF5A4A}" type="slidenum">
              <a:rPr lang="en-US" smtClean="0"/>
              <a:t>16</a:t>
            </a:fld>
            <a:endParaRPr lang="en-US"/>
          </a:p>
        </p:txBody>
      </p:sp>
    </p:spTree>
    <p:extLst>
      <p:ext uri="{BB962C8B-B14F-4D97-AF65-F5344CB8AC3E}">
        <p14:creationId xmlns:p14="http://schemas.microsoft.com/office/powerpoint/2010/main" val="205704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3E5697E-B03F-4F81-82B6-B93C88BF5A4A}" type="slidenum">
              <a:rPr lang="en-US" smtClean="0"/>
              <a:t>18</a:t>
            </a:fld>
            <a:endParaRPr lang="en-US"/>
          </a:p>
        </p:txBody>
      </p:sp>
    </p:spTree>
    <p:extLst>
      <p:ext uri="{BB962C8B-B14F-4D97-AF65-F5344CB8AC3E}">
        <p14:creationId xmlns:p14="http://schemas.microsoft.com/office/powerpoint/2010/main" val="188459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en-US" dirty="0"/>
              <a:t>What is net exhumation? To define it, lets consider the following example. This is a plot showing the burial history for a unit in the Barents Sea. Deposited at about 120 Ma ago, and it its buried in time as more sediments come on top of if. The unit reaches maximum burial depth about 15 ma ago. Then it was lifted up, and then buried again. Well, given this uplift event, we want to know two main things, we want to know the timing, when the event took place, and also the net exhumation magnitude, </a:t>
            </a:r>
            <a:r>
              <a:rPr lang="en-US" dirty="0" smtClean="0"/>
              <a:t>which is what</a:t>
            </a:r>
            <a:r>
              <a:rPr lang="en-US" baseline="0" dirty="0" smtClean="0"/>
              <a:t> we seek to estimate with our method and which represents </a:t>
            </a:r>
            <a:r>
              <a:rPr lang="en-US" dirty="0" smtClean="0"/>
              <a:t> </a:t>
            </a:r>
            <a:r>
              <a:rPr lang="en-US" sz="1200" dirty="0"/>
              <a:t>the difference between the present day burial depth of a reference unit and its maximum burial depth prior to exhumation. </a:t>
            </a:r>
            <a:endParaRPr lang="en-US" dirty="0"/>
          </a:p>
        </p:txBody>
      </p:sp>
      <p:sp>
        <p:nvSpPr>
          <p:cNvPr id="4" name="Plassholder for lysbildenummer 3"/>
          <p:cNvSpPr>
            <a:spLocks noGrp="1"/>
          </p:cNvSpPr>
          <p:nvPr>
            <p:ph type="sldNum" sz="quarter" idx="10"/>
          </p:nvPr>
        </p:nvSpPr>
        <p:spPr/>
        <p:txBody>
          <a:bodyPr/>
          <a:lstStyle/>
          <a:p>
            <a:fld id="{63E5697E-B03F-4F81-82B6-B93C88BF5A4A}" type="slidenum">
              <a:rPr lang="en-US" smtClean="0"/>
              <a:t>3</a:t>
            </a:fld>
            <a:endParaRPr lang="en-US"/>
          </a:p>
        </p:txBody>
      </p:sp>
    </p:spTree>
    <p:extLst>
      <p:ext uri="{BB962C8B-B14F-4D97-AF65-F5344CB8AC3E}">
        <p14:creationId xmlns:p14="http://schemas.microsoft.com/office/powerpoint/2010/main" val="181930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Why should we bother measuring it? Well, if this was a source rock, and we assume oil generation starts at 80C, then the oil generation at this rock stopped due to the uplift. In addition, you might consider this source rock as </a:t>
            </a:r>
            <a:r>
              <a:rPr lang="en-US" dirty="0" err="1"/>
              <a:t>inmature</a:t>
            </a:r>
            <a:r>
              <a:rPr lang="en-US" dirty="0"/>
              <a:t> due to present day temperature and depth, ignoring the fact that it produced HC </a:t>
            </a:r>
            <a:r>
              <a:rPr lang="en-US" dirty="0" smtClean="0"/>
              <a:t>in the past when</a:t>
            </a:r>
            <a:r>
              <a:rPr lang="en-US" baseline="0" dirty="0" smtClean="0"/>
              <a:t> it was buried at greater depths  and subjected to higher temperatures</a:t>
            </a:r>
            <a:r>
              <a:rPr lang="en-US" dirty="0" smtClean="0"/>
              <a:t>. </a:t>
            </a:r>
            <a:r>
              <a:rPr lang="en-US" dirty="0"/>
              <a:t>In addition</a:t>
            </a:r>
            <a:r>
              <a:rPr lang="en-US" dirty="0" smtClean="0"/>
              <a:t>, as stiffer </a:t>
            </a:r>
            <a:r>
              <a:rPr lang="en-US" dirty="0"/>
              <a:t>rocks </a:t>
            </a:r>
            <a:r>
              <a:rPr lang="en-US" dirty="0" smtClean="0"/>
              <a:t>are displaced to </a:t>
            </a:r>
            <a:r>
              <a:rPr lang="en-US" dirty="0"/>
              <a:t>shallower depths which leads to poorer reservoir quality tan anticipated from present day depth, sealing capacity might deteriorate, and together with it, many other factors come into play.</a:t>
            </a:r>
          </a:p>
        </p:txBody>
      </p:sp>
      <p:sp>
        <p:nvSpPr>
          <p:cNvPr id="4" name="Plassholder for lysbildenummer 3"/>
          <p:cNvSpPr>
            <a:spLocks noGrp="1"/>
          </p:cNvSpPr>
          <p:nvPr>
            <p:ph type="sldNum" sz="quarter" idx="10"/>
          </p:nvPr>
        </p:nvSpPr>
        <p:spPr/>
        <p:txBody>
          <a:bodyPr/>
          <a:lstStyle/>
          <a:p>
            <a:fld id="{63E5697E-B03F-4F81-82B6-B93C88BF5A4A}" type="slidenum">
              <a:rPr lang="en-US" smtClean="0"/>
              <a:t>4</a:t>
            </a:fld>
            <a:endParaRPr lang="en-US"/>
          </a:p>
        </p:txBody>
      </p:sp>
    </p:spTree>
    <p:extLst>
      <p:ext uri="{BB962C8B-B14F-4D97-AF65-F5344CB8AC3E}">
        <p14:creationId xmlns:p14="http://schemas.microsoft.com/office/powerpoint/2010/main" val="360165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These are some of the techniques that can be used for estimating the magnitude of net exhumation, but I want to focus on the sediment compaction techniques</a:t>
            </a:r>
          </a:p>
        </p:txBody>
      </p:sp>
      <p:sp>
        <p:nvSpPr>
          <p:cNvPr id="4" name="Plassholder for lysbildenummer 3"/>
          <p:cNvSpPr>
            <a:spLocks noGrp="1"/>
          </p:cNvSpPr>
          <p:nvPr>
            <p:ph type="sldNum" sz="quarter" idx="10"/>
          </p:nvPr>
        </p:nvSpPr>
        <p:spPr/>
        <p:txBody>
          <a:bodyPr/>
          <a:lstStyle/>
          <a:p>
            <a:fld id="{63E5697E-B03F-4F81-82B6-B93C88BF5A4A}" type="slidenum">
              <a:rPr lang="en-US" smtClean="0"/>
              <a:t>5</a:t>
            </a:fld>
            <a:endParaRPr lang="en-US"/>
          </a:p>
        </p:txBody>
      </p:sp>
    </p:spTree>
    <p:extLst>
      <p:ext uri="{BB962C8B-B14F-4D97-AF65-F5344CB8AC3E}">
        <p14:creationId xmlns:p14="http://schemas.microsoft.com/office/powerpoint/2010/main" val="44054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This technique is built upon three fundamental assumptions: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Compaction is an irreversible process: a rock will record in its elastic properties the compaction acquired at maximum burial depth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Given that compaction </a:t>
            </a:r>
            <a:r>
              <a:rPr lang="en-US" dirty="0"/>
              <a:t>took place under hydrostatic pressure conditions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It requires that an homogeneous shale formation found in reference and uplifted areas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Plassholder for lysbildenummer 3"/>
          <p:cNvSpPr>
            <a:spLocks noGrp="1"/>
          </p:cNvSpPr>
          <p:nvPr>
            <p:ph type="sldNum" sz="quarter" idx="10"/>
          </p:nvPr>
        </p:nvSpPr>
        <p:spPr/>
        <p:txBody>
          <a:bodyPr/>
          <a:lstStyle/>
          <a:p>
            <a:fld id="{63E5697E-B03F-4F81-82B6-B93C88BF5A4A}" type="slidenum">
              <a:rPr lang="en-US" smtClean="0"/>
              <a:t>7</a:t>
            </a:fld>
            <a:endParaRPr lang="en-US"/>
          </a:p>
        </p:txBody>
      </p:sp>
    </p:spTree>
    <p:extLst>
      <p:ext uri="{BB962C8B-B14F-4D97-AF65-F5344CB8AC3E}">
        <p14:creationId xmlns:p14="http://schemas.microsoft.com/office/powerpoint/2010/main" val="115186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smtClean="0"/>
          </a:p>
          <a:p>
            <a:endParaRPr lang="en-US" dirty="0" smtClean="0"/>
          </a:p>
          <a:p>
            <a:r>
              <a:rPr lang="en-US" dirty="0" smtClean="0"/>
              <a:t>If </a:t>
            </a:r>
            <a:r>
              <a:rPr lang="en-US" dirty="0"/>
              <a:t>the three conditions are fulfilled, then, in short, you can predict a compaction function for </a:t>
            </a:r>
            <a:r>
              <a:rPr lang="en-US" dirty="0" smtClean="0"/>
              <a:t>your selected formation in the </a:t>
            </a:r>
            <a:r>
              <a:rPr lang="en-US" dirty="0"/>
              <a:t>non-uplifted area, </a:t>
            </a:r>
            <a:r>
              <a:rPr lang="en-US" dirty="0" smtClean="0"/>
              <a:t>and given that you have found a similar</a:t>
            </a:r>
            <a:r>
              <a:rPr lang="en-US" baseline="0" dirty="0" smtClean="0"/>
              <a:t> formation, same age, and similar </a:t>
            </a:r>
            <a:r>
              <a:rPr lang="en-US" baseline="0" dirty="0" err="1" smtClean="0"/>
              <a:t>petrophysical</a:t>
            </a:r>
            <a:r>
              <a:rPr lang="en-US" baseline="0" dirty="0" smtClean="0"/>
              <a:t> properties, in the uplifted area,</a:t>
            </a:r>
            <a:r>
              <a:rPr lang="en-US" dirty="0" smtClean="0"/>
              <a:t> you can displace your compaction trend until</a:t>
            </a:r>
            <a:r>
              <a:rPr lang="en-US" baseline="0" dirty="0" smtClean="0"/>
              <a:t> it fits the velocity of the formation in the uplifted area, and the net </a:t>
            </a:r>
            <a:r>
              <a:rPr lang="en-US" dirty="0" smtClean="0"/>
              <a:t>exhumation </a:t>
            </a:r>
            <a:r>
              <a:rPr lang="en-US" dirty="0"/>
              <a:t>magnitude </a:t>
            </a:r>
            <a:r>
              <a:rPr lang="en-US" dirty="0" smtClean="0"/>
              <a:t>is given by </a:t>
            </a:r>
            <a:r>
              <a:rPr lang="en-US" dirty="0"/>
              <a:t>the vertical depth difference between the two functions</a:t>
            </a:r>
            <a:r>
              <a:rPr lang="en-US" dirty="0" smtClean="0"/>
              <a:t>.</a:t>
            </a:r>
            <a:endParaRPr lang="en-US" dirty="0"/>
          </a:p>
          <a:p>
            <a:r>
              <a:rPr lang="en-US" dirty="0" smtClean="0"/>
              <a:t>-</a:t>
            </a:r>
            <a:endParaRPr lang="en-US" dirty="0"/>
          </a:p>
        </p:txBody>
      </p:sp>
      <p:sp>
        <p:nvSpPr>
          <p:cNvPr id="4" name="Marcador de número de diapositiva 3"/>
          <p:cNvSpPr>
            <a:spLocks noGrp="1"/>
          </p:cNvSpPr>
          <p:nvPr>
            <p:ph type="sldNum" sz="quarter" idx="10"/>
          </p:nvPr>
        </p:nvSpPr>
        <p:spPr/>
        <p:txBody>
          <a:bodyPr/>
          <a:lstStyle/>
          <a:p>
            <a:fld id="{63E5697E-B03F-4F81-82B6-B93C88BF5A4A}" type="slidenum">
              <a:rPr lang="en-US" smtClean="0"/>
              <a:t>8</a:t>
            </a:fld>
            <a:endParaRPr lang="en-US"/>
          </a:p>
        </p:txBody>
      </p:sp>
    </p:spTree>
    <p:extLst>
      <p:ext uri="{BB962C8B-B14F-4D97-AF65-F5344CB8AC3E}">
        <p14:creationId xmlns:p14="http://schemas.microsoft.com/office/powerpoint/2010/main" val="190116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Without getting too deep into geology, I just want to mention that </a:t>
            </a:r>
            <a:r>
              <a:rPr lang="en-US" dirty="0" err="1"/>
              <a:t>Torsk</a:t>
            </a:r>
            <a:r>
              <a:rPr lang="en-US" dirty="0"/>
              <a:t> and </a:t>
            </a:r>
            <a:r>
              <a:rPr lang="en-US" dirty="0" err="1"/>
              <a:t>Kolmule</a:t>
            </a:r>
            <a:r>
              <a:rPr lang="en-US" dirty="0"/>
              <a:t> are the main shale Fm. that could potentially be used. Problem I that the youngest, at </a:t>
            </a:r>
            <a:r>
              <a:rPr lang="en-US" dirty="0" err="1"/>
              <a:t>severly</a:t>
            </a:r>
            <a:r>
              <a:rPr lang="en-US" dirty="0"/>
              <a:t> uplifted areas, is eroded away, and the oldest, at non-uplifted areas, formation is buried too deep, and wells do not penetrate. Then, the shale compaction technique cannot be used. Here is when we propose an effective medium approach.  A method that </a:t>
            </a:r>
            <a:r>
              <a:rPr lang="en-US" dirty="0" smtClean="0"/>
              <a:t>considers instead of a particular</a:t>
            </a:r>
            <a:r>
              <a:rPr lang="en-US" baseline="0" dirty="0" smtClean="0"/>
              <a:t> formation,</a:t>
            </a:r>
            <a:r>
              <a:rPr lang="en-US" dirty="0" smtClean="0"/>
              <a:t> </a:t>
            </a:r>
            <a:r>
              <a:rPr lang="en-US" dirty="0"/>
              <a:t>the whole stratigraphic sequence, in the reference area, as effective media, and </a:t>
            </a:r>
            <a:r>
              <a:rPr lang="en-US" dirty="0" smtClean="0"/>
              <a:t>which seeks to find in the uplifted area, a sequence</a:t>
            </a:r>
            <a:r>
              <a:rPr lang="en-US" baseline="0" dirty="0" smtClean="0"/>
              <a:t> which is acoustically comparable</a:t>
            </a:r>
            <a:r>
              <a:rPr lang="en-US" dirty="0" smtClean="0"/>
              <a:t>.</a:t>
            </a:r>
            <a:endParaRPr lang="en-US" dirty="0"/>
          </a:p>
        </p:txBody>
      </p:sp>
      <p:sp>
        <p:nvSpPr>
          <p:cNvPr id="4" name="Plassholder for lysbildenummer 3"/>
          <p:cNvSpPr>
            <a:spLocks noGrp="1"/>
          </p:cNvSpPr>
          <p:nvPr>
            <p:ph type="sldNum" sz="quarter" idx="10"/>
          </p:nvPr>
        </p:nvSpPr>
        <p:spPr/>
        <p:txBody>
          <a:bodyPr/>
          <a:lstStyle/>
          <a:p>
            <a:fld id="{63E5697E-B03F-4F81-82B6-B93C88BF5A4A}" type="slidenum">
              <a:rPr lang="en-US" smtClean="0"/>
              <a:t>9</a:t>
            </a:fld>
            <a:endParaRPr lang="en-US"/>
          </a:p>
        </p:txBody>
      </p:sp>
    </p:spTree>
    <p:extLst>
      <p:ext uri="{BB962C8B-B14F-4D97-AF65-F5344CB8AC3E}">
        <p14:creationId xmlns:p14="http://schemas.microsoft.com/office/powerpoint/2010/main" val="26466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method uses large-offset PP traveltime measurements starting from the seabed on a reference non-uplifted area, and on the area where you want to estimate net exhumation. The </a:t>
            </a:r>
            <a:r>
              <a:rPr lang="en-US" dirty="0" err="1"/>
              <a:t>traveltimes</a:t>
            </a:r>
            <a:r>
              <a:rPr lang="en-US" dirty="0"/>
              <a:t> can be either mapped either from pre-stack seismic data, or if you have P-wave well log data, then you can ray trace to your </a:t>
            </a:r>
            <a:r>
              <a:rPr lang="en-US" dirty="0" err="1"/>
              <a:t>Vp</a:t>
            </a:r>
            <a:r>
              <a:rPr lang="en-US" dirty="0"/>
              <a:t> depth model, and obtain traveltime data. Then we are </a:t>
            </a:r>
            <a:r>
              <a:rPr lang="en-US" dirty="0" err="1"/>
              <a:t>gonna</a:t>
            </a:r>
            <a:r>
              <a:rPr lang="en-US" dirty="0"/>
              <a:t> make use of </a:t>
            </a:r>
            <a:r>
              <a:rPr lang="en-US" dirty="0" err="1"/>
              <a:t>Stovas</a:t>
            </a:r>
            <a:r>
              <a:rPr lang="en-US" dirty="0"/>
              <a:t> and Ursin (2007) formulation in which, given a stack of horizontally layered isotropic strata with constant P-wave velocity gradients, and large-offset PP </a:t>
            </a:r>
            <a:r>
              <a:rPr lang="en-US" dirty="0" err="1"/>
              <a:t>traveltimes</a:t>
            </a:r>
            <a:r>
              <a:rPr lang="en-US" dirty="0"/>
              <a:t>, then we can estimate a linear P-wave velocity function that explains the </a:t>
            </a:r>
            <a:r>
              <a:rPr lang="en-US" dirty="0" err="1"/>
              <a:t>traveltimes</a:t>
            </a:r>
            <a:r>
              <a:rPr lang="en-US" dirty="0"/>
              <a:t> through the sequence. I wont go in detail, but in short, the method requires: to perform velocity analysis on the </a:t>
            </a:r>
            <a:r>
              <a:rPr lang="en-US" dirty="0" err="1"/>
              <a:t>traveltimes</a:t>
            </a:r>
            <a:r>
              <a:rPr lang="en-US" dirty="0"/>
              <a:t> to obtain NMO parameters (zero-offset two-way traveltime, NMO velocity and heterogeneity coefficient) for the top and bottom of the layer of interest. Then to find the solution for dix-type equation, and finally to use analytical expressions to compute the P-wave linear function, which is described by the velocity at top of the layer, the gradient, and the thickness.</a:t>
            </a:r>
          </a:p>
        </p:txBody>
      </p:sp>
      <p:sp>
        <p:nvSpPr>
          <p:cNvPr id="4" name="Marcador de número de diapositiva 3"/>
          <p:cNvSpPr>
            <a:spLocks noGrp="1"/>
          </p:cNvSpPr>
          <p:nvPr>
            <p:ph type="sldNum" sz="quarter" idx="10"/>
          </p:nvPr>
        </p:nvSpPr>
        <p:spPr/>
        <p:txBody>
          <a:bodyPr/>
          <a:lstStyle/>
          <a:p>
            <a:fld id="{63E5697E-B03F-4F81-82B6-B93C88BF5A4A}" type="slidenum">
              <a:rPr lang="en-US" smtClean="0"/>
              <a:t>10</a:t>
            </a:fld>
            <a:endParaRPr lang="en-US"/>
          </a:p>
        </p:txBody>
      </p:sp>
    </p:spTree>
    <p:extLst>
      <p:ext uri="{BB962C8B-B14F-4D97-AF65-F5344CB8AC3E}">
        <p14:creationId xmlns:p14="http://schemas.microsoft.com/office/powerpoint/2010/main" val="419517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Given that we consider the stratigraphic column with fixed thickness on the reference area, for instance the whole column, from bottom to top, then we want to find a column in the uplifted area, which as effective media, is acoustically comparable to our reference media.</a:t>
            </a:r>
          </a:p>
          <a:p>
            <a:r>
              <a:rPr lang="en-US" dirty="0"/>
              <a:t>What we do is that we evaluate the similarity in terms of the NMO parameters and the </a:t>
            </a:r>
            <a:r>
              <a:rPr lang="en-US" dirty="0" err="1"/>
              <a:t>Alchalabi</a:t>
            </a:r>
            <a:r>
              <a:rPr lang="en-US" dirty="0"/>
              <a:t> heterogeneity factor G (which without going in detail) gives a measure of the velocity heterogeneity on the ground. So given that we know the NMO parameters and heterogeneity for my reference media, then we scan the uplifted area </a:t>
            </a:r>
            <a:r>
              <a:rPr lang="en-US" dirty="0" err="1"/>
              <a:t>til</a:t>
            </a:r>
            <a:r>
              <a:rPr lang="en-US" dirty="0"/>
              <a:t> we find a column which has equal traveltime. And then we can repeat the procedure and find a sequence which has equal heterogeneity and so on given a total of 4 sequences.</a:t>
            </a:r>
          </a:p>
        </p:txBody>
      </p:sp>
      <p:sp>
        <p:nvSpPr>
          <p:cNvPr id="4" name="Plassholder for lysbildenummer 3"/>
          <p:cNvSpPr>
            <a:spLocks noGrp="1"/>
          </p:cNvSpPr>
          <p:nvPr>
            <p:ph type="sldNum" sz="quarter" idx="10"/>
          </p:nvPr>
        </p:nvSpPr>
        <p:spPr/>
        <p:txBody>
          <a:bodyPr/>
          <a:lstStyle/>
          <a:p>
            <a:fld id="{63E5697E-B03F-4F81-82B6-B93C88BF5A4A}" type="slidenum">
              <a:rPr lang="en-US" smtClean="0"/>
              <a:t>11</a:t>
            </a:fld>
            <a:endParaRPr lang="en-US"/>
          </a:p>
        </p:txBody>
      </p:sp>
    </p:spTree>
    <p:extLst>
      <p:ext uri="{BB962C8B-B14F-4D97-AF65-F5344CB8AC3E}">
        <p14:creationId xmlns:p14="http://schemas.microsoft.com/office/powerpoint/2010/main" val="274367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a:t>Klikk for å redigere tittelstil</a:t>
            </a:r>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lysbildenummer 5"/>
          <p:cNvSpPr txBox="1">
            <a:spLocks/>
          </p:cNvSpPr>
          <p:nvPr userDrawn="1"/>
        </p:nvSpPr>
        <p:spPr>
          <a:xfrm>
            <a:off x="115119" y="6537870"/>
            <a:ext cx="342081" cy="252102"/>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dirty="0">
              <a:solidFill>
                <a:schemeClr val="bg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83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7126" y="905396"/>
            <a:ext cx="7772400" cy="1993251"/>
          </a:xfrm>
        </p:spPr>
        <p:txBody>
          <a:bodyPr>
            <a:noAutofit/>
          </a:bodyPr>
          <a:lstStyle/>
          <a:p>
            <a:pPr algn="ctr" fontAlgn="base"/>
            <a:r>
              <a:rPr lang="en-US" sz="3200" b="0" dirty="0"/>
              <a:t>Net exhumation estimation using an effective-medium technique based on seismic </a:t>
            </a:r>
            <a:r>
              <a:rPr lang="en-US" sz="3200" b="0" dirty="0" err="1"/>
              <a:t>traveltime</a:t>
            </a:r>
            <a:r>
              <a:rPr lang="en-US" sz="3200" b="0" dirty="0"/>
              <a:t> measurements</a:t>
            </a:r>
          </a:p>
        </p:txBody>
      </p:sp>
      <p:sp>
        <p:nvSpPr>
          <p:cNvPr id="3" name="Undertittel 2"/>
          <p:cNvSpPr>
            <a:spLocks noGrp="1"/>
          </p:cNvSpPr>
          <p:nvPr>
            <p:ph type="subTitle" idx="1"/>
          </p:nvPr>
        </p:nvSpPr>
        <p:spPr>
          <a:xfrm>
            <a:off x="517126" y="2480064"/>
            <a:ext cx="7772400" cy="3893304"/>
          </a:xfrm>
        </p:spPr>
        <p:txBody>
          <a:bodyPr>
            <a:normAutofit/>
          </a:bodyPr>
          <a:lstStyle/>
          <a:p>
            <a:endParaRPr lang="nb-NO" dirty="0"/>
          </a:p>
          <a:p>
            <a:pPr algn="ctr"/>
            <a:endParaRPr lang="en-US" altLang="en-US" dirty="0">
              <a:solidFill>
                <a:schemeClr val="tx1"/>
              </a:solidFill>
            </a:endParaRPr>
          </a:p>
          <a:p>
            <a:pPr algn="ctr"/>
            <a:r>
              <a:rPr lang="en-US" altLang="en-US" dirty="0">
                <a:solidFill>
                  <a:schemeClr val="tx1"/>
                </a:solidFill>
              </a:rPr>
              <a:t>Ricardo Martinez, M.Sc. Student</a:t>
            </a:r>
          </a:p>
          <a:p>
            <a:pPr algn="ctr"/>
            <a:r>
              <a:rPr lang="en-US" altLang="en-US" dirty="0">
                <a:solidFill>
                  <a:schemeClr val="tx1"/>
                </a:solidFill>
              </a:rPr>
              <a:t>Kenneth </a:t>
            </a:r>
            <a:r>
              <a:rPr lang="en-US" altLang="en-US" dirty="0" err="1">
                <a:solidFill>
                  <a:schemeClr val="tx1"/>
                </a:solidFill>
              </a:rPr>
              <a:t>Duffaut</a:t>
            </a:r>
            <a:r>
              <a:rPr lang="en-US" altLang="en-US" dirty="0">
                <a:solidFill>
                  <a:schemeClr val="tx1"/>
                </a:solidFill>
              </a:rPr>
              <a:t>, Associate Professor</a:t>
            </a:r>
          </a:p>
          <a:p>
            <a:pPr algn="ctr"/>
            <a:endParaRPr lang="en-US" altLang="en-US" dirty="0">
              <a:solidFill>
                <a:schemeClr val="tx1"/>
              </a:solidFill>
            </a:endParaRPr>
          </a:p>
          <a:p>
            <a:pPr algn="ctr"/>
            <a:r>
              <a:rPr lang="en-GB" altLang="en-US" dirty="0">
                <a:solidFill>
                  <a:schemeClr val="tx1"/>
                </a:solidFill>
              </a:rPr>
              <a:t>Faculty of Engineering</a:t>
            </a:r>
            <a:endParaRPr lang="en-US" altLang="en-US" dirty="0">
              <a:solidFill>
                <a:schemeClr val="tx1"/>
              </a:solidFill>
            </a:endParaRPr>
          </a:p>
          <a:p>
            <a:pPr algn="ctr"/>
            <a:r>
              <a:rPr lang="en-US" altLang="en-US" dirty="0">
                <a:solidFill>
                  <a:schemeClr val="tx1"/>
                </a:solidFill>
              </a:rPr>
              <a:t>Department of Geoscience and Petroleum</a:t>
            </a:r>
          </a:p>
          <a:p>
            <a:pPr algn="ctr"/>
            <a:r>
              <a:rPr lang="en-US" altLang="en-US" dirty="0">
                <a:solidFill>
                  <a:schemeClr val="tx1"/>
                </a:solidFill>
              </a:rPr>
              <a:t>Trondheim, 24</a:t>
            </a:r>
            <a:r>
              <a:rPr lang="en-US" altLang="en-US" baseline="30000" dirty="0">
                <a:solidFill>
                  <a:schemeClr val="tx1"/>
                </a:solidFill>
              </a:rPr>
              <a:t>th</a:t>
            </a:r>
            <a:r>
              <a:rPr lang="en-US" altLang="en-US" dirty="0">
                <a:solidFill>
                  <a:schemeClr val="tx1"/>
                </a:solidFill>
              </a:rPr>
              <a:t> April, 2018</a:t>
            </a:r>
            <a:endParaRPr lang="nb-NO" dirty="0">
              <a:solidFill>
                <a:schemeClr val="tx1"/>
              </a:solidFill>
            </a:endParaRPr>
          </a:p>
          <a:p>
            <a:endParaRPr lang="nb-NO" sz="2400" dirty="0"/>
          </a:p>
        </p:txBody>
      </p:sp>
      <p:pic>
        <p:nvPicPr>
          <p:cNvPr id="5" name="Bilde 4" descr="tekst_e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3412" y="315635"/>
            <a:ext cx="283464" cy="4922520"/>
          </a:xfrm>
          <a:prstGeom prst="rect">
            <a:avLst/>
          </a:prstGeom>
        </p:spPr>
      </p:pic>
    </p:spTree>
    <p:extLst>
      <p:ext uri="{BB962C8B-B14F-4D97-AF65-F5344CB8AC3E}">
        <p14:creationId xmlns:p14="http://schemas.microsoft.com/office/powerpoint/2010/main" val="324310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t>Methodology</a:t>
            </a:r>
          </a:p>
        </p:txBody>
      </p:sp>
      <p:sp>
        <p:nvSpPr>
          <p:cNvPr id="3" name="Marcador de contenido 2"/>
          <p:cNvSpPr>
            <a:spLocks noGrp="1"/>
          </p:cNvSpPr>
          <p:nvPr>
            <p:ph idx="1"/>
          </p:nvPr>
        </p:nvSpPr>
        <p:spPr>
          <a:xfrm>
            <a:off x="33140" y="1600200"/>
            <a:ext cx="4291507" cy="4525963"/>
          </a:xfrm>
        </p:spPr>
        <p:txBody>
          <a:bodyPr>
            <a:normAutofit fontScale="92500" lnSpcReduction="10000"/>
          </a:bodyPr>
          <a:lstStyle/>
          <a:p>
            <a:pPr marL="457200" indent="-457200">
              <a:buFont typeface="+mj-lt"/>
              <a:buAutoNum type="arabicPeriod"/>
            </a:pPr>
            <a:r>
              <a:rPr lang="en-US" dirty="0"/>
              <a:t>Large-Offset PP </a:t>
            </a:r>
            <a:r>
              <a:rPr lang="en-US" dirty="0" err="1"/>
              <a:t>travetimes</a:t>
            </a:r>
            <a:r>
              <a:rPr lang="en-US" dirty="0"/>
              <a:t>, starting from the seabed on:</a:t>
            </a:r>
          </a:p>
          <a:p>
            <a:pPr marL="0" indent="0">
              <a:buNone/>
            </a:pPr>
            <a:r>
              <a:rPr lang="en-US" sz="1600" dirty="0"/>
              <a:t>	- Reference (non-uplifted) area</a:t>
            </a:r>
          </a:p>
          <a:p>
            <a:pPr marL="0" indent="0">
              <a:buNone/>
            </a:pPr>
            <a:r>
              <a:rPr lang="en-US" sz="1600" dirty="0"/>
              <a:t>	-  Area suspected to be uplifted</a:t>
            </a:r>
          </a:p>
          <a:p>
            <a:pPr marL="457200" indent="-457200">
              <a:buFont typeface="+mj-lt"/>
              <a:buAutoNum type="arabicPeriod"/>
            </a:pPr>
            <a:endParaRPr lang="en-US" dirty="0"/>
          </a:p>
          <a:p>
            <a:pPr marL="457200" indent="-457200">
              <a:buFont typeface="+mj-lt"/>
              <a:buAutoNum type="arabicPeriod" startAt="2"/>
            </a:pPr>
            <a:r>
              <a:rPr lang="en-US" dirty="0" err="1"/>
              <a:t>Stovas</a:t>
            </a:r>
            <a:r>
              <a:rPr lang="en-US" dirty="0"/>
              <a:t> and Ursin (2007) method to estimate a linear P-wave velocity function</a:t>
            </a:r>
          </a:p>
          <a:p>
            <a:pPr marL="0" indent="0">
              <a:buNone/>
            </a:pPr>
            <a:r>
              <a:rPr lang="en-US" dirty="0"/>
              <a:t>	</a:t>
            </a:r>
            <a:r>
              <a:rPr lang="en-US" sz="1900" dirty="0"/>
              <a:t>- t(x) </a:t>
            </a:r>
            <a:r>
              <a:rPr lang="en-US" sz="1900" dirty="0">
                <a:sym typeface="Wingdings" panose="05000000000000000000" pitchFamily="2" charset="2"/>
              </a:rPr>
              <a:t> </a:t>
            </a:r>
            <a:r>
              <a:rPr lang="en-US" sz="1800" dirty="0"/>
              <a:t>Velocity analysis </a:t>
            </a:r>
            <a:r>
              <a:rPr lang="en-US" sz="1800" dirty="0">
                <a:sym typeface="Wingdings" panose="05000000000000000000" pitchFamily="2" charset="2"/>
              </a:rPr>
              <a:t> t0, 			</a:t>
            </a:r>
            <a:r>
              <a:rPr lang="en-US" sz="1800" dirty="0" err="1">
                <a:sym typeface="Wingdings" panose="05000000000000000000" pitchFamily="2" charset="2"/>
              </a:rPr>
              <a:t>Vnmo</a:t>
            </a:r>
            <a:r>
              <a:rPr lang="en-US" sz="1800" dirty="0">
                <a:sym typeface="Wingdings" panose="05000000000000000000" pitchFamily="2" charset="2"/>
              </a:rPr>
              <a:t>, S for top and base</a:t>
            </a:r>
          </a:p>
          <a:p>
            <a:pPr marL="0" indent="0">
              <a:buNone/>
            </a:pPr>
            <a:r>
              <a:rPr lang="en-US" sz="1800" dirty="0">
                <a:sym typeface="Wingdings" panose="05000000000000000000" pitchFamily="2" charset="2"/>
              </a:rPr>
              <a:t>	- Finding the solution of  a dix-type 	 	equation</a:t>
            </a:r>
          </a:p>
          <a:p>
            <a:pPr marL="0" indent="0">
              <a:buNone/>
            </a:pPr>
            <a:r>
              <a:rPr lang="en-US" sz="1800" dirty="0">
                <a:sym typeface="Wingdings" panose="05000000000000000000" pitchFamily="2" charset="2"/>
              </a:rPr>
              <a:t>	- Computing Vp0, </a:t>
            </a:r>
            <a:r>
              <a:rPr lang="en-US" sz="1800" dirty="0" err="1">
                <a:sym typeface="Wingdings" panose="05000000000000000000" pitchFamily="2" charset="2"/>
              </a:rPr>
              <a:t>Bp</a:t>
            </a:r>
            <a:r>
              <a:rPr lang="en-US" sz="1800" dirty="0">
                <a:sym typeface="Wingdings" panose="05000000000000000000" pitchFamily="2" charset="2"/>
              </a:rPr>
              <a:t>, and H using 	 	analytical expressions</a:t>
            </a:r>
            <a:endParaRPr lang="en-US" dirty="0"/>
          </a:p>
          <a:p>
            <a:pPr marL="400050" lvl="1" indent="0">
              <a:buNone/>
            </a:pPr>
            <a:endParaRPr lang="en-U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429" y="1671320"/>
            <a:ext cx="4875341" cy="3439160"/>
          </a:xfrm>
          <a:prstGeom prst="rect">
            <a:avLst/>
          </a:prstGeom>
        </p:spPr>
      </p:pic>
      <p:pic>
        <p:nvPicPr>
          <p:cNvPr id="7" name="Bilde 6">
            <a:extLst>
              <a:ext uri="{FF2B5EF4-FFF2-40B4-BE49-F238E27FC236}">
                <a16:creationId xmlns:a16="http://schemas.microsoft.com/office/drawing/2014/main" id="{131677AE-565E-4684-AB4D-3F85AAF4C361}"/>
              </a:ext>
            </a:extLst>
          </p:cNvPr>
          <p:cNvPicPr>
            <a:picLocks/>
          </p:cNvPicPr>
          <p:nvPr/>
        </p:nvPicPr>
        <p:blipFill>
          <a:blip r:embed="rId4">
            <a:clrChange>
              <a:clrFrom>
                <a:srgbClr val="FFFFFF"/>
              </a:clrFrom>
              <a:clrTo>
                <a:srgbClr val="FFFFFF">
                  <a:alpha val="0"/>
                </a:srgbClr>
              </a:clrTo>
            </a:clrChange>
          </a:blip>
          <a:stretch>
            <a:fillRect/>
          </a:stretch>
        </p:blipFill>
        <p:spPr>
          <a:xfrm>
            <a:off x="4474335" y="1827802"/>
            <a:ext cx="1265301" cy="2798260"/>
          </a:xfrm>
          <a:prstGeom prst="rect">
            <a:avLst/>
          </a:prstGeom>
        </p:spPr>
      </p:pic>
    </p:spTree>
    <p:extLst>
      <p:ext uri="{BB962C8B-B14F-4D97-AF65-F5344CB8AC3E}">
        <p14:creationId xmlns:p14="http://schemas.microsoft.com/office/powerpoint/2010/main" val="23426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t>Methodology</a:t>
            </a:r>
          </a:p>
        </p:txBody>
      </p:sp>
      <p:grpSp>
        <p:nvGrpSpPr>
          <p:cNvPr id="26" name="Gruppe 25">
            <a:extLst>
              <a:ext uri="{FF2B5EF4-FFF2-40B4-BE49-F238E27FC236}">
                <a16:creationId xmlns:a16="http://schemas.microsoft.com/office/drawing/2014/main" id="{1DFB5E0A-1B48-4250-8BE2-6D6D466EE02D}"/>
              </a:ext>
            </a:extLst>
          </p:cNvPr>
          <p:cNvGrpSpPr/>
          <p:nvPr/>
        </p:nvGrpSpPr>
        <p:grpSpPr>
          <a:xfrm>
            <a:off x="4279476" y="1551944"/>
            <a:ext cx="4407324" cy="3876722"/>
            <a:chOff x="4279476" y="1551944"/>
            <a:chExt cx="4407324" cy="3876722"/>
          </a:xfrm>
        </p:grpSpPr>
        <p:grpSp>
          <p:nvGrpSpPr>
            <p:cNvPr id="10" name="Gruppe 9">
              <a:extLst>
                <a:ext uri="{FF2B5EF4-FFF2-40B4-BE49-F238E27FC236}">
                  <a16:creationId xmlns:a16="http://schemas.microsoft.com/office/drawing/2014/main" id="{E6201A13-00AF-4347-B8EB-6F7B14DE0259}"/>
                </a:ext>
              </a:extLst>
            </p:cNvPr>
            <p:cNvGrpSpPr/>
            <p:nvPr/>
          </p:nvGrpSpPr>
          <p:grpSpPr>
            <a:xfrm>
              <a:off x="4279476" y="1928228"/>
              <a:ext cx="4407324" cy="3500438"/>
              <a:chOff x="4279476" y="1928228"/>
              <a:chExt cx="4407324" cy="3500438"/>
            </a:xfrm>
          </p:grpSpPr>
          <p:pic>
            <p:nvPicPr>
              <p:cNvPr id="6" name="Bilde 5">
                <a:extLst>
                  <a:ext uri="{FF2B5EF4-FFF2-40B4-BE49-F238E27FC236}">
                    <a16:creationId xmlns:a16="http://schemas.microsoft.com/office/drawing/2014/main" id="{6A08DD98-462A-42A5-9E57-828042915619}"/>
                  </a:ext>
                </a:extLst>
              </p:cNvPr>
              <p:cNvPicPr>
                <a:picLocks noChangeAspect="1"/>
              </p:cNvPicPr>
              <p:nvPr/>
            </p:nvPicPr>
            <p:blipFill>
              <a:blip r:embed="rId3"/>
              <a:stretch>
                <a:fillRect/>
              </a:stretch>
            </p:blipFill>
            <p:spPr>
              <a:xfrm>
                <a:off x="4279476" y="1928228"/>
                <a:ext cx="2164556" cy="3500438"/>
              </a:xfrm>
              <a:prstGeom prst="rect">
                <a:avLst/>
              </a:prstGeom>
            </p:spPr>
          </p:pic>
          <p:pic>
            <p:nvPicPr>
              <p:cNvPr id="7" name="Bilde 6">
                <a:extLst>
                  <a:ext uri="{FF2B5EF4-FFF2-40B4-BE49-F238E27FC236}">
                    <a16:creationId xmlns:a16="http://schemas.microsoft.com/office/drawing/2014/main" id="{CBBC7970-7BEB-4623-9003-C305ABEC585B}"/>
                  </a:ext>
                </a:extLst>
              </p:cNvPr>
              <p:cNvPicPr>
                <a:picLocks noChangeAspect="1"/>
              </p:cNvPicPr>
              <p:nvPr/>
            </p:nvPicPr>
            <p:blipFill>
              <a:blip r:embed="rId4"/>
              <a:stretch>
                <a:fillRect/>
              </a:stretch>
            </p:blipFill>
            <p:spPr>
              <a:xfrm>
                <a:off x="6557962" y="1928228"/>
                <a:ext cx="2128838" cy="3500438"/>
              </a:xfrm>
              <a:prstGeom prst="rect">
                <a:avLst/>
              </a:prstGeom>
            </p:spPr>
          </p:pic>
          <p:sp>
            <p:nvSpPr>
              <p:cNvPr id="8" name="TekstSylinder 7">
                <a:extLst>
                  <a:ext uri="{FF2B5EF4-FFF2-40B4-BE49-F238E27FC236}">
                    <a16:creationId xmlns:a16="http://schemas.microsoft.com/office/drawing/2014/main" id="{AA5446C6-A9E1-4040-8B31-F7089491C61D}"/>
                  </a:ext>
                </a:extLst>
              </p:cNvPr>
              <p:cNvSpPr txBox="1"/>
              <p:nvPr/>
            </p:nvSpPr>
            <p:spPr>
              <a:xfrm>
                <a:off x="5516880" y="2072640"/>
                <a:ext cx="792480" cy="369332"/>
              </a:xfrm>
              <a:prstGeom prst="rect">
                <a:avLst/>
              </a:prstGeom>
              <a:solidFill>
                <a:schemeClr val="bg1"/>
              </a:solidFill>
            </p:spPr>
            <p:txBody>
              <a:bodyPr wrap="square" rtlCol="0">
                <a:spAutoFit/>
              </a:bodyPr>
              <a:lstStyle/>
              <a:p>
                <a:endParaRPr lang="en-US" dirty="0"/>
              </a:p>
            </p:txBody>
          </p:sp>
          <p:sp>
            <p:nvSpPr>
              <p:cNvPr id="9" name="TekstSylinder 8">
                <a:extLst>
                  <a:ext uri="{FF2B5EF4-FFF2-40B4-BE49-F238E27FC236}">
                    <a16:creationId xmlns:a16="http://schemas.microsoft.com/office/drawing/2014/main" id="{9E0541AA-C3E1-480F-B3CC-8CB3854FCC82}"/>
                  </a:ext>
                </a:extLst>
              </p:cNvPr>
              <p:cNvSpPr txBox="1"/>
              <p:nvPr/>
            </p:nvSpPr>
            <p:spPr>
              <a:xfrm>
                <a:off x="7721600" y="2072640"/>
                <a:ext cx="792480" cy="369332"/>
              </a:xfrm>
              <a:prstGeom prst="rect">
                <a:avLst/>
              </a:prstGeom>
              <a:solidFill>
                <a:schemeClr val="bg1"/>
              </a:solidFill>
            </p:spPr>
            <p:txBody>
              <a:bodyPr wrap="square" rtlCol="0">
                <a:spAutoFit/>
              </a:bodyPr>
              <a:lstStyle/>
              <a:p>
                <a:endParaRPr lang="en-US" dirty="0"/>
              </a:p>
            </p:txBody>
          </p:sp>
        </p:grpSp>
        <p:sp>
          <p:nvSpPr>
            <p:cNvPr id="11" name="TekstSylinder 10">
              <a:extLst>
                <a:ext uri="{FF2B5EF4-FFF2-40B4-BE49-F238E27FC236}">
                  <a16:creationId xmlns:a16="http://schemas.microsoft.com/office/drawing/2014/main" id="{CD766795-4397-49A9-A2CC-C697813A95FB}"/>
                </a:ext>
              </a:extLst>
            </p:cNvPr>
            <p:cNvSpPr txBox="1"/>
            <p:nvPr/>
          </p:nvSpPr>
          <p:spPr>
            <a:xfrm>
              <a:off x="4917440" y="1551944"/>
              <a:ext cx="1209040" cy="369332"/>
            </a:xfrm>
            <a:prstGeom prst="rect">
              <a:avLst/>
            </a:prstGeom>
            <a:noFill/>
          </p:spPr>
          <p:txBody>
            <a:bodyPr wrap="square" rtlCol="0">
              <a:spAutoFit/>
            </a:bodyPr>
            <a:lstStyle/>
            <a:p>
              <a:r>
                <a:rPr lang="en-US" dirty="0"/>
                <a:t>Reference</a:t>
              </a:r>
            </a:p>
          </p:txBody>
        </p:sp>
        <p:sp>
          <p:nvSpPr>
            <p:cNvPr id="12" name="TekstSylinder 11">
              <a:extLst>
                <a:ext uri="{FF2B5EF4-FFF2-40B4-BE49-F238E27FC236}">
                  <a16:creationId xmlns:a16="http://schemas.microsoft.com/office/drawing/2014/main" id="{9317B331-F5FB-49F9-8AD4-1A045DD596CC}"/>
                </a:ext>
              </a:extLst>
            </p:cNvPr>
            <p:cNvSpPr txBox="1"/>
            <p:nvPr/>
          </p:nvSpPr>
          <p:spPr>
            <a:xfrm>
              <a:off x="7264400" y="1562050"/>
              <a:ext cx="1209040" cy="369332"/>
            </a:xfrm>
            <a:prstGeom prst="rect">
              <a:avLst/>
            </a:prstGeom>
            <a:noFill/>
          </p:spPr>
          <p:txBody>
            <a:bodyPr wrap="square" rtlCol="0">
              <a:spAutoFit/>
            </a:bodyPr>
            <a:lstStyle/>
            <a:p>
              <a:r>
                <a:rPr lang="en-US" dirty="0"/>
                <a:t>Uplifted</a:t>
              </a:r>
            </a:p>
          </p:txBody>
        </p:sp>
        <p:cxnSp>
          <p:nvCxnSpPr>
            <p:cNvPr id="14" name="Rett pilkobling 13">
              <a:extLst>
                <a:ext uri="{FF2B5EF4-FFF2-40B4-BE49-F238E27FC236}">
                  <a16:creationId xmlns:a16="http://schemas.microsoft.com/office/drawing/2014/main" id="{47532193-E4F6-409D-B2D5-977D1EBF9A44}"/>
                </a:ext>
              </a:extLst>
            </p:cNvPr>
            <p:cNvCxnSpPr>
              <a:cxnSpLocks/>
            </p:cNvCxnSpPr>
            <p:nvPr/>
          </p:nvCxnSpPr>
          <p:spPr>
            <a:xfrm>
              <a:off x="5913120" y="1931382"/>
              <a:ext cx="0" cy="3067338"/>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Rett linje 15">
              <a:extLst>
                <a:ext uri="{FF2B5EF4-FFF2-40B4-BE49-F238E27FC236}">
                  <a16:creationId xmlns:a16="http://schemas.microsoft.com/office/drawing/2014/main" id="{0DDEEF0E-B97B-41BB-A6E7-B87ED1BBC631}"/>
                </a:ext>
              </a:extLst>
            </p:cNvPr>
            <p:cNvCxnSpPr>
              <a:cxnSpLocks/>
            </p:cNvCxnSpPr>
            <p:nvPr/>
          </p:nvCxnSpPr>
          <p:spPr>
            <a:xfrm>
              <a:off x="4724400" y="5019040"/>
              <a:ext cx="16154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Rett pilkobling 19">
              <a:extLst>
                <a:ext uri="{FF2B5EF4-FFF2-40B4-BE49-F238E27FC236}">
                  <a16:creationId xmlns:a16="http://schemas.microsoft.com/office/drawing/2014/main" id="{2A8ADC7C-F2DF-43D9-80F0-3D2B78A7C990}"/>
                </a:ext>
              </a:extLst>
            </p:cNvPr>
            <p:cNvCxnSpPr>
              <a:cxnSpLocks/>
            </p:cNvCxnSpPr>
            <p:nvPr/>
          </p:nvCxnSpPr>
          <p:spPr>
            <a:xfrm>
              <a:off x="8148320" y="1931382"/>
              <a:ext cx="0" cy="2325658"/>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Rett linje 22">
              <a:extLst>
                <a:ext uri="{FF2B5EF4-FFF2-40B4-BE49-F238E27FC236}">
                  <a16:creationId xmlns:a16="http://schemas.microsoft.com/office/drawing/2014/main" id="{5F6F3BB6-F263-4B59-BE6A-17536CEE3BA4}"/>
                </a:ext>
              </a:extLst>
            </p:cNvPr>
            <p:cNvCxnSpPr>
              <a:cxnSpLocks/>
            </p:cNvCxnSpPr>
            <p:nvPr/>
          </p:nvCxnSpPr>
          <p:spPr>
            <a:xfrm>
              <a:off x="6924040" y="4246880"/>
              <a:ext cx="16916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 name="TekstSylinder 24">
              <a:extLst>
                <a:ext uri="{FF2B5EF4-FFF2-40B4-BE49-F238E27FC236}">
                  <a16:creationId xmlns:a16="http://schemas.microsoft.com/office/drawing/2014/main" id="{256030F2-CCFB-4B8A-8970-9072AAA84438}"/>
                </a:ext>
              </a:extLst>
            </p:cNvPr>
            <p:cNvSpPr txBox="1"/>
            <p:nvPr/>
          </p:nvSpPr>
          <p:spPr>
            <a:xfrm>
              <a:off x="8188960" y="2853214"/>
              <a:ext cx="284480" cy="369332"/>
            </a:xfrm>
            <a:prstGeom prst="rect">
              <a:avLst/>
            </a:prstGeom>
            <a:noFill/>
          </p:spPr>
          <p:txBody>
            <a:bodyPr wrap="square" rtlCol="0">
              <a:spAutoFit/>
            </a:bodyPr>
            <a:lstStyle/>
            <a:p>
              <a:r>
                <a:rPr lang="en-US" dirty="0"/>
                <a:t>?</a:t>
              </a:r>
            </a:p>
          </p:txBody>
        </p:sp>
      </p:grpSp>
      <p:sp>
        <p:nvSpPr>
          <p:cNvPr id="18" name="Marcador de contenido 2"/>
          <p:cNvSpPr txBox="1">
            <a:spLocks/>
          </p:cNvSpPr>
          <p:nvPr/>
        </p:nvSpPr>
        <p:spPr>
          <a:xfrm>
            <a:off x="240632" y="1588168"/>
            <a:ext cx="392491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457200" indent="-457200">
              <a:buFont typeface="+mj-lt"/>
              <a:buAutoNum type="arabicPeriod" startAt="3"/>
            </a:pPr>
            <a:r>
              <a:rPr lang="en-US" dirty="0" smtClean="0"/>
              <a:t>When are the two columns comparable?</a:t>
            </a:r>
          </a:p>
          <a:p>
            <a:pPr marL="0" indent="0">
              <a:buFont typeface="Arial"/>
              <a:buNone/>
            </a:pPr>
            <a:r>
              <a:rPr lang="en-US" dirty="0" smtClean="0"/>
              <a:t>	- t</a:t>
            </a:r>
            <a:r>
              <a:rPr lang="en-US" sz="2200" dirty="0" smtClean="0"/>
              <a:t>0</a:t>
            </a:r>
            <a:r>
              <a:rPr lang="en-US" sz="2200" baseline="-25000" dirty="0" smtClean="0"/>
              <a:t>ref</a:t>
            </a:r>
            <a:r>
              <a:rPr lang="en-US" dirty="0" smtClean="0"/>
              <a:t> = t0</a:t>
            </a:r>
            <a:r>
              <a:rPr lang="en-US" baseline="-25000" dirty="0" smtClean="0"/>
              <a:t>uplift</a:t>
            </a:r>
          </a:p>
          <a:p>
            <a:pPr marL="0" indent="0">
              <a:buFont typeface="Arial"/>
              <a:buNone/>
            </a:pPr>
            <a:r>
              <a:rPr lang="en-US" dirty="0" smtClean="0"/>
              <a:t>	- </a:t>
            </a:r>
            <a:r>
              <a:rPr lang="en-US" dirty="0" err="1" smtClean="0"/>
              <a:t>Vnmo</a:t>
            </a:r>
            <a:r>
              <a:rPr lang="en-US" baseline="-25000" dirty="0" err="1" smtClean="0"/>
              <a:t>ref</a:t>
            </a:r>
            <a:r>
              <a:rPr lang="en-US" dirty="0" smtClean="0"/>
              <a:t> = </a:t>
            </a:r>
            <a:r>
              <a:rPr lang="en-US" dirty="0" err="1" smtClean="0"/>
              <a:t>Vnmo</a:t>
            </a:r>
            <a:r>
              <a:rPr lang="en-US" baseline="-25000" dirty="0" err="1" smtClean="0"/>
              <a:t>uplift</a:t>
            </a:r>
            <a:endParaRPr lang="en-US" dirty="0" smtClean="0"/>
          </a:p>
          <a:p>
            <a:pPr marL="0" indent="0">
              <a:buFont typeface="Arial"/>
              <a:buNone/>
            </a:pPr>
            <a:r>
              <a:rPr lang="en-US" dirty="0" smtClean="0"/>
              <a:t>	- </a:t>
            </a:r>
            <a:r>
              <a:rPr lang="en-US" dirty="0" err="1" smtClean="0"/>
              <a:t>S</a:t>
            </a:r>
            <a:r>
              <a:rPr lang="en-US" baseline="-25000" dirty="0" err="1" smtClean="0"/>
              <a:t>ref</a:t>
            </a:r>
            <a:r>
              <a:rPr lang="en-US" dirty="0" smtClean="0"/>
              <a:t> = </a:t>
            </a:r>
            <a:r>
              <a:rPr lang="en-US" dirty="0" err="1" smtClean="0"/>
              <a:t>S</a:t>
            </a:r>
            <a:r>
              <a:rPr lang="en-US" baseline="-25000" dirty="0" err="1" smtClean="0"/>
              <a:t>uplift</a:t>
            </a:r>
            <a:endParaRPr lang="en-US" dirty="0" smtClean="0"/>
          </a:p>
          <a:p>
            <a:pPr marL="0" indent="0">
              <a:buFont typeface="Arial"/>
              <a:buNone/>
            </a:pPr>
            <a:r>
              <a:rPr lang="en-US" dirty="0" smtClean="0"/>
              <a:t>	- </a:t>
            </a:r>
            <a:r>
              <a:rPr lang="en-US" dirty="0" err="1" smtClean="0"/>
              <a:t>g</a:t>
            </a:r>
            <a:r>
              <a:rPr lang="en-US" baseline="-25000" dirty="0" err="1" smtClean="0"/>
              <a:t>ref</a:t>
            </a:r>
            <a:r>
              <a:rPr lang="en-US" dirty="0" smtClean="0"/>
              <a:t> = </a:t>
            </a:r>
            <a:r>
              <a:rPr lang="en-US" dirty="0" err="1" smtClean="0"/>
              <a:t>g</a:t>
            </a:r>
            <a:r>
              <a:rPr lang="en-US" baseline="-25000" dirty="0" err="1" smtClean="0"/>
              <a:t>uplift</a:t>
            </a:r>
            <a:r>
              <a:rPr lang="en-US" dirty="0" smtClean="0"/>
              <a:t>  </a:t>
            </a:r>
            <a:r>
              <a:rPr lang="en-US" sz="1300" dirty="0" smtClean="0"/>
              <a:t>(Al-Chalabi. [1974]</a:t>
            </a:r>
            <a:r>
              <a:rPr lang="en-US" sz="1300" dirty="0" smtClean="0">
                <a:sym typeface="Wingdings" panose="05000000000000000000" pitchFamily="2" charset="2"/>
              </a:rPr>
              <a:t>)</a:t>
            </a:r>
            <a:endParaRPr lang="en-US" sz="1300" dirty="0"/>
          </a:p>
        </p:txBody>
      </p:sp>
    </p:spTree>
    <p:extLst>
      <p:ext uri="{BB962C8B-B14F-4D97-AF65-F5344CB8AC3E}">
        <p14:creationId xmlns:p14="http://schemas.microsoft.com/office/powerpoint/2010/main" val="1198780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t>Methodology</a:t>
            </a:r>
          </a:p>
        </p:txBody>
      </p:sp>
      <p:pic>
        <p:nvPicPr>
          <p:cNvPr id="5" name="Imagen 3">
            <a:extLst>
              <a:ext uri="{FF2B5EF4-FFF2-40B4-BE49-F238E27FC236}">
                <a16:creationId xmlns:a16="http://schemas.microsoft.com/office/drawing/2014/main" id="{88AE3721-C878-45A8-A5B7-331310345AAF}"/>
              </a:ext>
            </a:extLst>
          </p:cNvPr>
          <p:cNvPicPr>
            <a:picLocks noChangeAspect="1"/>
          </p:cNvPicPr>
          <p:nvPr/>
        </p:nvPicPr>
        <p:blipFill>
          <a:blip r:embed="rId3"/>
          <a:stretch>
            <a:fillRect/>
          </a:stretch>
        </p:blipFill>
        <p:spPr>
          <a:xfrm>
            <a:off x="4165546" y="1588168"/>
            <a:ext cx="4810012" cy="4056731"/>
          </a:xfrm>
          <a:prstGeom prst="rect">
            <a:avLst/>
          </a:prstGeom>
        </p:spPr>
      </p:pic>
      <p:sp>
        <p:nvSpPr>
          <p:cNvPr id="6" name="Marcador de contenido 2"/>
          <p:cNvSpPr txBox="1">
            <a:spLocks/>
          </p:cNvSpPr>
          <p:nvPr/>
        </p:nvSpPr>
        <p:spPr>
          <a:xfrm>
            <a:off x="240632" y="1588168"/>
            <a:ext cx="392491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457200" indent="-457200">
              <a:buFont typeface="+mj-lt"/>
              <a:buAutoNum type="arabicPeriod" startAt="3"/>
            </a:pPr>
            <a:r>
              <a:rPr lang="en-US" dirty="0" smtClean="0"/>
              <a:t>When are the two columns comparable?</a:t>
            </a:r>
          </a:p>
          <a:p>
            <a:pPr marL="0" indent="0">
              <a:buFont typeface="Arial"/>
              <a:buNone/>
            </a:pPr>
            <a:r>
              <a:rPr lang="en-US" dirty="0" smtClean="0"/>
              <a:t>	- t</a:t>
            </a:r>
            <a:r>
              <a:rPr lang="en-US" sz="2200" dirty="0" smtClean="0"/>
              <a:t>0</a:t>
            </a:r>
            <a:r>
              <a:rPr lang="en-US" sz="2200" baseline="-25000" dirty="0" smtClean="0"/>
              <a:t>ref</a:t>
            </a:r>
            <a:r>
              <a:rPr lang="en-US" dirty="0" smtClean="0"/>
              <a:t> = t0</a:t>
            </a:r>
            <a:r>
              <a:rPr lang="en-US" baseline="-25000" dirty="0" smtClean="0"/>
              <a:t>uplift</a:t>
            </a:r>
          </a:p>
          <a:p>
            <a:pPr marL="0" indent="0">
              <a:buFont typeface="Arial"/>
              <a:buNone/>
            </a:pPr>
            <a:r>
              <a:rPr lang="en-US" dirty="0" smtClean="0"/>
              <a:t>	- </a:t>
            </a:r>
            <a:r>
              <a:rPr lang="en-US" dirty="0" err="1" smtClean="0"/>
              <a:t>Vnmo</a:t>
            </a:r>
            <a:r>
              <a:rPr lang="en-US" baseline="-25000" dirty="0" err="1" smtClean="0"/>
              <a:t>ref</a:t>
            </a:r>
            <a:r>
              <a:rPr lang="en-US" dirty="0" smtClean="0"/>
              <a:t> = </a:t>
            </a:r>
            <a:r>
              <a:rPr lang="en-US" dirty="0" err="1" smtClean="0"/>
              <a:t>Vnmo</a:t>
            </a:r>
            <a:r>
              <a:rPr lang="en-US" baseline="-25000" dirty="0" err="1" smtClean="0"/>
              <a:t>uplift</a:t>
            </a:r>
            <a:endParaRPr lang="en-US" dirty="0" smtClean="0"/>
          </a:p>
          <a:p>
            <a:pPr marL="0" indent="0">
              <a:buFont typeface="Arial"/>
              <a:buNone/>
            </a:pPr>
            <a:r>
              <a:rPr lang="en-US" dirty="0" smtClean="0"/>
              <a:t>	- </a:t>
            </a:r>
            <a:r>
              <a:rPr lang="en-US" dirty="0" err="1" smtClean="0"/>
              <a:t>S</a:t>
            </a:r>
            <a:r>
              <a:rPr lang="en-US" baseline="-25000" dirty="0" err="1" smtClean="0"/>
              <a:t>ref</a:t>
            </a:r>
            <a:r>
              <a:rPr lang="en-US" dirty="0" smtClean="0"/>
              <a:t> = </a:t>
            </a:r>
            <a:r>
              <a:rPr lang="en-US" dirty="0" err="1" smtClean="0"/>
              <a:t>S</a:t>
            </a:r>
            <a:r>
              <a:rPr lang="en-US" baseline="-25000" dirty="0" err="1" smtClean="0"/>
              <a:t>uplift</a:t>
            </a:r>
            <a:endParaRPr lang="en-US" dirty="0" smtClean="0"/>
          </a:p>
          <a:p>
            <a:pPr marL="0" indent="0">
              <a:buFont typeface="Arial"/>
              <a:buNone/>
            </a:pPr>
            <a:r>
              <a:rPr lang="en-US" dirty="0" smtClean="0"/>
              <a:t>	- </a:t>
            </a:r>
            <a:r>
              <a:rPr lang="en-US" dirty="0" err="1" smtClean="0"/>
              <a:t>g</a:t>
            </a:r>
            <a:r>
              <a:rPr lang="en-US" baseline="-25000" dirty="0" err="1" smtClean="0"/>
              <a:t>ref</a:t>
            </a:r>
            <a:r>
              <a:rPr lang="en-US" dirty="0" smtClean="0"/>
              <a:t> = </a:t>
            </a:r>
            <a:r>
              <a:rPr lang="en-US" dirty="0" err="1" smtClean="0"/>
              <a:t>g</a:t>
            </a:r>
            <a:r>
              <a:rPr lang="en-US" baseline="-25000" dirty="0" err="1" smtClean="0"/>
              <a:t>uplift</a:t>
            </a:r>
            <a:r>
              <a:rPr lang="en-US" dirty="0" smtClean="0"/>
              <a:t>  </a:t>
            </a:r>
            <a:r>
              <a:rPr lang="en-US" sz="1300" dirty="0" smtClean="0"/>
              <a:t>(Al-Chalabi. [1974]</a:t>
            </a:r>
            <a:r>
              <a:rPr lang="en-US" sz="1300" dirty="0" smtClean="0">
                <a:sym typeface="Wingdings" panose="05000000000000000000" pitchFamily="2" charset="2"/>
              </a:rPr>
              <a:t>)</a:t>
            </a:r>
            <a:endParaRPr lang="en-US" sz="1300" dirty="0"/>
          </a:p>
        </p:txBody>
      </p:sp>
    </p:spTree>
    <p:extLst>
      <p:ext uri="{BB962C8B-B14F-4D97-AF65-F5344CB8AC3E}">
        <p14:creationId xmlns:p14="http://schemas.microsoft.com/office/powerpoint/2010/main" val="3048781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US" dirty="0"/>
              <a:t>Net exhumation magnitude estimation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35" y="1707646"/>
            <a:ext cx="4427865" cy="380478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023" y="1707646"/>
            <a:ext cx="4464515" cy="3789574"/>
          </a:xfrm>
          <a:prstGeom prst="rect">
            <a:avLst/>
          </a:prstGeom>
        </p:spPr>
      </p:pic>
    </p:spTree>
    <p:extLst>
      <p:ext uri="{BB962C8B-B14F-4D97-AF65-F5344CB8AC3E}">
        <p14:creationId xmlns:p14="http://schemas.microsoft.com/office/powerpoint/2010/main" val="98543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US" dirty="0"/>
              <a:t>Simplified burial history of a sandstone: </a:t>
            </a:r>
            <a:r>
              <a:rPr lang="en-US" sz="3100" dirty="0"/>
              <a:t>Magnitude and timing</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41385"/>
            <a:ext cx="4526478" cy="3189544"/>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504" y="1629053"/>
            <a:ext cx="2779295" cy="2210594"/>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7504" y="4206250"/>
            <a:ext cx="2818080" cy="2262793"/>
          </a:xfrm>
          <a:prstGeom prst="rect">
            <a:avLst/>
          </a:prstGeom>
        </p:spPr>
      </p:pic>
      <p:sp>
        <p:nvSpPr>
          <p:cNvPr id="8" name="CuadroTexto 7"/>
          <p:cNvSpPr txBox="1"/>
          <p:nvPr/>
        </p:nvSpPr>
        <p:spPr>
          <a:xfrm>
            <a:off x="457200" y="1417638"/>
            <a:ext cx="4641447" cy="1200329"/>
          </a:xfrm>
          <a:prstGeom prst="rect">
            <a:avLst/>
          </a:prstGeom>
          <a:noFill/>
        </p:spPr>
        <p:txBody>
          <a:bodyPr wrap="square" rtlCol="0">
            <a:spAutoFit/>
          </a:bodyPr>
          <a:lstStyle/>
          <a:p>
            <a:pPr algn="ctr"/>
            <a:r>
              <a:rPr lang="en-US" sz="2400" dirty="0"/>
              <a:t>Burial history is recreated using the minimum, mean, and maximum net exhumation estimates</a:t>
            </a:r>
          </a:p>
        </p:txBody>
      </p:sp>
      <p:sp>
        <p:nvSpPr>
          <p:cNvPr id="3" name="TekstSylinder 2">
            <a:extLst>
              <a:ext uri="{FF2B5EF4-FFF2-40B4-BE49-F238E27FC236}">
                <a16:creationId xmlns:a16="http://schemas.microsoft.com/office/drawing/2014/main" id="{4EDCFEF8-6F23-458A-9348-CF5BD47B71CA}"/>
              </a:ext>
            </a:extLst>
          </p:cNvPr>
          <p:cNvSpPr txBox="1"/>
          <p:nvPr/>
        </p:nvSpPr>
        <p:spPr>
          <a:xfrm flipH="1">
            <a:off x="1253196" y="6090821"/>
            <a:ext cx="3318804" cy="369332"/>
          </a:xfrm>
          <a:prstGeom prst="rect">
            <a:avLst/>
          </a:prstGeom>
          <a:noFill/>
        </p:spPr>
        <p:txBody>
          <a:bodyPr wrap="square" rtlCol="0">
            <a:spAutoFit/>
          </a:bodyPr>
          <a:lstStyle/>
          <a:p>
            <a:r>
              <a:rPr lang="en-US" dirty="0" err="1"/>
              <a:t>Barent</a:t>
            </a:r>
            <a:r>
              <a:rPr lang="en-US" dirty="0"/>
              <a:t> Sea sandstone example</a:t>
            </a:r>
          </a:p>
        </p:txBody>
      </p:sp>
      <p:cxnSp>
        <p:nvCxnSpPr>
          <p:cNvPr id="11" name="Rett pilkobling 10">
            <a:extLst>
              <a:ext uri="{FF2B5EF4-FFF2-40B4-BE49-F238E27FC236}">
                <a16:creationId xmlns:a16="http://schemas.microsoft.com/office/drawing/2014/main" id="{6AD71D3A-62CD-4FA5-925C-7B5DD941547C}"/>
              </a:ext>
            </a:extLst>
          </p:cNvPr>
          <p:cNvCxnSpPr/>
          <p:nvPr/>
        </p:nvCxnSpPr>
        <p:spPr>
          <a:xfrm>
            <a:off x="3982453" y="2941385"/>
            <a:ext cx="0" cy="2830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kstSylinder 11">
            <a:extLst>
              <a:ext uri="{FF2B5EF4-FFF2-40B4-BE49-F238E27FC236}">
                <a16:creationId xmlns:a16="http://schemas.microsoft.com/office/drawing/2014/main" id="{A23F62B8-ED19-4C43-88E0-1DF23C59DD61}"/>
              </a:ext>
            </a:extLst>
          </p:cNvPr>
          <p:cNvSpPr txBox="1"/>
          <p:nvPr/>
        </p:nvSpPr>
        <p:spPr>
          <a:xfrm>
            <a:off x="6137371" y="1279138"/>
            <a:ext cx="2116292" cy="276999"/>
          </a:xfrm>
          <a:prstGeom prst="rect">
            <a:avLst/>
          </a:prstGeom>
          <a:noFill/>
        </p:spPr>
        <p:txBody>
          <a:bodyPr wrap="square" rtlCol="0">
            <a:spAutoFit/>
          </a:bodyPr>
          <a:lstStyle/>
          <a:p>
            <a:r>
              <a:rPr lang="en-US" sz="1200" dirty="0"/>
              <a:t>Lander &amp; </a:t>
            </a:r>
            <a:r>
              <a:rPr lang="en-US" sz="1200" dirty="0" err="1"/>
              <a:t>Walderhaug</a:t>
            </a:r>
            <a:r>
              <a:rPr lang="en-US" sz="1200" dirty="0"/>
              <a:t> (1999)</a:t>
            </a:r>
          </a:p>
        </p:txBody>
      </p:sp>
      <p:sp>
        <p:nvSpPr>
          <p:cNvPr id="13" name="TekstSylinder 12">
            <a:extLst>
              <a:ext uri="{FF2B5EF4-FFF2-40B4-BE49-F238E27FC236}">
                <a16:creationId xmlns:a16="http://schemas.microsoft.com/office/drawing/2014/main" id="{2ACC0C26-A931-4CDA-B501-10CA1290FA9B}"/>
              </a:ext>
            </a:extLst>
          </p:cNvPr>
          <p:cNvSpPr txBox="1"/>
          <p:nvPr/>
        </p:nvSpPr>
        <p:spPr>
          <a:xfrm>
            <a:off x="3441730" y="2724453"/>
            <a:ext cx="1427050" cy="276999"/>
          </a:xfrm>
          <a:prstGeom prst="rect">
            <a:avLst/>
          </a:prstGeom>
          <a:noFill/>
        </p:spPr>
        <p:txBody>
          <a:bodyPr wrap="square" rtlCol="0">
            <a:spAutoFit/>
          </a:bodyPr>
          <a:lstStyle/>
          <a:p>
            <a:r>
              <a:rPr lang="en-US" sz="1200" dirty="0" err="1"/>
              <a:t>Zattin</a:t>
            </a:r>
            <a:r>
              <a:rPr lang="en-US" sz="1200" dirty="0"/>
              <a:t> et al. (2016)</a:t>
            </a:r>
          </a:p>
        </p:txBody>
      </p:sp>
      <p:sp>
        <p:nvSpPr>
          <p:cNvPr id="14" name="TekstSylinder 13">
            <a:extLst>
              <a:ext uri="{FF2B5EF4-FFF2-40B4-BE49-F238E27FC236}">
                <a16:creationId xmlns:a16="http://schemas.microsoft.com/office/drawing/2014/main" id="{CE2E84BC-BB6E-4DCF-B585-C0F38EED299A}"/>
              </a:ext>
            </a:extLst>
          </p:cNvPr>
          <p:cNvSpPr txBox="1"/>
          <p:nvPr/>
        </p:nvSpPr>
        <p:spPr>
          <a:xfrm>
            <a:off x="6258398" y="3912562"/>
            <a:ext cx="2116292" cy="276999"/>
          </a:xfrm>
          <a:prstGeom prst="rect">
            <a:avLst/>
          </a:prstGeom>
          <a:noFill/>
        </p:spPr>
        <p:txBody>
          <a:bodyPr wrap="square" rtlCol="0">
            <a:spAutoFit/>
          </a:bodyPr>
          <a:lstStyle/>
          <a:p>
            <a:r>
              <a:rPr lang="en-US" sz="1200" dirty="0" err="1"/>
              <a:t>Dvorking</a:t>
            </a:r>
            <a:r>
              <a:rPr lang="en-US" sz="1200" dirty="0"/>
              <a:t> &amp; Nur (1996, 1999)</a:t>
            </a:r>
          </a:p>
        </p:txBody>
      </p:sp>
      <p:cxnSp>
        <p:nvCxnSpPr>
          <p:cNvPr id="9" name="Conector recto 8"/>
          <p:cNvCxnSpPr/>
          <p:nvPr/>
        </p:nvCxnSpPr>
        <p:spPr>
          <a:xfrm>
            <a:off x="3970730" y="3317631"/>
            <a:ext cx="0" cy="277319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43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062" y="274638"/>
            <a:ext cx="8956430" cy="1143000"/>
          </a:xfrm>
        </p:spPr>
        <p:txBody>
          <a:bodyPr>
            <a:noAutofit/>
          </a:bodyPr>
          <a:lstStyle/>
          <a:p>
            <a:pPr algn="ctr"/>
            <a:r>
              <a:rPr lang="en-US" sz="3200" dirty="0"/>
              <a:t>Evaluation of the net exhumation estimates: </a:t>
            </a:r>
            <a:r>
              <a:rPr lang="en-US" sz="3000" dirty="0"/>
              <a:t>A sandstone velocity comparison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42" y="1578233"/>
            <a:ext cx="4882100" cy="4600441"/>
          </a:xfrm>
          <a:prstGeom prst="rect">
            <a:avLst/>
          </a:prstGeom>
        </p:spPr>
      </p:pic>
      <p:sp>
        <p:nvSpPr>
          <p:cNvPr id="5" name="CuadroTexto 4"/>
          <p:cNvSpPr txBox="1"/>
          <p:nvPr/>
        </p:nvSpPr>
        <p:spPr>
          <a:xfrm>
            <a:off x="6053559" y="1932972"/>
            <a:ext cx="2546431" cy="830997"/>
          </a:xfrm>
          <a:prstGeom prst="rect">
            <a:avLst/>
          </a:prstGeom>
          <a:noFill/>
        </p:spPr>
        <p:txBody>
          <a:bodyPr wrap="square" rtlCol="0">
            <a:spAutoFit/>
          </a:bodyPr>
          <a:lstStyle/>
          <a:p>
            <a:pPr algn="ctr"/>
            <a:r>
              <a:rPr lang="en-US" sz="2400" dirty="0"/>
              <a:t>No depth correction applied</a:t>
            </a:r>
          </a:p>
        </p:txBody>
      </p:sp>
      <p:sp>
        <p:nvSpPr>
          <p:cNvPr id="6" name="CuadroTexto 5"/>
          <p:cNvSpPr txBox="1"/>
          <p:nvPr/>
        </p:nvSpPr>
        <p:spPr>
          <a:xfrm>
            <a:off x="6053558" y="3903531"/>
            <a:ext cx="2546431" cy="1938992"/>
          </a:xfrm>
          <a:prstGeom prst="rect">
            <a:avLst/>
          </a:prstGeom>
          <a:noFill/>
        </p:spPr>
        <p:txBody>
          <a:bodyPr wrap="square" rtlCol="0">
            <a:spAutoFit/>
          </a:bodyPr>
          <a:lstStyle/>
          <a:p>
            <a:pPr algn="ctr"/>
            <a:r>
              <a:rPr lang="en-US" sz="2400" dirty="0"/>
              <a:t>Depth corrected using the estimated net exhumation magnitudes</a:t>
            </a:r>
          </a:p>
        </p:txBody>
      </p:sp>
      <p:sp>
        <p:nvSpPr>
          <p:cNvPr id="3" name="CuadroTexto 2"/>
          <p:cNvSpPr txBox="1"/>
          <p:nvPr/>
        </p:nvSpPr>
        <p:spPr>
          <a:xfrm>
            <a:off x="3632649" y="6154603"/>
            <a:ext cx="2262554" cy="276999"/>
          </a:xfrm>
          <a:prstGeom prst="rect">
            <a:avLst/>
          </a:prstGeom>
          <a:noFill/>
        </p:spPr>
        <p:txBody>
          <a:bodyPr wrap="square" rtlCol="0">
            <a:spAutoFit/>
          </a:bodyPr>
          <a:lstStyle/>
          <a:p>
            <a:r>
              <a:rPr lang="en-US" sz="1200" dirty="0" err="1" smtClean="0"/>
              <a:t>Vucelic</a:t>
            </a:r>
            <a:r>
              <a:rPr lang="en-US" sz="1200" dirty="0" smtClean="0"/>
              <a:t> et al. (2017)</a:t>
            </a:r>
            <a:endParaRPr lang="en-US" sz="1200" dirty="0"/>
          </a:p>
        </p:txBody>
      </p:sp>
    </p:spTree>
    <p:extLst>
      <p:ext uri="{BB962C8B-B14F-4D97-AF65-F5344CB8AC3E}">
        <p14:creationId xmlns:p14="http://schemas.microsoft.com/office/powerpoint/2010/main" val="3621575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Conclusion</a:t>
            </a:r>
          </a:p>
        </p:txBody>
      </p:sp>
      <p:sp>
        <p:nvSpPr>
          <p:cNvPr id="3" name="Content Placeholder 2"/>
          <p:cNvSpPr>
            <a:spLocks noGrp="1"/>
          </p:cNvSpPr>
          <p:nvPr>
            <p:ph idx="1"/>
          </p:nvPr>
        </p:nvSpPr>
        <p:spPr>
          <a:xfrm>
            <a:off x="457200" y="1600200"/>
            <a:ext cx="8302752" cy="4525963"/>
          </a:xfrm>
        </p:spPr>
        <p:txBody>
          <a:bodyPr>
            <a:normAutofit fontScale="92500" lnSpcReduction="20000"/>
          </a:bodyPr>
          <a:lstStyle/>
          <a:p>
            <a:r>
              <a:rPr lang="en-US" altLang="en-US" dirty="0"/>
              <a:t>Effective-medium compaction-based method that allows for estimating net exhumation magnitudes from traveltime measurements</a:t>
            </a:r>
            <a:r>
              <a:rPr lang="en-US" dirty="0"/>
              <a:t>.</a:t>
            </a:r>
          </a:p>
          <a:p>
            <a:pPr marL="0" indent="0">
              <a:buNone/>
            </a:pPr>
            <a:endParaRPr lang="en-US" altLang="en-US" dirty="0"/>
          </a:p>
          <a:p>
            <a:r>
              <a:rPr lang="en-US" dirty="0"/>
              <a:t>The net exhumation estimates are in agreement with published net uplift magnitudes.</a:t>
            </a:r>
          </a:p>
          <a:p>
            <a:endParaRPr lang="en-US" dirty="0"/>
          </a:p>
          <a:p>
            <a:r>
              <a:rPr lang="en-US" dirty="0"/>
              <a:t>The burial history curves of clean sandstones constructed using our net exhumation estimates, explain the petrophysical properties observed at well location.</a:t>
            </a:r>
          </a:p>
          <a:p>
            <a:endParaRPr lang="en-US" altLang="en-US" dirty="0"/>
          </a:p>
          <a:p>
            <a:r>
              <a:rPr lang="en-US" dirty="0"/>
              <a:t>The velocity of the Barents Sea </a:t>
            </a:r>
            <a:r>
              <a:rPr lang="en-US" dirty="0" smtClean="0"/>
              <a:t>sandstones corrected </a:t>
            </a:r>
            <a:r>
              <a:rPr lang="en-US" dirty="0"/>
              <a:t>for exhumation using our estimates is in agreement with the velocity of non-uplifted sands from the </a:t>
            </a:r>
            <a:r>
              <a:rPr lang="en-US" dirty="0" smtClean="0"/>
              <a:t>Norwegian Sea </a:t>
            </a:r>
            <a:r>
              <a:rPr lang="en-US" dirty="0"/>
              <a:t>and North Sea.</a:t>
            </a:r>
            <a:endParaRPr lang="en-US" altLang="en-US" dirty="0"/>
          </a:p>
          <a:p>
            <a:pPr marL="0" indent="0">
              <a:buNone/>
            </a:pPr>
            <a:endParaRPr lang="en-US" altLang="en-US" dirty="0"/>
          </a:p>
          <a:p>
            <a:endParaRPr lang="en-US" altLang="en-US" dirty="0"/>
          </a:p>
          <a:p>
            <a:endParaRPr lang="en-US" dirty="0"/>
          </a:p>
          <a:p>
            <a:endParaRPr lang="en-US" dirty="0"/>
          </a:p>
        </p:txBody>
      </p:sp>
    </p:spTree>
    <p:extLst>
      <p:ext uri="{BB962C8B-B14F-4D97-AF65-F5344CB8AC3E}">
        <p14:creationId xmlns:p14="http://schemas.microsoft.com/office/powerpoint/2010/main" val="2701307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2075" y="2859801"/>
            <a:ext cx="3089179" cy="923330"/>
          </a:xfrm>
          <a:prstGeom prst="rect">
            <a:avLst/>
          </a:prstGeom>
          <a:noFill/>
        </p:spPr>
        <p:txBody>
          <a:bodyPr wrap="none" rtlCol="0">
            <a:spAutoFit/>
          </a:bodyPr>
          <a:lstStyle/>
          <a:p>
            <a:r>
              <a:rPr lang="en-US" sz="5400" dirty="0"/>
              <a:t>Thank you</a:t>
            </a:r>
          </a:p>
        </p:txBody>
      </p:sp>
    </p:spTree>
    <p:extLst>
      <p:ext uri="{BB962C8B-B14F-4D97-AF65-F5344CB8AC3E}">
        <p14:creationId xmlns:p14="http://schemas.microsoft.com/office/powerpoint/2010/main" val="1806526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314874-A0C3-447E-909C-15C88348C5A5}"/>
              </a:ext>
            </a:extLst>
          </p:cNvPr>
          <p:cNvSpPr>
            <a:spLocks noGrp="1"/>
          </p:cNvSpPr>
          <p:nvPr>
            <p:ph type="title"/>
          </p:nvPr>
        </p:nvSpPr>
        <p:spPr>
          <a:xfrm>
            <a:off x="457200" y="56908"/>
            <a:ext cx="8229600" cy="1143000"/>
          </a:xfrm>
        </p:spPr>
        <p:txBody>
          <a:bodyPr/>
          <a:lstStyle/>
          <a:p>
            <a:pPr algn="ctr"/>
            <a:r>
              <a:rPr lang="en-US" dirty="0"/>
              <a:t>References</a:t>
            </a:r>
          </a:p>
        </p:txBody>
      </p:sp>
      <p:sp>
        <p:nvSpPr>
          <p:cNvPr id="3" name="Plassholder for innhold 2">
            <a:extLst>
              <a:ext uri="{FF2B5EF4-FFF2-40B4-BE49-F238E27FC236}">
                <a16:creationId xmlns:a16="http://schemas.microsoft.com/office/drawing/2014/main" id="{AED99FB5-4DDC-44B1-9EB8-538D72C0CE8C}"/>
              </a:ext>
            </a:extLst>
          </p:cNvPr>
          <p:cNvSpPr>
            <a:spLocks noGrp="1"/>
          </p:cNvSpPr>
          <p:nvPr>
            <p:ph idx="1"/>
          </p:nvPr>
        </p:nvSpPr>
        <p:spPr>
          <a:xfrm>
            <a:off x="457200" y="1148008"/>
            <a:ext cx="8229600" cy="4525963"/>
          </a:xfrm>
        </p:spPr>
        <p:txBody>
          <a:bodyPr>
            <a:noAutofit/>
          </a:bodyPr>
          <a:lstStyle/>
          <a:p>
            <a:pPr>
              <a:buFont typeface="Wingdings" panose="05000000000000000000" pitchFamily="2" charset="2"/>
              <a:buChar char="Ø"/>
            </a:pPr>
            <a:r>
              <a:rPr lang="en-US" sz="1100" dirty="0"/>
              <a:t>Al-Chalabi. </a:t>
            </a:r>
            <a:r>
              <a:rPr lang="en-US" sz="1100" dirty="0" smtClean="0"/>
              <a:t>(1974) </a:t>
            </a:r>
            <a:r>
              <a:rPr lang="en-US" sz="1100" dirty="0"/>
              <a:t>An Analysis of Stacking, </a:t>
            </a:r>
            <a:r>
              <a:rPr lang="en-US" sz="1100" dirty="0" err="1"/>
              <a:t>rms</a:t>
            </a:r>
            <a:r>
              <a:rPr lang="en-US" sz="1100" dirty="0"/>
              <a:t>, Average, and Interval Velocities of a Horizontally Layered Ground. Geophysical Prospecting, 22, 458–475</a:t>
            </a:r>
            <a:r>
              <a:rPr lang="en-US" sz="1100" dirty="0" smtClean="0"/>
              <a:t>.</a:t>
            </a:r>
          </a:p>
          <a:p>
            <a:pPr marL="0" indent="0">
              <a:buNone/>
            </a:pPr>
            <a:endParaRPr lang="en-US" sz="1100" dirty="0" smtClean="0"/>
          </a:p>
          <a:p>
            <a:pPr>
              <a:buFont typeface="Wingdings" panose="05000000000000000000" pitchFamily="2" charset="2"/>
              <a:buChar char="Ø"/>
            </a:pPr>
            <a:r>
              <a:rPr lang="en-US" sz="1100" dirty="0" err="1"/>
              <a:t>Baig</a:t>
            </a:r>
            <a:r>
              <a:rPr lang="en-US" sz="1100" dirty="0"/>
              <a:t>, I., </a:t>
            </a:r>
            <a:r>
              <a:rPr lang="en-US" sz="1100" dirty="0" err="1"/>
              <a:t>Faleide</a:t>
            </a:r>
            <a:r>
              <a:rPr lang="en-US" sz="1100" dirty="0"/>
              <a:t>, J.I., </a:t>
            </a:r>
            <a:r>
              <a:rPr lang="en-US" sz="1100" dirty="0" err="1"/>
              <a:t>Jahren</a:t>
            </a:r>
            <a:r>
              <a:rPr lang="en-US" sz="1100" dirty="0"/>
              <a:t>, J. and </a:t>
            </a:r>
            <a:r>
              <a:rPr lang="en-US" sz="1100" dirty="0" err="1"/>
              <a:t>Mondol</a:t>
            </a:r>
            <a:r>
              <a:rPr lang="en-US" sz="1100" dirty="0"/>
              <a:t>, N.H. </a:t>
            </a:r>
            <a:r>
              <a:rPr lang="en-US" sz="1100" dirty="0" smtClean="0"/>
              <a:t>(2016</a:t>
            </a:r>
            <a:r>
              <a:rPr lang="en-US" sz="1100" dirty="0"/>
              <a:t>)</a:t>
            </a:r>
            <a:r>
              <a:rPr lang="en-US" sz="1100" dirty="0" smtClean="0"/>
              <a:t> </a:t>
            </a:r>
            <a:r>
              <a:rPr lang="en-US" sz="1100" dirty="0"/>
              <a:t>Cenozoic exhumation on the southwestern </a:t>
            </a:r>
            <a:r>
              <a:rPr lang="en-US" sz="1100" dirty="0" smtClean="0"/>
              <a:t>Barents Shelf</a:t>
            </a:r>
            <a:r>
              <a:rPr lang="en-US" sz="1100" dirty="0"/>
              <a:t>: Estimates and uncertainties constrained from compaction and thermal maturity </a:t>
            </a:r>
            <a:r>
              <a:rPr lang="en-US" sz="1100" dirty="0" smtClean="0"/>
              <a:t>analyses. Marine </a:t>
            </a:r>
            <a:r>
              <a:rPr lang="en-US" sz="1100" dirty="0"/>
              <a:t>and Petroleum Geology, 73(Supplement C), 105–130.</a:t>
            </a:r>
          </a:p>
          <a:p>
            <a:endParaRPr lang="en-US" sz="1100" dirty="0"/>
          </a:p>
          <a:p>
            <a:pPr>
              <a:buFont typeface="Wingdings" panose="05000000000000000000" pitchFamily="2" charset="2"/>
              <a:buChar char="Ø"/>
            </a:pPr>
            <a:r>
              <a:rPr lang="en-US" sz="1100" dirty="0"/>
              <a:t>Corcoran, D. V. and Dore, A. G. (2005). A review of techniques for the estimation of magnitude and timing of exhumation in offshore basins. Earth-Science Reviews, 72:129-168.</a:t>
            </a:r>
          </a:p>
          <a:p>
            <a:endParaRPr lang="en-US" sz="1100" dirty="0"/>
          </a:p>
          <a:p>
            <a:pPr>
              <a:buFont typeface="Wingdings" panose="05000000000000000000" pitchFamily="2" charset="2"/>
              <a:buChar char="Ø"/>
            </a:pPr>
            <a:r>
              <a:rPr lang="en-US" sz="1100" dirty="0" err="1"/>
              <a:t>Dvorkin</a:t>
            </a:r>
            <a:r>
              <a:rPr lang="en-US" sz="1100" dirty="0"/>
              <a:t>, J., Prasad, M., A., S., and Lavoie, D. (1999). Elasticity of marine sediments: Rock physics modeling. GEOPHYSICAL RESEARCH LETTERS, 26(12):1781–1784.</a:t>
            </a:r>
          </a:p>
          <a:p>
            <a:endParaRPr lang="en-US" sz="1100" dirty="0"/>
          </a:p>
          <a:p>
            <a:pPr>
              <a:buFont typeface="Wingdings" panose="05000000000000000000" pitchFamily="2" charset="2"/>
              <a:buChar char="Ø"/>
            </a:pPr>
            <a:r>
              <a:rPr lang="en-US" sz="1100" dirty="0" err="1"/>
              <a:t>Dvorkin</a:t>
            </a:r>
            <a:r>
              <a:rPr lang="en-US" sz="1100" dirty="0"/>
              <a:t>, J. and Nur, A. (1996). Elasticity of high-porosity sandstones: Theory for two north sea data sets. Geophysics, 61(5):1363–1370.</a:t>
            </a:r>
          </a:p>
          <a:p>
            <a:endParaRPr lang="en-US" sz="1100" dirty="0"/>
          </a:p>
          <a:p>
            <a:pPr>
              <a:buFont typeface="Wingdings" panose="05000000000000000000" pitchFamily="2" charset="2"/>
              <a:buChar char="Ø"/>
            </a:pPr>
            <a:r>
              <a:rPr lang="en-US" sz="1100" dirty="0"/>
              <a:t>Lander, R.H. and </a:t>
            </a:r>
            <a:r>
              <a:rPr lang="en-US" sz="1100" dirty="0" err="1"/>
              <a:t>Walderhaug</a:t>
            </a:r>
            <a:r>
              <a:rPr lang="en-US" sz="1100" dirty="0"/>
              <a:t>, O. </a:t>
            </a:r>
            <a:r>
              <a:rPr lang="en-US" sz="1100" dirty="0" smtClean="0"/>
              <a:t>(1999</a:t>
            </a:r>
            <a:r>
              <a:rPr lang="en-US" sz="1100" dirty="0"/>
              <a:t>)</a:t>
            </a:r>
            <a:r>
              <a:rPr lang="en-US" sz="1100" dirty="0" smtClean="0"/>
              <a:t> </a:t>
            </a:r>
            <a:r>
              <a:rPr lang="en-US" sz="1100" dirty="0"/>
              <a:t>Predicting Porosity through Simulating Sandstone Compaction and Quartz Cementation. AAPG Bulletin, 83(3), 433–449.</a:t>
            </a:r>
          </a:p>
          <a:p>
            <a:endParaRPr lang="en-US" sz="1100" dirty="0"/>
          </a:p>
          <a:p>
            <a:pPr>
              <a:buFont typeface="Wingdings" panose="05000000000000000000" pitchFamily="2" charset="2"/>
              <a:buChar char="Ø"/>
            </a:pPr>
            <a:r>
              <a:rPr lang="en-US" sz="1100" dirty="0" err="1"/>
              <a:t>Stovas</a:t>
            </a:r>
            <a:r>
              <a:rPr lang="en-US" sz="1100" dirty="0"/>
              <a:t>, A. and Ursin, B. </a:t>
            </a:r>
            <a:r>
              <a:rPr lang="en-US" sz="1100" dirty="0" smtClean="0"/>
              <a:t>(2007</a:t>
            </a:r>
            <a:r>
              <a:rPr lang="en-US" sz="1100" dirty="0"/>
              <a:t>)</a:t>
            </a:r>
            <a:r>
              <a:rPr lang="en-US" sz="1100" dirty="0" smtClean="0"/>
              <a:t> </a:t>
            </a:r>
            <a:r>
              <a:rPr lang="en-US" sz="1100" dirty="0"/>
              <a:t>Estimation of layer parameters for linear P- and S- wave velocity functions. Geophysics, 72(3), U27–U30.</a:t>
            </a:r>
          </a:p>
          <a:p>
            <a:pPr>
              <a:buFont typeface="Wingdings" panose="05000000000000000000" pitchFamily="2" charset="2"/>
              <a:buChar char="Ø"/>
            </a:pPr>
            <a:endParaRPr lang="en-US" sz="1100" dirty="0"/>
          </a:p>
          <a:p>
            <a:pPr>
              <a:buFont typeface="Wingdings" panose="05000000000000000000" pitchFamily="2" charset="2"/>
              <a:buChar char="Ø"/>
            </a:pPr>
            <a:r>
              <a:rPr lang="en-US" sz="1100" dirty="0" err="1"/>
              <a:t>Vucelic</a:t>
            </a:r>
            <a:r>
              <a:rPr lang="en-US" sz="1100" dirty="0"/>
              <a:t>, L. A. B., </a:t>
            </a:r>
            <a:r>
              <a:rPr lang="en-US" sz="1100" dirty="0" err="1"/>
              <a:t>Duffaut</a:t>
            </a:r>
            <a:r>
              <a:rPr lang="en-US" sz="1100" dirty="0"/>
              <a:t>, K., and </a:t>
            </a:r>
            <a:r>
              <a:rPr lang="en-US" sz="1100" dirty="0" err="1"/>
              <a:t>Avseth</a:t>
            </a:r>
            <a:r>
              <a:rPr lang="en-US" sz="1100" dirty="0"/>
              <a:t>, P. (2017). Burial induced changes in physical sandstone properties: A case study of north sea and </a:t>
            </a:r>
            <a:r>
              <a:rPr lang="en-US" sz="1100" dirty="0" err="1"/>
              <a:t>norwegian</a:t>
            </a:r>
            <a:r>
              <a:rPr lang="en-US" sz="1100" dirty="0"/>
              <a:t> sea sandstone formations. In SEG Technical Program Expanded Abstracts 2017, pages 3626–3631. Society of Exploration Geophysicists.</a:t>
            </a:r>
          </a:p>
          <a:p>
            <a:pPr>
              <a:buFont typeface="Wingdings" panose="05000000000000000000" pitchFamily="2" charset="2"/>
              <a:buChar char="Ø"/>
            </a:pPr>
            <a:endParaRPr lang="en-US" sz="1100" dirty="0"/>
          </a:p>
          <a:p>
            <a:pPr>
              <a:buFont typeface="Wingdings" panose="05000000000000000000" pitchFamily="2" charset="2"/>
              <a:buChar char="Ø"/>
            </a:pPr>
            <a:r>
              <a:rPr lang="en-US" sz="1100" dirty="0" err="1"/>
              <a:t>Zattin</a:t>
            </a:r>
            <a:r>
              <a:rPr lang="en-US" sz="1100" dirty="0"/>
              <a:t>, M., </a:t>
            </a:r>
            <a:r>
              <a:rPr lang="en-US" sz="1100" dirty="0" err="1"/>
              <a:t>Andreucci</a:t>
            </a:r>
            <a:r>
              <a:rPr lang="en-US" sz="1100" dirty="0"/>
              <a:t>, B., de </a:t>
            </a:r>
            <a:r>
              <a:rPr lang="en-US" sz="1100" dirty="0" err="1"/>
              <a:t>Toffoli</a:t>
            </a:r>
            <a:r>
              <a:rPr lang="en-US" sz="1100" dirty="0"/>
              <a:t>, B., </a:t>
            </a:r>
            <a:r>
              <a:rPr lang="en-US" sz="1100" dirty="0" err="1"/>
              <a:t>Grigo</a:t>
            </a:r>
            <a:r>
              <a:rPr lang="en-US" sz="1100" dirty="0"/>
              <a:t>, D., and </a:t>
            </a:r>
            <a:r>
              <a:rPr lang="en-US" sz="1100" dirty="0" err="1"/>
              <a:t>Tsikalas</a:t>
            </a:r>
            <a:r>
              <a:rPr lang="en-US" sz="1100" dirty="0"/>
              <a:t>, F. (2016). Thermochronological constraints to late </a:t>
            </a:r>
            <a:r>
              <a:rPr lang="en-US" sz="1100" dirty="0" err="1"/>
              <a:t>cenozoic</a:t>
            </a:r>
            <a:r>
              <a:rPr lang="en-US" sz="1100" dirty="0"/>
              <a:t> exhumation of the </a:t>
            </a:r>
            <a:r>
              <a:rPr lang="en-US" sz="1100" dirty="0" err="1"/>
              <a:t>barents</a:t>
            </a:r>
            <a:r>
              <a:rPr lang="en-US" sz="1100" dirty="0"/>
              <a:t> sea shelf. Marine and Petroleum Geology, 73:97–104.</a:t>
            </a:r>
          </a:p>
        </p:txBody>
      </p:sp>
    </p:spTree>
    <p:extLst>
      <p:ext uri="{BB962C8B-B14F-4D97-AF65-F5344CB8AC3E}">
        <p14:creationId xmlns:p14="http://schemas.microsoft.com/office/powerpoint/2010/main" val="1563210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a:t>
            </a:r>
          </a:p>
        </p:txBody>
      </p:sp>
      <p:sp>
        <p:nvSpPr>
          <p:cNvPr id="3" name="Content Placeholder 2"/>
          <p:cNvSpPr>
            <a:spLocks noGrp="1"/>
          </p:cNvSpPr>
          <p:nvPr>
            <p:ph idx="1"/>
          </p:nvPr>
        </p:nvSpPr>
        <p:spPr>
          <a:xfrm>
            <a:off x="457200" y="1600200"/>
            <a:ext cx="8229600" cy="4525963"/>
          </a:xfrm>
        </p:spPr>
        <p:txBody>
          <a:bodyPr/>
          <a:lstStyle/>
          <a:p>
            <a:r>
              <a:rPr lang="en-US" altLang="en-US" dirty="0"/>
              <a:t>The presentation aims to demonstrate the use of seismic traveltime measurements to estimate the magnitude of net exhumation/uplift in sedimentary basin areas.</a:t>
            </a:r>
          </a:p>
          <a:p>
            <a:endParaRPr lang="en-US" dirty="0"/>
          </a:p>
          <a:p>
            <a:endParaRPr lang="en-US" dirty="0"/>
          </a:p>
        </p:txBody>
      </p:sp>
      <p:sp>
        <p:nvSpPr>
          <p:cNvPr id="4" name="Content Placeholder 2"/>
          <p:cNvSpPr txBox="1">
            <a:spLocks/>
          </p:cNvSpPr>
          <p:nvPr/>
        </p:nvSpPr>
        <p:spPr>
          <a:xfrm>
            <a:off x="457200" y="4041669"/>
            <a:ext cx="8613648" cy="17761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Acknowledgement</a:t>
            </a:r>
          </a:p>
          <a:p>
            <a:pPr lvl="1"/>
            <a:r>
              <a:rPr lang="en-US" dirty="0"/>
              <a:t>NTNU supporting the ongoing research on net erosion estimation</a:t>
            </a:r>
          </a:p>
          <a:p>
            <a:pPr lvl="1"/>
            <a:r>
              <a:rPr lang="en-US" dirty="0"/>
              <a:t>NPD and Schlumberger for data  </a:t>
            </a:r>
          </a:p>
          <a:p>
            <a:pPr lvl="1"/>
            <a:r>
              <a:rPr lang="en-US" dirty="0"/>
              <a:t>CREWES and Gary Margrave for Ray Tracing facility</a:t>
            </a:r>
          </a:p>
          <a:p>
            <a:pPr lvl="1"/>
            <a:r>
              <a:rPr lang="en-US" dirty="0"/>
              <a:t>NRC for EAGE Conference &amp; Exhibition 2018 Sponsorship</a:t>
            </a:r>
          </a:p>
        </p:txBody>
      </p:sp>
    </p:spTree>
    <p:extLst>
      <p:ext uri="{BB962C8B-B14F-4D97-AF65-F5344CB8AC3E}">
        <p14:creationId xmlns:p14="http://schemas.microsoft.com/office/powerpoint/2010/main" val="2418956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67344" cy="1143000"/>
          </a:xfrm>
        </p:spPr>
        <p:txBody>
          <a:bodyPr>
            <a:noAutofit/>
          </a:bodyPr>
          <a:lstStyle/>
          <a:p>
            <a:pPr algn="ctr"/>
            <a:r>
              <a:rPr lang="en-US" dirty="0"/>
              <a:t>What is net exhumation? </a:t>
            </a:r>
          </a:p>
        </p:txBody>
      </p:sp>
      <p:sp>
        <p:nvSpPr>
          <p:cNvPr id="3" name="Content Placeholder 2"/>
          <p:cNvSpPr>
            <a:spLocks noGrp="1"/>
          </p:cNvSpPr>
          <p:nvPr>
            <p:ph idx="1"/>
          </p:nvPr>
        </p:nvSpPr>
        <p:spPr>
          <a:xfrm>
            <a:off x="457200" y="1444752"/>
            <a:ext cx="8467344" cy="5065776"/>
          </a:xfrm>
        </p:spPr>
        <p:txBody>
          <a:bodyPr>
            <a:normAutofit/>
          </a:bodyPr>
          <a:lstStyle/>
          <a:p>
            <a:r>
              <a:rPr lang="en-US" sz="2200" dirty="0"/>
              <a:t>Net exhumation magnitude: the difference between the present day burial depth of a reference unit and its maximum burial depth prior to exhumation </a:t>
            </a:r>
            <a:r>
              <a:rPr lang="en-US" sz="1200" dirty="0"/>
              <a:t>(Corcoran and Dore, 2005).</a:t>
            </a:r>
          </a:p>
          <a:p>
            <a:pPr lvl="1"/>
            <a:endParaRPr lang="en-US" dirty="0"/>
          </a:p>
          <a:p>
            <a:pPr lvl="2"/>
            <a:endParaRPr lang="en-US" dirty="0"/>
          </a:p>
        </p:txBody>
      </p:sp>
      <p:pic>
        <p:nvPicPr>
          <p:cNvPr id="11" name="Imagen 4">
            <a:extLst>
              <a:ext uri="{FF2B5EF4-FFF2-40B4-BE49-F238E27FC236}">
                <a16:creationId xmlns:a16="http://schemas.microsoft.com/office/drawing/2014/main" id="{84F4CAA2-F73D-4613-8537-30749F621C32}"/>
              </a:ext>
            </a:extLst>
          </p:cNvPr>
          <p:cNvPicPr>
            <a:picLocks noChangeAspect="1"/>
          </p:cNvPicPr>
          <p:nvPr/>
        </p:nvPicPr>
        <p:blipFill>
          <a:blip r:embed="rId3"/>
          <a:stretch>
            <a:fillRect/>
          </a:stretch>
        </p:blipFill>
        <p:spPr>
          <a:xfrm>
            <a:off x="1210689" y="3300992"/>
            <a:ext cx="4221361" cy="3167618"/>
          </a:xfrm>
          <a:prstGeom prst="rect">
            <a:avLst/>
          </a:prstGeom>
          <a:ln>
            <a:noFill/>
          </a:ln>
        </p:spPr>
      </p:pic>
      <p:pic>
        <p:nvPicPr>
          <p:cNvPr id="12" name="Imagen 5">
            <a:extLst>
              <a:ext uri="{FF2B5EF4-FFF2-40B4-BE49-F238E27FC236}">
                <a16:creationId xmlns:a16="http://schemas.microsoft.com/office/drawing/2014/main" id="{CF52D302-7544-4B00-A42F-E7FD53E3D3BD}"/>
              </a:ext>
            </a:extLst>
          </p:cNvPr>
          <p:cNvPicPr>
            <a:picLocks noChangeAspect="1"/>
          </p:cNvPicPr>
          <p:nvPr/>
        </p:nvPicPr>
        <p:blipFill>
          <a:blip r:embed="rId4"/>
          <a:stretch>
            <a:fillRect/>
          </a:stretch>
        </p:blipFill>
        <p:spPr>
          <a:xfrm>
            <a:off x="9678033" y="3214895"/>
            <a:ext cx="1552123" cy="3139256"/>
          </a:xfrm>
          <a:prstGeom prst="rect">
            <a:avLst/>
          </a:prstGeom>
        </p:spPr>
      </p:pic>
      <p:cxnSp>
        <p:nvCxnSpPr>
          <p:cNvPr id="13" name="Conector recto de flecha 7">
            <a:extLst>
              <a:ext uri="{FF2B5EF4-FFF2-40B4-BE49-F238E27FC236}">
                <a16:creationId xmlns:a16="http://schemas.microsoft.com/office/drawing/2014/main" id="{D65B4D3C-A69F-4CED-9067-247900AC5966}"/>
              </a:ext>
            </a:extLst>
          </p:cNvPr>
          <p:cNvCxnSpPr>
            <a:cxnSpLocks/>
          </p:cNvCxnSpPr>
          <p:nvPr/>
        </p:nvCxnSpPr>
        <p:spPr>
          <a:xfrm>
            <a:off x="4191235" y="5125817"/>
            <a:ext cx="0" cy="1153063"/>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9">
            <a:extLst>
              <a:ext uri="{FF2B5EF4-FFF2-40B4-BE49-F238E27FC236}">
                <a16:creationId xmlns:a16="http://schemas.microsoft.com/office/drawing/2014/main" id="{4FBCD45F-802A-4D35-B9FE-F278A184A3EF}"/>
              </a:ext>
            </a:extLst>
          </p:cNvPr>
          <p:cNvCxnSpPr>
            <a:cxnSpLocks/>
          </p:cNvCxnSpPr>
          <p:nvPr/>
        </p:nvCxnSpPr>
        <p:spPr>
          <a:xfrm>
            <a:off x="10026413" y="5273509"/>
            <a:ext cx="120374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Rett pilkobling 24">
            <a:extLst>
              <a:ext uri="{FF2B5EF4-FFF2-40B4-BE49-F238E27FC236}">
                <a16:creationId xmlns:a16="http://schemas.microsoft.com/office/drawing/2014/main" id="{960E0E32-090E-4816-B440-F6D4B21D7F9C}"/>
              </a:ext>
            </a:extLst>
          </p:cNvPr>
          <p:cNvCxnSpPr/>
          <p:nvPr/>
        </p:nvCxnSpPr>
        <p:spPr>
          <a:xfrm>
            <a:off x="4618892" y="3300992"/>
            <a:ext cx="0" cy="2979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kstSylinder 25">
            <a:extLst>
              <a:ext uri="{FF2B5EF4-FFF2-40B4-BE49-F238E27FC236}">
                <a16:creationId xmlns:a16="http://schemas.microsoft.com/office/drawing/2014/main" id="{7BDF4E71-71A4-4E89-91B2-2DE92FCDD519}"/>
              </a:ext>
            </a:extLst>
          </p:cNvPr>
          <p:cNvSpPr txBox="1"/>
          <p:nvPr/>
        </p:nvSpPr>
        <p:spPr>
          <a:xfrm>
            <a:off x="4109173" y="2880824"/>
            <a:ext cx="2121877"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Timing</a:t>
            </a:r>
          </a:p>
        </p:txBody>
      </p:sp>
      <p:sp>
        <p:nvSpPr>
          <p:cNvPr id="28" name="TekstSylinder 27">
            <a:extLst>
              <a:ext uri="{FF2B5EF4-FFF2-40B4-BE49-F238E27FC236}">
                <a16:creationId xmlns:a16="http://schemas.microsoft.com/office/drawing/2014/main" id="{458C2DAB-0E7F-41BE-9C9E-3FAB727D2670}"/>
              </a:ext>
            </a:extLst>
          </p:cNvPr>
          <p:cNvSpPr txBox="1"/>
          <p:nvPr/>
        </p:nvSpPr>
        <p:spPr>
          <a:xfrm>
            <a:off x="5539514" y="5123131"/>
            <a:ext cx="2022465" cy="1107996"/>
          </a:xfrm>
          <a:prstGeom prst="rect">
            <a:avLst/>
          </a:prstGeom>
          <a:noFill/>
        </p:spPr>
        <p:txBody>
          <a:bodyPr wrap="square" rtlCol="0">
            <a:spAutoFit/>
          </a:bodyPr>
          <a:lstStyle/>
          <a:p>
            <a:r>
              <a:rPr lang="en-US" sz="2200" b="1" dirty="0">
                <a:solidFill>
                  <a:srgbClr val="FF0000"/>
                </a:solidFill>
                <a:latin typeface="Arial" panose="020B0604020202020204" pitchFamily="34" charset="0"/>
                <a:cs typeface="Arial" panose="020B0604020202020204" pitchFamily="34" charset="0"/>
              </a:rPr>
              <a:t>Net exhumation magnitude</a:t>
            </a:r>
          </a:p>
        </p:txBody>
      </p:sp>
    </p:spTree>
    <p:extLst>
      <p:ext uri="{BB962C8B-B14F-4D97-AF65-F5344CB8AC3E}">
        <p14:creationId xmlns:p14="http://schemas.microsoft.com/office/powerpoint/2010/main" val="1946229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67344" cy="1143000"/>
          </a:xfrm>
        </p:spPr>
        <p:txBody>
          <a:bodyPr>
            <a:noAutofit/>
          </a:bodyPr>
          <a:lstStyle/>
          <a:p>
            <a:pPr algn="ctr"/>
            <a:r>
              <a:rPr lang="en-US" dirty="0"/>
              <a:t>Why net erosion/exhumation studies? </a:t>
            </a:r>
          </a:p>
        </p:txBody>
      </p:sp>
      <p:sp>
        <p:nvSpPr>
          <p:cNvPr id="3" name="Content Placeholder 2"/>
          <p:cNvSpPr>
            <a:spLocks noGrp="1"/>
          </p:cNvSpPr>
          <p:nvPr>
            <p:ph idx="1"/>
          </p:nvPr>
        </p:nvSpPr>
        <p:spPr>
          <a:xfrm>
            <a:off x="457200" y="1444752"/>
            <a:ext cx="8467344" cy="5065776"/>
          </a:xfrm>
        </p:spPr>
        <p:txBody>
          <a:bodyPr>
            <a:normAutofit/>
          </a:bodyPr>
          <a:lstStyle/>
          <a:p>
            <a:r>
              <a:rPr lang="en-US" dirty="0"/>
              <a:t>The magnitude of uplift may affect HC potential in an area</a:t>
            </a:r>
          </a:p>
          <a:p>
            <a:pPr lvl="1"/>
            <a:r>
              <a:rPr lang="en-US" sz="1800" dirty="0"/>
              <a:t>Source rock maturation might stop</a:t>
            </a:r>
          </a:p>
          <a:p>
            <a:pPr lvl="1"/>
            <a:r>
              <a:rPr lang="en-US" sz="1800" dirty="0"/>
              <a:t>Poorer reservoir quality than anticipated from present day depth</a:t>
            </a:r>
          </a:p>
          <a:p>
            <a:pPr lvl="1"/>
            <a:r>
              <a:rPr lang="en-US" sz="1800" dirty="0"/>
              <a:t>Sealing capacity might deteriorate</a:t>
            </a:r>
          </a:p>
        </p:txBody>
      </p:sp>
      <p:pic>
        <p:nvPicPr>
          <p:cNvPr id="4" name="Imagen 4">
            <a:extLst>
              <a:ext uri="{FF2B5EF4-FFF2-40B4-BE49-F238E27FC236}">
                <a16:creationId xmlns:a16="http://schemas.microsoft.com/office/drawing/2014/main" id="{6C6CBFBB-A455-45EB-899F-F167FDD0F335}"/>
              </a:ext>
            </a:extLst>
          </p:cNvPr>
          <p:cNvPicPr>
            <a:picLocks noChangeAspect="1"/>
          </p:cNvPicPr>
          <p:nvPr/>
        </p:nvPicPr>
        <p:blipFill>
          <a:blip r:embed="rId3"/>
          <a:stretch>
            <a:fillRect/>
          </a:stretch>
        </p:blipFill>
        <p:spPr>
          <a:xfrm>
            <a:off x="1210689" y="3300992"/>
            <a:ext cx="4221361" cy="3167618"/>
          </a:xfrm>
          <a:prstGeom prst="rect">
            <a:avLst/>
          </a:prstGeom>
          <a:ln>
            <a:noFill/>
          </a:ln>
        </p:spPr>
      </p:pic>
      <p:cxnSp>
        <p:nvCxnSpPr>
          <p:cNvPr id="6" name="Conector recto de flecha 7">
            <a:extLst>
              <a:ext uri="{FF2B5EF4-FFF2-40B4-BE49-F238E27FC236}">
                <a16:creationId xmlns:a16="http://schemas.microsoft.com/office/drawing/2014/main" id="{159E1E05-5F87-4193-905B-8A847D77C3A2}"/>
              </a:ext>
            </a:extLst>
          </p:cNvPr>
          <p:cNvCxnSpPr>
            <a:cxnSpLocks/>
          </p:cNvCxnSpPr>
          <p:nvPr/>
        </p:nvCxnSpPr>
        <p:spPr>
          <a:xfrm>
            <a:off x="4191235" y="5125817"/>
            <a:ext cx="0" cy="1153063"/>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kstSylinder 15">
            <a:extLst>
              <a:ext uri="{FF2B5EF4-FFF2-40B4-BE49-F238E27FC236}">
                <a16:creationId xmlns:a16="http://schemas.microsoft.com/office/drawing/2014/main" id="{9DBACE0C-8214-4017-AC62-FEE5BE2AEA50}"/>
              </a:ext>
            </a:extLst>
          </p:cNvPr>
          <p:cNvSpPr txBox="1"/>
          <p:nvPr/>
        </p:nvSpPr>
        <p:spPr>
          <a:xfrm>
            <a:off x="6093006" y="3764134"/>
            <a:ext cx="2121877"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Magnitude</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Timing</a:t>
            </a:r>
          </a:p>
        </p:txBody>
      </p:sp>
    </p:spTree>
    <p:extLst>
      <p:ext uri="{BB962C8B-B14F-4D97-AF65-F5344CB8AC3E}">
        <p14:creationId xmlns:p14="http://schemas.microsoft.com/office/powerpoint/2010/main" val="146007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Net erosion estimation techniques</a:t>
            </a:r>
            <a:br>
              <a:rPr lang="en-US" sz="4000" dirty="0"/>
            </a:br>
            <a:r>
              <a:rPr lang="en-US" sz="3300" dirty="0"/>
              <a:t>Well data</a:t>
            </a:r>
          </a:p>
        </p:txBody>
      </p:sp>
      <p:sp>
        <p:nvSpPr>
          <p:cNvPr id="3" name="Content Placeholder 2"/>
          <p:cNvSpPr>
            <a:spLocks noGrp="1"/>
          </p:cNvSpPr>
          <p:nvPr>
            <p:ph idx="1"/>
          </p:nvPr>
        </p:nvSpPr>
        <p:spPr/>
        <p:txBody>
          <a:bodyPr>
            <a:normAutofit fontScale="92500" lnSpcReduction="10000"/>
          </a:bodyPr>
          <a:lstStyle/>
          <a:p>
            <a:r>
              <a:rPr lang="en-US" dirty="0"/>
              <a:t>Sediment compaction depth trends</a:t>
            </a:r>
          </a:p>
          <a:p>
            <a:pPr lvl="1"/>
            <a:r>
              <a:rPr lang="en-US" dirty="0"/>
              <a:t>Link to geophysical data</a:t>
            </a:r>
          </a:p>
          <a:p>
            <a:endParaRPr lang="en-US" dirty="0"/>
          </a:p>
          <a:p>
            <a:r>
              <a:rPr lang="en-US" dirty="0"/>
              <a:t>Sandstones diagenesis</a:t>
            </a:r>
          </a:p>
          <a:p>
            <a:endParaRPr lang="en-US" dirty="0"/>
          </a:p>
          <a:p>
            <a:r>
              <a:rPr lang="en-US" dirty="0"/>
              <a:t>Clay mineralogy</a:t>
            </a:r>
          </a:p>
          <a:p>
            <a:endParaRPr lang="en-US" dirty="0"/>
          </a:p>
          <a:p>
            <a:r>
              <a:rPr lang="en-US" dirty="0" err="1"/>
              <a:t>Vitrinite</a:t>
            </a:r>
            <a:r>
              <a:rPr lang="en-US" dirty="0"/>
              <a:t> reflectance </a:t>
            </a:r>
          </a:p>
          <a:p>
            <a:endParaRPr lang="en-US" dirty="0"/>
          </a:p>
          <a:p>
            <a:r>
              <a:rPr lang="en-US" dirty="0"/>
              <a:t>Apatite fission-tracks</a:t>
            </a:r>
          </a:p>
          <a:p>
            <a:endParaRPr lang="en-US" dirty="0"/>
          </a:p>
          <a:p>
            <a:r>
              <a:rPr lang="en-US" dirty="0"/>
              <a:t>T-Max</a:t>
            </a:r>
          </a:p>
          <a:p>
            <a:endParaRPr lang="en-US" dirty="0"/>
          </a:p>
        </p:txBody>
      </p:sp>
    </p:spTree>
    <p:extLst>
      <p:ext uri="{BB962C8B-B14F-4D97-AF65-F5344CB8AC3E}">
        <p14:creationId xmlns:p14="http://schemas.microsoft.com/office/powerpoint/2010/main" val="2038646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Net erosion estimation techniques</a:t>
            </a:r>
            <a:br>
              <a:rPr lang="en-US" sz="4000" dirty="0"/>
            </a:br>
            <a:r>
              <a:rPr lang="en-US" sz="3300" dirty="0"/>
              <a:t>Well data</a:t>
            </a:r>
          </a:p>
        </p:txBody>
      </p:sp>
      <p:sp>
        <p:nvSpPr>
          <p:cNvPr id="3" name="Content Placeholder 2"/>
          <p:cNvSpPr>
            <a:spLocks noGrp="1"/>
          </p:cNvSpPr>
          <p:nvPr>
            <p:ph idx="1"/>
          </p:nvPr>
        </p:nvSpPr>
        <p:spPr/>
        <p:txBody>
          <a:bodyPr>
            <a:normAutofit fontScale="92500" lnSpcReduction="10000"/>
          </a:bodyPr>
          <a:lstStyle/>
          <a:p>
            <a:r>
              <a:rPr lang="en-US" b="1" dirty="0">
                <a:solidFill>
                  <a:srgbClr val="FF0000"/>
                </a:solidFill>
              </a:rPr>
              <a:t>Sediment compaction depth trends</a:t>
            </a:r>
          </a:p>
          <a:p>
            <a:pPr lvl="1"/>
            <a:r>
              <a:rPr lang="en-US" b="1" dirty="0">
                <a:solidFill>
                  <a:srgbClr val="FF0000"/>
                </a:solidFill>
              </a:rPr>
              <a:t>Link to geophysical data</a:t>
            </a:r>
          </a:p>
          <a:p>
            <a:endParaRPr lang="en-US" dirty="0"/>
          </a:p>
          <a:p>
            <a:r>
              <a:rPr lang="en-US" dirty="0"/>
              <a:t>Sandstones diagenesis</a:t>
            </a:r>
          </a:p>
          <a:p>
            <a:endParaRPr lang="en-US" dirty="0"/>
          </a:p>
          <a:p>
            <a:r>
              <a:rPr lang="en-US" dirty="0"/>
              <a:t>Clay mineralogy</a:t>
            </a:r>
          </a:p>
          <a:p>
            <a:endParaRPr lang="en-US" dirty="0"/>
          </a:p>
          <a:p>
            <a:r>
              <a:rPr lang="en-US" dirty="0" err="1"/>
              <a:t>Vitrinite</a:t>
            </a:r>
            <a:r>
              <a:rPr lang="en-US" dirty="0"/>
              <a:t> reflectance </a:t>
            </a:r>
          </a:p>
          <a:p>
            <a:endParaRPr lang="en-US" dirty="0"/>
          </a:p>
          <a:p>
            <a:r>
              <a:rPr lang="en-US" dirty="0"/>
              <a:t>Apatite fission-tracks</a:t>
            </a:r>
          </a:p>
          <a:p>
            <a:endParaRPr lang="en-US" dirty="0"/>
          </a:p>
          <a:p>
            <a:r>
              <a:rPr lang="en-US" dirty="0"/>
              <a:t>T-Max</a:t>
            </a:r>
          </a:p>
          <a:p>
            <a:endParaRPr lang="en-US" dirty="0"/>
          </a:p>
        </p:txBody>
      </p:sp>
    </p:spTree>
    <p:extLst>
      <p:ext uri="{BB962C8B-B14F-4D97-AF65-F5344CB8AC3E}">
        <p14:creationId xmlns:p14="http://schemas.microsoft.com/office/powerpoint/2010/main" val="2192965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Sediment compaction depth trend technique</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Compaction is an irreversible process</a:t>
            </a:r>
          </a:p>
          <a:p>
            <a:pPr marL="457200" indent="-457200">
              <a:buFont typeface="+mj-lt"/>
              <a:buAutoNum type="arabicPeriod"/>
            </a:pPr>
            <a:endParaRPr lang="en-US" dirty="0"/>
          </a:p>
          <a:p>
            <a:pPr marL="457200" indent="-457200">
              <a:buFont typeface="+mj-lt"/>
              <a:buAutoNum type="arabicPeriod"/>
            </a:pPr>
            <a:r>
              <a:rPr lang="en-US" dirty="0"/>
              <a:t>Basin has experienced equilibrium compaction</a:t>
            </a:r>
          </a:p>
          <a:p>
            <a:pPr marL="457200" indent="-457200">
              <a:buFont typeface="+mj-lt"/>
              <a:buAutoNum type="arabicPeriod"/>
            </a:pPr>
            <a:endParaRPr lang="en-US" dirty="0"/>
          </a:p>
          <a:p>
            <a:pPr marL="457200" indent="-457200">
              <a:buFont typeface="+mj-lt"/>
              <a:buAutoNum type="arabicPeriod"/>
            </a:pPr>
            <a:r>
              <a:rPr lang="en-US" dirty="0" smtClean="0"/>
              <a:t>Homogeneous formation found in reference and uplifted areas.</a:t>
            </a:r>
          </a:p>
          <a:p>
            <a:pPr marL="0" indent="0">
              <a:buNone/>
            </a:pPr>
            <a:r>
              <a:rPr lang="en-US" dirty="0" smtClean="0"/>
              <a:t>	- Preferably thick shale units but sandstones can be 	used also</a:t>
            </a:r>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3947548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60" y="1417638"/>
            <a:ext cx="6720000" cy="504000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0560" y="1413652"/>
            <a:ext cx="6720000" cy="5040000"/>
          </a:xfrm>
          <a:prstGeom prst="rect">
            <a:avLst/>
          </a:prstGeom>
        </p:spPr>
      </p:pic>
      <p:sp>
        <p:nvSpPr>
          <p:cNvPr id="2" name="Title 1"/>
          <p:cNvSpPr>
            <a:spLocks noGrp="1"/>
          </p:cNvSpPr>
          <p:nvPr>
            <p:ph type="title"/>
          </p:nvPr>
        </p:nvSpPr>
        <p:spPr/>
        <p:txBody>
          <a:bodyPr>
            <a:normAutofit fontScale="90000"/>
          </a:bodyPr>
          <a:lstStyle/>
          <a:p>
            <a:pPr algn="ctr"/>
            <a:r>
              <a:rPr lang="en-US" sz="4000" dirty="0"/>
              <a:t>Reference compaction depth trend </a:t>
            </a:r>
            <a:r>
              <a:rPr lang="en-US" dirty="0"/>
              <a:t/>
            </a:r>
            <a:br>
              <a:rPr lang="en-US" dirty="0"/>
            </a:br>
            <a:r>
              <a:rPr lang="en-US" sz="3300" dirty="0"/>
              <a:t>Interval velocity-depth trend</a:t>
            </a:r>
          </a:p>
        </p:txBody>
      </p:sp>
      <p:cxnSp>
        <p:nvCxnSpPr>
          <p:cNvPr id="12" name="Straight Arrow Connector 11"/>
          <p:cNvCxnSpPr/>
          <p:nvPr/>
        </p:nvCxnSpPr>
        <p:spPr>
          <a:xfrm>
            <a:off x="3657600" y="2834640"/>
            <a:ext cx="0" cy="1620000"/>
          </a:xfrm>
          <a:prstGeom prst="straightConnector1">
            <a:avLst/>
          </a:prstGeom>
          <a:ln w="44450">
            <a:solidFill>
              <a:srgbClr val="00FF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1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70C67A-CC08-4852-81CB-C0A44D1B78F7}"/>
              </a:ext>
            </a:extLst>
          </p:cNvPr>
          <p:cNvSpPr>
            <a:spLocks noGrp="1"/>
          </p:cNvSpPr>
          <p:nvPr>
            <p:ph type="title"/>
          </p:nvPr>
        </p:nvSpPr>
        <p:spPr/>
        <p:txBody>
          <a:bodyPr>
            <a:normAutofit fontScale="90000"/>
          </a:bodyPr>
          <a:lstStyle/>
          <a:p>
            <a:pPr algn="ctr"/>
            <a:r>
              <a:rPr lang="en-US" dirty="0"/>
              <a:t>Why an effective-medium technique?</a:t>
            </a:r>
          </a:p>
        </p:txBody>
      </p:sp>
      <p:pic>
        <p:nvPicPr>
          <p:cNvPr id="5" name="Plassholder for innhold 4">
            <a:extLst>
              <a:ext uri="{FF2B5EF4-FFF2-40B4-BE49-F238E27FC236}">
                <a16:creationId xmlns:a16="http://schemas.microsoft.com/office/drawing/2014/main" id="{144F171F-9D87-4B04-A85E-4D4370D304B9}"/>
              </a:ext>
            </a:extLst>
          </p:cNvPr>
          <p:cNvPicPr>
            <a:picLocks noGrp="1" noChangeAspect="1"/>
          </p:cNvPicPr>
          <p:nvPr>
            <p:ph idx="1"/>
          </p:nvPr>
        </p:nvPicPr>
        <p:blipFill>
          <a:blip r:embed="rId3"/>
          <a:stretch>
            <a:fillRect/>
          </a:stretch>
        </p:blipFill>
        <p:spPr>
          <a:xfrm>
            <a:off x="609599" y="1417638"/>
            <a:ext cx="2779947" cy="4525963"/>
          </a:xfrm>
        </p:spPr>
      </p:pic>
      <p:sp>
        <p:nvSpPr>
          <p:cNvPr id="6" name="Rektangel 5">
            <a:extLst>
              <a:ext uri="{FF2B5EF4-FFF2-40B4-BE49-F238E27FC236}">
                <a16:creationId xmlns:a16="http://schemas.microsoft.com/office/drawing/2014/main" id="{3A07D5F1-744F-4A2B-BC2C-D6EAC239AF08}"/>
              </a:ext>
            </a:extLst>
          </p:cNvPr>
          <p:cNvSpPr/>
          <p:nvPr/>
        </p:nvSpPr>
        <p:spPr>
          <a:xfrm>
            <a:off x="1174003" y="5894532"/>
            <a:ext cx="2267287" cy="276999"/>
          </a:xfrm>
          <a:prstGeom prst="rect">
            <a:avLst/>
          </a:prstGeom>
        </p:spPr>
        <p:txBody>
          <a:bodyPr wrap="none">
            <a:spAutoFit/>
          </a:bodyPr>
          <a:lstStyle/>
          <a:p>
            <a:r>
              <a:rPr lang="en-US" sz="1200" dirty="0">
                <a:latin typeface="+mj-lt"/>
              </a:rPr>
              <a:t>Modified from </a:t>
            </a:r>
            <a:r>
              <a:rPr lang="en-US" sz="1200" dirty="0" err="1">
                <a:latin typeface="+mj-lt"/>
              </a:rPr>
              <a:t>Baig</a:t>
            </a:r>
            <a:r>
              <a:rPr lang="en-US" sz="1200" dirty="0">
                <a:latin typeface="+mj-lt"/>
              </a:rPr>
              <a:t> et al. (2016).</a:t>
            </a:r>
          </a:p>
        </p:txBody>
      </p:sp>
      <p:sp>
        <p:nvSpPr>
          <p:cNvPr id="7" name="Rektangel 6">
            <a:extLst>
              <a:ext uri="{FF2B5EF4-FFF2-40B4-BE49-F238E27FC236}">
                <a16:creationId xmlns:a16="http://schemas.microsoft.com/office/drawing/2014/main" id="{A14C91DF-99FC-45C1-A48B-A2EA283D44F1}"/>
              </a:ext>
            </a:extLst>
          </p:cNvPr>
          <p:cNvSpPr/>
          <p:nvPr/>
        </p:nvSpPr>
        <p:spPr>
          <a:xfrm>
            <a:off x="1465384" y="2555631"/>
            <a:ext cx="1418492" cy="63304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ktangel 7">
            <a:extLst>
              <a:ext uri="{FF2B5EF4-FFF2-40B4-BE49-F238E27FC236}">
                <a16:creationId xmlns:a16="http://schemas.microsoft.com/office/drawing/2014/main" id="{70F3C384-9EA0-4B6F-9A26-9B05DA163AE4}"/>
              </a:ext>
            </a:extLst>
          </p:cNvPr>
          <p:cNvSpPr/>
          <p:nvPr/>
        </p:nvSpPr>
        <p:spPr>
          <a:xfrm>
            <a:off x="1453661" y="3657599"/>
            <a:ext cx="1430215" cy="30437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l: høyre 8">
            <a:extLst>
              <a:ext uri="{FF2B5EF4-FFF2-40B4-BE49-F238E27FC236}">
                <a16:creationId xmlns:a16="http://schemas.microsoft.com/office/drawing/2014/main" id="{A65C0644-CADB-48A4-B0B5-5AA7457FC575}"/>
              </a:ext>
            </a:extLst>
          </p:cNvPr>
          <p:cNvSpPr/>
          <p:nvPr/>
        </p:nvSpPr>
        <p:spPr>
          <a:xfrm>
            <a:off x="3546796" y="3798277"/>
            <a:ext cx="2467141" cy="163695"/>
          </a:xfrm>
          <a:prstGeom prst="rightArrow">
            <a:avLst/>
          </a:prstGeom>
          <a:solidFill>
            <a:schemeClr val="tx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kstSylinder 9">
            <a:extLst>
              <a:ext uri="{FF2B5EF4-FFF2-40B4-BE49-F238E27FC236}">
                <a16:creationId xmlns:a16="http://schemas.microsoft.com/office/drawing/2014/main" id="{67D81548-6319-4158-B1E5-DAA5B92C103E}"/>
              </a:ext>
            </a:extLst>
          </p:cNvPr>
          <p:cNvSpPr txBox="1"/>
          <p:nvPr/>
        </p:nvSpPr>
        <p:spPr>
          <a:xfrm>
            <a:off x="3693556" y="3428945"/>
            <a:ext cx="2450123" cy="369332"/>
          </a:xfrm>
          <a:prstGeom prst="rect">
            <a:avLst/>
          </a:prstGeom>
          <a:noFill/>
        </p:spPr>
        <p:txBody>
          <a:bodyPr wrap="square" rtlCol="0">
            <a:spAutoFit/>
          </a:bodyPr>
          <a:lstStyle/>
          <a:p>
            <a:r>
              <a:rPr lang="en-US" dirty="0"/>
              <a:t>At non-uplifted areas</a:t>
            </a:r>
          </a:p>
        </p:txBody>
      </p:sp>
      <p:sp>
        <p:nvSpPr>
          <p:cNvPr id="11" name="TekstSylinder 10">
            <a:extLst>
              <a:ext uri="{FF2B5EF4-FFF2-40B4-BE49-F238E27FC236}">
                <a16:creationId xmlns:a16="http://schemas.microsoft.com/office/drawing/2014/main" id="{F9EFE87A-10C5-4CE7-BF8D-D81F351BCCE8}"/>
              </a:ext>
            </a:extLst>
          </p:cNvPr>
          <p:cNvSpPr txBox="1"/>
          <p:nvPr/>
        </p:nvSpPr>
        <p:spPr>
          <a:xfrm>
            <a:off x="6271846" y="3613611"/>
            <a:ext cx="2274277" cy="646331"/>
          </a:xfrm>
          <a:prstGeom prst="rect">
            <a:avLst/>
          </a:prstGeom>
          <a:noFill/>
        </p:spPr>
        <p:txBody>
          <a:bodyPr wrap="square" rtlCol="0">
            <a:spAutoFit/>
          </a:bodyPr>
          <a:lstStyle/>
          <a:p>
            <a:r>
              <a:rPr lang="en-US" dirty="0"/>
              <a:t>Wells drilled do not reach the formation</a:t>
            </a:r>
          </a:p>
        </p:txBody>
      </p:sp>
      <p:sp>
        <p:nvSpPr>
          <p:cNvPr id="12" name="Pil: høyre 11">
            <a:extLst>
              <a:ext uri="{FF2B5EF4-FFF2-40B4-BE49-F238E27FC236}">
                <a16:creationId xmlns:a16="http://schemas.microsoft.com/office/drawing/2014/main" id="{800E7C3F-E2D9-487B-85C9-D4BBE4E4F458}"/>
              </a:ext>
            </a:extLst>
          </p:cNvPr>
          <p:cNvSpPr/>
          <p:nvPr/>
        </p:nvSpPr>
        <p:spPr>
          <a:xfrm>
            <a:off x="3569454" y="2602767"/>
            <a:ext cx="2467141" cy="163695"/>
          </a:xfrm>
          <a:prstGeom prst="rightArrow">
            <a:avLst/>
          </a:prstGeom>
          <a:solidFill>
            <a:schemeClr val="tx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kstSylinder 12">
            <a:extLst>
              <a:ext uri="{FF2B5EF4-FFF2-40B4-BE49-F238E27FC236}">
                <a16:creationId xmlns:a16="http://schemas.microsoft.com/office/drawing/2014/main" id="{2012825E-2B6A-4045-BE8C-203354D72AFF}"/>
              </a:ext>
            </a:extLst>
          </p:cNvPr>
          <p:cNvSpPr txBox="1"/>
          <p:nvPr/>
        </p:nvSpPr>
        <p:spPr>
          <a:xfrm>
            <a:off x="3569454" y="2205302"/>
            <a:ext cx="2661139" cy="369332"/>
          </a:xfrm>
          <a:prstGeom prst="rect">
            <a:avLst/>
          </a:prstGeom>
          <a:noFill/>
        </p:spPr>
        <p:txBody>
          <a:bodyPr wrap="square" rtlCol="0">
            <a:spAutoFit/>
          </a:bodyPr>
          <a:lstStyle/>
          <a:p>
            <a:r>
              <a:rPr lang="en-US" dirty="0"/>
              <a:t>At severely uplifted areas</a:t>
            </a:r>
          </a:p>
        </p:txBody>
      </p:sp>
      <p:sp>
        <p:nvSpPr>
          <p:cNvPr id="14" name="TekstSylinder 13">
            <a:extLst>
              <a:ext uri="{FF2B5EF4-FFF2-40B4-BE49-F238E27FC236}">
                <a16:creationId xmlns:a16="http://schemas.microsoft.com/office/drawing/2014/main" id="{BCEFF231-5079-4A9E-AAAD-40D7AF9C8E75}"/>
              </a:ext>
            </a:extLst>
          </p:cNvPr>
          <p:cNvSpPr txBox="1"/>
          <p:nvPr/>
        </p:nvSpPr>
        <p:spPr>
          <a:xfrm>
            <a:off x="6869723" y="2499436"/>
            <a:ext cx="2274277" cy="369332"/>
          </a:xfrm>
          <a:prstGeom prst="rect">
            <a:avLst/>
          </a:prstGeom>
          <a:noFill/>
        </p:spPr>
        <p:txBody>
          <a:bodyPr wrap="square" rtlCol="0">
            <a:spAutoFit/>
          </a:bodyPr>
          <a:lstStyle/>
          <a:p>
            <a:r>
              <a:rPr lang="en-US" dirty="0"/>
              <a:t>Eroded </a:t>
            </a:r>
          </a:p>
        </p:txBody>
      </p:sp>
      <p:sp>
        <p:nvSpPr>
          <p:cNvPr id="16" name="TekstSylinder 15">
            <a:extLst>
              <a:ext uri="{FF2B5EF4-FFF2-40B4-BE49-F238E27FC236}">
                <a16:creationId xmlns:a16="http://schemas.microsoft.com/office/drawing/2014/main" id="{A502AC6E-5E45-4F84-92C2-7DEE061CB041}"/>
              </a:ext>
            </a:extLst>
          </p:cNvPr>
          <p:cNvSpPr txBox="1"/>
          <p:nvPr/>
        </p:nvSpPr>
        <p:spPr>
          <a:xfrm>
            <a:off x="3693556" y="4794237"/>
            <a:ext cx="4371921" cy="769441"/>
          </a:xfrm>
          <a:prstGeom prst="rect">
            <a:avLst/>
          </a:prstGeom>
          <a:noFill/>
        </p:spPr>
        <p:txBody>
          <a:bodyPr wrap="square" rtlCol="0">
            <a:spAutoFit/>
          </a:bodyPr>
          <a:lstStyle/>
          <a:p>
            <a:pPr algn="ctr"/>
            <a:r>
              <a:rPr lang="en-US" sz="2200" b="1" dirty="0">
                <a:solidFill>
                  <a:srgbClr val="FF0000"/>
                </a:solidFill>
              </a:rPr>
              <a:t>Shale compaction depth-trend technique cannot be used</a:t>
            </a:r>
          </a:p>
        </p:txBody>
      </p:sp>
      <p:sp>
        <p:nvSpPr>
          <p:cNvPr id="19" name="Venstre klammeparentes 18">
            <a:extLst>
              <a:ext uri="{FF2B5EF4-FFF2-40B4-BE49-F238E27FC236}">
                <a16:creationId xmlns:a16="http://schemas.microsoft.com/office/drawing/2014/main" id="{F45E0E23-12DA-4232-869F-24E9FFFE1219}"/>
              </a:ext>
            </a:extLst>
          </p:cNvPr>
          <p:cNvSpPr/>
          <p:nvPr/>
        </p:nvSpPr>
        <p:spPr>
          <a:xfrm>
            <a:off x="187569" y="1417638"/>
            <a:ext cx="422030" cy="4476894"/>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1422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P spid="13" grpId="0"/>
      <p:bldP spid="14" grpId="0"/>
      <p:bldP spid="16" grpId="0"/>
      <p:bldP spid="19"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On-screen Show (4:3)</PresentationFormat>
  <Paragraphs>171</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Office-tema</vt:lpstr>
      <vt:lpstr>Net exhumation estimation using an effective-medium technique based on seismic traveltime measurements</vt:lpstr>
      <vt:lpstr>Objective</vt:lpstr>
      <vt:lpstr>What is net exhumation? </vt:lpstr>
      <vt:lpstr>Why net erosion/exhumation studies? </vt:lpstr>
      <vt:lpstr>Net erosion estimation techniques Well data</vt:lpstr>
      <vt:lpstr>Net erosion estimation techniques Well data</vt:lpstr>
      <vt:lpstr>Sediment compaction depth trend technique</vt:lpstr>
      <vt:lpstr>Reference compaction depth trend  Interval velocity-depth trend</vt:lpstr>
      <vt:lpstr>Why an effective-medium technique?</vt:lpstr>
      <vt:lpstr>Methodology</vt:lpstr>
      <vt:lpstr>Methodology</vt:lpstr>
      <vt:lpstr>Methodology</vt:lpstr>
      <vt:lpstr>Net exhumation magnitude estimation</vt:lpstr>
      <vt:lpstr>Simplified burial history of a sandstone: Magnitude and timing</vt:lpstr>
      <vt:lpstr>Evaluation of the net exhumation estimates: A sandstone velocity comparison</vt:lpstr>
      <vt:lpstr>Conclusion</vt:lpstr>
      <vt:lpstr>PowerPoint Presentation</vt:lpstr>
      <vt:lpstr>References</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Kenneth Duffaut</cp:lastModifiedBy>
  <cp:revision>425</cp:revision>
  <dcterms:created xsi:type="dcterms:W3CDTF">2013-06-10T16:56:09Z</dcterms:created>
  <dcterms:modified xsi:type="dcterms:W3CDTF">2018-04-24T06:56:59Z</dcterms:modified>
</cp:coreProperties>
</file>