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4175" r:id="rId2"/>
  </p:sldMasterIdLst>
  <p:notesMasterIdLst>
    <p:notesMasterId r:id="rId39"/>
  </p:notesMasterIdLst>
  <p:handoutMasterIdLst>
    <p:handoutMasterId r:id="rId40"/>
  </p:handoutMasterIdLst>
  <p:sldIdLst>
    <p:sldId id="257" r:id="rId3"/>
    <p:sldId id="389" r:id="rId4"/>
    <p:sldId id="390" r:id="rId5"/>
    <p:sldId id="364" r:id="rId6"/>
    <p:sldId id="361" r:id="rId7"/>
    <p:sldId id="320" r:id="rId8"/>
    <p:sldId id="359" r:id="rId9"/>
    <p:sldId id="321" r:id="rId10"/>
    <p:sldId id="322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91" r:id="rId19"/>
    <p:sldId id="367" r:id="rId20"/>
    <p:sldId id="377" r:id="rId21"/>
    <p:sldId id="372" r:id="rId22"/>
    <p:sldId id="373" r:id="rId23"/>
    <p:sldId id="374" r:id="rId24"/>
    <p:sldId id="375" r:id="rId25"/>
    <p:sldId id="376" r:id="rId26"/>
    <p:sldId id="392" r:id="rId27"/>
    <p:sldId id="388" r:id="rId28"/>
    <p:sldId id="298" r:id="rId29"/>
    <p:sldId id="310" r:id="rId30"/>
    <p:sldId id="393" r:id="rId31"/>
    <p:sldId id="347" r:id="rId32"/>
    <p:sldId id="349" r:id="rId33"/>
    <p:sldId id="335" r:id="rId34"/>
    <p:sldId id="394" r:id="rId35"/>
    <p:sldId id="378" r:id="rId36"/>
    <p:sldId id="384" r:id="rId37"/>
    <p:sldId id="385" r:id="rId3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2" orient="horz" pos="989" userDrawn="1">
          <p15:clr>
            <a:srgbClr val="A4A3A4"/>
          </p15:clr>
        </p15:guide>
        <p15:guide id="3" orient="horz" pos="2851" userDrawn="1">
          <p15:clr>
            <a:srgbClr val="A4A3A4"/>
          </p15:clr>
        </p15:guide>
        <p15:guide id="4" orient="horz" pos="1855" userDrawn="1">
          <p15:clr>
            <a:srgbClr val="A4A3A4"/>
          </p15:clr>
        </p15:guide>
        <p15:guide id="5" orient="horz" pos="824" userDrawn="1">
          <p15:clr>
            <a:srgbClr val="A4A3A4"/>
          </p15:clr>
        </p15:guide>
        <p15:guide id="6" orient="horz" pos="2784" userDrawn="1">
          <p15:clr>
            <a:srgbClr val="A4A3A4"/>
          </p15:clr>
        </p15:guide>
        <p15:guide id="7" orient="horz" pos="3879" userDrawn="1">
          <p15:clr>
            <a:srgbClr val="A4A3A4"/>
          </p15:clr>
        </p15:guide>
        <p15:guide id="8" orient="horz" pos="3713" userDrawn="1">
          <p15:clr>
            <a:srgbClr val="A4A3A4"/>
          </p15:clr>
        </p15:guide>
        <p15:guide id="9" pos="2843" userDrawn="1">
          <p15:clr>
            <a:srgbClr val="A4A3A4"/>
          </p15:clr>
        </p15:guide>
        <p15:guide id="10" pos="1924" userDrawn="1">
          <p15:clr>
            <a:srgbClr val="A4A3A4"/>
          </p15:clr>
        </p15:guide>
        <p15:guide id="11" pos="1997" userDrawn="1">
          <p15:clr>
            <a:srgbClr val="A4A3A4"/>
          </p15:clr>
        </p15:guide>
        <p15:guide id="12" pos="3837" userDrawn="1">
          <p15:clr>
            <a:srgbClr val="A4A3A4"/>
          </p15:clr>
        </p15:guide>
        <p15:guide id="13" pos="2917" userDrawn="1">
          <p15:clr>
            <a:srgbClr val="A4A3A4"/>
          </p15:clr>
        </p15:guide>
        <p15:guide id="14" pos="3772" userDrawn="1">
          <p15:clr>
            <a:srgbClr val="A4A3A4"/>
          </p15:clr>
        </p15:guide>
        <p15:guide id="15" pos="158" userDrawn="1">
          <p15:clr>
            <a:srgbClr val="A4A3A4"/>
          </p15:clr>
        </p15:guide>
        <p15:guide id="16" pos="5650" userDrawn="1">
          <p15:clr>
            <a:srgbClr val="A4A3A4"/>
          </p15:clr>
        </p15:guide>
        <p15:guide id="17" pos="1078" userDrawn="1">
          <p15:clr>
            <a:srgbClr val="A4A3A4"/>
          </p15:clr>
        </p15:guide>
        <p15:guide id="18" pos="1013" userDrawn="1">
          <p15:clr>
            <a:srgbClr val="A4A3A4"/>
          </p15:clr>
        </p15:guide>
        <p15:guide id="19" pos="4683" userDrawn="1">
          <p15:clr>
            <a:srgbClr val="A4A3A4"/>
          </p15:clr>
        </p15:guide>
        <p15:guide id="20" pos="4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99FF"/>
    <a:srgbClr val="00FF00"/>
    <a:srgbClr val="F3ED37"/>
    <a:srgbClr val="FA9600"/>
    <a:srgbClr val="D20F8C"/>
    <a:srgbClr val="CBEDF5"/>
    <a:srgbClr val="98DCED"/>
    <a:srgbClr val="4A18A4"/>
    <a:srgbClr val="405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2" autoAdjust="0"/>
    <p:restoredTop sz="89322" autoAdjust="0"/>
  </p:normalViewPr>
  <p:slideViewPr>
    <p:cSldViewPr snapToGrid="0" showGuides="1">
      <p:cViewPr varScale="1">
        <p:scale>
          <a:sx n="127" d="100"/>
          <a:sy n="127" d="100"/>
        </p:scale>
        <p:origin x="774" y="120"/>
      </p:cViewPr>
      <p:guideLst>
        <p:guide orient="horz" pos="1920"/>
        <p:guide orient="horz" pos="989"/>
        <p:guide orient="horz" pos="2851"/>
        <p:guide orient="horz" pos="1855"/>
        <p:guide orient="horz" pos="824"/>
        <p:guide orient="horz" pos="2784"/>
        <p:guide orient="horz" pos="3879"/>
        <p:guide orient="horz" pos="3713"/>
        <p:guide pos="2843"/>
        <p:guide pos="1924"/>
        <p:guide pos="1997"/>
        <p:guide pos="3837"/>
        <p:guide pos="2917"/>
        <p:guide pos="3772"/>
        <p:guide pos="158"/>
        <p:guide pos="5650"/>
        <p:guide pos="1078"/>
        <p:guide pos="1013"/>
        <p:guide pos="4683"/>
        <p:guide pos="4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409A4B-9660-4647-9BBD-4A42BBDA3B23}" type="datetimeFigureOut">
              <a:rPr lang="en-GB"/>
              <a:pPr>
                <a:defRPr/>
              </a:pPr>
              <a:t>15/05/2017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F990BE-AEA7-47D3-9CF1-14656F3B17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039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8EA7BD99-D0A8-41B0-ADAB-A57EE6139A35}" type="datetimeFigureOut">
              <a:rPr lang="en-US"/>
              <a:pPr>
                <a:defRPr/>
              </a:pPr>
              <a:t>5/15/2017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3024187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04813" y="3059113"/>
            <a:ext cx="6119812" cy="5616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3CFF7843-4A54-4223-9875-8725E644BD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587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685800"/>
            <a:ext cx="3024187" cy="22685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>
              <a:latin typeface="Arial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3E9381E-54E7-4ED1-BA0A-8370B8660300}" type="slidenum">
              <a:rPr lang="en-GB" smtClean="0"/>
              <a:pPr eaLnBrk="1" hangingPunct="1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16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Prospect. Production never started.</a:t>
            </a:r>
          </a:p>
          <a:p>
            <a:r>
              <a:rPr lang="en-GB" dirty="0"/>
              <a:t>3D seismic from 1991. Reservoir depth around 4.7 km.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</a:t>
            </a:r>
            <a:r>
              <a:rPr lang="en-GB" baseline="0" dirty="0"/>
              <a:t> are the prestack time shifts for the reflector shown at last slide.</a:t>
            </a:r>
            <a:endParaRPr lang="en-GB" dirty="0"/>
          </a:p>
          <a:p>
            <a:r>
              <a:rPr lang="en-GB" dirty="0"/>
              <a:t>Andreas modelled time shifts from an initial model,</a:t>
            </a:r>
            <a:r>
              <a:rPr lang="en-GB" baseline="0" dirty="0"/>
              <a:t> and by obtaining the misfit between modelled and real prestack time shifts, he updated the initial velocity change model. </a:t>
            </a:r>
          </a:p>
          <a:p>
            <a:r>
              <a:rPr lang="en-GB" baseline="0" dirty="0"/>
              <a:t>After several iterations, he obtained a final velocity model.</a:t>
            </a:r>
            <a:r>
              <a:rPr lang="en-GB" dirty="0"/>
              <a:t> The</a:t>
            </a:r>
            <a:r>
              <a:rPr lang="en-GB" baseline="0" dirty="0"/>
              <a:t> f</a:t>
            </a:r>
            <a:r>
              <a:rPr lang="en-GB" dirty="0"/>
              <a:t>inal model shows</a:t>
            </a:r>
            <a:r>
              <a:rPr lang="en-GB" baseline="0" dirty="0"/>
              <a:t> a chimney-like (“pipe”) velocity change.</a:t>
            </a:r>
          </a:p>
          <a:p>
            <a:r>
              <a:rPr lang="en-GB" baseline="0" dirty="0"/>
              <a:t>(Modelled time shifts of the final velocity model are given bottom left.)</a:t>
            </a:r>
          </a:p>
          <a:p>
            <a:r>
              <a:rPr lang="en-GB" baseline="0" dirty="0"/>
              <a:t>Final figure shows the misfit between modelled and real time shifts versus the </a:t>
            </a:r>
            <a:r>
              <a:rPr lang="en-GB" baseline="0" dirty="0" err="1"/>
              <a:t>nr</a:t>
            </a:r>
            <a:r>
              <a:rPr lang="en-GB" baseline="0" dirty="0"/>
              <a:t> of iterations.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69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Stacked time shifts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59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P-45: WAG-injector (01-)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Exact TWT:</a:t>
            </a:r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2.923 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Note! TS (96-06)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IL 4800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A0672B-2B6F-46EF-BDE3-338B90F86FB2}" type="slidenum">
              <a:rPr lang="en-US" altLang="nb-NO"/>
              <a:pPr eaLnBrk="1" hangingPunct="1"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50528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Note! TS (96-06)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IL 4800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37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>
              <a:latin typeface="Arial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555757-A19C-4036-AFE5-50EC75AD7D51}" type="slidenum">
              <a:rPr lang="en-GB" smtClean="0"/>
              <a:pPr eaLnBrk="1" hangingPunct="1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97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 shifts typically accumulate with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0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Fig from</a:t>
            </a:r>
            <a:r>
              <a:rPr lang="nb-NO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Marianne Houbiers</a:t>
            </a:r>
            <a:endParaRPr lang="nb-NO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D9BAC5-2B17-42BD-A7D6-9B5500DC394C}" type="slidenum">
              <a:rPr lang="en-US" altLang="nb-NO"/>
              <a:pPr eaLnBrk="1" hangingPunct="1"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3620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Finite</a:t>
            </a:r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Time-lapse </a:t>
            </a:r>
            <a:r>
              <a:rPr lang="nb-NO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reservoir</a:t>
            </a:r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nb-NO" altLang="en-US" dirty="0">
                <a:latin typeface="Arial" panose="020B0604020202020204" pitchFamily="34" charset="0"/>
                <a:cs typeface="Arial" panose="020B0604020202020204" pitchFamily="34" charset="0"/>
              </a:rPr>
              <a:t>: Rise in OWC</a:t>
            </a:r>
          </a:p>
          <a:p>
            <a:endParaRPr lang="nb-NO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93BCA7-7544-4202-BF2F-F0A410BF14FC}" type="slidenum">
              <a:rPr lang="en-US" altLang="nb-NO"/>
              <a:pPr eaLnBrk="1" hangingPunct="1"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208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Full stack time shifts influenced by all offset stacks.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Will again influence time strains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estimates of velocity changes.</a:t>
            </a:r>
          </a:p>
          <a:p>
            <a:r>
              <a:rPr lang="en-US" altLang="en-US" baseline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full-stacked time shifts, the offset-variation is lost and, in addition, far-offsets might induce artefacts and influence the interpretation of full-stacked time shifts.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031CE1-40F2-426F-A23A-515D27C4623A}" type="slidenum">
              <a:rPr lang="en-US" altLang="nb-NO"/>
              <a:pPr eaLnBrk="1" hangingPunct="1"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8196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Placement of investigated line is highly inaccurate here.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4F95C4-3924-4B79-BEE2-56D43E3D70A5}" type="slidenum">
              <a:rPr lang="en-US" altLang="nb-NO"/>
              <a:pPr eaLnBrk="1" hangingPunct="1"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8028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5185B9-D954-4323-B5AB-37ABBAEC50A3}" type="slidenum">
              <a:rPr lang="nb-NO" altLang="nb-NO"/>
              <a:pPr eaLnBrk="1" hangingPunct="1"/>
              <a:t>20</a:t>
            </a:fld>
            <a:endParaRPr lang="nb-NO" altLang="nb-NO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b-NO" altLang="en-US">
                <a:latin typeface="Arial" panose="020B0604020202020204" pitchFamily="34" charset="0"/>
                <a:cs typeface="Arial" panose="020B0604020202020204" pitchFamily="34" charset="0"/>
              </a:rPr>
              <a:t>Picked time-shifts (versus offset) between survey 1 &amp; 3 for 6 positions.</a:t>
            </a:r>
          </a:p>
        </p:txBody>
      </p:sp>
    </p:spTree>
    <p:extLst>
      <p:ext uri="{BB962C8B-B14F-4D97-AF65-F5344CB8AC3E}">
        <p14:creationId xmlns:p14="http://schemas.microsoft.com/office/powerpoint/2010/main" val="128375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054E67-7B03-442C-B1A2-CC6AC7A65EAF}" type="slidenum">
              <a:rPr lang="nb-NO" altLang="nb-NO"/>
              <a:pPr eaLnBrk="1" hangingPunct="1"/>
              <a:t>21</a:t>
            </a:fld>
            <a:endParaRPr lang="nb-NO" altLang="nb-NO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simulted growing fault has longer extent in the vertical than the lateral direction, and is also tilted,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which is necessary to capture the picked (relative) time shifts.</a:t>
            </a:r>
          </a:p>
        </p:txBody>
      </p:sp>
    </p:spTree>
    <p:extLst>
      <p:ext uri="{BB962C8B-B14F-4D97-AF65-F5344CB8AC3E}">
        <p14:creationId xmlns:p14="http://schemas.microsoft.com/office/powerpoint/2010/main" val="278745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Coherency</a:t>
            </a:r>
            <a:r>
              <a:rPr lang="en-GB" baseline="0" dirty="0"/>
              <a:t> map created from </a:t>
            </a:r>
            <a:r>
              <a:rPr lang="en-GB" baseline="0" dirty="0" err="1"/>
              <a:t>Valhall</a:t>
            </a:r>
            <a:r>
              <a:rPr lang="en-GB" baseline="0" dirty="0"/>
              <a:t> streamer data (2002)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FF7843-4A54-4223-9875-8725E644BD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4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nsBox1" hidden="1"/>
          <p:cNvSpPr>
            <a:spLocks/>
          </p:cNvSpPr>
          <p:nvPr userDrawn="1"/>
        </p:nvSpPr>
        <p:spPr bwMode="auto">
          <a:xfrm rot="16200000" flipH="1">
            <a:off x="3406936" y="1132048"/>
            <a:ext cx="2310551" cy="9141353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3080068"/>
              <a:gd name="connsiteY0" fmla="*/ 6830353 h 6860287"/>
              <a:gd name="connsiteX1" fmla="*/ 1278387 w 3080068"/>
              <a:gd name="connsiteY1" fmla="*/ 1430 h 6860287"/>
              <a:gd name="connsiteX2" fmla="*/ 3080068 w 3080068"/>
              <a:gd name="connsiteY2" fmla="*/ 0 h 6860287"/>
              <a:gd name="connsiteX3" fmla="*/ 3079044 w 3080068"/>
              <a:gd name="connsiteY3" fmla="*/ 6860287 h 6860287"/>
              <a:gd name="connsiteX4" fmla="*/ 0 w 3080068"/>
              <a:gd name="connsiteY4" fmla="*/ 6830353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68" h="6860287">
                <a:moveTo>
                  <a:pt x="0" y="6830353"/>
                </a:moveTo>
                <a:lnTo>
                  <a:pt x="1278387" y="1430"/>
                </a:lnTo>
                <a:lnTo>
                  <a:pt x="3080068" y="0"/>
                </a:lnTo>
                <a:cubicBezTo>
                  <a:pt x="3079092" y="2288032"/>
                  <a:pt x="3080020" y="4572255"/>
                  <a:pt x="3079044" y="6860287"/>
                </a:cubicBezTo>
                <a:lnTo>
                  <a:pt x="0" y="6830353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4" name="LogoBl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56" y="188915"/>
            <a:ext cx="12239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3186909" y="904085"/>
            <a:ext cx="2765425" cy="9148764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6818320" y="3"/>
            <a:ext cx="2325688" cy="6859589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5051428"/>
            <a:ext cx="6510338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6175379"/>
            <a:ext cx="6510338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WhiteBox1" hidden="1"/>
          <p:cNvSpPr>
            <a:spLocks/>
          </p:cNvSpPr>
          <p:nvPr userDrawn="1"/>
        </p:nvSpPr>
        <p:spPr bwMode="gray">
          <a:xfrm>
            <a:off x="6705600" y="2"/>
            <a:ext cx="2427288" cy="5144691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2324772"/>
              <a:gd name="connsiteY0" fmla="*/ 6858699 h 6860287"/>
              <a:gd name="connsiteX1" fmla="*/ 572119 w 2324772"/>
              <a:gd name="connsiteY1" fmla="*/ 0 h 6860287"/>
              <a:gd name="connsiteX2" fmla="*/ 2324772 w 2324772"/>
              <a:gd name="connsiteY2" fmla="*/ 0 h 6860287"/>
              <a:gd name="connsiteX3" fmla="*/ 2323748 w 2324772"/>
              <a:gd name="connsiteY3" fmla="*/ 6860287 h 6860287"/>
              <a:gd name="connsiteX4" fmla="*/ 0 w 2324772"/>
              <a:gd name="connsiteY4" fmla="*/ 6858699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772" h="6860287">
                <a:moveTo>
                  <a:pt x="0" y="6858699"/>
                </a:moveTo>
                <a:lnTo>
                  <a:pt x="572119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845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8197850" y="6438900"/>
            <a:ext cx="1079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18456" name="TxtFooter"/>
          <p:cNvSpPr>
            <a:spLocks noGrp="1"/>
          </p:cNvSpPr>
          <p:nvPr>
            <p:ph type="ftr" sz="quarter" idx="11"/>
          </p:nvPr>
        </p:nvSpPr>
        <p:spPr>
          <a:xfrm>
            <a:off x="6921500" y="6438900"/>
            <a:ext cx="2476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</a:t>
            </a:r>
          </a:p>
          <a:p>
            <a:r>
              <a:rPr lang="en-GB"/>
              <a:t>© Statoil ASA</a:t>
            </a:r>
          </a:p>
        </p:txBody>
      </p:sp>
      <p:pic>
        <p:nvPicPr>
          <p:cNvPr id="18458" name="Statoil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0500"/>
            <a:ext cx="1225195" cy="122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04754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138863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9144000" cy="61388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C6C48600-D9B0-402A-A87F-4CC0E067D70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81855791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66864"/>
            <a:ext cx="9144000" cy="284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5" y="4521203"/>
            <a:ext cx="8642350" cy="136683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1D72A259-4630-49BA-BF5D-E0CF69FB949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3990055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27" y="1566863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48" y="1566863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8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EA2F9B86-2F27-45EE-AEF5-8257C57B624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9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95502794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54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81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06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29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57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25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54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81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06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29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57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25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54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81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06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29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57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52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65870A1F-5ABA-4A5D-8782-73DF08B2197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3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32196326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3069431" y="3069431"/>
            <a:ext cx="68580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265"/>
            <a:ext cx="6873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47651"/>
            <a:ext cx="5181600" cy="63569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18" y="246064"/>
            <a:ext cx="1342707" cy="6358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E97ED8FB-DC19-4D82-8936-4519BF5A653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04180102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8"/>
          <p:cNvSpPr>
            <a:spLocks/>
          </p:cNvSpPr>
          <p:nvPr/>
        </p:nvSpPr>
        <p:spPr bwMode="gray">
          <a:xfrm>
            <a:off x="-1588" y="0"/>
            <a:ext cx="9148763" cy="2735263"/>
          </a:xfrm>
          <a:custGeom>
            <a:avLst/>
            <a:gdLst>
              <a:gd name="T0" fmla="*/ 0 w 5806"/>
              <a:gd name="T1" fmla="*/ 2147483647 h 1769"/>
              <a:gd name="T2" fmla="*/ 0 w 5806"/>
              <a:gd name="T3" fmla="*/ 0 h 1769"/>
              <a:gd name="T4" fmla="*/ 2147483647 w 5806"/>
              <a:gd name="T5" fmla="*/ 0 h 1769"/>
              <a:gd name="T6" fmla="*/ 2147483647 w 5806"/>
              <a:gd name="T7" fmla="*/ 2147483647 h 1769"/>
              <a:gd name="T8" fmla="*/ 0 w 5806"/>
              <a:gd name="T9" fmla="*/ 2147483647 h 1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6" h="1769">
                <a:moveTo>
                  <a:pt x="0" y="1769"/>
                </a:moveTo>
                <a:lnTo>
                  <a:pt x="0" y="0"/>
                </a:lnTo>
                <a:lnTo>
                  <a:pt x="5806" y="0"/>
                </a:lnTo>
                <a:lnTo>
                  <a:pt x="5806" y="1134"/>
                </a:lnTo>
                <a:lnTo>
                  <a:pt x="0" y="1769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32" descr="statoil_vertical_neg_rgb_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96850"/>
            <a:ext cx="143668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1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23850" y="3213100"/>
            <a:ext cx="6754813" cy="1655763"/>
          </a:xfrm>
        </p:spPr>
        <p:txBody>
          <a:bodyPr anchor="b"/>
          <a:lstStyle>
            <a:lvl1pPr>
              <a:defRPr sz="3800"/>
            </a:lvl1pPr>
          </a:lstStyle>
          <a:p>
            <a:pPr lvl="0"/>
            <a:r>
              <a:rPr lang="en-US" noProof="0"/>
              <a:t>Click here to add text	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23850" y="5124450"/>
            <a:ext cx="6754813" cy="1014413"/>
          </a:xfrm>
        </p:spPr>
        <p:txBody>
          <a:bodyPr/>
          <a:lstStyle>
            <a:lvl1pPr marL="0" indent="0">
              <a:buFont typeface="Arial" charset="0"/>
              <a:buNone/>
              <a:defRPr sz="2400"/>
            </a:lvl1pPr>
          </a:lstStyle>
          <a:p>
            <a:pPr lvl="0"/>
            <a:r>
              <a:rPr lang="en-US" noProof="0"/>
              <a:t>Click here to add subtitle</a:t>
            </a:r>
          </a:p>
        </p:txBody>
      </p:sp>
      <p:sp>
        <p:nvSpPr>
          <p:cNvPr id="2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8197850" y="6438900"/>
            <a:ext cx="1079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25" name="TxtFooter"/>
          <p:cNvSpPr>
            <a:spLocks noGrp="1"/>
          </p:cNvSpPr>
          <p:nvPr>
            <p:ph type="ftr" sz="quarter" idx="11"/>
          </p:nvPr>
        </p:nvSpPr>
        <p:spPr>
          <a:xfrm>
            <a:off x="6921500" y="6438900"/>
            <a:ext cx="2476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</a:t>
            </a:r>
          </a:p>
          <a:p>
            <a:r>
              <a:rPr lang="en-GB"/>
              <a:t>© Statoil ASA</a:t>
            </a:r>
          </a:p>
        </p:txBody>
      </p:sp>
    </p:spTree>
    <p:extLst>
      <p:ext uri="{BB962C8B-B14F-4D97-AF65-F5344CB8AC3E}">
        <p14:creationId xmlns:p14="http://schemas.microsoft.com/office/powerpoint/2010/main" val="921064508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5831ADF8-24C3-4B2E-A86A-E1D00A1384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53122837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67A04828-0FA3-4AA6-8740-DE4814165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3422295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44575"/>
            <a:ext cx="4173538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044575"/>
            <a:ext cx="41751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7D2891C6-1C48-48B1-BA61-1EC49D50F1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190883911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15AA9CB-7835-4609-9843-DE2606CF32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94789484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1B9544E0-9C70-4C99-8AF2-D4E074FEBD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11906469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FEA6F2D6-D51B-46B3-AFEA-EC17AED603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27750449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92D26C65-12C2-4EC0-865C-3C75541577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15177228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56AB68D-85AC-419E-A0C9-692EE1D738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97545407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C62C916-83FA-46F4-88EB-37F980353A1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78700755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D56D733B-B8B3-47EB-8717-7AB12A98CAF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545056944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0838" y="260350"/>
            <a:ext cx="2124075" cy="5545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24588" cy="5545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5317E54-21C9-46B6-8688-95D1730CBC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63644400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65100"/>
            <a:ext cx="5244074" cy="585311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3" y="1312605"/>
            <a:ext cx="3240741" cy="467861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35" y="206375"/>
            <a:ext cx="3254189" cy="105764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dirty="0"/>
              <a:t>2016-05-31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7349C3DA-81B3-4AB3-B440-EE557C2DB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dirty="0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45641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8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5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3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651E937E-E5D9-40E6-9CEA-A86CF5A40C0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4093223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34E98EE9-057B-4576-BC56-7793B106DEE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06114333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2241551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2420939"/>
            <a:ext cx="0" cy="34671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2420888"/>
            <a:ext cx="42672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420888"/>
            <a:ext cx="42660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3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A728F629-9FD7-45E8-98FB-4F2FAC1863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1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7765001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66864"/>
            <a:ext cx="9147600" cy="43211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F82FB07-D4BD-4F52-A36F-682C6D319F6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21890836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7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814B9860-DB63-417B-92A8-639780344E3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356127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6AD7FE23-3331-452E-A51D-19E3AE25D1E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1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69285307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13 mars 2017</a:t>
            </a:r>
          </a:p>
        </p:txBody>
      </p:sp>
      <p:sp>
        <p:nvSpPr>
          <p:cNvPr id="3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7B386ADA-FE31-42C2-8DBF-D46DE1063B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34337717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6138868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b-NO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565275"/>
            <a:ext cx="864076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252413"/>
            <a:ext cx="864076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11" name="StatoilLogoBot"/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0" y="6136640"/>
            <a:ext cx="1235710" cy="753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60" r:id="rId2"/>
    <p:sldLayoutId id="2147484161" r:id="rId3"/>
    <p:sldLayoutId id="2147484162" r:id="rId4"/>
    <p:sldLayoutId id="2147484172" r:id="rId5"/>
    <p:sldLayoutId id="2147484163" r:id="rId6"/>
    <p:sldLayoutId id="2147484164" r:id="rId7"/>
    <p:sldLayoutId id="2147484165" r:id="rId8"/>
    <p:sldLayoutId id="2147484166" r:id="rId9"/>
    <p:sldLayoutId id="2147484173" r:id="rId10"/>
    <p:sldLayoutId id="2147484167" r:id="rId11"/>
    <p:sldLayoutId id="2147484168" r:id="rId12"/>
    <p:sldLayoutId id="2147484169" r:id="rId13"/>
    <p:sldLayoutId id="2147484174" r:id="rId14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9025" indent="-20002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50" indent="-23653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3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5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/>
        </p:nvSpPr>
        <p:spPr bwMode="gray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endParaRPr lang="nb-NO" altLang="en-US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44575"/>
            <a:ext cx="850106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5010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1030" name="Picture 22" descr="statoil_horizontal_neg_rgb_H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3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</a:defRPr>
      </a:lvl2pPr>
      <a:lvl3pPr marL="1089025" indent="-20002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3pPr>
      <a:lvl4pPr marL="1581150" indent="-23653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</a:defRPr>
      </a:lvl4pPr>
      <a:lvl5pPr marL="2009775" indent="-18097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5pPr>
      <a:lvl6pPr marL="24669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6pPr>
      <a:lvl7pPr marL="29241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7pPr>
      <a:lvl8pPr marL="33813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8pPr>
      <a:lvl9pPr marL="38385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4.jpg"/><Relationship Id="rId10" Type="http://schemas.openxmlformats.org/officeDocument/2006/relationships/image" Target="../media/image37.tif"/><Relationship Id="rId4" Type="http://schemas.openxmlformats.org/officeDocument/2006/relationships/image" Target="../media/image34.png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a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4D prestack time shifts </a:t>
            </a:r>
            <a:endParaRPr lang="nb-NO" dirty="0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b-NO" dirty="0"/>
              <a:t>Thomas Røste (Statoil) and Martin Landrø (NTNU)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75" y="1762897"/>
            <a:ext cx="1051909" cy="28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gray">
          <a:xfrm>
            <a:off x="7360443" y="6076953"/>
            <a:ext cx="1536188" cy="5570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2000" tIns="72000" rIns="36000" bIns="72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kern="0" dirty="0"/>
              <a:t>ROSE-meeting</a:t>
            </a:r>
          </a:p>
          <a:p>
            <a:pPr algn="ctr"/>
            <a:r>
              <a:rPr lang="en-US" sz="1600" kern="0" dirty="0"/>
              <a:t>April 2017</a:t>
            </a:r>
            <a:endParaRPr lang="nb-NO" sz="1600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FD-</a:t>
            </a:r>
            <a:r>
              <a:rPr lang="nb-NO" altLang="en-US" dirty="0" err="1"/>
              <a:t>modelling</a:t>
            </a:r>
            <a:endParaRPr lang="en-US" altLang="en-US" dirty="0"/>
          </a:p>
        </p:txBody>
      </p:sp>
      <p:pic>
        <p:nvPicPr>
          <p:cNvPr id="44035" name="Picture 2" descr="SynthethicSeismic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69276" r="2" b="3560"/>
          <a:stretch>
            <a:fillRect/>
          </a:stretch>
        </p:blipFill>
        <p:spPr bwMode="auto">
          <a:xfrm>
            <a:off x="828675" y="1290638"/>
            <a:ext cx="7959725" cy="40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C:\temp\2D_synth_timeshift_angl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2"/>
          <a:stretch>
            <a:fillRect/>
          </a:stretch>
        </p:blipFill>
        <p:spPr bwMode="auto">
          <a:xfrm>
            <a:off x="355600" y="5393065"/>
            <a:ext cx="8432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C:\temp\2D_synth_timeshift_angl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4398"/>
          <a:stretch>
            <a:fillRect/>
          </a:stretch>
        </p:blipFill>
        <p:spPr bwMode="auto">
          <a:xfrm>
            <a:off x="355600" y="1493838"/>
            <a:ext cx="4730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C:\temp\2D_synth_timeshift_angl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4398"/>
          <a:stretch>
            <a:fillRect/>
          </a:stretch>
        </p:blipFill>
        <p:spPr bwMode="auto">
          <a:xfrm>
            <a:off x="355600" y="1150938"/>
            <a:ext cx="47307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44040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44047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048" name="Straight Arrow Connector 22"/>
              <p:cNvCxnSpPr>
                <a:cxnSpLocks noChangeShapeType="1"/>
                <a:stCxn id="62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049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050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TextBox 61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44041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4042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4043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4044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44045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44046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9246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</a:t>
            </a:r>
            <a:r>
              <a:rPr lang="nb-NO" altLang="en-US" dirty="0" err="1"/>
              <a:t>near</a:t>
            </a:r>
            <a:r>
              <a:rPr lang="nb-NO" altLang="en-US" dirty="0"/>
              <a:t> offsets</a:t>
            </a:r>
          </a:p>
        </p:txBody>
      </p:sp>
      <p:pic>
        <p:nvPicPr>
          <p:cNvPr id="45061" name="Picture 2" descr="C:\temp\2D_synth_timeshift_angl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-1105"/>
          <a:stretch>
            <a:fillRect/>
          </a:stretch>
        </p:blipFill>
        <p:spPr bwMode="auto">
          <a:xfrm>
            <a:off x="355600" y="1339850"/>
            <a:ext cx="84328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20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27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2"/>
              <p:cNvCxnSpPr>
                <a:cxnSpLocks noChangeShapeType="1"/>
                <a:stCxn id="32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2" name="TextBox 31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21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2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3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4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5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26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Rectangle 1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10-17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4500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</a:t>
            </a:r>
            <a:r>
              <a:rPr lang="nb-NO" altLang="en-US" dirty="0" err="1"/>
              <a:t>near-mid</a:t>
            </a:r>
            <a:r>
              <a:rPr lang="nb-NO" altLang="en-US" dirty="0"/>
              <a:t> offsets</a:t>
            </a:r>
          </a:p>
        </p:txBody>
      </p:sp>
      <p:pic>
        <p:nvPicPr>
          <p:cNvPr id="46085" name="Picture 2" descr="C:\temp\2D_synth_timeshift_angl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2"/>
          <a:stretch>
            <a:fillRect/>
          </a:stretch>
        </p:blipFill>
        <p:spPr bwMode="auto">
          <a:xfrm>
            <a:off x="355600" y="1339850"/>
            <a:ext cx="84328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20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27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2"/>
              <p:cNvCxnSpPr>
                <a:cxnSpLocks noChangeShapeType="1"/>
                <a:stCxn id="31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TextBox 30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21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2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3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4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25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26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16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17-22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534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</a:t>
            </a:r>
            <a:r>
              <a:rPr lang="nb-NO" altLang="en-US" dirty="0" err="1"/>
              <a:t>mid</a:t>
            </a:r>
            <a:r>
              <a:rPr lang="nb-NO" altLang="en-US" dirty="0"/>
              <a:t> offsets</a:t>
            </a:r>
          </a:p>
        </p:txBody>
      </p:sp>
      <p:pic>
        <p:nvPicPr>
          <p:cNvPr id="47109" name="Picture 2" descr="C:\temp\2D_synth_timeshift_angl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/>
          <a:stretch>
            <a:fillRect/>
          </a:stretch>
        </p:blipFill>
        <p:spPr bwMode="auto">
          <a:xfrm>
            <a:off x="355600" y="1325563"/>
            <a:ext cx="84328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14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22"/>
              <p:cNvCxnSpPr>
                <a:cxnSpLocks noChangeShapeType="1"/>
                <a:stCxn id="18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17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13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ectangle 18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22-27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1795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far offsets (27-32 </a:t>
            </a:r>
            <a:r>
              <a:rPr lang="nb-NO" altLang="en-US" dirty="0" err="1"/>
              <a:t>degs</a:t>
            </a:r>
            <a:r>
              <a:rPr lang="nb-NO" altLang="en-US" dirty="0"/>
              <a:t>)</a:t>
            </a:r>
          </a:p>
        </p:txBody>
      </p:sp>
      <p:pic>
        <p:nvPicPr>
          <p:cNvPr id="48133" name="Picture 2" descr="C:\temp\2D_synth_timeshift_angl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/>
          <a:stretch>
            <a:fillRect/>
          </a:stretch>
        </p:blipFill>
        <p:spPr bwMode="auto">
          <a:xfrm>
            <a:off x="355600" y="1339850"/>
            <a:ext cx="84328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14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22"/>
              <p:cNvCxnSpPr>
                <a:cxnSpLocks noChangeShapeType="1"/>
                <a:stCxn id="18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17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13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ectangle 18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27-32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71300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</a:t>
            </a:r>
            <a:r>
              <a:rPr lang="nb-NO" altLang="en-US" dirty="0" err="1"/>
              <a:t>ultrafar</a:t>
            </a:r>
            <a:r>
              <a:rPr lang="nb-NO" altLang="en-US" dirty="0"/>
              <a:t> offsets</a:t>
            </a:r>
          </a:p>
        </p:txBody>
      </p:sp>
      <p:pic>
        <p:nvPicPr>
          <p:cNvPr id="49157" name="Picture 2" descr="C:\temp\2D_synth_timeshift_angl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/>
          <a:stretch>
            <a:fillRect/>
          </a:stretch>
        </p:blipFill>
        <p:spPr bwMode="auto">
          <a:xfrm>
            <a:off x="355600" y="1339850"/>
            <a:ext cx="84328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7" name="Group 45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14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22"/>
              <p:cNvCxnSpPr>
                <a:cxnSpLocks noChangeShapeType="1"/>
                <a:stCxn id="18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17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13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ectangle 18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32-40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2490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dirty="0"/>
              <a:t>Time shifts; full offset </a:t>
            </a:r>
            <a:r>
              <a:rPr lang="nb-NO" altLang="en-US" dirty="0" err="1"/>
              <a:t>stack</a:t>
            </a:r>
            <a:endParaRPr lang="nb-NO" altLang="en-US" dirty="0"/>
          </a:p>
        </p:txBody>
      </p:sp>
      <p:pic>
        <p:nvPicPr>
          <p:cNvPr id="50181" name="Picture 5" descr="C:\temp\2D_synth_timeshift_full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"/>
          <a:stretch>
            <a:fillRect/>
          </a:stretch>
        </p:blipFill>
        <p:spPr bwMode="auto">
          <a:xfrm>
            <a:off x="355600" y="1331913"/>
            <a:ext cx="84328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800350" y="1519238"/>
            <a:ext cx="4540250" cy="1425575"/>
            <a:chOff x="2800272" y="1519238"/>
            <a:chExt cx="4540078" cy="1424810"/>
          </a:xfrm>
        </p:grpSpPr>
        <p:grpSp>
          <p:nvGrpSpPr>
            <p:cNvPr id="50183" name="Group 6"/>
            <p:cNvGrpSpPr>
              <a:grpSpLocks/>
            </p:cNvGrpSpPr>
            <p:nvPr/>
          </p:nvGrpSpPr>
          <p:grpSpPr bwMode="auto">
            <a:xfrm>
              <a:off x="3276600" y="1519238"/>
              <a:ext cx="3657599" cy="1239202"/>
              <a:chOff x="3276382" y="1519238"/>
              <a:chExt cx="3657793" cy="1238976"/>
            </a:xfrm>
          </p:grpSpPr>
          <p:cxnSp>
            <p:nvCxnSpPr>
              <p:cNvPr id="50190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3276382" y="2044800"/>
                <a:ext cx="647621" cy="59913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191" name="Straight Arrow Connector 22"/>
              <p:cNvCxnSpPr>
                <a:cxnSpLocks noChangeShapeType="1"/>
                <a:stCxn id="18" idx="2"/>
              </p:cNvCxnSpPr>
              <p:nvPr/>
            </p:nvCxnSpPr>
            <p:spPr bwMode="auto">
              <a:xfrm>
                <a:off x="4744898" y="2042363"/>
                <a:ext cx="261316" cy="647284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192" name="Straight Arrow Connector 25"/>
              <p:cNvCxnSpPr>
                <a:cxnSpLocks noChangeShapeType="1"/>
              </p:cNvCxnSpPr>
              <p:nvPr/>
            </p:nvCxnSpPr>
            <p:spPr bwMode="auto">
              <a:xfrm>
                <a:off x="5291701" y="2044829"/>
                <a:ext cx="743267" cy="682910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193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5666054" y="2044829"/>
                <a:ext cx="1268121" cy="713385"/>
              </a:xfrm>
              <a:prstGeom prst="straightConnector1">
                <a:avLst/>
              </a:prstGeom>
              <a:noFill/>
              <a:ln w="15875" algn="ctr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Box 17"/>
              <p:cNvSpPr txBox="1"/>
              <p:nvPr/>
            </p:nvSpPr>
            <p:spPr bwMode="auto">
              <a:xfrm>
                <a:off x="3750956" y="1519238"/>
                <a:ext cx="1987580" cy="523499"/>
              </a:xfrm>
              <a:prstGeom prst="rect">
                <a:avLst/>
              </a:prstGeom>
              <a:solidFill>
                <a:schemeClr val="bg1">
                  <a:lumMod val="95000"/>
                  <a:alpha val="52000"/>
                </a:schemeClr>
              </a:solidFill>
              <a:ln w="15875">
                <a:solidFill>
                  <a:srgbClr val="0000FF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nb-NO" sz="1400" dirty="0">
                    <a:latin typeface="Arial" charset="0"/>
                    <a:cs typeface="Arial" charset="0"/>
                  </a:rPr>
                  <a:t>Reservoir changes: Water replacing oil</a:t>
                </a:r>
              </a:p>
            </p:txBody>
          </p:sp>
        </p:grpSp>
        <p:sp>
          <p:nvSpPr>
            <p:cNvPr id="50184" name="Freeform 7"/>
            <p:cNvSpPr>
              <a:spLocks/>
            </p:cNvSpPr>
            <p:nvPr/>
          </p:nvSpPr>
          <p:spPr bwMode="auto">
            <a:xfrm>
              <a:off x="2800272" y="2671915"/>
              <a:ext cx="795414" cy="159865"/>
            </a:xfrm>
            <a:custGeom>
              <a:avLst/>
              <a:gdLst>
                <a:gd name="T0" fmla="*/ 795414 w 795414"/>
                <a:gd name="T1" fmla="*/ 159865 h 159865"/>
                <a:gd name="T2" fmla="*/ 509665 w 795414"/>
                <a:gd name="T3" fmla="*/ 150340 h 159865"/>
                <a:gd name="T4" fmla="*/ 271539 w 795414"/>
                <a:gd name="T5" fmla="*/ 121765 h 159865"/>
                <a:gd name="T6" fmla="*/ 138190 w 795414"/>
                <a:gd name="T7" fmla="*/ 78902 h 159865"/>
                <a:gd name="T8" fmla="*/ 77 w 795414"/>
                <a:gd name="T9" fmla="*/ 36040 h 159865"/>
                <a:gd name="T10" fmla="*/ 157239 w 795414"/>
                <a:gd name="T11" fmla="*/ 7467 h 159865"/>
                <a:gd name="T12" fmla="*/ 471565 w 795414"/>
                <a:gd name="T13" fmla="*/ 7467 h 159865"/>
                <a:gd name="T14" fmla="*/ 704927 w 795414"/>
                <a:gd name="T15" fmla="*/ 102715 h 159865"/>
                <a:gd name="T16" fmla="*/ 795414 w 795414"/>
                <a:gd name="T17" fmla="*/ 159865 h 1598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95414" h="159865">
                  <a:moveTo>
                    <a:pt x="795414" y="159865"/>
                  </a:moveTo>
                  <a:cubicBezTo>
                    <a:pt x="785889" y="158277"/>
                    <a:pt x="596978" y="156690"/>
                    <a:pt x="509665" y="150340"/>
                  </a:cubicBezTo>
                  <a:cubicBezTo>
                    <a:pt x="422353" y="143990"/>
                    <a:pt x="333451" y="133671"/>
                    <a:pt x="271539" y="121765"/>
                  </a:cubicBezTo>
                  <a:cubicBezTo>
                    <a:pt x="209627" y="109859"/>
                    <a:pt x="183434" y="93189"/>
                    <a:pt x="138190" y="78902"/>
                  </a:cubicBezTo>
                  <a:cubicBezTo>
                    <a:pt x="92946" y="64615"/>
                    <a:pt x="-3098" y="47946"/>
                    <a:pt x="77" y="36040"/>
                  </a:cubicBezTo>
                  <a:cubicBezTo>
                    <a:pt x="3252" y="24134"/>
                    <a:pt x="79452" y="20167"/>
                    <a:pt x="157239" y="7467"/>
                  </a:cubicBezTo>
                  <a:cubicBezTo>
                    <a:pt x="230264" y="-1264"/>
                    <a:pt x="387427" y="-3645"/>
                    <a:pt x="471565" y="7467"/>
                  </a:cubicBezTo>
                  <a:cubicBezTo>
                    <a:pt x="583484" y="14611"/>
                    <a:pt x="657302" y="99540"/>
                    <a:pt x="704927" y="102715"/>
                  </a:cubicBezTo>
                  <a:lnTo>
                    <a:pt x="795414" y="159865"/>
                  </a:ln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0185" name="Freeform 8"/>
            <p:cNvSpPr>
              <a:spLocks/>
            </p:cNvSpPr>
            <p:nvPr/>
          </p:nvSpPr>
          <p:spPr bwMode="auto">
            <a:xfrm>
              <a:off x="4855779" y="2719388"/>
              <a:ext cx="263909" cy="91676"/>
            </a:xfrm>
            <a:custGeom>
              <a:avLst/>
              <a:gdLst>
                <a:gd name="T0" fmla="*/ 254384 w 263909"/>
                <a:gd name="T1" fmla="*/ 90487 h 91676"/>
                <a:gd name="T2" fmla="*/ 121034 w 263909"/>
                <a:gd name="T3" fmla="*/ 80962 h 91676"/>
                <a:gd name="T4" fmla="*/ 92459 w 263909"/>
                <a:gd name="T5" fmla="*/ 71437 h 91676"/>
                <a:gd name="T6" fmla="*/ 78171 w 263909"/>
                <a:gd name="T7" fmla="*/ 66675 h 91676"/>
                <a:gd name="T8" fmla="*/ 63884 w 263909"/>
                <a:gd name="T9" fmla="*/ 61912 h 91676"/>
                <a:gd name="T10" fmla="*/ 44834 w 263909"/>
                <a:gd name="T11" fmla="*/ 57150 h 91676"/>
                <a:gd name="T12" fmla="*/ 16259 w 263909"/>
                <a:gd name="T13" fmla="*/ 47625 h 91676"/>
                <a:gd name="T14" fmla="*/ 1971 w 263909"/>
                <a:gd name="T15" fmla="*/ 38100 h 91676"/>
                <a:gd name="T16" fmla="*/ 21021 w 263909"/>
                <a:gd name="T17" fmla="*/ 0 h 91676"/>
                <a:gd name="T18" fmla="*/ 211521 w 263909"/>
                <a:gd name="T19" fmla="*/ 4762 h 91676"/>
                <a:gd name="T20" fmla="*/ 263909 w 263909"/>
                <a:gd name="T21" fmla="*/ 23812 h 91676"/>
                <a:gd name="T22" fmla="*/ 259146 w 263909"/>
                <a:gd name="T23" fmla="*/ 42862 h 91676"/>
                <a:gd name="T24" fmla="*/ 254384 w 263909"/>
                <a:gd name="T25" fmla="*/ 57150 h 91676"/>
                <a:gd name="T26" fmla="*/ 254384 w 263909"/>
                <a:gd name="T27" fmla="*/ 90487 h 916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09" h="91676">
                  <a:moveTo>
                    <a:pt x="254384" y="90487"/>
                  </a:moveTo>
                  <a:cubicBezTo>
                    <a:pt x="232159" y="94456"/>
                    <a:pt x="152833" y="87776"/>
                    <a:pt x="121034" y="80962"/>
                  </a:cubicBezTo>
                  <a:cubicBezTo>
                    <a:pt x="111217" y="78858"/>
                    <a:pt x="101984" y="74612"/>
                    <a:pt x="92459" y="71437"/>
                  </a:cubicBezTo>
                  <a:lnTo>
                    <a:pt x="78171" y="66675"/>
                  </a:lnTo>
                  <a:cubicBezTo>
                    <a:pt x="73409" y="65088"/>
                    <a:pt x="68754" y="63129"/>
                    <a:pt x="63884" y="61912"/>
                  </a:cubicBezTo>
                  <a:cubicBezTo>
                    <a:pt x="57534" y="60325"/>
                    <a:pt x="51103" y="59031"/>
                    <a:pt x="44834" y="57150"/>
                  </a:cubicBezTo>
                  <a:cubicBezTo>
                    <a:pt x="35217" y="54265"/>
                    <a:pt x="16259" y="47625"/>
                    <a:pt x="16259" y="47625"/>
                  </a:cubicBezTo>
                  <a:cubicBezTo>
                    <a:pt x="11496" y="44450"/>
                    <a:pt x="3359" y="43653"/>
                    <a:pt x="1971" y="38100"/>
                  </a:cubicBezTo>
                  <a:cubicBezTo>
                    <a:pt x="-4547" y="12028"/>
                    <a:pt x="5944" y="10052"/>
                    <a:pt x="21021" y="0"/>
                  </a:cubicBezTo>
                  <a:lnTo>
                    <a:pt x="211521" y="4762"/>
                  </a:lnTo>
                  <a:cubicBezTo>
                    <a:pt x="257733" y="6648"/>
                    <a:pt x="247341" y="-1039"/>
                    <a:pt x="263909" y="23812"/>
                  </a:cubicBezTo>
                  <a:cubicBezTo>
                    <a:pt x="262321" y="30162"/>
                    <a:pt x="260944" y="36568"/>
                    <a:pt x="259146" y="42862"/>
                  </a:cubicBezTo>
                  <a:cubicBezTo>
                    <a:pt x="257767" y="47689"/>
                    <a:pt x="255763" y="52323"/>
                    <a:pt x="254384" y="57150"/>
                  </a:cubicBezTo>
                  <a:cubicBezTo>
                    <a:pt x="252586" y="63444"/>
                    <a:pt x="276609" y="86518"/>
                    <a:pt x="254384" y="90487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0186" name="Freeform 9"/>
            <p:cNvSpPr>
              <a:spLocks/>
            </p:cNvSpPr>
            <p:nvPr/>
          </p:nvSpPr>
          <p:spPr bwMode="auto">
            <a:xfrm>
              <a:off x="5308437" y="2733675"/>
              <a:ext cx="141004" cy="93742"/>
            </a:xfrm>
            <a:custGeom>
              <a:avLst/>
              <a:gdLst>
                <a:gd name="T0" fmla="*/ 135101 w 141004"/>
                <a:gd name="T1" fmla="*/ 90488 h 93742"/>
                <a:gd name="T2" fmla="*/ 111288 w 141004"/>
                <a:gd name="T3" fmla="*/ 85725 h 93742"/>
                <a:gd name="T4" fmla="*/ 82713 w 141004"/>
                <a:gd name="T5" fmla="*/ 76200 h 93742"/>
                <a:gd name="T6" fmla="*/ 54138 w 141004"/>
                <a:gd name="T7" fmla="*/ 66675 h 93742"/>
                <a:gd name="T8" fmla="*/ 39851 w 141004"/>
                <a:gd name="T9" fmla="*/ 61913 h 93742"/>
                <a:gd name="T10" fmla="*/ 6513 w 141004"/>
                <a:gd name="T11" fmla="*/ 52388 h 93742"/>
                <a:gd name="T12" fmla="*/ 6513 w 141004"/>
                <a:gd name="T13" fmla="*/ 9525 h 93742"/>
                <a:gd name="T14" fmla="*/ 35088 w 141004"/>
                <a:gd name="T15" fmla="*/ 0 h 93742"/>
                <a:gd name="T16" fmla="*/ 87476 w 141004"/>
                <a:gd name="T17" fmla="*/ 4763 h 93742"/>
                <a:gd name="T18" fmla="*/ 116051 w 141004"/>
                <a:gd name="T19" fmla="*/ 14288 h 93742"/>
                <a:gd name="T20" fmla="*/ 130338 w 141004"/>
                <a:gd name="T21" fmla="*/ 19050 h 93742"/>
                <a:gd name="T22" fmla="*/ 139863 w 141004"/>
                <a:gd name="T23" fmla="*/ 33338 h 93742"/>
                <a:gd name="T24" fmla="*/ 135101 w 141004"/>
                <a:gd name="T25" fmla="*/ 90488 h 937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1004" h="93742">
                  <a:moveTo>
                    <a:pt x="135101" y="90488"/>
                  </a:moveTo>
                  <a:cubicBezTo>
                    <a:pt x="130339" y="99219"/>
                    <a:pt x="119098" y="87855"/>
                    <a:pt x="111288" y="85725"/>
                  </a:cubicBezTo>
                  <a:cubicBezTo>
                    <a:pt x="101602" y="83083"/>
                    <a:pt x="92238" y="79375"/>
                    <a:pt x="82713" y="76200"/>
                  </a:cubicBezTo>
                  <a:lnTo>
                    <a:pt x="54138" y="66675"/>
                  </a:lnTo>
                  <a:cubicBezTo>
                    <a:pt x="49376" y="65088"/>
                    <a:pt x="44721" y="63131"/>
                    <a:pt x="39851" y="61913"/>
                  </a:cubicBezTo>
                  <a:cubicBezTo>
                    <a:pt x="15931" y="55932"/>
                    <a:pt x="27011" y="59220"/>
                    <a:pt x="6513" y="52388"/>
                  </a:cubicBezTo>
                  <a:cubicBezTo>
                    <a:pt x="2103" y="39157"/>
                    <a:pt x="-5625" y="23397"/>
                    <a:pt x="6513" y="9525"/>
                  </a:cubicBezTo>
                  <a:cubicBezTo>
                    <a:pt x="13124" y="1969"/>
                    <a:pt x="35088" y="0"/>
                    <a:pt x="35088" y="0"/>
                  </a:cubicBezTo>
                  <a:cubicBezTo>
                    <a:pt x="52551" y="1588"/>
                    <a:pt x="70208" y="1716"/>
                    <a:pt x="87476" y="4763"/>
                  </a:cubicBezTo>
                  <a:cubicBezTo>
                    <a:pt x="97363" y="6508"/>
                    <a:pt x="106526" y="11113"/>
                    <a:pt x="116051" y="14288"/>
                  </a:cubicBezTo>
                  <a:lnTo>
                    <a:pt x="130338" y="19050"/>
                  </a:lnTo>
                  <a:cubicBezTo>
                    <a:pt x="133513" y="23813"/>
                    <a:pt x="139455" y="27629"/>
                    <a:pt x="139863" y="33338"/>
                  </a:cubicBezTo>
                  <a:cubicBezTo>
                    <a:pt x="142723" y="73375"/>
                    <a:pt x="139863" y="81757"/>
                    <a:pt x="135101" y="90488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0187" name="Freeform 10"/>
            <p:cNvSpPr>
              <a:spLocks/>
            </p:cNvSpPr>
            <p:nvPr/>
          </p:nvSpPr>
          <p:spPr bwMode="auto">
            <a:xfrm>
              <a:off x="5757596" y="2733675"/>
              <a:ext cx="824314" cy="198270"/>
            </a:xfrm>
            <a:custGeom>
              <a:avLst/>
              <a:gdLst>
                <a:gd name="T0" fmla="*/ 219342 w 824314"/>
                <a:gd name="T1" fmla="*/ 171450 h 198270"/>
                <a:gd name="T2" fmla="*/ 195529 w 824314"/>
                <a:gd name="T3" fmla="*/ 161925 h 198270"/>
                <a:gd name="T4" fmla="*/ 181242 w 824314"/>
                <a:gd name="T5" fmla="*/ 157163 h 198270"/>
                <a:gd name="T6" fmla="*/ 166954 w 824314"/>
                <a:gd name="T7" fmla="*/ 147638 h 198270"/>
                <a:gd name="T8" fmla="*/ 138379 w 824314"/>
                <a:gd name="T9" fmla="*/ 138113 h 198270"/>
                <a:gd name="T10" fmla="*/ 109804 w 824314"/>
                <a:gd name="T11" fmla="*/ 123825 h 198270"/>
                <a:gd name="T12" fmla="*/ 81229 w 824314"/>
                <a:gd name="T13" fmla="*/ 109538 h 198270"/>
                <a:gd name="T14" fmla="*/ 38367 w 824314"/>
                <a:gd name="T15" fmla="*/ 71438 h 198270"/>
                <a:gd name="T16" fmla="*/ 28842 w 824314"/>
                <a:gd name="T17" fmla="*/ 57150 h 198270"/>
                <a:gd name="T18" fmla="*/ 5029 w 824314"/>
                <a:gd name="T19" fmla="*/ 33338 h 198270"/>
                <a:gd name="T20" fmla="*/ 5029 w 824314"/>
                <a:gd name="T21" fmla="*/ 4763 h 198270"/>
                <a:gd name="T22" fmla="*/ 19317 w 824314"/>
                <a:gd name="T23" fmla="*/ 0 h 198270"/>
                <a:gd name="T24" fmla="*/ 47892 w 824314"/>
                <a:gd name="T25" fmla="*/ 19050 h 198270"/>
                <a:gd name="T26" fmla="*/ 76467 w 824314"/>
                <a:gd name="T27" fmla="*/ 28575 h 198270"/>
                <a:gd name="T28" fmla="*/ 90754 w 824314"/>
                <a:gd name="T29" fmla="*/ 33338 h 198270"/>
                <a:gd name="T30" fmla="*/ 105042 w 824314"/>
                <a:gd name="T31" fmla="*/ 42863 h 198270"/>
                <a:gd name="T32" fmla="*/ 152667 w 824314"/>
                <a:gd name="T33" fmla="*/ 28575 h 198270"/>
                <a:gd name="T34" fmla="*/ 166954 w 824314"/>
                <a:gd name="T35" fmla="*/ 23813 h 198270"/>
                <a:gd name="T36" fmla="*/ 228867 w 824314"/>
                <a:gd name="T37" fmla="*/ 28575 h 198270"/>
                <a:gd name="T38" fmla="*/ 243154 w 824314"/>
                <a:gd name="T39" fmla="*/ 33338 h 198270"/>
                <a:gd name="T40" fmla="*/ 271729 w 824314"/>
                <a:gd name="T41" fmla="*/ 38100 h 198270"/>
                <a:gd name="T42" fmla="*/ 366979 w 824314"/>
                <a:gd name="T43" fmla="*/ 47625 h 198270"/>
                <a:gd name="T44" fmla="*/ 438417 w 824314"/>
                <a:gd name="T45" fmla="*/ 42863 h 198270"/>
                <a:gd name="T46" fmla="*/ 466992 w 824314"/>
                <a:gd name="T47" fmla="*/ 38100 h 198270"/>
                <a:gd name="T48" fmla="*/ 500329 w 824314"/>
                <a:gd name="T49" fmla="*/ 33338 h 198270"/>
                <a:gd name="T50" fmla="*/ 624154 w 824314"/>
                <a:gd name="T51" fmla="*/ 42863 h 198270"/>
                <a:gd name="T52" fmla="*/ 652729 w 824314"/>
                <a:gd name="T53" fmla="*/ 52388 h 198270"/>
                <a:gd name="T54" fmla="*/ 667017 w 824314"/>
                <a:gd name="T55" fmla="*/ 61913 h 198270"/>
                <a:gd name="T56" fmla="*/ 676542 w 824314"/>
                <a:gd name="T57" fmla="*/ 76200 h 198270"/>
                <a:gd name="T58" fmla="*/ 690829 w 824314"/>
                <a:gd name="T59" fmla="*/ 80963 h 198270"/>
                <a:gd name="T60" fmla="*/ 719404 w 824314"/>
                <a:gd name="T61" fmla="*/ 95250 h 198270"/>
                <a:gd name="T62" fmla="*/ 762267 w 824314"/>
                <a:gd name="T63" fmla="*/ 114300 h 198270"/>
                <a:gd name="T64" fmla="*/ 776554 w 824314"/>
                <a:gd name="T65" fmla="*/ 119063 h 198270"/>
                <a:gd name="T66" fmla="*/ 805129 w 824314"/>
                <a:gd name="T67" fmla="*/ 133350 h 198270"/>
                <a:gd name="T68" fmla="*/ 819417 w 824314"/>
                <a:gd name="T69" fmla="*/ 142875 h 198270"/>
                <a:gd name="T70" fmla="*/ 819417 w 824314"/>
                <a:gd name="T71" fmla="*/ 180975 h 198270"/>
                <a:gd name="T72" fmla="*/ 805129 w 824314"/>
                <a:gd name="T73" fmla="*/ 185738 h 198270"/>
                <a:gd name="T74" fmla="*/ 700354 w 824314"/>
                <a:gd name="T75" fmla="*/ 176213 h 198270"/>
                <a:gd name="T76" fmla="*/ 667017 w 824314"/>
                <a:gd name="T77" fmla="*/ 166688 h 198270"/>
                <a:gd name="T78" fmla="*/ 524142 w 824314"/>
                <a:gd name="T79" fmla="*/ 176213 h 198270"/>
                <a:gd name="T80" fmla="*/ 495567 w 824314"/>
                <a:gd name="T81" fmla="*/ 166688 h 198270"/>
                <a:gd name="T82" fmla="*/ 438417 w 824314"/>
                <a:gd name="T83" fmla="*/ 180975 h 198270"/>
                <a:gd name="T84" fmla="*/ 314592 w 824314"/>
                <a:gd name="T85" fmla="*/ 176213 h 198270"/>
                <a:gd name="T86" fmla="*/ 290779 w 824314"/>
                <a:gd name="T87" fmla="*/ 152400 h 198270"/>
                <a:gd name="T88" fmla="*/ 276492 w 824314"/>
                <a:gd name="T89" fmla="*/ 142875 h 198270"/>
                <a:gd name="T90" fmla="*/ 247917 w 824314"/>
                <a:gd name="T91" fmla="*/ 133350 h 198270"/>
                <a:gd name="T92" fmla="*/ 247917 w 824314"/>
                <a:gd name="T93" fmla="*/ 166688 h 198270"/>
                <a:gd name="T94" fmla="*/ 243154 w 824314"/>
                <a:gd name="T95" fmla="*/ 180975 h 198270"/>
                <a:gd name="T96" fmla="*/ 219342 w 824314"/>
                <a:gd name="T97" fmla="*/ 171450 h 198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24314" h="198270">
                  <a:moveTo>
                    <a:pt x="219342" y="171450"/>
                  </a:moveTo>
                  <a:cubicBezTo>
                    <a:pt x="211404" y="168275"/>
                    <a:pt x="203534" y="164927"/>
                    <a:pt x="195529" y="161925"/>
                  </a:cubicBezTo>
                  <a:cubicBezTo>
                    <a:pt x="190829" y="160162"/>
                    <a:pt x="185732" y="159408"/>
                    <a:pt x="181242" y="157163"/>
                  </a:cubicBezTo>
                  <a:cubicBezTo>
                    <a:pt x="176122" y="154603"/>
                    <a:pt x="172185" y="149963"/>
                    <a:pt x="166954" y="147638"/>
                  </a:cubicBezTo>
                  <a:cubicBezTo>
                    <a:pt x="157779" y="143560"/>
                    <a:pt x="138379" y="138113"/>
                    <a:pt x="138379" y="138113"/>
                  </a:cubicBezTo>
                  <a:cubicBezTo>
                    <a:pt x="97436" y="110817"/>
                    <a:pt x="149238" y="143543"/>
                    <a:pt x="109804" y="123825"/>
                  </a:cubicBezTo>
                  <a:cubicBezTo>
                    <a:pt x="72882" y="105364"/>
                    <a:pt x="117136" y="121505"/>
                    <a:pt x="81229" y="109538"/>
                  </a:cubicBezTo>
                  <a:cubicBezTo>
                    <a:pt x="48607" y="76916"/>
                    <a:pt x="63862" y="88435"/>
                    <a:pt x="38367" y="71438"/>
                  </a:cubicBezTo>
                  <a:cubicBezTo>
                    <a:pt x="35192" y="66675"/>
                    <a:pt x="32889" y="61197"/>
                    <a:pt x="28842" y="57150"/>
                  </a:cubicBezTo>
                  <a:cubicBezTo>
                    <a:pt x="-2911" y="25397"/>
                    <a:pt x="30431" y="71440"/>
                    <a:pt x="5029" y="33338"/>
                  </a:cubicBezTo>
                  <a:cubicBezTo>
                    <a:pt x="1855" y="23814"/>
                    <a:pt x="-4495" y="14287"/>
                    <a:pt x="5029" y="4763"/>
                  </a:cubicBezTo>
                  <a:cubicBezTo>
                    <a:pt x="8579" y="1213"/>
                    <a:pt x="14554" y="1588"/>
                    <a:pt x="19317" y="0"/>
                  </a:cubicBezTo>
                  <a:cubicBezTo>
                    <a:pt x="28842" y="6350"/>
                    <a:pt x="37032" y="15430"/>
                    <a:pt x="47892" y="19050"/>
                  </a:cubicBezTo>
                  <a:lnTo>
                    <a:pt x="76467" y="28575"/>
                  </a:lnTo>
                  <a:cubicBezTo>
                    <a:pt x="81229" y="30163"/>
                    <a:pt x="86577" y="30553"/>
                    <a:pt x="90754" y="33338"/>
                  </a:cubicBezTo>
                  <a:lnTo>
                    <a:pt x="105042" y="42863"/>
                  </a:lnTo>
                  <a:cubicBezTo>
                    <a:pt x="133835" y="35664"/>
                    <a:pt x="117879" y="40171"/>
                    <a:pt x="152667" y="28575"/>
                  </a:cubicBezTo>
                  <a:lnTo>
                    <a:pt x="166954" y="23813"/>
                  </a:lnTo>
                  <a:cubicBezTo>
                    <a:pt x="187592" y="25400"/>
                    <a:pt x="208328" y="26008"/>
                    <a:pt x="228867" y="28575"/>
                  </a:cubicBezTo>
                  <a:cubicBezTo>
                    <a:pt x="233848" y="29198"/>
                    <a:pt x="238254" y="32249"/>
                    <a:pt x="243154" y="33338"/>
                  </a:cubicBezTo>
                  <a:cubicBezTo>
                    <a:pt x="252580" y="35433"/>
                    <a:pt x="262185" y="36632"/>
                    <a:pt x="271729" y="38100"/>
                  </a:cubicBezTo>
                  <a:cubicBezTo>
                    <a:pt x="317878" y="45200"/>
                    <a:pt x="308034" y="43091"/>
                    <a:pt x="366979" y="47625"/>
                  </a:cubicBezTo>
                  <a:cubicBezTo>
                    <a:pt x="390792" y="46038"/>
                    <a:pt x="414659" y="45126"/>
                    <a:pt x="438417" y="42863"/>
                  </a:cubicBezTo>
                  <a:cubicBezTo>
                    <a:pt x="448030" y="41947"/>
                    <a:pt x="457448" y="39568"/>
                    <a:pt x="466992" y="38100"/>
                  </a:cubicBezTo>
                  <a:cubicBezTo>
                    <a:pt x="478087" y="36393"/>
                    <a:pt x="489217" y="34925"/>
                    <a:pt x="500329" y="33338"/>
                  </a:cubicBezTo>
                  <a:cubicBezTo>
                    <a:pt x="556092" y="35872"/>
                    <a:pt x="581587" y="30093"/>
                    <a:pt x="624154" y="42863"/>
                  </a:cubicBezTo>
                  <a:cubicBezTo>
                    <a:pt x="633771" y="45748"/>
                    <a:pt x="644375" y="46819"/>
                    <a:pt x="652729" y="52388"/>
                  </a:cubicBezTo>
                  <a:lnTo>
                    <a:pt x="667017" y="61913"/>
                  </a:lnTo>
                  <a:cubicBezTo>
                    <a:pt x="670192" y="66675"/>
                    <a:pt x="672073" y="72624"/>
                    <a:pt x="676542" y="76200"/>
                  </a:cubicBezTo>
                  <a:cubicBezTo>
                    <a:pt x="680462" y="79336"/>
                    <a:pt x="686339" y="78718"/>
                    <a:pt x="690829" y="80963"/>
                  </a:cubicBezTo>
                  <a:cubicBezTo>
                    <a:pt x="727750" y="99424"/>
                    <a:pt x="683501" y="83283"/>
                    <a:pt x="719404" y="95250"/>
                  </a:cubicBezTo>
                  <a:cubicBezTo>
                    <a:pt x="742047" y="110345"/>
                    <a:pt x="728260" y="102964"/>
                    <a:pt x="762267" y="114300"/>
                  </a:cubicBezTo>
                  <a:cubicBezTo>
                    <a:pt x="767029" y="115888"/>
                    <a:pt x="772377" y="116278"/>
                    <a:pt x="776554" y="119063"/>
                  </a:cubicBezTo>
                  <a:cubicBezTo>
                    <a:pt x="795019" y="131372"/>
                    <a:pt x="785412" y="126778"/>
                    <a:pt x="805129" y="133350"/>
                  </a:cubicBezTo>
                  <a:cubicBezTo>
                    <a:pt x="809892" y="136525"/>
                    <a:pt x="815841" y="138405"/>
                    <a:pt x="819417" y="142875"/>
                  </a:cubicBezTo>
                  <a:cubicBezTo>
                    <a:pt x="826862" y="152181"/>
                    <a:pt x="824964" y="172654"/>
                    <a:pt x="819417" y="180975"/>
                  </a:cubicBezTo>
                  <a:cubicBezTo>
                    <a:pt x="816632" y="185152"/>
                    <a:pt x="809892" y="184150"/>
                    <a:pt x="805129" y="185738"/>
                  </a:cubicBezTo>
                  <a:cubicBezTo>
                    <a:pt x="763486" y="182961"/>
                    <a:pt x="738035" y="183064"/>
                    <a:pt x="700354" y="176213"/>
                  </a:cubicBezTo>
                  <a:cubicBezTo>
                    <a:pt x="687204" y="173822"/>
                    <a:pt x="679254" y="170767"/>
                    <a:pt x="667017" y="166688"/>
                  </a:cubicBezTo>
                  <a:cubicBezTo>
                    <a:pt x="647944" y="223898"/>
                    <a:pt x="664894" y="188277"/>
                    <a:pt x="524142" y="176213"/>
                  </a:cubicBezTo>
                  <a:cubicBezTo>
                    <a:pt x="514138" y="175356"/>
                    <a:pt x="495567" y="166688"/>
                    <a:pt x="495567" y="166688"/>
                  </a:cubicBezTo>
                  <a:cubicBezTo>
                    <a:pt x="457831" y="179267"/>
                    <a:pt x="476896" y="174563"/>
                    <a:pt x="438417" y="180975"/>
                  </a:cubicBezTo>
                  <a:cubicBezTo>
                    <a:pt x="397142" y="179388"/>
                    <a:pt x="355678" y="180463"/>
                    <a:pt x="314592" y="176213"/>
                  </a:cubicBezTo>
                  <a:cubicBezTo>
                    <a:pt x="300426" y="174748"/>
                    <a:pt x="298595" y="160216"/>
                    <a:pt x="290779" y="152400"/>
                  </a:cubicBezTo>
                  <a:cubicBezTo>
                    <a:pt x="286732" y="148353"/>
                    <a:pt x="281722" y="145200"/>
                    <a:pt x="276492" y="142875"/>
                  </a:cubicBezTo>
                  <a:cubicBezTo>
                    <a:pt x="267317" y="138797"/>
                    <a:pt x="247917" y="133350"/>
                    <a:pt x="247917" y="133350"/>
                  </a:cubicBezTo>
                  <a:cubicBezTo>
                    <a:pt x="236497" y="167608"/>
                    <a:pt x="247917" y="124827"/>
                    <a:pt x="247917" y="166688"/>
                  </a:cubicBezTo>
                  <a:cubicBezTo>
                    <a:pt x="247917" y="171708"/>
                    <a:pt x="247962" y="179533"/>
                    <a:pt x="243154" y="180975"/>
                  </a:cubicBezTo>
                  <a:cubicBezTo>
                    <a:pt x="229469" y="185080"/>
                    <a:pt x="227280" y="174625"/>
                    <a:pt x="219342" y="171450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0188" name="Freeform 11"/>
            <p:cNvSpPr>
              <a:spLocks/>
            </p:cNvSpPr>
            <p:nvPr/>
          </p:nvSpPr>
          <p:spPr bwMode="auto">
            <a:xfrm>
              <a:off x="6867525" y="2781300"/>
              <a:ext cx="472825" cy="162748"/>
            </a:xfrm>
            <a:custGeom>
              <a:avLst/>
              <a:gdLst>
                <a:gd name="T0" fmla="*/ 457200 w 472825"/>
                <a:gd name="T1" fmla="*/ 161925 h 162748"/>
                <a:gd name="T2" fmla="*/ 228600 w 472825"/>
                <a:gd name="T3" fmla="*/ 157163 h 162748"/>
                <a:gd name="T4" fmla="*/ 219075 w 472825"/>
                <a:gd name="T5" fmla="*/ 142875 h 162748"/>
                <a:gd name="T6" fmla="*/ 204788 w 472825"/>
                <a:gd name="T7" fmla="*/ 128588 h 162748"/>
                <a:gd name="T8" fmla="*/ 195263 w 472825"/>
                <a:gd name="T9" fmla="*/ 114300 h 162748"/>
                <a:gd name="T10" fmla="*/ 166688 w 472825"/>
                <a:gd name="T11" fmla="*/ 104775 h 162748"/>
                <a:gd name="T12" fmla="*/ 138113 w 472825"/>
                <a:gd name="T13" fmla="*/ 95250 h 162748"/>
                <a:gd name="T14" fmla="*/ 123825 w 472825"/>
                <a:gd name="T15" fmla="*/ 90488 h 162748"/>
                <a:gd name="T16" fmla="*/ 71438 w 472825"/>
                <a:gd name="T17" fmla="*/ 80963 h 162748"/>
                <a:gd name="T18" fmla="*/ 42863 w 472825"/>
                <a:gd name="T19" fmla="*/ 71438 h 162748"/>
                <a:gd name="T20" fmla="*/ 14288 w 472825"/>
                <a:gd name="T21" fmla="*/ 57150 h 162748"/>
                <a:gd name="T22" fmla="*/ 0 w 472825"/>
                <a:gd name="T23" fmla="*/ 42863 h 162748"/>
                <a:gd name="T24" fmla="*/ 4763 w 472825"/>
                <a:gd name="T25" fmla="*/ 4763 h 162748"/>
                <a:gd name="T26" fmla="*/ 19050 w 472825"/>
                <a:gd name="T27" fmla="*/ 0 h 162748"/>
                <a:gd name="T28" fmla="*/ 109538 w 472825"/>
                <a:gd name="T29" fmla="*/ 4763 h 162748"/>
                <a:gd name="T30" fmla="*/ 128588 w 472825"/>
                <a:gd name="T31" fmla="*/ 9525 h 162748"/>
                <a:gd name="T32" fmla="*/ 142875 w 472825"/>
                <a:gd name="T33" fmla="*/ 14288 h 162748"/>
                <a:gd name="T34" fmla="*/ 304800 w 472825"/>
                <a:gd name="T35" fmla="*/ 23813 h 162748"/>
                <a:gd name="T36" fmla="*/ 328613 w 472825"/>
                <a:gd name="T37" fmla="*/ 42863 h 162748"/>
                <a:gd name="T38" fmla="*/ 357188 w 472825"/>
                <a:gd name="T39" fmla="*/ 61913 h 162748"/>
                <a:gd name="T40" fmla="*/ 371475 w 472825"/>
                <a:gd name="T41" fmla="*/ 71438 h 162748"/>
                <a:gd name="T42" fmla="*/ 381000 w 472825"/>
                <a:gd name="T43" fmla="*/ 85725 h 162748"/>
                <a:gd name="T44" fmla="*/ 423863 w 472825"/>
                <a:gd name="T45" fmla="*/ 109538 h 162748"/>
                <a:gd name="T46" fmla="*/ 438150 w 472825"/>
                <a:gd name="T47" fmla="*/ 119063 h 162748"/>
                <a:gd name="T48" fmla="*/ 452438 w 472825"/>
                <a:gd name="T49" fmla="*/ 147638 h 162748"/>
                <a:gd name="T50" fmla="*/ 457200 w 472825"/>
                <a:gd name="T51" fmla="*/ 161925 h 1627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825" h="162748">
                  <a:moveTo>
                    <a:pt x="457200" y="161925"/>
                  </a:moveTo>
                  <a:cubicBezTo>
                    <a:pt x="419894" y="163513"/>
                    <a:pt x="304574" y="163241"/>
                    <a:pt x="228600" y="157163"/>
                  </a:cubicBezTo>
                  <a:cubicBezTo>
                    <a:pt x="222894" y="156707"/>
                    <a:pt x="222739" y="147272"/>
                    <a:pt x="219075" y="142875"/>
                  </a:cubicBezTo>
                  <a:cubicBezTo>
                    <a:pt x="214763" y="137701"/>
                    <a:pt x="209100" y="133762"/>
                    <a:pt x="204788" y="128588"/>
                  </a:cubicBezTo>
                  <a:cubicBezTo>
                    <a:pt x="201124" y="124191"/>
                    <a:pt x="200117" y="117334"/>
                    <a:pt x="195263" y="114300"/>
                  </a:cubicBezTo>
                  <a:cubicBezTo>
                    <a:pt x="186749" y="108979"/>
                    <a:pt x="176213" y="107950"/>
                    <a:pt x="166688" y="104775"/>
                  </a:cubicBezTo>
                  <a:lnTo>
                    <a:pt x="138113" y="95250"/>
                  </a:lnTo>
                  <a:cubicBezTo>
                    <a:pt x="133350" y="93662"/>
                    <a:pt x="128748" y="91473"/>
                    <a:pt x="123825" y="90488"/>
                  </a:cubicBezTo>
                  <a:cubicBezTo>
                    <a:pt x="90544" y="83831"/>
                    <a:pt x="107997" y="87056"/>
                    <a:pt x="71438" y="80963"/>
                  </a:cubicBezTo>
                  <a:lnTo>
                    <a:pt x="42863" y="71438"/>
                  </a:lnTo>
                  <a:cubicBezTo>
                    <a:pt x="28543" y="66665"/>
                    <a:pt x="26598" y="67408"/>
                    <a:pt x="14288" y="57150"/>
                  </a:cubicBezTo>
                  <a:cubicBezTo>
                    <a:pt x="9114" y="52838"/>
                    <a:pt x="4763" y="47625"/>
                    <a:pt x="0" y="42863"/>
                  </a:cubicBezTo>
                  <a:cubicBezTo>
                    <a:pt x="1588" y="30163"/>
                    <a:pt x="-435" y="16459"/>
                    <a:pt x="4763" y="4763"/>
                  </a:cubicBezTo>
                  <a:cubicBezTo>
                    <a:pt x="6802" y="176"/>
                    <a:pt x="14030" y="0"/>
                    <a:pt x="19050" y="0"/>
                  </a:cubicBezTo>
                  <a:cubicBezTo>
                    <a:pt x="49254" y="0"/>
                    <a:pt x="79375" y="3175"/>
                    <a:pt x="109538" y="4763"/>
                  </a:cubicBezTo>
                  <a:cubicBezTo>
                    <a:pt x="115888" y="6350"/>
                    <a:pt x="122294" y="7727"/>
                    <a:pt x="128588" y="9525"/>
                  </a:cubicBezTo>
                  <a:cubicBezTo>
                    <a:pt x="133415" y="10904"/>
                    <a:pt x="137894" y="13665"/>
                    <a:pt x="142875" y="14288"/>
                  </a:cubicBezTo>
                  <a:cubicBezTo>
                    <a:pt x="178909" y="18792"/>
                    <a:pt x="279498" y="22608"/>
                    <a:pt x="304800" y="23813"/>
                  </a:cubicBezTo>
                  <a:cubicBezTo>
                    <a:pt x="336975" y="34536"/>
                    <a:pt x="302101" y="19664"/>
                    <a:pt x="328613" y="42863"/>
                  </a:cubicBezTo>
                  <a:cubicBezTo>
                    <a:pt x="337228" y="50401"/>
                    <a:pt x="347663" y="55563"/>
                    <a:pt x="357188" y="61913"/>
                  </a:cubicBezTo>
                  <a:lnTo>
                    <a:pt x="371475" y="71438"/>
                  </a:lnTo>
                  <a:cubicBezTo>
                    <a:pt x="374650" y="76200"/>
                    <a:pt x="376692" y="81956"/>
                    <a:pt x="381000" y="85725"/>
                  </a:cubicBezTo>
                  <a:cubicBezTo>
                    <a:pt x="421044" y="120763"/>
                    <a:pt x="395517" y="95365"/>
                    <a:pt x="423863" y="109538"/>
                  </a:cubicBezTo>
                  <a:cubicBezTo>
                    <a:pt x="428982" y="112098"/>
                    <a:pt x="433388" y="115888"/>
                    <a:pt x="438150" y="119063"/>
                  </a:cubicBezTo>
                  <a:cubicBezTo>
                    <a:pt x="444695" y="128881"/>
                    <a:pt x="450921" y="135504"/>
                    <a:pt x="452438" y="147638"/>
                  </a:cubicBezTo>
                  <a:cubicBezTo>
                    <a:pt x="453423" y="155514"/>
                    <a:pt x="494506" y="160337"/>
                    <a:pt x="457200" y="161925"/>
                  </a:cubicBezTo>
                  <a:close/>
                </a:path>
              </a:pathLst>
            </a:custGeom>
            <a:solidFill>
              <a:srgbClr val="00FF00">
                <a:alpha val="6117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50189" name="Straight Arrow Connector 22"/>
            <p:cNvCxnSpPr>
              <a:cxnSpLocks noChangeShapeType="1"/>
            </p:cNvCxnSpPr>
            <p:nvPr/>
          </p:nvCxnSpPr>
          <p:spPr bwMode="auto">
            <a:xfrm>
              <a:off x="5065078" y="2035494"/>
              <a:ext cx="307022" cy="669606"/>
            </a:xfrm>
            <a:prstGeom prst="straightConnector1">
              <a:avLst/>
            </a:prstGeom>
            <a:noFill/>
            <a:ln w="15875" algn="ctr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16"/>
          <p:cNvSpPr/>
          <p:nvPr/>
        </p:nvSpPr>
        <p:spPr>
          <a:xfrm>
            <a:off x="7775047" y="134991"/>
            <a:ext cx="121058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nb-NO" altLang="en-US" sz="1600" dirty="0"/>
              <a:t>10-40 </a:t>
            </a:r>
            <a:r>
              <a:rPr lang="nb-NO" altLang="en-US" sz="1600" dirty="0" err="1"/>
              <a:t>degs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147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Introduction: Time shifts vs offset </a:t>
            </a:r>
          </a:p>
          <a:p>
            <a:endParaRPr lang="en-US" dirty="0"/>
          </a:p>
          <a:p>
            <a:r>
              <a:rPr lang="en-US" dirty="0"/>
              <a:t>Field examples with time shifts varying with offset:</a:t>
            </a:r>
          </a:p>
          <a:p>
            <a:pPr lvl="1"/>
            <a:r>
              <a:rPr lang="en-US" dirty="0" err="1"/>
              <a:t>Valhall</a:t>
            </a:r>
            <a:r>
              <a:rPr lang="en-US" dirty="0"/>
              <a:t>; Reactivated fault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Block 2/4; Gas-effect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Snorre; Geomechanical changes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83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662" r="1000" b="5091"/>
          <a:stretch/>
        </p:blipFill>
        <p:spPr>
          <a:xfrm>
            <a:off x="5479993" y="1636958"/>
            <a:ext cx="3104215" cy="2382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30" name="Straight Connector 29"/>
          <p:cNvCxnSpPr>
            <a:stCxn id="24" idx="2"/>
          </p:cNvCxnSpPr>
          <p:nvPr/>
        </p:nvCxnSpPr>
        <p:spPr bwMode="auto">
          <a:xfrm flipH="1">
            <a:off x="4933118" y="3543945"/>
            <a:ext cx="1425528" cy="26711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8373" name="Group 3"/>
          <p:cNvGrpSpPr>
            <a:grpSpLocks/>
          </p:cNvGrpSpPr>
          <p:nvPr/>
        </p:nvGrpSpPr>
        <p:grpSpPr bwMode="auto">
          <a:xfrm>
            <a:off x="1182415" y="850140"/>
            <a:ext cx="4902798" cy="5364923"/>
            <a:chOff x="3733527" y="652372"/>
            <a:chExt cx="4902833" cy="5364606"/>
          </a:xfrm>
        </p:grpSpPr>
        <p:pic>
          <p:nvPicPr>
            <p:cNvPr id="58377" name="Picture 1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" t="26689" r="454" b="10844"/>
            <a:stretch/>
          </p:blipFill>
          <p:spPr bwMode="auto">
            <a:xfrm>
              <a:off x="3733527" y="652372"/>
              <a:ext cx="3767383" cy="5364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17"/>
            <p:cNvSpPr txBox="1">
              <a:spLocks noChangeArrowheads="1"/>
            </p:cNvSpPr>
            <p:nvPr/>
          </p:nvSpPr>
          <p:spPr bwMode="auto">
            <a:xfrm>
              <a:off x="4733933" y="2145294"/>
              <a:ext cx="1066808" cy="64607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latin typeface="+mj-lt"/>
                </a:rPr>
                <a:t>Gas Cloud</a:t>
              </a:r>
            </a:p>
          </p:txBody>
        </p:sp>
        <p:grpSp>
          <p:nvGrpSpPr>
            <p:cNvPr id="58379" name="Group 6"/>
            <p:cNvGrpSpPr>
              <a:grpSpLocks/>
            </p:cNvGrpSpPr>
            <p:nvPr/>
          </p:nvGrpSpPr>
          <p:grpSpPr bwMode="auto">
            <a:xfrm rot="1943843">
              <a:off x="7091429" y="763468"/>
              <a:ext cx="406400" cy="534987"/>
              <a:chOff x="5841690" y="640151"/>
              <a:chExt cx="407485" cy="535486"/>
            </a:xfrm>
          </p:grpSpPr>
          <p:sp>
            <p:nvSpPr>
              <p:cNvPr id="58385" name="Text Box 63"/>
              <p:cNvSpPr txBox="1">
                <a:spLocks noChangeArrowheads="1"/>
              </p:cNvSpPr>
              <p:nvPr/>
            </p:nvSpPr>
            <p:spPr bwMode="auto">
              <a:xfrm>
                <a:off x="5841690" y="713100"/>
                <a:ext cx="407485" cy="462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  <p:cxnSp>
            <p:nvCxnSpPr>
              <p:cNvPr id="58386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5848118" y="640151"/>
                <a:ext cx="7620" cy="502920"/>
              </a:xfrm>
              <a:prstGeom prst="straightConnector1">
                <a:avLst/>
              </a:prstGeom>
              <a:noFill/>
              <a:ln w="38100" algn="ctr">
                <a:solidFill>
                  <a:schemeClr val="bg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8380" name="Line 70"/>
            <p:cNvSpPr>
              <a:spLocks noChangeShapeType="1"/>
            </p:cNvSpPr>
            <p:nvPr/>
          </p:nvSpPr>
          <p:spPr bwMode="auto">
            <a:xfrm rot="1973677">
              <a:off x="5021263" y="3733800"/>
              <a:ext cx="958850" cy="2073275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8381" name="Group 17"/>
            <p:cNvGrpSpPr>
              <a:grpSpLocks/>
            </p:cNvGrpSpPr>
            <p:nvPr/>
          </p:nvGrpSpPr>
          <p:grpSpPr bwMode="auto">
            <a:xfrm>
              <a:off x="5553076" y="4495807"/>
              <a:ext cx="3083284" cy="713787"/>
              <a:chOff x="4716780" y="4305298"/>
              <a:chExt cx="3082910" cy="715228"/>
            </a:xfrm>
          </p:grpSpPr>
          <p:sp>
            <p:nvSpPr>
              <p:cNvPr id="58384" name="Line 29"/>
              <p:cNvSpPr>
                <a:spLocks noChangeShapeType="1"/>
              </p:cNvSpPr>
              <p:nvPr/>
            </p:nvSpPr>
            <p:spPr bwMode="auto">
              <a:xfrm flipH="1" flipV="1">
                <a:off x="4716780" y="4305298"/>
                <a:ext cx="1059180" cy="190502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83" name="Text Box 30"/>
              <p:cNvSpPr txBox="1">
                <a:spLocks noChangeArrowheads="1"/>
              </p:cNvSpPr>
              <p:nvPr/>
            </p:nvSpPr>
            <p:spPr bwMode="auto">
              <a:xfrm>
                <a:off x="5742952" y="4372928"/>
                <a:ext cx="2056738" cy="647598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−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b="1" dirty="0">
                    <a:solidFill>
                      <a:schemeClr val="tx1"/>
                    </a:solidFill>
                  </a:rPr>
                  <a:t>Investigated line,</a:t>
                </a:r>
              </a:p>
              <a:p>
                <a:pPr algn="ctr"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b="1" dirty="0" err="1">
                    <a:solidFill>
                      <a:schemeClr val="tx1"/>
                    </a:solidFill>
                  </a:rPr>
                  <a:t>LoFS</a:t>
                </a:r>
                <a:r>
                  <a:rPr lang="en-US" altLang="en-US" b="1" dirty="0">
                    <a:solidFill>
                      <a:schemeClr val="tx1"/>
                    </a:solidFill>
                  </a:rPr>
                  <a:t> 1-3</a:t>
                </a:r>
              </a:p>
            </p:txBody>
          </p:sp>
        </p:grpSp>
      </p:grp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84138" y="6381091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11053" y="1744181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NORWAY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5525" y="2330766"/>
            <a:ext cx="81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North</a:t>
            </a:r>
          </a:p>
          <a:p>
            <a:pPr algn="ctr"/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Sea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16491" y="3413234"/>
            <a:ext cx="84309" cy="13071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2306" y="3363935"/>
            <a:ext cx="1026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Valhall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62890" y="3377224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DENMARK</a:t>
            </a:r>
          </a:p>
        </p:txBody>
      </p:sp>
      <p:cxnSp>
        <p:nvCxnSpPr>
          <p:cNvPr id="29" name="Straight Connector 28"/>
          <p:cNvCxnSpPr>
            <a:stCxn id="24" idx="0"/>
          </p:cNvCxnSpPr>
          <p:nvPr/>
        </p:nvCxnSpPr>
        <p:spPr bwMode="auto">
          <a:xfrm flipH="1" flipV="1">
            <a:off x="4949771" y="850140"/>
            <a:ext cx="1408875" cy="256309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23"/>
          <p:cNvSpPr txBox="1">
            <a:spLocks noChangeArrowheads="1"/>
          </p:cNvSpPr>
          <p:nvPr/>
        </p:nvSpPr>
        <p:spPr>
          <a:xfrm>
            <a:off x="285750" y="222250"/>
            <a:ext cx="8501063" cy="574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 kern="0" dirty="0" err="1"/>
              <a:t>Valhall</a:t>
            </a:r>
            <a:r>
              <a:rPr lang="en-GB" altLang="en-US" sz="2400" kern="0" dirty="0"/>
              <a:t> Field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2173" y="908493"/>
            <a:ext cx="2012089" cy="338554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Map of top reservoir</a:t>
            </a:r>
          </a:p>
        </p:txBody>
      </p:sp>
    </p:spTree>
    <p:extLst>
      <p:ext uri="{BB962C8B-B14F-4D97-AF65-F5344CB8AC3E}">
        <p14:creationId xmlns:p14="http://schemas.microsoft.com/office/powerpoint/2010/main" val="79444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62981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400" dirty="0">
                <a:solidFill>
                  <a:schemeClr val="tx1"/>
                </a:solidFill>
                <a:latin typeface="Arial" panose="020B0604020202020204" pitchFamily="34" charset="0"/>
              </a:rPr>
              <a:t>Time shifts @ </a:t>
            </a:r>
            <a:r>
              <a:rPr lang="nb-NO" altLang="nb-NO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top</a:t>
            </a:r>
            <a:r>
              <a:rPr lang="nb-NO" altLang="nb-NO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nb-NO" altLang="nb-NO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reservoir</a:t>
            </a:r>
            <a:r>
              <a:rPr lang="nb-NO" altLang="nb-NO" sz="2400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nb-NO" altLang="nb-NO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position</a:t>
            </a:r>
            <a:r>
              <a:rPr lang="nb-NO" altLang="nb-NO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nb-NO" altLang="nb-NO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vs</a:t>
            </a:r>
            <a:r>
              <a:rPr lang="nb-NO" altLang="nb-NO" sz="2400" dirty="0">
                <a:solidFill>
                  <a:schemeClr val="tx1"/>
                </a:solidFill>
                <a:latin typeface="Arial" panose="020B0604020202020204" pitchFamily="34" charset="0"/>
              </a:rPr>
              <a:t> offset)</a:t>
            </a: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828675" y="796925"/>
            <a:ext cx="7591425" cy="3294063"/>
            <a:chOff x="603" y="502"/>
            <a:chExt cx="4636" cy="207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1" t="20763" r="13689" b="30922"/>
            <a:stretch>
              <a:fillRect/>
            </a:stretch>
          </p:blipFill>
          <p:spPr bwMode="auto">
            <a:xfrm>
              <a:off x="615" y="508"/>
              <a:ext cx="4608" cy="2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603" y="502"/>
              <a:ext cx="4636" cy="2075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281488" y="3802063"/>
            <a:ext cx="2336800" cy="2619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830263" y="3865563"/>
            <a:ext cx="7593012" cy="2797175"/>
            <a:chOff x="523" y="2435"/>
            <a:chExt cx="4783" cy="1762"/>
          </a:xfrm>
        </p:grpSpPr>
        <p:grpSp>
          <p:nvGrpSpPr>
            <p:cNvPr id="20" name="Group 8"/>
            <p:cNvGrpSpPr>
              <a:grpSpLocks/>
            </p:cNvGrpSpPr>
            <p:nvPr/>
          </p:nvGrpSpPr>
          <p:grpSpPr bwMode="auto">
            <a:xfrm>
              <a:off x="523" y="2652"/>
              <a:ext cx="3282" cy="1545"/>
              <a:chOff x="622" y="2661"/>
              <a:chExt cx="2981" cy="1491"/>
            </a:xfrm>
          </p:grpSpPr>
          <p:pic>
            <p:nvPicPr>
              <p:cNvPr id="25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35" t="44943" r="25310" b="20647"/>
              <a:stretch>
                <a:fillRect/>
              </a:stretch>
            </p:blipFill>
            <p:spPr bwMode="auto">
              <a:xfrm>
                <a:off x="622" y="2675"/>
                <a:ext cx="2971" cy="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622" y="2661"/>
                <a:ext cx="2981" cy="1491"/>
              </a:xfrm>
              <a:prstGeom prst="rect">
                <a:avLst/>
              </a:prstGeom>
              <a:noFill/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3869" y="3183"/>
              <a:ext cx="1437" cy="503"/>
              <a:chOff x="4032" y="2798"/>
              <a:chExt cx="1335" cy="439"/>
            </a:xfrm>
          </p:grpSpPr>
          <p:pic>
            <p:nvPicPr>
              <p:cNvPr id="23" name="Picture 1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1" t="59329" r="40164" b="32666"/>
              <a:stretch>
                <a:fillRect/>
              </a:stretch>
            </p:blipFill>
            <p:spPr bwMode="auto">
              <a:xfrm>
                <a:off x="4050" y="2813"/>
                <a:ext cx="1308" cy="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ectangle 13"/>
              <p:cNvSpPr>
                <a:spLocks noChangeArrowheads="1"/>
              </p:cNvSpPr>
              <p:nvPr/>
            </p:nvSpPr>
            <p:spPr bwMode="auto">
              <a:xfrm>
                <a:off x="4032" y="2798"/>
                <a:ext cx="1335" cy="439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911" y="2435"/>
              <a:ext cx="1328" cy="2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nb-NO" altLang="nb-NO" sz="2000">
                  <a:latin typeface="Arial" panose="020B0604020202020204" pitchFamily="34" charset="0"/>
                </a:rPr>
                <a:t>Buried anomaly</a:t>
              </a:r>
            </a:p>
          </p:txBody>
        </p:sp>
      </p:grp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6211920" y="3990979"/>
            <a:ext cx="2522550" cy="593726"/>
            <a:chOff x="3913" y="2514"/>
            <a:chExt cx="1589" cy="374"/>
          </a:xfrm>
        </p:grpSpPr>
        <p:sp>
          <p:nvSpPr>
            <p:cNvPr id="29" name="Line 18"/>
            <p:cNvSpPr>
              <a:spLocks noChangeShapeType="1"/>
            </p:cNvSpPr>
            <p:nvPr/>
          </p:nvSpPr>
          <p:spPr bwMode="auto">
            <a:xfrm flipH="1" flipV="1">
              <a:off x="4114" y="2514"/>
              <a:ext cx="332" cy="1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3913" y="2636"/>
              <a:ext cx="1589" cy="25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nb-NO" altLang="nb-NO" sz="2000" dirty="0" err="1">
                  <a:latin typeface="Arial" panose="020B0604020202020204" pitchFamily="34" charset="0"/>
                </a:rPr>
                <a:t>Investigated</a:t>
              </a:r>
              <a:r>
                <a:rPr lang="nb-NO" altLang="nb-NO" sz="2000" dirty="0">
                  <a:latin typeface="Arial" panose="020B0604020202020204" pitchFamily="34" charset="0"/>
                </a:rPr>
                <a:t> in </a:t>
              </a:r>
              <a:r>
                <a:rPr lang="nb-NO" altLang="nb-NO" sz="2000" dirty="0" err="1">
                  <a:latin typeface="Arial" panose="020B0604020202020204" pitchFamily="34" charset="0"/>
                </a:rPr>
                <a:t>detail</a:t>
              </a:r>
              <a:endParaRPr lang="nb-NO" altLang="nb-NO" sz="2000" dirty="0">
                <a:latin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 rot="18872041">
            <a:off x="1587865" y="1777897"/>
            <a:ext cx="990977" cy="3077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Gas cloud</a:t>
            </a:r>
          </a:p>
        </p:txBody>
      </p:sp>
      <p:sp>
        <p:nvSpPr>
          <p:cNvPr id="51" name="TextBox 50"/>
          <p:cNvSpPr txBox="1"/>
          <p:nvPr/>
        </p:nvSpPr>
        <p:spPr>
          <a:xfrm rot="2600121">
            <a:off x="1649647" y="3001221"/>
            <a:ext cx="990977" cy="30777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Gas cloud</a:t>
            </a:r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6362700" y="6392863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2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Introduction: Time shifts vs offset </a:t>
            </a:r>
          </a:p>
          <a:p>
            <a:endParaRPr lang="en-US" dirty="0"/>
          </a:p>
          <a:p>
            <a:r>
              <a:rPr lang="en-US" dirty="0"/>
              <a:t>Field examples with time shifts varying with offset:</a:t>
            </a:r>
          </a:p>
          <a:p>
            <a:pPr lvl="1"/>
            <a:r>
              <a:rPr lang="en-US" dirty="0" err="1"/>
              <a:t>Valhall</a:t>
            </a:r>
            <a:r>
              <a:rPr lang="en-US" dirty="0"/>
              <a:t>; Reactivated fault</a:t>
            </a:r>
          </a:p>
          <a:p>
            <a:pPr lvl="1"/>
            <a:r>
              <a:rPr lang="en-US" dirty="0"/>
              <a:t>Block 2/4; Gas-effect</a:t>
            </a:r>
          </a:p>
          <a:p>
            <a:pPr lvl="1"/>
            <a:r>
              <a:rPr lang="en-US" dirty="0"/>
              <a:t>Snorre; Geomechanical changes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57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1360838" y="61913"/>
            <a:ext cx="6395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2400" dirty="0">
                <a:solidFill>
                  <a:schemeClr val="tx1"/>
                </a:solidFill>
              </a:rPr>
              <a:t>Time shifts </a:t>
            </a:r>
            <a:r>
              <a:rPr lang="nb-NO" altLang="en-US" sz="2400" dirty="0" err="1">
                <a:solidFill>
                  <a:schemeClr val="tx1"/>
                </a:solidFill>
              </a:rPr>
              <a:t>vs</a:t>
            </a:r>
            <a:r>
              <a:rPr lang="nb-NO" altLang="en-US" sz="2400" dirty="0">
                <a:solidFill>
                  <a:schemeClr val="tx1"/>
                </a:solidFill>
              </a:rPr>
              <a:t> offset @ </a:t>
            </a:r>
            <a:r>
              <a:rPr lang="nb-NO" altLang="en-US" sz="2400" dirty="0" err="1">
                <a:solidFill>
                  <a:schemeClr val="tx1"/>
                </a:solidFill>
              </a:rPr>
              <a:t>top</a:t>
            </a:r>
            <a:r>
              <a:rPr lang="nb-NO" altLang="en-US" sz="2400" dirty="0">
                <a:solidFill>
                  <a:schemeClr val="tx1"/>
                </a:solidFill>
              </a:rPr>
              <a:t> res. for 6 </a:t>
            </a:r>
            <a:r>
              <a:rPr lang="nb-NO" altLang="en-US" sz="2400" dirty="0" err="1">
                <a:solidFill>
                  <a:schemeClr val="tx1"/>
                </a:solidFill>
              </a:rPr>
              <a:t>positions</a:t>
            </a:r>
            <a:endParaRPr lang="nb-NO" altLang="en-US" sz="2400" dirty="0">
              <a:solidFill>
                <a:schemeClr val="tx1"/>
              </a:solidFill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t="18527" r="9000" b="4024"/>
          <a:stretch>
            <a:fillRect/>
          </a:stretch>
        </p:blipFill>
        <p:spPr bwMode="auto">
          <a:xfrm>
            <a:off x="919163" y="563563"/>
            <a:ext cx="7280275" cy="591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914400" y="544513"/>
            <a:ext cx="7286625" cy="59451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nb-NO" altLang="en-US">
              <a:solidFill>
                <a:schemeClr val="tx1"/>
              </a:solidFill>
            </a:endParaRPr>
          </a:p>
        </p:txBody>
      </p:sp>
      <p:sp>
        <p:nvSpPr>
          <p:cNvPr id="368659" name="Line 19"/>
          <p:cNvSpPr>
            <a:spLocks noChangeShapeType="1"/>
          </p:cNvSpPr>
          <p:nvPr/>
        </p:nvSpPr>
        <p:spPr bwMode="auto">
          <a:xfrm flipH="1">
            <a:off x="2306638" y="904875"/>
            <a:ext cx="573087" cy="10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60" name="Line 20"/>
          <p:cNvSpPr>
            <a:spLocks noChangeShapeType="1"/>
          </p:cNvSpPr>
          <p:nvPr/>
        </p:nvSpPr>
        <p:spPr bwMode="auto">
          <a:xfrm flipH="1">
            <a:off x="2674938" y="2881313"/>
            <a:ext cx="2095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61" name="Line 21"/>
          <p:cNvSpPr>
            <a:spLocks noChangeShapeType="1"/>
          </p:cNvSpPr>
          <p:nvPr/>
        </p:nvSpPr>
        <p:spPr bwMode="auto">
          <a:xfrm>
            <a:off x="2930525" y="4918075"/>
            <a:ext cx="222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62" name="Line 22"/>
          <p:cNvSpPr>
            <a:spLocks noChangeShapeType="1"/>
          </p:cNvSpPr>
          <p:nvPr/>
        </p:nvSpPr>
        <p:spPr bwMode="auto">
          <a:xfrm>
            <a:off x="6704013" y="971550"/>
            <a:ext cx="212725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63" name="Line 23"/>
          <p:cNvSpPr>
            <a:spLocks noChangeShapeType="1"/>
          </p:cNvSpPr>
          <p:nvPr/>
        </p:nvSpPr>
        <p:spPr bwMode="auto">
          <a:xfrm>
            <a:off x="6737350" y="3132138"/>
            <a:ext cx="41751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664" name="Line 24"/>
          <p:cNvSpPr>
            <a:spLocks noChangeShapeType="1"/>
          </p:cNvSpPr>
          <p:nvPr/>
        </p:nvSpPr>
        <p:spPr bwMode="auto">
          <a:xfrm>
            <a:off x="6770688" y="5099050"/>
            <a:ext cx="68421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9403" name="TextBox 11"/>
          <p:cNvSpPr txBox="1">
            <a:spLocks noChangeArrowheads="1"/>
          </p:cNvSpPr>
          <p:nvPr/>
        </p:nvSpPr>
        <p:spPr bwMode="auto">
          <a:xfrm>
            <a:off x="84138" y="6499334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  <p:sp>
        <p:nvSpPr>
          <p:cNvPr id="59404" name="TextBox 1"/>
          <p:cNvSpPr txBox="1">
            <a:spLocks noChangeArrowheads="1"/>
          </p:cNvSpPr>
          <p:nvPr/>
        </p:nvSpPr>
        <p:spPr bwMode="auto">
          <a:xfrm>
            <a:off x="3694113" y="669925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1.55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405" name="TextBox 16"/>
          <p:cNvSpPr txBox="1">
            <a:spLocks noChangeArrowheads="1"/>
          </p:cNvSpPr>
          <p:nvPr/>
        </p:nvSpPr>
        <p:spPr bwMode="auto">
          <a:xfrm>
            <a:off x="3694113" y="2622550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1.60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406" name="TextBox 17"/>
          <p:cNvSpPr txBox="1">
            <a:spLocks noChangeArrowheads="1"/>
          </p:cNvSpPr>
          <p:nvPr/>
        </p:nvSpPr>
        <p:spPr bwMode="auto">
          <a:xfrm>
            <a:off x="3695700" y="4567238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1.65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407" name="TextBox 18"/>
          <p:cNvSpPr txBox="1">
            <a:spLocks noChangeArrowheads="1"/>
          </p:cNvSpPr>
          <p:nvPr/>
        </p:nvSpPr>
        <p:spPr bwMode="auto">
          <a:xfrm>
            <a:off x="7477125" y="4560888"/>
            <a:ext cx="619125" cy="442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1.80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408" name="TextBox 19"/>
          <p:cNvSpPr txBox="1">
            <a:spLocks noChangeArrowheads="1"/>
          </p:cNvSpPr>
          <p:nvPr/>
        </p:nvSpPr>
        <p:spPr bwMode="auto">
          <a:xfrm>
            <a:off x="7477125" y="2624138"/>
            <a:ext cx="619125" cy="442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1.75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59409" name="TextBox 20"/>
          <p:cNvSpPr txBox="1">
            <a:spLocks noChangeArrowheads="1"/>
          </p:cNvSpPr>
          <p:nvPr/>
        </p:nvSpPr>
        <p:spPr bwMode="auto">
          <a:xfrm>
            <a:off x="7478713" y="666750"/>
            <a:ext cx="619125" cy="442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1.70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2098675" y="6491288"/>
            <a:ext cx="5287963" cy="306387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The time shift “distortions” move with offset as position increases</a:t>
            </a:r>
          </a:p>
        </p:txBody>
      </p: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58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400" y="728663"/>
            <a:ext cx="7189788" cy="5353050"/>
            <a:chOff x="914400" y="728663"/>
            <a:chExt cx="7189788" cy="5353050"/>
          </a:xfrm>
        </p:grpSpPr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7975" r="18123" b="15491"/>
            <a:stretch>
              <a:fillRect/>
            </a:stretch>
          </p:blipFill>
          <p:spPr bwMode="auto">
            <a:xfrm>
              <a:off x="914400" y="728663"/>
              <a:ext cx="7189788" cy="535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384116" y="784225"/>
              <a:ext cx="175419" cy="3643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7532688" y="815975"/>
            <a:ext cx="587375" cy="5008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nb-NO" altLang="en-US">
              <a:solidFill>
                <a:schemeClr val="tx1"/>
              </a:solidFill>
            </a:endParaRPr>
          </a:p>
        </p:txBody>
      </p:sp>
      <p:sp>
        <p:nvSpPr>
          <p:cNvPr id="61444" name="Oval 3"/>
          <p:cNvSpPr>
            <a:spLocks noChangeArrowheads="1"/>
          </p:cNvSpPr>
          <p:nvPr/>
        </p:nvSpPr>
        <p:spPr bwMode="auto">
          <a:xfrm>
            <a:off x="6138863" y="1001713"/>
            <a:ext cx="501650" cy="293687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>
                <a:solidFill>
                  <a:schemeClr val="tx1"/>
                </a:solidFill>
              </a:rPr>
              <a:t>SE</a:t>
            </a:r>
          </a:p>
        </p:txBody>
      </p:sp>
      <p:sp>
        <p:nvSpPr>
          <p:cNvPr id="61445" name="Oval 4"/>
          <p:cNvSpPr>
            <a:spLocks noChangeArrowheads="1"/>
          </p:cNvSpPr>
          <p:nvPr/>
        </p:nvSpPr>
        <p:spPr bwMode="auto">
          <a:xfrm>
            <a:off x="1668463" y="1017588"/>
            <a:ext cx="503237" cy="293687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>
                <a:solidFill>
                  <a:schemeClr val="tx1"/>
                </a:solidFill>
              </a:rPr>
              <a:t>NW</a:t>
            </a:r>
          </a:p>
        </p:txBody>
      </p:sp>
      <p:grpSp>
        <p:nvGrpSpPr>
          <p:cNvPr id="61447" name="Group 13"/>
          <p:cNvGrpSpPr>
            <a:grpSpLocks/>
          </p:cNvGrpSpPr>
          <p:nvPr/>
        </p:nvGrpSpPr>
        <p:grpSpPr bwMode="auto">
          <a:xfrm>
            <a:off x="157163" y="5286375"/>
            <a:ext cx="1439863" cy="584200"/>
            <a:chOff x="291" y="3039"/>
            <a:chExt cx="907" cy="368"/>
          </a:xfrm>
        </p:grpSpPr>
        <p:sp>
          <p:nvSpPr>
            <p:cNvPr id="61458" name="Line 11"/>
            <p:cNvSpPr>
              <a:spLocks noChangeShapeType="1"/>
            </p:cNvSpPr>
            <p:nvPr/>
          </p:nvSpPr>
          <p:spPr bwMode="auto">
            <a:xfrm>
              <a:off x="977" y="3228"/>
              <a:ext cx="221" cy="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59" name="Text Box 12"/>
            <p:cNvSpPr txBox="1">
              <a:spLocks noChangeArrowheads="1"/>
            </p:cNvSpPr>
            <p:nvPr/>
          </p:nvSpPr>
          <p:spPr bwMode="auto">
            <a:xfrm>
              <a:off x="291" y="3039"/>
              <a:ext cx="684" cy="368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</a:rPr>
                <a:t>Top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</a:rPr>
                <a:t>Reservoir</a:t>
              </a:r>
            </a:p>
          </p:txBody>
        </p:sp>
      </p:grpSp>
      <p:sp>
        <p:nvSpPr>
          <p:cNvPr id="61448" name="Text Box 14"/>
          <p:cNvSpPr txBox="1">
            <a:spLocks noChangeArrowheads="1"/>
          </p:cNvSpPr>
          <p:nvPr/>
        </p:nvSpPr>
        <p:spPr bwMode="auto">
          <a:xfrm>
            <a:off x="2309043" y="4127798"/>
            <a:ext cx="21107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dirty="0">
                <a:solidFill>
                  <a:srgbClr val="FFFF00"/>
                </a:solidFill>
              </a:rPr>
              <a:t>Max </a:t>
            </a:r>
            <a:r>
              <a:rPr lang="nb-NO" altLang="en-US" dirty="0" err="1">
                <a:solidFill>
                  <a:srgbClr val="FFFF00"/>
                </a:solidFill>
              </a:rPr>
              <a:t>velocity</a:t>
            </a:r>
            <a:r>
              <a:rPr lang="nb-NO" altLang="en-US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dirty="0" err="1">
                <a:solidFill>
                  <a:srgbClr val="FFFF00"/>
                </a:solidFill>
              </a:rPr>
              <a:t>decrease</a:t>
            </a:r>
            <a:r>
              <a:rPr lang="nb-NO" altLang="en-US" dirty="0">
                <a:solidFill>
                  <a:srgbClr val="FFFF00"/>
                </a:solidFill>
              </a:rPr>
              <a:t> (25 m/s) at </a:t>
            </a:r>
            <a:r>
              <a:rPr lang="nb-NO" altLang="en-US" dirty="0" err="1">
                <a:solidFill>
                  <a:srgbClr val="FFFF00"/>
                </a:solidFill>
              </a:rPr>
              <a:t>depth</a:t>
            </a:r>
            <a:r>
              <a:rPr lang="nb-NO" altLang="en-US" dirty="0">
                <a:solidFill>
                  <a:srgbClr val="FFFF00"/>
                </a:solidFill>
              </a:rPr>
              <a:t> 1.9 km</a:t>
            </a:r>
          </a:p>
        </p:txBody>
      </p:sp>
      <p:sp>
        <p:nvSpPr>
          <p:cNvPr id="61449" name="Line 15"/>
          <p:cNvSpPr>
            <a:spLocks noChangeShapeType="1"/>
          </p:cNvSpPr>
          <p:nvPr/>
        </p:nvSpPr>
        <p:spPr bwMode="auto">
          <a:xfrm>
            <a:off x="4406900" y="4589463"/>
            <a:ext cx="561975" cy="603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50" name="Text Box 7"/>
          <p:cNvSpPr txBox="1">
            <a:spLocks noChangeArrowheads="1"/>
          </p:cNvSpPr>
          <p:nvPr/>
        </p:nvSpPr>
        <p:spPr bwMode="auto">
          <a:xfrm>
            <a:off x="1770063" y="220663"/>
            <a:ext cx="47037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2400" dirty="0" err="1">
                <a:solidFill>
                  <a:schemeClr val="tx1"/>
                </a:solidFill>
              </a:rPr>
              <a:t>Synthetic</a:t>
            </a:r>
            <a:r>
              <a:rPr lang="nb-NO" altLang="en-US" sz="2400" dirty="0">
                <a:solidFill>
                  <a:schemeClr val="tx1"/>
                </a:solidFill>
              </a:rPr>
              <a:t> model: </a:t>
            </a:r>
            <a:r>
              <a:rPr lang="nb-NO" altLang="en-US" sz="2400" dirty="0" err="1">
                <a:solidFill>
                  <a:schemeClr val="tx1"/>
                </a:solidFill>
              </a:rPr>
              <a:t>Velocity</a:t>
            </a:r>
            <a:r>
              <a:rPr lang="nb-NO" altLang="en-US" sz="2400" dirty="0">
                <a:solidFill>
                  <a:schemeClr val="tx1"/>
                </a:solidFill>
              </a:rPr>
              <a:t> </a:t>
            </a:r>
            <a:r>
              <a:rPr lang="nb-NO" altLang="en-US" sz="2400" dirty="0" err="1">
                <a:solidFill>
                  <a:schemeClr val="tx1"/>
                </a:solidFill>
              </a:rPr>
              <a:t>change</a:t>
            </a:r>
            <a:endParaRPr lang="nb-NO" altLang="en-US" sz="2400" dirty="0">
              <a:solidFill>
                <a:schemeClr val="tx1"/>
              </a:solidFill>
            </a:endParaRPr>
          </a:p>
        </p:txBody>
      </p:sp>
      <p:grpSp>
        <p:nvGrpSpPr>
          <p:cNvPr id="61451" name="Group 3"/>
          <p:cNvGrpSpPr>
            <a:grpSpLocks/>
          </p:cNvGrpSpPr>
          <p:nvPr/>
        </p:nvGrpSpPr>
        <p:grpSpPr bwMode="auto">
          <a:xfrm>
            <a:off x="3287713" y="5780088"/>
            <a:ext cx="2035175" cy="368300"/>
            <a:chOff x="3287486" y="5779302"/>
            <a:chExt cx="2035628" cy="369332"/>
          </a:xfrm>
        </p:grpSpPr>
        <p:sp>
          <p:nvSpPr>
            <p:cNvPr id="61456" name="Rectangle 2"/>
            <p:cNvSpPr>
              <a:spLocks noChangeArrowheads="1"/>
            </p:cNvSpPr>
            <p:nvPr/>
          </p:nvSpPr>
          <p:spPr bwMode="auto">
            <a:xfrm>
              <a:off x="3287486" y="5845629"/>
              <a:ext cx="2035628" cy="272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nb-NO" altLang="en-US">
                <a:solidFill>
                  <a:schemeClr val="tx1"/>
                </a:solidFill>
              </a:endParaRPr>
            </a:p>
          </p:txBody>
        </p:sp>
        <p:sp>
          <p:nvSpPr>
            <p:cNvPr id="61457" name="TextBox 1"/>
            <p:cNvSpPr txBox="1">
              <a:spLocks noChangeArrowheads="1"/>
            </p:cNvSpPr>
            <p:nvPr/>
          </p:nvSpPr>
          <p:spPr bwMode="auto">
            <a:xfrm>
              <a:off x="3364192" y="5779302"/>
              <a:ext cx="18718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>
                  <a:solidFill>
                    <a:schemeClr val="tx1"/>
                  </a:solidFill>
                </a:rPr>
                <a:t>Position (km)</a:t>
              </a:r>
            </a:p>
          </p:txBody>
        </p:sp>
      </p:grpSp>
      <p:sp>
        <p:nvSpPr>
          <p:cNvPr id="61452" name="TextBox 17"/>
          <p:cNvSpPr txBox="1">
            <a:spLocks noChangeArrowheads="1"/>
          </p:cNvSpPr>
          <p:nvPr/>
        </p:nvSpPr>
        <p:spPr bwMode="auto">
          <a:xfrm>
            <a:off x="6894513" y="541338"/>
            <a:ext cx="1871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∆Vp (m/s)</a:t>
            </a:r>
          </a:p>
        </p:txBody>
      </p:sp>
      <p:sp>
        <p:nvSpPr>
          <p:cNvPr id="61453" name="TextBox 4"/>
          <p:cNvSpPr txBox="1">
            <a:spLocks noChangeArrowheads="1"/>
          </p:cNvSpPr>
          <p:nvPr/>
        </p:nvSpPr>
        <p:spPr bwMode="auto">
          <a:xfrm>
            <a:off x="7434263" y="784225"/>
            <a:ext cx="4921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   0</a:t>
            </a:r>
          </a:p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  -5</a:t>
            </a:r>
          </a:p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-10</a:t>
            </a:r>
          </a:p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-15</a:t>
            </a:r>
          </a:p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-20</a:t>
            </a:r>
          </a:p>
          <a:p>
            <a:pPr eaLnBrk="1" hangingPunct="1">
              <a:lnSpc>
                <a:spcPct val="100000"/>
              </a:lnSpc>
              <a:spcAft>
                <a:spcPts val="5600"/>
              </a:spcAft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 -25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431088" y="6253163"/>
            <a:ext cx="1593850" cy="4619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>
                <a:cs typeface="Arial" charset="0"/>
              </a:rPr>
              <a:t>Initial velocity-model: </a:t>
            </a:r>
          </a:p>
          <a:p>
            <a:pPr>
              <a:defRPr/>
            </a:pPr>
            <a:r>
              <a:rPr lang="nb-NO" sz="1200" dirty="0">
                <a:cs typeface="Arial" charset="0"/>
              </a:rPr>
              <a:t>Constant = 1950 m/s</a:t>
            </a:r>
          </a:p>
        </p:txBody>
      </p: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273605" y="627070"/>
            <a:ext cx="1293813" cy="584201"/>
            <a:chOff x="284" y="3004"/>
            <a:chExt cx="815" cy="368"/>
          </a:xfrm>
        </p:grpSpPr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878" y="3183"/>
              <a:ext cx="221" cy="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284" y="3004"/>
              <a:ext cx="599" cy="368"/>
            </a:xfrm>
            <a:prstGeom prst="rec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</a:rPr>
                <a:t>Sea Surface</a:t>
              </a:r>
            </a:p>
          </p:txBody>
        </p:sp>
      </p:grpSp>
      <p:sp>
        <p:nvSpPr>
          <p:cNvPr id="26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84138" y="6349562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</p:spTree>
    <p:extLst>
      <p:ext uri="{BB962C8B-B14F-4D97-AF65-F5344CB8AC3E}">
        <p14:creationId xmlns:p14="http://schemas.microsoft.com/office/powerpoint/2010/main" val="335866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919163" y="511175"/>
            <a:ext cx="7280275" cy="5910263"/>
            <a:chOff x="579" y="322"/>
            <a:chExt cx="4586" cy="3723"/>
          </a:xfrm>
        </p:grpSpPr>
        <p:pic>
          <p:nvPicPr>
            <p:cNvPr id="6248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9" t="18527" r="9000" b="4024"/>
            <a:stretch>
              <a:fillRect/>
            </a:stretch>
          </p:blipFill>
          <p:spPr bwMode="auto">
            <a:xfrm>
              <a:off x="579" y="322"/>
              <a:ext cx="4586" cy="3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487" name="Group 4"/>
            <p:cNvGrpSpPr>
              <a:grpSpLocks/>
            </p:cNvGrpSpPr>
            <p:nvPr/>
          </p:nvGrpSpPr>
          <p:grpSpPr bwMode="auto">
            <a:xfrm>
              <a:off x="1453" y="537"/>
              <a:ext cx="3243" cy="2904"/>
              <a:chOff x="1453" y="537"/>
              <a:chExt cx="3243" cy="2904"/>
            </a:xfrm>
          </p:grpSpPr>
          <p:sp>
            <p:nvSpPr>
              <p:cNvPr id="62488" name="Line 5"/>
              <p:cNvSpPr>
                <a:spLocks noChangeShapeType="1"/>
              </p:cNvSpPr>
              <p:nvPr/>
            </p:nvSpPr>
            <p:spPr bwMode="auto">
              <a:xfrm flipH="1">
                <a:off x="1453" y="537"/>
                <a:ext cx="361" cy="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9" name="Line 6"/>
              <p:cNvSpPr>
                <a:spLocks noChangeShapeType="1"/>
              </p:cNvSpPr>
              <p:nvPr/>
            </p:nvSpPr>
            <p:spPr bwMode="auto">
              <a:xfrm flipH="1">
                <a:off x="1685" y="1782"/>
                <a:ext cx="13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90" name="Line 7"/>
              <p:cNvSpPr>
                <a:spLocks noChangeShapeType="1"/>
              </p:cNvSpPr>
              <p:nvPr/>
            </p:nvSpPr>
            <p:spPr bwMode="auto">
              <a:xfrm>
                <a:off x="1846" y="3065"/>
                <a:ext cx="14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91" name="Line 8"/>
              <p:cNvSpPr>
                <a:spLocks noChangeShapeType="1"/>
              </p:cNvSpPr>
              <p:nvPr/>
            </p:nvSpPr>
            <p:spPr bwMode="auto">
              <a:xfrm>
                <a:off x="4223" y="579"/>
                <a:ext cx="134" cy="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92" name="Line 9"/>
              <p:cNvSpPr>
                <a:spLocks noChangeShapeType="1"/>
              </p:cNvSpPr>
              <p:nvPr/>
            </p:nvSpPr>
            <p:spPr bwMode="auto">
              <a:xfrm>
                <a:off x="4244" y="1940"/>
                <a:ext cx="263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93" name="Line 10"/>
              <p:cNvSpPr>
                <a:spLocks noChangeShapeType="1"/>
              </p:cNvSpPr>
              <p:nvPr/>
            </p:nvSpPr>
            <p:spPr bwMode="auto">
              <a:xfrm>
                <a:off x="4265" y="3179"/>
                <a:ext cx="431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62467" name="Rectangle 12"/>
          <p:cNvSpPr>
            <a:spLocks noChangeArrowheads="1"/>
          </p:cNvSpPr>
          <p:nvPr/>
        </p:nvSpPr>
        <p:spPr bwMode="auto">
          <a:xfrm>
            <a:off x="914400" y="492125"/>
            <a:ext cx="7286625" cy="59451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nb-NO" altLang="en-US">
              <a:solidFill>
                <a:schemeClr val="tx1"/>
              </a:solidFill>
            </a:endParaRPr>
          </a:p>
        </p:txBody>
      </p:sp>
      <p:sp>
        <p:nvSpPr>
          <p:cNvPr id="62468" name="Text Box 14"/>
          <p:cNvSpPr txBox="1">
            <a:spLocks noChangeArrowheads="1"/>
          </p:cNvSpPr>
          <p:nvPr/>
        </p:nvSpPr>
        <p:spPr bwMode="auto">
          <a:xfrm>
            <a:off x="1552575" y="57150"/>
            <a:ext cx="5568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Blue solid line: Time shifts from synthetic model</a:t>
            </a:r>
            <a:endParaRPr lang="nb-NO" altLang="en-US" sz="2000">
              <a:solidFill>
                <a:schemeClr val="tx1"/>
              </a:solidFill>
            </a:endParaRPr>
          </a:p>
        </p:txBody>
      </p:sp>
      <p:grpSp>
        <p:nvGrpSpPr>
          <p:cNvPr id="62469" name="Group 15"/>
          <p:cNvGrpSpPr>
            <a:grpSpLocks/>
          </p:cNvGrpSpPr>
          <p:nvPr/>
        </p:nvGrpSpPr>
        <p:grpSpPr bwMode="auto">
          <a:xfrm>
            <a:off x="923925" y="495300"/>
            <a:ext cx="7267575" cy="5918200"/>
            <a:chOff x="582" y="312"/>
            <a:chExt cx="4578" cy="3728"/>
          </a:xfrm>
        </p:grpSpPr>
        <p:pic>
          <p:nvPicPr>
            <p:cNvPr id="62478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2" t="18179" r="9229" b="3966"/>
            <a:stretch>
              <a:fillRect/>
            </a:stretch>
          </p:blipFill>
          <p:spPr bwMode="auto">
            <a:xfrm>
              <a:off x="582" y="312"/>
              <a:ext cx="4578" cy="3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2479" name="Group 17"/>
            <p:cNvGrpSpPr>
              <a:grpSpLocks/>
            </p:cNvGrpSpPr>
            <p:nvPr/>
          </p:nvGrpSpPr>
          <p:grpSpPr bwMode="auto">
            <a:xfrm>
              <a:off x="1453" y="537"/>
              <a:ext cx="3243" cy="2904"/>
              <a:chOff x="1453" y="537"/>
              <a:chExt cx="3243" cy="2904"/>
            </a:xfrm>
          </p:grpSpPr>
          <p:sp>
            <p:nvSpPr>
              <p:cNvPr id="62480" name="Line 18"/>
              <p:cNvSpPr>
                <a:spLocks noChangeShapeType="1"/>
              </p:cNvSpPr>
              <p:nvPr/>
            </p:nvSpPr>
            <p:spPr bwMode="auto">
              <a:xfrm flipH="1">
                <a:off x="1453" y="537"/>
                <a:ext cx="361" cy="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1" name="Line 19"/>
              <p:cNvSpPr>
                <a:spLocks noChangeShapeType="1"/>
              </p:cNvSpPr>
              <p:nvPr/>
            </p:nvSpPr>
            <p:spPr bwMode="auto">
              <a:xfrm flipH="1">
                <a:off x="1685" y="1782"/>
                <a:ext cx="13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2" name="Line 20"/>
              <p:cNvSpPr>
                <a:spLocks noChangeShapeType="1"/>
              </p:cNvSpPr>
              <p:nvPr/>
            </p:nvSpPr>
            <p:spPr bwMode="auto">
              <a:xfrm>
                <a:off x="1846" y="3065"/>
                <a:ext cx="14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3" name="Line 21"/>
              <p:cNvSpPr>
                <a:spLocks noChangeShapeType="1"/>
              </p:cNvSpPr>
              <p:nvPr/>
            </p:nvSpPr>
            <p:spPr bwMode="auto">
              <a:xfrm>
                <a:off x="4223" y="579"/>
                <a:ext cx="134" cy="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4" name="Line 22"/>
              <p:cNvSpPr>
                <a:spLocks noChangeShapeType="1"/>
              </p:cNvSpPr>
              <p:nvPr/>
            </p:nvSpPr>
            <p:spPr bwMode="auto">
              <a:xfrm>
                <a:off x="4244" y="1940"/>
                <a:ext cx="263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2485" name="Line 23"/>
              <p:cNvSpPr>
                <a:spLocks noChangeShapeType="1"/>
              </p:cNvSpPr>
              <p:nvPr/>
            </p:nvSpPr>
            <p:spPr bwMode="auto">
              <a:xfrm>
                <a:off x="4265" y="3179"/>
                <a:ext cx="431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62470" name="TextBox 23"/>
          <p:cNvSpPr txBox="1">
            <a:spLocks noChangeArrowheads="1"/>
          </p:cNvSpPr>
          <p:nvPr/>
        </p:nvSpPr>
        <p:spPr bwMode="auto">
          <a:xfrm>
            <a:off x="84138" y="6499334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  <p:sp>
        <p:nvSpPr>
          <p:cNvPr id="62471" name="TextBox 23"/>
          <p:cNvSpPr txBox="1">
            <a:spLocks noChangeArrowheads="1"/>
          </p:cNvSpPr>
          <p:nvPr/>
        </p:nvSpPr>
        <p:spPr bwMode="auto">
          <a:xfrm>
            <a:off x="3694113" y="641350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1.55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72" name="TextBox 24"/>
          <p:cNvSpPr txBox="1">
            <a:spLocks noChangeArrowheads="1"/>
          </p:cNvSpPr>
          <p:nvPr/>
        </p:nvSpPr>
        <p:spPr bwMode="auto">
          <a:xfrm>
            <a:off x="3694113" y="2578100"/>
            <a:ext cx="619125" cy="442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1.60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73" name="TextBox 25"/>
          <p:cNvSpPr txBox="1">
            <a:spLocks noChangeArrowheads="1"/>
          </p:cNvSpPr>
          <p:nvPr/>
        </p:nvSpPr>
        <p:spPr bwMode="auto">
          <a:xfrm>
            <a:off x="3695700" y="4524375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1.65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74" name="TextBox 26"/>
          <p:cNvSpPr txBox="1">
            <a:spLocks noChangeArrowheads="1"/>
          </p:cNvSpPr>
          <p:nvPr/>
        </p:nvSpPr>
        <p:spPr bwMode="auto">
          <a:xfrm>
            <a:off x="7477125" y="4518025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1.80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75" name="TextBox 27"/>
          <p:cNvSpPr txBox="1">
            <a:spLocks noChangeArrowheads="1"/>
          </p:cNvSpPr>
          <p:nvPr/>
        </p:nvSpPr>
        <p:spPr bwMode="auto">
          <a:xfrm>
            <a:off x="7477125" y="2581275"/>
            <a:ext cx="619125" cy="44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1.75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2476" name="TextBox 28"/>
          <p:cNvSpPr txBox="1">
            <a:spLocks noChangeArrowheads="1"/>
          </p:cNvSpPr>
          <p:nvPr/>
        </p:nvSpPr>
        <p:spPr bwMode="auto">
          <a:xfrm>
            <a:off x="7478713" y="638175"/>
            <a:ext cx="619125" cy="442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200">
                <a:solidFill>
                  <a:schemeClr val="tx1"/>
                </a:solidFill>
              </a:rPr>
              <a:t>position 1.70 km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3639885" y="2062568"/>
            <a:ext cx="2560387" cy="1077218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 model induces time shifts (blue line) matching the observations (red crosses)</a:t>
            </a:r>
          </a:p>
        </p:txBody>
      </p:sp>
      <p:sp>
        <p:nvSpPr>
          <p:cNvPr id="31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m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"/>
          <a:stretch/>
        </p:blipFill>
        <p:spPr bwMode="auto">
          <a:xfrm>
            <a:off x="500520" y="764763"/>
            <a:ext cx="8046167" cy="51384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43138" y="155575"/>
            <a:ext cx="47554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b-NO" sz="2400" dirty="0">
                <a:latin typeface="Arial" panose="020B0604020202020204" pitchFamily="34" charset="0"/>
              </a:rPr>
              <a:t>Coherency time-slice at 1960 </a:t>
            </a:r>
            <a:r>
              <a:rPr lang="en-US" altLang="nb-NO" sz="2400" dirty="0" err="1">
                <a:latin typeface="Arial" panose="020B0604020202020204" pitchFamily="34" charset="0"/>
              </a:rPr>
              <a:t>ms</a:t>
            </a:r>
            <a:endParaRPr lang="en-US" altLang="nb-NO" sz="2400" dirty="0">
              <a:latin typeface="Arial" panose="020B0604020202020204" pitchFamily="34" charset="0"/>
            </a:endParaRPr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6902242" y="966018"/>
            <a:ext cx="1058811" cy="933706"/>
            <a:chOff x="4479" y="559"/>
            <a:chExt cx="717" cy="622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966" y="981"/>
              <a:ext cx="1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nb-NO" sz="1000" b="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900" y="609"/>
              <a:ext cx="158" cy="17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nb-NO" sz="2400">
                <a:latin typeface="Arial" panose="020B0604020202020204" pitchFamily="34" charset="0"/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 flipV="1">
              <a:off x="4861" y="601"/>
              <a:ext cx="0" cy="3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4797" y="615"/>
              <a:ext cx="60" cy="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4850" y="559"/>
              <a:ext cx="20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36000" rIns="36000" bIns="0">
              <a:spAutoFit/>
            </a:bodyPr>
            <a:lstStyle/>
            <a:p>
              <a:r>
                <a:rPr lang="en-US" altLang="nb-NO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4500" y="974"/>
              <a:ext cx="680" cy="19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nb-NO" sz="2400">
                <a:latin typeface="Arial" panose="020B0604020202020204" pitchFamily="34" charset="0"/>
              </a:endParaRPr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4541" y="935"/>
              <a:ext cx="594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b-NO" dirty="0">
                  <a:latin typeface="Arial" panose="020B0604020202020204" pitchFamily="34" charset="0"/>
                </a:rPr>
                <a:t>1.0 km</a:t>
              </a:r>
            </a:p>
          </p:txBody>
        </p:sp>
        <p:grpSp>
          <p:nvGrpSpPr>
            <p:cNvPr id="19" name="Group 25"/>
            <p:cNvGrpSpPr>
              <a:grpSpLocks/>
            </p:cNvGrpSpPr>
            <p:nvPr/>
          </p:nvGrpSpPr>
          <p:grpSpPr bwMode="auto">
            <a:xfrm>
              <a:off x="4479" y="946"/>
              <a:ext cx="717" cy="94"/>
              <a:chOff x="4479" y="946"/>
              <a:chExt cx="717" cy="94"/>
            </a:xfrm>
          </p:grpSpPr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4479" y="957"/>
                <a:ext cx="71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V="1">
                <a:off x="4483" y="947"/>
                <a:ext cx="0" cy="9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V="1">
                <a:off x="5195" y="946"/>
                <a:ext cx="0" cy="9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Line 31"/>
          <p:cNvSpPr>
            <a:spLocks noChangeShapeType="1"/>
          </p:cNvSpPr>
          <p:nvPr/>
        </p:nvSpPr>
        <p:spPr bwMode="auto">
          <a:xfrm>
            <a:off x="3664463" y="1121274"/>
            <a:ext cx="1585617" cy="33538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4187113" y="4382272"/>
            <a:ext cx="2109739" cy="1319437"/>
            <a:chOff x="4187113" y="4382272"/>
            <a:chExt cx="2109739" cy="1319437"/>
          </a:xfrm>
        </p:grpSpPr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4187113" y="5055996"/>
              <a:ext cx="2109739" cy="645713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nb-NO" b="0" dirty="0">
                  <a:latin typeface="Arial" panose="020B0604020202020204" pitchFamily="34" charset="0"/>
                </a:rPr>
                <a:t>Receiver line used</a:t>
              </a:r>
            </a:p>
            <a:p>
              <a:pPr algn="l"/>
              <a:r>
                <a:rPr lang="en-US" altLang="nb-NO" b="0" dirty="0">
                  <a:latin typeface="Arial" panose="020B0604020202020204" pitchFamily="34" charset="0"/>
                </a:rPr>
                <a:t>in this study</a:t>
              </a: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105799" y="4382272"/>
              <a:ext cx="110419" cy="6751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" name="Group 24"/>
          <p:cNvGrpSpPr>
            <a:grpSpLocks/>
          </p:cNvGrpSpPr>
          <p:nvPr/>
        </p:nvGrpSpPr>
        <p:grpSpPr bwMode="auto">
          <a:xfrm>
            <a:off x="4269658" y="2011926"/>
            <a:ext cx="2435941" cy="1781161"/>
            <a:chOff x="2688" y="1272"/>
            <a:chExt cx="1680" cy="1176"/>
          </a:xfrm>
        </p:grpSpPr>
        <p:sp>
          <p:nvSpPr>
            <p:cNvPr id="47" name="Freeform 3"/>
            <p:cNvSpPr>
              <a:spLocks/>
            </p:cNvSpPr>
            <p:nvPr/>
          </p:nvSpPr>
          <p:spPr bwMode="auto">
            <a:xfrm>
              <a:off x="2688" y="1272"/>
              <a:ext cx="960" cy="600"/>
            </a:xfrm>
            <a:custGeom>
              <a:avLst/>
              <a:gdLst>
                <a:gd name="T0" fmla="*/ 48 w 960"/>
                <a:gd name="T1" fmla="*/ 24 h 600"/>
                <a:gd name="T2" fmla="*/ 96 w 960"/>
                <a:gd name="T3" fmla="*/ 24 h 600"/>
                <a:gd name="T4" fmla="*/ 624 w 960"/>
                <a:gd name="T5" fmla="*/ 168 h 600"/>
                <a:gd name="T6" fmla="*/ 960 w 960"/>
                <a:gd name="T7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0" h="600">
                  <a:moveTo>
                    <a:pt x="48" y="24"/>
                  </a:moveTo>
                  <a:cubicBezTo>
                    <a:pt x="24" y="12"/>
                    <a:pt x="0" y="0"/>
                    <a:pt x="96" y="24"/>
                  </a:cubicBezTo>
                  <a:cubicBezTo>
                    <a:pt x="192" y="48"/>
                    <a:pt x="480" y="72"/>
                    <a:pt x="624" y="168"/>
                  </a:cubicBezTo>
                  <a:cubicBezTo>
                    <a:pt x="768" y="264"/>
                    <a:pt x="864" y="432"/>
                    <a:pt x="960" y="60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"/>
            <p:cNvSpPr>
              <a:spLocks/>
            </p:cNvSpPr>
            <p:nvPr/>
          </p:nvSpPr>
          <p:spPr bwMode="auto">
            <a:xfrm>
              <a:off x="3744" y="1872"/>
              <a:ext cx="288" cy="576"/>
            </a:xfrm>
            <a:custGeom>
              <a:avLst/>
              <a:gdLst>
                <a:gd name="T0" fmla="*/ 0 w 288"/>
                <a:gd name="T1" fmla="*/ 0 h 576"/>
                <a:gd name="T2" fmla="*/ 240 w 288"/>
                <a:gd name="T3" fmla="*/ 384 h 576"/>
                <a:gd name="T4" fmla="*/ 288 w 288"/>
                <a:gd name="T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576">
                  <a:moveTo>
                    <a:pt x="0" y="0"/>
                  </a:moveTo>
                  <a:cubicBezTo>
                    <a:pt x="96" y="144"/>
                    <a:pt x="192" y="288"/>
                    <a:pt x="240" y="384"/>
                  </a:cubicBezTo>
                  <a:cubicBezTo>
                    <a:pt x="288" y="480"/>
                    <a:pt x="288" y="528"/>
                    <a:pt x="288" y="57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2976" y="1680"/>
              <a:ext cx="1392" cy="576"/>
            </a:xfrm>
            <a:custGeom>
              <a:avLst/>
              <a:gdLst>
                <a:gd name="T0" fmla="*/ 0 w 1392"/>
                <a:gd name="T1" fmla="*/ 576 h 576"/>
                <a:gd name="T2" fmla="*/ 480 w 1392"/>
                <a:gd name="T3" fmla="*/ 288 h 576"/>
                <a:gd name="T4" fmla="*/ 1104 w 1392"/>
                <a:gd name="T5" fmla="*/ 48 h 576"/>
                <a:gd name="T6" fmla="*/ 1392 w 1392"/>
                <a:gd name="T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2" h="576">
                  <a:moveTo>
                    <a:pt x="0" y="576"/>
                  </a:moveTo>
                  <a:cubicBezTo>
                    <a:pt x="148" y="476"/>
                    <a:pt x="296" y="376"/>
                    <a:pt x="480" y="288"/>
                  </a:cubicBezTo>
                  <a:cubicBezTo>
                    <a:pt x="664" y="200"/>
                    <a:pt x="952" y="96"/>
                    <a:pt x="1104" y="48"/>
                  </a:cubicBezTo>
                  <a:cubicBezTo>
                    <a:pt x="1256" y="0"/>
                    <a:pt x="1324" y="0"/>
                    <a:pt x="1392" y="0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" name="Group 6"/>
            <p:cNvGrpSpPr>
              <a:grpSpLocks/>
            </p:cNvGrpSpPr>
            <p:nvPr/>
          </p:nvGrpSpPr>
          <p:grpSpPr bwMode="auto">
            <a:xfrm>
              <a:off x="3720" y="2016"/>
              <a:ext cx="187" cy="154"/>
              <a:chOff x="3720" y="2016"/>
              <a:chExt cx="187" cy="154"/>
            </a:xfrm>
          </p:grpSpPr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 flipH="1">
                <a:off x="3720" y="2016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Line 8"/>
              <p:cNvSpPr>
                <a:spLocks noChangeShapeType="1"/>
              </p:cNvSpPr>
              <p:nvPr/>
            </p:nvSpPr>
            <p:spPr bwMode="auto">
              <a:xfrm flipH="1">
                <a:off x="3792" y="2112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Line 9"/>
              <p:cNvSpPr>
                <a:spLocks noChangeShapeType="1"/>
              </p:cNvSpPr>
              <p:nvPr/>
            </p:nvSpPr>
            <p:spPr bwMode="auto">
              <a:xfrm>
                <a:off x="3723" y="2054"/>
                <a:ext cx="75" cy="1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3798" y="2162"/>
                <a:ext cx="109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1" name="Group 11"/>
            <p:cNvGrpSpPr>
              <a:grpSpLocks/>
            </p:cNvGrpSpPr>
            <p:nvPr/>
          </p:nvGrpSpPr>
          <p:grpSpPr bwMode="auto">
            <a:xfrm>
              <a:off x="3309" y="1978"/>
              <a:ext cx="172" cy="222"/>
              <a:chOff x="3309" y="1978"/>
              <a:chExt cx="172" cy="222"/>
            </a:xfrm>
          </p:grpSpPr>
          <p:sp>
            <p:nvSpPr>
              <p:cNvPr id="52" name="Line 12"/>
              <p:cNvSpPr>
                <a:spLocks noChangeShapeType="1"/>
              </p:cNvSpPr>
              <p:nvPr/>
            </p:nvSpPr>
            <p:spPr bwMode="auto">
              <a:xfrm rot="16392071" flipH="1">
                <a:off x="3285" y="2128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13"/>
              <p:cNvSpPr>
                <a:spLocks noChangeShapeType="1"/>
              </p:cNvSpPr>
              <p:nvPr/>
            </p:nvSpPr>
            <p:spPr bwMode="auto">
              <a:xfrm rot="16392071" flipH="1">
                <a:off x="3385" y="2062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14"/>
              <p:cNvSpPr>
                <a:spLocks noChangeShapeType="1"/>
              </p:cNvSpPr>
              <p:nvPr/>
            </p:nvSpPr>
            <p:spPr bwMode="auto">
              <a:xfrm rot="-5207929">
                <a:off x="3363" y="2109"/>
                <a:ext cx="75" cy="1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Line 15"/>
              <p:cNvSpPr>
                <a:spLocks noChangeShapeType="1"/>
              </p:cNvSpPr>
              <p:nvPr/>
            </p:nvSpPr>
            <p:spPr bwMode="auto">
              <a:xfrm flipV="1">
                <a:off x="3464" y="1978"/>
                <a:ext cx="17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6705600" y="2986088"/>
            <a:ext cx="2187629" cy="923330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nb-NO" b="0" dirty="0">
                <a:latin typeface="Arial" panose="020B0604020202020204" pitchFamily="34" charset="0"/>
              </a:rPr>
              <a:t>Younger red fault (strike slip) cuts the older yellow fault</a:t>
            </a:r>
          </a:p>
        </p:txBody>
      </p:sp>
      <p:grpSp>
        <p:nvGrpSpPr>
          <p:cNvPr id="61" name="Group 22"/>
          <p:cNvGrpSpPr>
            <a:grpSpLocks/>
          </p:cNvGrpSpPr>
          <p:nvPr/>
        </p:nvGrpSpPr>
        <p:grpSpPr bwMode="auto">
          <a:xfrm>
            <a:off x="2206372" y="3301182"/>
            <a:ext cx="2687638" cy="1544638"/>
            <a:chOff x="1427" y="2112"/>
            <a:chExt cx="1693" cy="973"/>
          </a:xfrm>
        </p:grpSpPr>
        <p:sp>
          <p:nvSpPr>
            <p:cNvPr id="62" name="Oval 16"/>
            <p:cNvSpPr>
              <a:spLocks noChangeArrowheads="1"/>
            </p:cNvSpPr>
            <p:nvPr/>
          </p:nvSpPr>
          <p:spPr bwMode="auto">
            <a:xfrm>
              <a:off x="2880" y="2112"/>
              <a:ext cx="240" cy="240"/>
            </a:xfrm>
            <a:prstGeom prst="ellipse">
              <a:avLst/>
            </a:prstGeom>
            <a:noFill/>
            <a:ln w="76200">
              <a:solidFill>
                <a:srgbClr val="FF99CC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" name="Line 17"/>
            <p:cNvSpPr>
              <a:spLocks noChangeShapeType="1"/>
            </p:cNvSpPr>
            <p:nvPr/>
          </p:nvSpPr>
          <p:spPr bwMode="auto">
            <a:xfrm flipV="1">
              <a:off x="2688" y="2352"/>
              <a:ext cx="24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1427" y="2660"/>
              <a:ext cx="1395" cy="425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 lnSpcReduction="10000"/>
            </a:bodyPr>
            <a:lstStyle/>
            <a:p>
              <a:r>
                <a:rPr lang="en-US" altLang="nb-NO" b="0" dirty="0">
                  <a:latin typeface="Arial" panose="020B0604020202020204" pitchFamily="34" charset="0"/>
                </a:rPr>
                <a:t>Location of shallow</a:t>
              </a:r>
              <a:r>
                <a:rPr lang="en-US" altLang="nb-NO" dirty="0">
                  <a:latin typeface="Arial" panose="020B0604020202020204" pitchFamily="34" charset="0"/>
                </a:rPr>
                <a:t> </a:t>
              </a:r>
              <a:r>
                <a:rPr lang="en-US" altLang="nb-NO" b="0" dirty="0">
                  <a:latin typeface="Arial" panose="020B0604020202020204" pitchFamily="34" charset="0"/>
                </a:rPr>
                <a:t>4D distortion zone</a:t>
              </a:r>
              <a:endParaRPr lang="en-US" altLang="nb-NO" sz="2400" b="0" dirty="0">
                <a:latin typeface="Arial" panose="020B0604020202020204" pitchFamily="34" charset="0"/>
              </a:endParaRPr>
            </a:p>
          </p:txBody>
        </p:sp>
      </p:grpSp>
      <p:sp>
        <p:nvSpPr>
          <p:cNvPr id="40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1" name="TextBox 23"/>
          <p:cNvSpPr txBox="1">
            <a:spLocks noChangeArrowheads="1"/>
          </p:cNvSpPr>
          <p:nvPr/>
        </p:nvSpPr>
        <p:spPr bwMode="auto">
          <a:xfrm>
            <a:off x="84138" y="6349562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</p:spTree>
    <p:extLst>
      <p:ext uri="{BB962C8B-B14F-4D97-AF65-F5344CB8AC3E}">
        <p14:creationId xmlns:p14="http://schemas.microsoft.com/office/powerpoint/2010/main" val="26508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em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/>
          <a:stretch/>
        </p:blipFill>
        <p:spPr bwMode="auto">
          <a:xfrm>
            <a:off x="500523" y="764767"/>
            <a:ext cx="8056563" cy="51387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147726" y="146050"/>
            <a:ext cx="4993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b-NO" sz="2400" dirty="0">
                <a:latin typeface="Arial" panose="020B0604020202020204" pitchFamily="34" charset="0"/>
              </a:rPr>
              <a:t>RMS amplitude changes at top res.</a:t>
            </a:r>
          </a:p>
        </p:txBody>
      </p: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6902242" y="966018"/>
            <a:ext cx="1058811" cy="933706"/>
            <a:chOff x="4479" y="559"/>
            <a:chExt cx="717" cy="622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966" y="981"/>
              <a:ext cx="1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nb-NO" sz="1000" b="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900" y="609"/>
              <a:ext cx="158" cy="175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nb-NO" sz="2400">
                <a:latin typeface="Arial" panose="020B0604020202020204" pitchFamily="34" charset="0"/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 flipV="1">
              <a:off x="4861" y="601"/>
              <a:ext cx="0" cy="3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 flipV="1">
              <a:off x="4797" y="615"/>
              <a:ext cx="60" cy="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850" y="559"/>
              <a:ext cx="208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8000" tIns="36000" rIns="36000" bIns="0">
              <a:spAutoFit/>
            </a:bodyPr>
            <a:lstStyle/>
            <a:p>
              <a:r>
                <a:rPr lang="en-US" altLang="nb-NO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4500" y="974"/>
              <a:ext cx="680" cy="19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nb-NO" sz="2400">
                <a:latin typeface="Arial" panose="020B0604020202020204" pitchFamily="34" charset="0"/>
              </a:endParaRPr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4541" y="935"/>
              <a:ext cx="594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b-NO" dirty="0">
                  <a:latin typeface="Arial" panose="020B0604020202020204" pitchFamily="34" charset="0"/>
                </a:rPr>
                <a:t>1.0 km</a:t>
              </a:r>
            </a:p>
          </p:txBody>
        </p: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4479" y="946"/>
              <a:ext cx="717" cy="94"/>
              <a:chOff x="4479" y="946"/>
              <a:chExt cx="717" cy="94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>
                <a:off x="4479" y="957"/>
                <a:ext cx="717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V="1">
                <a:off x="4483" y="947"/>
                <a:ext cx="0" cy="9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 flipV="1">
                <a:off x="5195" y="946"/>
                <a:ext cx="0" cy="9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3664463" y="1121274"/>
            <a:ext cx="1585617" cy="33538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4269658" y="2011926"/>
            <a:ext cx="2435941" cy="1781161"/>
            <a:chOff x="2688" y="1272"/>
            <a:chExt cx="1680" cy="1176"/>
          </a:xfrm>
        </p:grpSpPr>
        <p:sp>
          <p:nvSpPr>
            <p:cNvPr id="24" name="Freeform 3"/>
            <p:cNvSpPr>
              <a:spLocks/>
            </p:cNvSpPr>
            <p:nvPr/>
          </p:nvSpPr>
          <p:spPr bwMode="auto">
            <a:xfrm>
              <a:off x="2688" y="1272"/>
              <a:ext cx="960" cy="600"/>
            </a:xfrm>
            <a:custGeom>
              <a:avLst/>
              <a:gdLst>
                <a:gd name="T0" fmla="*/ 48 w 960"/>
                <a:gd name="T1" fmla="*/ 24 h 600"/>
                <a:gd name="T2" fmla="*/ 96 w 960"/>
                <a:gd name="T3" fmla="*/ 24 h 600"/>
                <a:gd name="T4" fmla="*/ 624 w 960"/>
                <a:gd name="T5" fmla="*/ 168 h 600"/>
                <a:gd name="T6" fmla="*/ 960 w 960"/>
                <a:gd name="T7" fmla="*/ 6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0" h="600">
                  <a:moveTo>
                    <a:pt x="48" y="24"/>
                  </a:moveTo>
                  <a:cubicBezTo>
                    <a:pt x="24" y="12"/>
                    <a:pt x="0" y="0"/>
                    <a:pt x="96" y="24"/>
                  </a:cubicBezTo>
                  <a:cubicBezTo>
                    <a:pt x="192" y="48"/>
                    <a:pt x="480" y="72"/>
                    <a:pt x="624" y="168"/>
                  </a:cubicBezTo>
                  <a:cubicBezTo>
                    <a:pt x="768" y="264"/>
                    <a:pt x="864" y="432"/>
                    <a:pt x="960" y="60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3744" y="1872"/>
              <a:ext cx="288" cy="576"/>
            </a:xfrm>
            <a:custGeom>
              <a:avLst/>
              <a:gdLst>
                <a:gd name="T0" fmla="*/ 0 w 288"/>
                <a:gd name="T1" fmla="*/ 0 h 576"/>
                <a:gd name="T2" fmla="*/ 240 w 288"/>
                <a:gd name="T3" fmla="*/ 384 h 576"/>
                <a:gd name="T4" fmla="*/ 288 w 288"/>
                <a:gd name="T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576">
                  <a:moveTo>
                    <a:pt x="0" y="0"/>
                  </a:moveTo>
                  <a:cubicBezTo>
                    <a:pt x="96" y="144"/>
                    <a:pt x="192" y="288"/>
                    <a:pt x="240" y="384"/>
                  </a:cubicBezTo>
                  <a:cubicBezTo>
                    <a:pt x="288" y="480"/>
                    <a:pt x="288" y="528"/>
                    <a:pt x="288" y="57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976" y="1680"/>
              <a:ext cx="1392" cy="576"/>
            </a:xfrm>
            <a:custGeom>
              <a:avLst/>
              <a:gdLst>
                <a:gd name="T0" fmla="*/ 0 w 1392"/>
                <a:gd name="T1" fmla="*/ 576 h 576"/>
                <a:gd name="T2" fmla="*/ 480 w 1392"/>
                <a:gd name="T3" fmla="*/ 288 h 576"/>
                <a:gd name="T4" fmla="*/ 1104 w 1392"/>
                <a:gd name="T5" fmla="*/ 48 h 576"/>
                <a:gd name="T6" fmla="*/ 1392 w 1392"/>
                <a:gd name="T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2" h="576">
                  <a:moveTo>
                    <a:pt x="0" y="576"/>
                  </a:moveTo>
                  <a:cubicBezTo>
                    <a:pt x="148" y="476"/>
                    <a:pt x="296" y="376"/>
                    <a:pt x="480" y="288"/>
                  </a:cubicBezTo>
                  <a:cubicBezTo>
                    <a:pt x="664" y="200"/>
                    <a:pt x="952" y="96"/>
                    <a:pt x="1104" y="48"/>
                  </a:cubicBezTo>
                  <a:cubicBezTo>
                    <a:pt x="1256" y="0"/>
                    <a:pt x="1324" y="0"/>
                    <a:pt x="1392" y="0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3720" y="2016"/>
              <a:ext cx="187" cy="154"/>
              <a:chOff x="3720" y="2016"/>
              <a:chExt cx="187" cy="154"/>
            </a:xfrm>
          </p:grpSpPr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H="1">
                <a:off x="3720" y="2016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Line 8"/>
              <p:cNvSpPr>
                <a:spLocks noChangeShapeType="1"/>
              </p:cNvSpPr>
              <p:nvPr/>
            </p:nvSpPr>
            <p:spPr bwMode="auto">
              <a:xfrm flipH="1">
                <a:off x="3792" y="2112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Line 9"/>
              <p:cNvSpPr>
                <a:spLocks noChangeShapeType="1"/>
              </p:cNvSpPr>
              <p:nvPr/>
            </p:nvSpPr>
            <p:spPr bwMode="auto">
              <a:xfrm>
                <a:off x="3723" y="2054"/>
                <a:ext cx="75" cy="1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Line 10"/>
              <p:cNvSpPr>
                <a:spLocks noChangeShapeType="1"/>
              </p:cNvSpPr>
              <p:nvPr/>
            </p:nvSpPr>
            <p:spPr bwMode="auto">
              <a:xfrm>
                <a:off x="3798" y="2162"/>
                <a:ext cx="109" cy="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8" name="Group 11"/>
            <p:cNvGrpSpPr>
              <a:grpSpLocks/>
            </p:cNvGrpSpPr>
            <p:nvPr/>
          </p:nvGrpSpPr>
          <p:grpSpPr bwMode="auto">
            <a:xfrm>
              <a:off x="3309" y="1978"/>
              <a:ext cx="172" cy="222"/>
              <a:chOff x="3309" y="1978"/>
              <a:chExt cx="172" cy="222"/>
            </a:xfrm>
          </p:grpSpPr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 rot="16392071" flipH="1">
                <a:off x="3285" y="2128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 rot="16392071" flipH="1">
                <a:off x="3385" y="2062"/>
                <a:ext cx="96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 rot="-5207929">
                <a:off x="3363" y="2109"/>
                <a:ext cx="75" cy="10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 flipV="1">
                <a:off x="3464" y="1978"/>
                <a:ext cx="17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4513009" y="3301181"/>
            <a:ext cx="381000" cy="381000"/>
          </a:xfrm>
          <a:prstGeom prst="ellipse">
            <a:avLst/>
          </a:prstGeom>
          <a:noFill/>
          <a:ln w="76200">
            <a:solidFill>
              <a:srgbClr val="FF99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077483" y="6250042"/>
            <a:ext cx="52100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Reasonable</a:t>
            </a:r>
            <a:r>
              <a:rPr lang="nb-NO" altLang="nb-NO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that</a:t>
            </a:r>
            <a:r>
              <a:rPr lang="nb-NO" altLang="nb-NO" sz="2000" dirty="0">
                <a:solidFill>
                  <a:srgbClr val="FFFF00"/>
                </a:solidFill>
                <a:latin typeface="Arial" panose="020B0604020202020204" pitchFamily="34" charset="0"/>
              </a:rPr>
              <a:t> red </a:t>
            </a:r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fault</a:t>
            </a:r>
            <a:r>
              <a:rPr lang="nb-NO" altLang="nb-NO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grow</a:t>
            </a:r>
            <a:r>
              <a:rPr lang="nb-NO" altLang="nb-NO" sz="2000" dirty="0">
                <a:solidFill>
                  <a:srgbClr val="FFFF00"/>
                </a:solidFill>
                <a:latin typeface="Arial" panose="020B0604020202020204" pitchFamily="34" charset="0"/>
              </a:rPr>
              <a:t> at </a:t>
            </a:r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the</a:t>
            </a:r>
            <a:r>
              <a:rPr lang="nb-NO" altLang="nb-NO" sz="2000" dirty="0">
                <a:solidFill>
                  <a:srgbClr val="FFFF00"/>
                </a:solidFill>
                <a:latin typeface="Arial" panose="020B0604020202020204" pitchFamily="34" charset="0"/>
              </a:rPr>
              <a:t> SW </a:t>
            </a:r>
            <a:r>
              <a:rPr lang="nb-NO" altLang="nb-NO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tip</a:t>
            </a:r>
            <a:endParaRPr lang="nb-NO" altLang="nb-NO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 Box 188"/>
          <p:cNvSpPr txBox="1">
            <a:spLocks noChangeArrowheads="1"/>
          </p:cNvSpPr>
          <p:nvPr/>
        </p:nvSpPr>
        <p:spPr bwMode="auto">
          <a:xfrm>
            <a:off x="995911" y="1026229"/>
            <a:ext cx="2976562" cy="654050"/>
          </a:xfrm>
          <a:prstGeom prst="rect">
            <a:avLst/>
          </a:prstGeom>
          <a:solidFill>
            <a:srgbClr val="FF99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nb-NO" b="0" dirty="0">
                <a:latin typeface="Arial" panose="020B0604020202020204" pitchFamily="34" charset="0"/>
              </a:rPr>
              <a:t>Large amplitude changes</a:t>
            </a:r>
          </a:p>
          <a:p>
            <a:pPr algn="l"/>
            <a:r>
              <a:rPr lang="en-US" altLang="nb-NO" b="0" dirty="0">
                <a:latin typeface="Arial" panose="020B0604020202020204" pitchFamily="34" charset="0"/>
              </a:rPr>
              <a:t>indicate compacting zones</a:t>
            </a:r>
            <a:r>
              <a:rPr lang="en-US" altLang="nb-NO" b="0" dirty="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87113" y="4382272"/>
            <a:ext cx="2109739" cy="1319437"/>
            <a:chOff x="4187113" y="4382272"/>
            <a:chExt cx="2109739" cy="1319437"/>
          </a:xfrm>
        </p:grpSpPr>
        <p:sp>
          <p:nvSpPr>
            <p:cNvPr id="40" name="Text Box 30"/>
            <p:cNvSpPr txBox="1">
              <a:spLocks noChangeArrowheads="1"/>
            </p:cNvSpPr>
            <p:nvPr/>
          </p:nvSpPr>
          <p:spPr bwMode="auto">
            <a:xfrm>
              <a:off x="4187113" y="5055996"/>
              <a:ext cx="2109739" cy="645713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nb-NO" b="0" dirty="0">
                  <a:latin typeface="Arial" panose="020B0604020202020204" pitchFamily="34" charset="0"/>
                </a:rPr>
                <a:t>Receiver line used</a:t>
              </a:r>
            </a:p>
            <a:p>
              <a:pPr algn="l"/>
              <a:r>
                <a:rPr lang="en-US" altLang="nb-NO" b="0" dirty="0">
                  <a:latin typeface="Arial" panose="020B0604020202020204" pitchFamily="34" charset="0"/>
                </a:rPr>
                <a:t>in this study</a:t>
              </a:r>
            </a:p>
          </p:txBody>
        </p:sp>
        <p:sp>
          <p:nvSpPr>
            <p:cNvPr id="45" name="Line 29"/>
            <p:cNvSpPr>
              <a:spLocks noChangeShapeType="1"/>
            </p:cNvSpPr>
            <p:nvPr/>
          </p:nvSpPr>
          <p:spPr bwMode="auto">
            <a:xfrm flipV="1">
              <a:off x="5105799" y="4382272"/>
              <a:ext cx="110419" cy="6751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6705600" y="2986088"/>
            <a:ext cx="2187629" cy="923330"/>
          </a:xfrm>
          <a:prstGeom prst="rect">
            <a:avLst/>
          </a:prstGeom>
          <a:solidFill>
            <a:srgbClr val="DDDDD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nb-NO" b="0" dirty="0">
                <a:latin typeface="Arial" panose="020B0604020202020204" pitchFamily="34" charset="0"/>
              </a:rPr>
              <a:t>Younger red fault (strike slip) cuts the older yellow fault</a:t>
            </a:r>
          </a:p>
        </p:txBody>
      </p:sp>
      <p:grpSp>
        <p:nvGrpSpPr>
          <p:cNvPr id="47" name="Group 22"/>
          <p:cNvGrpSpPr>
            <a:grpSpLocks/>
          </p:cNvGrpSpPr>
          <p:nvPr/>
        </p:nvGrpSpPr>
        <p:grpSpPr bwMode="auto">
          <a:xfrm>
            <a:off x="2206372" y="3682183"/>
            <a:ext cx="2382838" cy="1163638"/>
            <a:chOff x="1427" y="2352"/>
            <a:chExt cx="1501" cy="733"/>
          </a:xfrm>
        </p:grpSpPr>
        <p:sp>
          <p:nvSpPr>
            <p:cNvPr id="49" name="Line 17"/>
            <p:cNvSpPr>
              <a:spLocks noChangeShapeType="1"/>
            </p:cNvSpPr>
            <p:nvPr/>
          </p:nvSpPr>
          <p:spPr bwMode="auto">
            <a:xfrm flipV="1">
              <a:off x="2688" y="2352"/>
              <a:ext cx="24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1427" y="2660"/>
              <a:ext cx="1395" cy="425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rmAutofit lnSpcReduction="10000"/>
            </a:bodyPr>
            <a:lstStyle/>
            <a:p>
              <a:r>
                <a:rPr lang="en-US" altLang="nb-NO" b="0" dirty="0">
                  <a:latin typeface="Arial" panose="020B0604020202020204" pitchFamily="34" charset="0"/>
                </a:rPr>
                <a:t>Location of shallow</a:t>
              </a:r>
              <a:r>
                <a:rPr lang="en-US" altLang="nb-NO" dirty="0">
                  <a:latin typeface="Arial" panose="020B0604020202020204" pitchFamily="34" charset="0"/>
                </a:rPr>
                <a:t> </a:t>
              </a:r>
              <a:r>
                <a:rPr lang="en-US" altLang="nb-NO" b="0" dirty="0">
                  <a:latin typeface="Arial" panose="020B0604020202020204" pitchFamily="34" charset="0"/>
                </a:rPr>
                <a:t>4D distortion zone</a:t>
              </a:r>
              <a:endParaRPr lang="en-US" altLang="nb-NO" sz="2400" b="0" dirty="0">
                <a:latin typeface="Arial" panose="020B0604020202020204" pitchFamily="34" charset="0"/>
              </a:endParaRPr>
            </a:p>
          </p:txBody>
        </p:sp>
      </p:grpSp>
      <p:sp>
        <p:nvSpPr>
          <p:cNvPr id="42" name="TextBox 38"/>
          <p:cNvSpPr txBox="1">
            <a:spLocks noChangeArrowheads="1"/>
          </p:cNvSpPr>
          <p:nvPr/>
        </p:nvSpPr>
        <p:spPr bwMode="auto">
          <a:xfrm>
            <a:off x="8211076" y="52940"/>
            <a:ext cx="8600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Valhall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4" name="TextBox 23"/>
          <p:cNvSpPr txBox="1">
            <a:spLocks noChangeArrowheads="1"/>
          </p:cNvSpPr>
          <p:nvPr/>
        </p:nvSpPr>
        <p:spPr bwMode="auto">
          <a:xfrm>
            <a:off x="84138" y="6349562"/>
            <a:ext cx="1441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Røste et al., 2007 </a:t>
            </a:r>
          </a:p>
        </p:txBody>
      </p:sp>
    </p:spTree>
    <p:extLst>
      <p:ext uri="{BB962C8B-B14F-4D97-AF65-F5344CB8AC3E}">
        <p14:creationId xmlns:p14="http://schemas.microsoft.com/office/powerpoint/2010/main" val="19216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Introduction: Time shifts vs offset </a:t>
            </a:r>
          </a:p>
          <a:p>
            <a:endParaRPr lang="en-US" dirty="0"/>
          </a:p>
          <a:p>
            <a:r>
              <a:rPr lang="en-US" dirty="0"/>
              <a:t>Field examples with time shifts varying with offset: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Valhall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Reactivated fault</a:t>
            </a:r>
          </a:p>
          <a:p>
            <a:pPr lvl="1"/>
            <a:r>
              <a:rPr lang="en-US" dirty="0"/>
              <a:t>Block 2/4; Gas-effect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Snorre; Geomechanical changes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79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SAGA-wells 2/4-14 and 2/4-15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659" r="6020" b="5091"/>
          <a:stretch/>
        </p:blipFill>
        <p:spPr>
          <a:xfrm>
            <a:off x="6041968" y="1154993"/>
            <a:ext cx="2946799" cy="230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973028" y="1182206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NORWAY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7500" y="1768791"/>
            <a:ext cx="81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North</a:t>
            </a:r>
          </a:p>
          <a:p>
            <a:pPr algn="ctr"/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1291" y="2898556"/>
            <a:ext cx="45719" cy="45719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6293" y="2851259"/>
            <a:ext cx="102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Valhall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9615" y="2815249"/>
            <a:ext cx="1026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DENMARK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96033" y="2672576"/>
            <a:ext cx="45719" cy="45719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8" idx="2"/>
          </p:cNvCxnSpPr>
          <p:nvPr/>
        </p:nvCxnSpPr>
        <p:spPr bwMode="auto">
          <a:xfrm flipH="1">
            <a:off x="5512163" y="2718295"/>
            <a:ext cx="1378396" cy="28728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>
          <a:xfrm>
            <a:off x="6780356" y="2552506"/>
            <a:ext cx="220405" cy="1657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8" idx="0"/>
          </p:cNvCxnSpPr>
          <p:nvPr/>
        </p:nvCxnSpPr>
        <p:spPr bwMode="auto">
          <a:xfrm flipH="1" flipV="1">
            <a:off x="5512163" y="1190624"/>
            <a:ext cx="1378396" cy="13618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0" name="Group 19"/>
          <p:cNvGrpSpPr/>
          <p:nvPr/>
        </p:nvGrpSpPr>
        <p:grpSpPr>
          <a:xfrm>
            <a:off x="366356" y="1190624"/>
            <a:ext cx="5159085" cy="4400551"/>
            <a:chOff x="609600" y="738599"/>
            <a:chExt cx="6423543" cy="575716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43574" t="28878" r="17755" b="9432"/>
            <a:stretch/>
          </p:blipFill>
          <p:spPr>
            <a:xfrm>
              <a:off x="609600" y="738599"/>
              <a:ext cx="6416064" cy="57571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3200400" y="1295400"/>
              <a:ext cx="304800" cy="16764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082367" y="3163014"/>
              <a:ext cx="950776" cy="52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TOR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8306" y="5523784"/>
              <a:ext cx="1723158" cy="52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EKOFISK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600" y="3511033"/>
              <a:ext cx="2058070" cy="483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ALBUSKJELL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64579" y="1474154"/>
              <a:ext cx="813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2/4-14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14426" y="1964574"/>
              <a:ext cx="813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2/4-15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3352800" y="1678186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276600" y="2074226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50784" y="2614476"/>
            <a:ext cx="1026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Ekofisk</a:t>
            </a:r>
          </a:p>
        </p:txBody>
      </p:sp>
      <p:cxnSp>
        <p:nvCxnSpPr>
          <p:cNvPr id="45" name="Straight Arrow Connector 44"/>
          <p:cNvCxnSpPr>
            <a:stCxn id="46" idx="1"/>
          </p:cNvCxnSpPr>
          <p:nvPr/>
        </p:nvCxnSpPr>
        <p:spPr bwMode="auto">
          <a:xfrm flipH="1">
            <a:off x="2526827" y="2313991"/>
            <a:ext cx="895896" cy="20805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3422723" y="2144714"/>
            <a:ext cx="1710725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Investigated line</a:t>
            </a:r>
          </a:p>
        </p:txBody>
      </p:sp>
    </p:spTree>
    <p:extLst>
      <p:ext uri="{BB962C8B-B14F-4D97-AF65-F5344CB8AC3E}">
        <p14:creationId xmlns:p14="http://schemas.microsoft.com/office/powerpoint/2010/main" val="4069408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461" y="827866"/>
            <a:ext cx="8755031" cy="4975901"/>
            <a:chOff x="-126119" y="762000"/>
            <a:chExt cx="9193928" cy="5544566"/>
          </a:xfrm>
        </p:grpSpPr>
        <p:sp>
          <p:nvSpPr>
            <p:cNvPr id="18" name="Rectangle 17"/>
            <p:cNvSpPr/>
            <p:nvPr/>
          </p:nvSpPr>
          <p:spPr>
            <a:xfrm>
              <a:off x="580046" y="1295400"/>
              <a:ext cx="8487754" cy="27664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126119" y="762000"/>
              <a:ext cx="9193928" cy="5544566"/>
              <a:chOff x="431168" y="1306512"/>
              <a:chExt cx="7283602" cy="4585646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2" t="16051" r="51815" b="19710"/>
              <a:stretch/>
            </p:blipFill>
            <p:spPr bwMode="auto">
              <a:xfrm>
                <a:off x="990600" y="1976460"/>
                <a:ext cx="6724170" cy="3647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4675776" y="1306512"/>
                <a:ext cx="866988" cy="407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b-NO" sz="1400" dirty="0">
                    <a:latin typeface="Calibri" pitchFamily="34" charset="0"/>
                  </a:rPr>
                  <a:t>2/4-14</a:t>
                </a: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3404742" y="1306512"/>
                <a:ext cx="866988" cy="407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b-NO" sz="1400" dirty="0">
                    <a:latin typeface="Calibri" pitchFamily="34" charset="0"/>
                  </a:rPr>
                  <a:t>2/4-15</a:t>
                </a:r>
              </a:p>
            </p:txBody>
          </p:sp>
          <p:pic>
            <p:nvPicPr>
              <p:cNvPr id="25" name="Picture 24" descr="01P013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0169" y="1544645"/>
                <a:ext cx="216031" cy="43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5" descr="01P013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7513" y="1567366"/>
                <a:ext cx="204665" cy="409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>
                <a:off x="990600" y="5867400"/>
                <a:ext cx="6724170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15"/>
              <p:cNvSpPr txBox="1"/>
              <p:nvPr/>
            </p:nvSpPr>
            <p:spPr>
              <a:xfrm>
                <a:off x="4031122" y="5580156"/>
                <a:ext cx="524369" cy="312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b-NO" sz="1600" dirty="0"/>
                  <a:t>7 km</a:t>
                </a:r>
                <a:endParaRPr lang="en-US" sz="1600" dirty="0"/>
              </a:p>
            </p:txBody>
          </p:sp>
          <p:sp>
            <p:nvSpPr>
              <p:cNvPr id="30" name="TextBox 16"/>
              <p:cNvSpPr txBox="1"/>
              <p:nvPr/>
            </p:nvSpPr>
            <p:spPr>
              <a:xfrm rot="16200000">
                <a:off x="143258" y="3504267"/>
                <a:ext cx="857474" cy="281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b-NO" sz="1600" dirty="0">
                    <a:latin typeface="Arial" pitchFamily="34" charset="0"/>
                  </a:rPr>
                  <a:t>Time (s)</a:t>
                </a:r>
                <a:endParaRPr lang="en-US" sz="1600" dirty="0">
                  <a:latin typeface="Arial" pitchFamily="34" charset="0"/>
                </a:endParaRPr>
              </a:p>
            </p:txBody>
          </p:sp>
        </p:grpSp>
      </p:grp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84138" y="6349562"/>
            <a:ext cx="3260380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sz="1200" i="1" dirty="0" err="1">
                <a:solidFill>
                  <a:schemeClr val="bg1"/>
                </a:solidFill>
              </a:rPr>
              <a:t>PhD</a:t>
            </a:r>
            <a:r>
              <a:rPr lang="nb-NO" sz="1200" i="1" dirty="0">
                <a:solidFill>
                  <a:schemeClr val="bg1"/>
                </a:solidFill>
              </a:rPr>
              <a:t> </a:t>
            </a:r>
            <a:r>
              <a:rPr lang="nb-NO" sz="1200" i="1" dirty="0" err="1">
                <a:solidFill>
                  <a:schemeClr val="bg1"/>
                </a:solidFill>
              </a:rPr>
              <a:t>work</a:t>
            </a:r>
            <a:r>
              <a:rPr lang="nb-NO" sz="1200" i="1" dirty="0">
                <a:solidFill>
                  <a:schemeClr val="bg1"/>
                </a:solidFill>
              </a:rPr>
              <a:t> </a:t>
            </a:r>
            <a:r>
              <a:rPr lang="nb-NO" sz="1200" i="1" dirty="0" err="1">
                <a:solidFill>
                  <a:schemeClr val="bg1"/>
                </a:solidFill>
              </a:rPr>
              <a:t>of</a:t>
            </a:r>
            <a:r>
              <a:rPr lang="nb-NO" sz="1200" i="1" dirty="0">
                <a:solidFill>
                  <a:schemeClr val="bg1"/>
                </a:solidFill>
              </a:rPr>
              <a:t> Andreas Evensen, NTNU, 2012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566" y="1262478"/>
            <a:ext cx="339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3D (1991) seismic section</a:t>
            </a:r>
          </a:p>
        </p:txBody>
      </p:sp>
      <p:sp>
        <p:nvSpPr>
          <p:cNvPr id="33" name="TextBox 6"/>
          <p:cNvSpPr txBox="1"/>
          <p:nvPr/>
        </p:nvSpPr>
        <p:spPr>
          <a:xfrm>
            <a:off x="360912" y="1382506"/>
            <a:ext cx="433132" cy="4329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800"/>
              </a:spcAft>
            </a:pPr>
            <a:endParaRPr lang="nb-NO" sz="1400" dirty="0"/>
          </a:p>
          <a:p>
            <a:pPr>
              <a:spcAft>
                <a:spcPts val="2800"/>
              </a:spcAft>
            </a:pPr>
            <a:r>
              <a:rPr lang="nb-NO" sz="1400" dirty="0"/>
              <a:t>0.2</a:t>
            </a:r>
          </a:p>
          <a:p>
            <a:pPr>
              <a:spcAft>
                <a:spcPts val="2800"/>
              </a:spcAft>
            </a:pPr>
            <a:endParaRPr lang="nb-NO" sz="1400" dirty="0"/>
          </a:p>
          <a:p>
            <a:pPr>
              <a:spcAft>
                <a:spcPts val="2800"/>
              </a:spcAft>
            </a:pPr>
            <a:r>
              <a:rPr lang="nb-NO" sz="1400" dirty="0"/>
              <a:t>0.4</a:t>
            </a:r>
          </a:p>
          <a:p>
            <a:pPr>
              <a:spcAft>
                <a:spcPts val="2800"/>
              </a:spcAft>
            </a:pPr>
            <a:endParaRPr lang="nb-NO" sz="1400" dirty="0"/>
          </a:p>
          <a:p>
            <a:pPr>
              <a:spcAft>
                <a:spcPts val="2800"/>
              </a:spcAft>
            </a:pPr>
            <a:r>
              <a:rPr lang="nb-NO" sz="1400" dirty="0"/>
              <a:t>0.6</a:t>
            </a:r>
          </a:p>
          <a:p>
            <a:pPr>
              <a:spcAft>
                <a:spcPts val="2800"/>
              </a:spcAft>
            </a:pPr>
            <a:endParaRPr lang="nb-NO" sz="1400" dirty="0"/>
          </a:p>
          <a:p>
            <a:pPr>
              <a:spcAft>
                <a:spcPts val="2800"/>
              </a:spcAft>
            </a:pPr>
            <a:r>
              <a:rPr lang="nb-NO" sz="1400" dirty="0"/>
              <a:t>0.8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4043" y="3647170"/>
            <a:ext cx="2159876" cy="1114806"/>
            <a:chOff x="606972" y="3662936"/>
            <a:chExt cx="2159876" cy="1114806"/>
          </a:xfrm>
        </p:grpSpPr>
        <p:cxnSp>
          <p:nvCxnSpPr>
            <p:cNvPr id="4" name="Straight Arrow Connector 3"/>
            <p:cNvCxnSpPr>
              <a:stCxn id="6" idx="2"/>
            </p:cNvCxnSpPr>
            <p:nvPr/>
          </p:nvCxnSpPr>
          <p:spPr bwMode="auto">
            <a:xfrm>
              <a:off x="1686910" y="4001490"/>
              <a:ext cx="560990" cy="77625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606972" y="3662936"/>
              <a:ext cx="2159876" cy="33855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Investigated reflection</a:t>
              </a: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r>
              <a:rPr lang="en-GB" sz="2400" dirty="0"/>
              <a:t>SAGA-wells 2/4-14 and 2/4-15</a:t>
            </a:r>
          </a:p>
        </p:txBody>
      </p:sp>
    </p:spTree>
    <p:extLst>
      <p:ext uri="{BB962C8B-B14F-4D97-AF65-F5344CB8AC3E}">
        <p14:creationId xmlns:p14="http://schemas.microsoft.com/office/powerpoint/2010/main" val="2432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/>
          <p:cNvSpPr txBox="1"/>
          <p:nvPr/>
        </p:nvSpPr>
        <p:spPr>
          <a:xfrm>
            <a:off x="213404" y="189681"/>
            <a:ext cx="7566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Time shifts (1988-1990) </a:t>
            </a:r>
            <a:r>
              <a:rPr lang="nb-NO" sz="2000" dirty="0" err="1"/>
              <a:t>near</a:t>
            </a:r>
            <a:r>
              <a:rPr lang="nb-NO" sz="2000" dirty="0"/>
              <a:t> </a:t>
            </a:r>
            <a:r>
              <a:rPr lang="nb-NO" sz="2000" dirty="0" err="1"/>
              <a:t>well</a:t>
            </a:r>
            <a:r>
              <a:rPr lang="nb-NO" sz="2000" dirty="0"/>
              <a:t> 2/4-15 – using 4D tomography </a:t>
            </a:r>
            <a:endParaRPr lang="en-US" sz="2000" dirty="0"/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84138" y="6349562"/>
            <a:ext cx="3260380" cy="2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sz="1200" i="1" dirty="0" err="1">
                <a:solidFill>
                  <a:schemeClr val="bg1"/>
                </a:solidFill>
              </a:rPr>
              <a:t>PhD</a:t>
            </a:r>
            <a:r>
              <a:rPr lang="nb-NO" sz="1200" i="1" dirty="0">
                <a:solidFill>
                  <a:schemeClr val="bg1"/>
                </a:solidFill>
              </a:rPr>
              <a:t> </a:t>
            </a:r>
            <a:r>
              <a:rPr lang="nb-NO" sz="1200" i="1" dirty="0" err="1">
                <a:solidFill>
                  <a:schemeClr val="bg1"/>
                </a:solidFill>
              </a:rPr>
              <a:t>work</a:t>
            </a:r>
            <a:r>
              <a:rPr lang="nb-NO" sz="1200" i="1" dirty="0">
                <a:solidFill>
                  <a:schemeClr val="bg1"/>
                </a:solidFill>
              </a:rPr>
              <a:t> </a:t>
            </a:r>
            <a:r>
              <a:rPr lang="nb-NO" sz="1200" i="1" dirty="0" err="1">
                <a:solidFill>
                  <a:schemeClr val="bg1"/>
                </a:solidFill>
              </a:rPr>
              <a:t>of</a:t>
            </a:r>
            <a:r>
              <a:rPr lang="nb-NO" sz="1200" i="1" dirty="0">
                <a:solidFill>
                  <a:schemeClr val="bg1"/>
                </a:solidFill>
              </a:rPr>
              <a:t> Andreas Evensen, NTNU, 2012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1931" y="3441013"/>
            <a:ext cx="4644505" cy="2628933"/>
            <a:chOff x="91931" y="3441013"/>
            <a:chExt cx="4644505" cy="26289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7" t="7000" r="19503"/>
            <a:stretch/>
          </p:blipFill>
          <p:spPr>
            <a:xfrm>
              <a:off x="590585" y="3789092"/>
              <a:ext cx="3714715" cy="2280854"/>
            </a:xfrm>
            <a:prstGeom prst="rect">
              <a:avLst/>
            </a:prstGeom>
          </p:spPr>
        </p:pic>
        <p:sp>
          <p:nvSpPr>
            <p:cNvPr id="14" name="TextBox 9"/>
            <p:cNvSpPr txBox="1"/>
            <p:nvPr/>
          </p:nvSpPr>
          <p:spPr>
            <a:xfrm>
              <a:off x="558474" y="3441013"/>
              <a:ext cx="2875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600" dirty="0"/>
                <a:t>Modelled time shifts </a:t>
              </a:r>
              <a:r>
                <a:rPr lang="nb-NO" sz="1600" dirty="0" err="1"/>
                <a:t>vs</a:t>
              </a:r>
              <a:r>
                <a:rPr lang="nb-NO" sz="1600" dirty="0"/>
                <a:t> offset 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-242039" y="4550345"/>
              <a:ext cx="9449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Offset (km)</a:t>
              </a:r>
            </a:p>
          </p:txBody>
        </p:sp>
        <p:sp>
          <p:nvSpPr>
            <p:cNvPr id="21" name="TextBox 6"/>
            <p:cNvSpPr txBox="1"/>
            <p:nvPr/>
          </p:nvSpPr>
          <p:spPr>
            <a:xfrm>
              <a:off x="273282" y="3811381"/>
              <a:ext cx="397866" cy="205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00"/>
                </a:spcAft>
              </a:pPr>
              <a:r>
                <a:rPr lang="nb-NO" sz="1200" dirty="0"/>
                <a:t>0.2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0.4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0.6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0.8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1.0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4232971" y="3690214"/>
              <a:ext cx="269626" cy="2251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00"/>
                </a:spcAft>
              </a:pPr>
              <a:r>
                <a:rPr lang="nb-NO" sz="1200" dirty="0"/>
                <a:t>5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4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3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2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1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0</a:t>
              </a:r>
              <a:endParaRPr lang="en-US" sz="1200" dirty="0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133507" y="5827690"/>
              <a:ext cx="196177" cy="1144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969879" y="3490426"/>
                  <a:ext cx="7665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ΔT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ms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9879" y="3490426"/>
                  <a:ext cx="766557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91931" y="738109"/>
            <a:ext cx="4615930" cy="2605681"/>
            <a:chOff x="91931" y="738109"/>
            <a:chExt cx="4615930" cy="26056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1" t="7332" r="19353"/>
            <a:stretch/>
          </p:blipFill>
          <p:spPr>
            <a:xfrm>
              <a:off x="619160" y="1071097"/>
              <a:ext cx="3686140" cy="2272693"/>
            </a:xfrm>
            <a:prstGeom prst="rect">
              <a:avLst/>
            </a:prstGeom>
          </p:spPr>
        </p:pic>
        <p:sp>
          <p:nvSpPr>
            <p:cNvPr id="13" name="TextBox 8"/>
            <p:cNvSpPr txBox="1"/>
            <p:nvPr/>
          </p:nvSpPr>
          <p:spPr>
            <a:xfrm>
              <a:off x="564189" y="738109"/>
              <a:ext cx="2465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600" dirty="0"/>
                <a:t>Real time shifts </a:t>
              </a:r>
              <a:r>
                <a:rPr lang="nb-NO" sz="1600" dirty="0" err="1"/>
                <a:t>vs</a:t>
              </a:r>
              <a:r>
                <a:rPr lang="nb-NO" sz="1600" dirty="0"/>
                <a:t> offset </a:t>
              </a:r>
              <a:endParaRPr lang="en-US" sz="1600" dirty="0"/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-242039" y="1873820"/>
              <a:ext cx="9449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Offset (km)</a:t>
              </a:r>
            </a:p>
          </p:txBody>
        </p:sp>
        <p:sp>
          <p:nvSpPr>
            <p:cNvPr id="17" name="TextBox 6"/>
            <p:cNvSpPr txBox="1"/>
            <p:nvPr/>
          </p:nvSpPr>
          <p:spPr>
            <a:xfrm>
              <a:off x="292332" y="1096756"/>
              <a:ext cx="397866" cy="2054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00"/>
                </a:spcAft>
              </a:pPr>
              <a:r>
                <a:rPr lang="nb-NO" sz="1200" dirty="0"/>
                <a:t>0.2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0.4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0.6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0.8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  <a:p>
              <a:pPr>
                <a:spcAft>
                  <a:spcPts val="100"/>
                </a:spcAft>
              </a:pPr>
              <a:r>
                <a:rPr lang="en-US" sz="1200" dirty="0"/>
                <a:t>1.0</a:t>
              </a:r>
            </a:p>
            <a:p>
              <a:pPr>
                <a:spcAft>
                  <a:spcPts val="100"/>
                </a:spcAft>
              </a:pPr>
              <a:endParaRPr lang="en-US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67794" y="856822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2/4-15</a:t>
              </a:r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4232971" y="947014"/>
              <a:ext cx="269626" cy="2251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00"/>
                </a:spcAft>
              </a:pPr>
              <a:r>
                <a:rPr lang="nb-NO" sz="1200" dirty="0"/>
                <a:t>5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4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3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2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1</a:t>
              </a:r>
            </a:p>
            <a:p>
              <a:pPr>
                <a:spcAft>
                  <a:spcPts val="100"/>
                </a:spcAft>
              </a:pPr>
              <a:endParaRPr lang="nb-NO" sz="1200" dirty="0"/>
            </a:p>
            <a:p>
              <a:pPr>
                <a:spcAft>
                  <a:spcPts val="100"/>
                </a:spcAft>
              </a:pPr>
              <a:r>
                <a:rPr lang="nb-NO" sz="1200" dirty="0"/>
                <a:t>0</a:t>
              </a:r>
              <a:endParaRPr lang="en-US" sz="1200" dirty="0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114457" y="3113065"/>
              <a:ext cx="215227" cy="175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941304" y="757129"/>
                  <a:ext cx="7665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ΔT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ms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1304" y="757129"/>
                  <a:ext cx="766557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4966610" y="737751"/>
            <a:ext cx="4114362" cy="2579616"/>
            <a:chOff x="5019950" y="737751"/>
            <a:chExt cx="4114362" cy="25796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0" t="6879" r="19511"/>
            <a:stretch/>
          </p:blipFill>
          <p:spPr>
            <a:xfrm>
              <a:off x="5534026" y="1071096"/>
              <a:ext cx="3038476" cy="2246271"/>
            </a:xfrm>
            <a:prstGeom prst="rect">
              <a:avLst/>
            </a:prstGeom>
          </p:spPr>
        </p:pic>
        <p:sp>
          <p:nvSpPr>
            <p:cNvPr id="16" name="TextBox 11"/>
            <p:cNvSpPr txBox="1"/>
            <p:nvPr/>
          </p:nvSpPr>
          <p:spPr>
            <a:xfrm>
              <a:off x="5697040" y="737751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600" dirty="0"/>
                <a:t>Initial model </a:t>
              </a:r>
              <a:endParaRPr lang="en-US" sz="1600" dirty="0"/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8490646" y="955269"/>
              <a:ext cx="449162" cy="2231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100"/>
                </a:spcAft>
              </a:pPr>
              <a:r>
                <a:rPr lang="nb-NO" sz="1200" dirty="0"/>
                <a:t> 0.0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-0.1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-0.2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-0.3</a:t>
              </a:r>
              <a:endParaRPr lang="en-US" sz="1200" dirty="0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410232" y="3122590"/>
              <a:ext cx="215227" cy="175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226691" y="742488"/>
                  <a:ext cx="90762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Δv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km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6691" y="742488"/>
                  <a:ext cx="907621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 rot="16200000">
              <a:off x="4686205" y="1752764"/>
              <a:ext cx="944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Depth (km)</a:t>
              </a:r>
            </a:p>
          </p:txBody>
        </p:sp>
        <p:sp>
          <p:nvSpPr>
            <p:cNvPr id="33" name="TextBox 6"/>
            <p:cNvSpPr txBox="1"/>
            <p:nvPr/>
          </p:nvSpPr>
          <p:spPr>
            <a:xfrm>
              <a:off x="5220351" y="975700"/>
              <a:ext cx="397866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nb-NO" sz="1200" dirty="0"/>
                <a:t>   0</a:t>
              </a:r>
            </a:p>
            <a:p>
              <a:pPr>
                <a:spcAft>
                  <a:spcPts val="1200"/>
                </a:spcAft>
              </a:pPr>
              <a:r>
                <a:rPr lang="nb-NO" sz="1200" dirty="0"/>
                <a:t>0.1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0.2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0.3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0.4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94737" y="86574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2/4-15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66606" y="3472827"/>
            <a:ext cx="4121986" cy="2573426"/>
            <a:chOff x="5019946" y="3472827"/>
            <a:chExt cx="4121986" cy="25734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83" t="6479" r="19527"/>
            <a:stretch/>
          </p:blipFill>
          <p:spPr>
            <a:xfrm>
              <a:off x="5534024" y="3789092"/>
              <a:ext cx="3038477" cy="2257161"/>
            </a:xfrm>
            <a:prstGeom prst="rect">
              <a:avLst/>
            </a:prstGeom>
          </p:spPr>
        </p:pic>
        <p:sp>
          <p:nvSpPr>
            <p:cNvPr id="15" name="TextBox 10"/>
            <p:cNvSpPr txBox="1"/>
            <p:nvPr/>
          </p:nvSpPr>
          <p:spPr>
            <a:xfrm>
              <a:off x="5722293" y="3472827"/>
              <a:ext cx="13003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600" dirty="0"/>
                <a:t>Final model 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4686201" y="4476913"/>
              <a:ext cx="944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Depth (km)</a:t>
              </a:r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5220347" y="3699849"/>
              <a:ext cx="397866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200"/>
                </a:spcAft>
              </a:pPr>
              <a:r>
                <a:rPr lang="nb-NO" sz="1200" dirty="0"/>
                <a:t>   0</a:t>
              </a:r>
            </a:p>
            <a:p>
              <a:pPr>
                <a:spcAft>
                  <a:spcPts val="1200"/>
                </a:spcAft>
              </a:pPr>
              <a:r>
                <a:rPr lang="nb-NO" sz="1200" dirty="0"/>
                <a:t>0.1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0.2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0.3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0.4</a:t>
              </a:r>
            </a:p>
            <a:p>
              <a:pPr>
                <a:spcAft>
                  <a:spcPts val="1200"/>
                </a:spcAft>
              </a:pPr>
              <a:r>
                <a:rPr lang="en-US" sz="1200" dirty="0"/>
                <a:t>0.5</a:t>
              </a:r>
            </a:p>
          </p:txBody>
        </p:sp>
        <p:sp>
          <p:nvSpPr>
            <p:cNvPr id="36" name="TextBox 6"/>
            <p:cNvSpPr txBox="1"/>
            <p:nvPr/>
          </p:nvSpPr>
          <p:spPr>
            <a:xfrm>
              <a:off x="8498266" y="3698469"/>
              <a:ext cx="449162" cy="2231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1100"/>
                </a:spcAft>
              </a:pPr>
              <a:r>
                <a:rPr lang="nb-NO" sz="1200" dirty="0"/>
                <a:t> 0.0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-0.1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-0.2</a:t>
              </a:r>
            </a:p>
            <a:p>
              <a:pPr>
                <a:spcAft>
                  <a:spcPts val="1100"/>
                </a:spcAft>
              </a:pPr>
              <a:endParaRPr lang="nb-NO" sz="1200" dirty="0"/>
            </a:p>
            <a:p>
              <a:pPr>
                <a:spcAft>
                  <a:spcPts val="1100"/>
                </a:spcAft>
              </a:pPr>
              <a:r>
                <a:rPr lang="nb-NO" sz="1200" dirty="0"/>
                <a:t>-0.3</a:t>
              </a:r>
              <a:endParaRPr lang="en-US" sz="1200" dirty="0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17852" y="5865790"/>
              <a:ext cx="215227" cy="1752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234311" y="3485688"/>
                  <a:ext cx="90762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Δv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km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nb-NO" sz="12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nb-NO" sz="12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4311" y="3485688"/>
                  <a:ext cx="907621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7487117" y="3601327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2/4-15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24359" y="799857"/>
            <a:ext cx="2895600" cy="2550368"/>
            <a:chOff x="2286000" y="1880877"/>
            <a:chExt cx="2895600" cy="2550368"/>
          </a:xfrm>
        </p:grpSpPr>
        <p:sp>
          <p:nvSpPr>
            <p:cNvPr id="59" name="Rectangle 58"/>
            <p:cNvSpPr/>
            <p:nvPr/>
          </p:nvSpPr>
          <p:spPr bwMode="auto">
            <a:xfrm>
              <a:off x="2286000" y="1880877"/>
              <a:ext cx="2895600" cy="25503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" r="4533"/>
            <a:stretch/>
          </p:blipFill>
          <p:spPr>
            <a:xfrm>
              <a:off x="2339339" y="2109146"/>
              <a:ext cx="2788921" cy="2314479"/>
            </a:xfrm>
            <a:prstGeom prst="rect">
              <a:avLst/>
            </a:prstGeom>
          </p:spPr>
        </p:pic>
        <p:sp>
          <p:nvSpPr>
            <p:cNvPr id="61" name="TextBox 13"/>
            <p:cNvSpPr txBox="1"/>
            <p:nvPr/>
          </p:nvSpPr>
          <p:spPr>
            <a:xfrm>
              <a:off x="2719128" y="1896117"/>
              <a:ext cx="21547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400" dirty="0"/>
                <a:t>Misfit versus # iterations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50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Introduction: Time shifts vs offset </a:t>
            </a:r>
          </a:p>
          <a:p>
            <a:endParaRPr lang="en-US" dirty="0"/>
          </a:p>
          <a:p>
            <a:r>
              <a:rPr lang="en-US" dirty="0"/>
              <a:t>Field examples with time shifts varying with offset: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Valhall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Reactivated fault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Block 2/4; Gas-effect</a:t>
            </a:r>
          </a:p>
          <a:p>
            <a:pPr lvl="1"/>
            <a:r>
              <a:rPr lang="en-US" dirty="0"/>
              <a:t>Snorre; Geomechanical changes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70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Introduction: Time shifts vs offset 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Field examples with time shifts varying with offset: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Valhall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Reactivated fault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Block 2/4; Gas-effect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Snorre; Geomechanical changes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812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A6F2D6-D51B-46B3-AFEA-EC17AED6036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1916" r="4472" b="5948"/>
          <a:stretch/>
        </p:blipFill>
        <p:spPr bwMode="auto">
          <a:xfrm>
            <a:off x="2299061" y="1208540"/>
            <a:ext cx="3590578" cy="456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845790" y="2193967"/>
            <a:ext cx="2501376" cy="2576946"/>
            <a:chOff x="1352707" y="2176423"/>
            <a:chExt cx="2501376" cy="2576946"/>
          </a:xfrm>
        </p:grpSpPr>
        <p:sp>
          <p:nvSpPr>
            <p:cNvPr id="8" name="Rectangle 7"/>
            <p:cNvSpPr/>
            <p:nvPr/>
          </p:nvSpPr>
          <p:spPr bwMode="auto">
            <a:xfrm>
              <a:off x="2199094" y="2176423"/>
              <a:ext cx="1654989" cy="34006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352707" y="4437233"/>
              <a:ext cx="1512665" cy="31613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-1046759" y="4294377"/>
            <a:ext cx="2898176" cy="730525"/>
            <a:chOff x="3225991" y="6115519"/>
            <a:chExt cx="2898176" cy="73052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225991" y="6160187"/>
              <a:ext cx="2898176" cy="60639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2" r="8479"/>
            <a:stretch/>
          </p:blipFill>
          <p:spPr bwMode="auto">
            <a:xfrm rot="5400000">
              <a:off x="4539013" y="5612224"/>
              <a:ext cx="241828" cy="170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5400000">
              <a:off x="5451199" y="6223934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slow-down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3127100" y="6214410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speed-up</a:t>
              </a:r>
            </a:p>
          </p:txBody>
        </p:sp>
      </p:grpSp>
      <p:sp>
        <p:nvSpPr>
          <p:cNvPr id="19" name="Rectangle 23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Time shifts (97-09) @ top reservoir; Snorre Field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840388" y="2906697"/>
            <a:ext cx="3185132" cy="806084"/>
            <a:chOff x="2266067" y="2867282"/>
            <a:chExt cx="3185132" cy="806084"/>
          </a:xfrm>
        </p:grpSpPr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4498149" y="3665483"/>
              <a:ext cx="953050" cy="788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3551615" y="3189355"/>
              <a:ext cx="946534" cy="44061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2266067" y="2867282"/>
              <a:ext cx="1824538" cy="338554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Investigated inline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13993" y="988107"/>
            <a:ext cx="2279903" cy="1905523"/>
            <a:chOff x="6391216" y="1277007"/>
            <a:chExt cx="2279903" cy="1905523"/>
          </a:xfrm>
        </p:grpSpPr>
        <p:pic>
          <p:nvPicPr>
            <p:cNvPr id="39" name="Content Placeholder 3"/>
            <p:cNvPicPr>
              <a:picLocks noChangeAspect="1"/>
            </p:cNvPicPr>
            <p:nvPr/>
          </p:nvPicPr>
          <p:blipFill rotWithShape="1">
            <a:blip r:embed="rId5"/>
            <a:srcRect l="42593" t="40044" r="14712" b="13248"/>
            <a:stretch/>
          </p:blipFill>
          <p:spPr bwMode="auto">
            <a:xfrm>
              <a:off x="6594333" y="1277007"/>
              <a:ext cx="2005757" cy="19055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7644292" y="1670851"/>
              <a:ext cx="1026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anose="02020603050405020304" pitchFamily="18" charset="0"/>
                </a:rPr>
                <a:t>NORWAY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26020" y="2003781"/>
              <a:ext cx="1026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Bergen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10642" y="2672510"/>
              <a:ext cx="1026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Stavanger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91216" y="2596013"/>
              <a:ext cx="816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arajita" panose="020B0604020202020204" pitchFamily="34" charset="0"/>
                  <a:cs typeface="Aparajita" panose="020B0604020202020204" pitchFamily="34" charset="0"/>
                </a:rPr>
                <a:t>North</a:t>
              </a:r>
            </a:p>
            <a:p>
              <a:pPr algn="ctr"/>
              <a:r>
                <a:rPr lang="en-GB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arajita" panose="020B0604020202020204" pitchFamily="34" charset="0"/>
                  <a:cs typeface="Aparajita" panose="020B0604020202020204" pitchFamily="34" charset="0"/>
                </a:rPr>
                <a:t>Sea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039643" y="1793909"/>
              <a:ext cx="110907" cy="19764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36590" y="1461061"/>
              <a:ext cx="1026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anose="02020603050405020304" pitchFamily="18" charset="0"/>
                </a:rPr>
                <a:t>Snorre</a:t>
              </a: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619728" y="2649649"/>
              <a:ext cx="69328" cy="7270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7603962" y="2219468"/>
              <a:ext cx="69328" cy="7270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" name="Straight Connector 4"/>
          <p:cNvCxnSpPr>
            <a:stCxn id="44" idx="0"/>
          </p:cNvCxnSpPr>
          <p:nvPr/>
        </p:nvCxnSpPr>
        <p:spPr bwMode="auto">
          <a:xfrm flipH="1" flipV="1">
            <a:off x="5884526" y="1208540"/>
            <a:ext cx="1433348" cy="2964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>
            <a:stCxn id="44" idx="2"/>
          </p:cNvCxnSpPr>
          <p:nvPr/>
        </p:nvCxnSpPr>
        <p:spPr bwMode="auto">
          <a:xfrm flipH="1">
            <a:off x="5884526" y="1702652"/>
            <a:ext cx="1433348" cy="40727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349840" y="3503541"/>
            <a:ext cx="2784098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Time shifts caused by overburden velocity changes due to pressure depletion</a:t>
            </a:r>
          </a:p>
        </p:txBody>
      </p:sp>
    </p:spTree>
    <p:extLst>
      <p:ext uri="{BB962C8B-B14F-4D97-AF65-F5344CB8AC3E}">
        <p14:creationId xmlns:p14="http://schemas.microsoft.com/office/powerpoint/2010/main" val="4643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6" t="2806" r="23252"/>
          <a:stretch/>
        </p:blipFill>
        <p:spPr bwMode="auto">
          <a:xfrm>
            <a:off x="1486894" y="885881"/>
            <a:ext cx="7253384" cy="500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2381" y="5867454"/>
            <a:ext cx="9144000" cy="1001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nb-NO" altLang="en-US">
              <a:solidFill>
                <a:srgbClr val="333333"/>
              </a:solidFill>
            </a:endParaRPr>
          </a:p>
        </p:txBody>
      </p:sp>
      <p:sp>
        <p:nvSpPr>
          <p:cNvPr id="53253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en-US" sz="2400" dirty="0"/>
              <a:t>Poststack time shifts, IL 4800</a:t>
            </a:r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726578" y="5963911"/>
            <a:ext cx="8013700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0" tIns="0" rIns="108000" bIns="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en-US" sz="1400" b="1" dirty="0">
                <a:solidFill>
                  <a:srgbClr val="333333"/>
                </a:solidFill>
              </a:rPr>
              <a:t>5500               5400               5300               5200               5100                5000              4900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en-US" sz="1400" b="1" dirty="0">
                <a:solidFill>
                  <a:srgbClr val="333333"/>
                </a:solidFill>
              </a:rPr>
              <a:t>XL</a:t>
            </a:r>
          </a:p>
        </p:txBody>
      </p:sp>
      <p:grpSp>
        <p:nvGrpSpPr>
          <p:cNvPr id="53255" name="Group 28"/>
          <p:cNvGrpSpPr>
            <a:grpSpLocks/>
          </p:cNvGrpSpPr>
          <p:nvPr/>
        </p:nvGrpSpPr>
        <p:grpSpPr bwMode="auto">
          <a:xfrm>
            <a:off x="1764804" y="1828855"/>
            <a:ext cx="2095503" cy="2835275"/>
            <a:chOff x="1211" y="1157"/>
            <a:chExt cx="1320" cy="1786"/>
          </a:xfrm>
        </p:grpSpPr>
        <p:sp>
          <p:nvSpPr>
            <p:cNvPr id="53291" name="Text Box 22"/>
            <p:cNvSpPr txBox="1">
              <a:spLocks noChangeArrowheads="1"/>
            </p:cNvSpPr>
            <p:nvPr/>
          </p:nvSpPr>
          <p:spPr bwMode="auto">
            <a:xfrm>
              <a:off x="1394" y="1157"/>
              <a:ext cx="48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000">
                  <a:solidFill>
                    <a:srgbClr val="333333"/>
                  </a:solidFill>
                </a:rPr>
                <a:t>Hordaland</a:t>
              </a:r>
            </a:p>
          </p:txBody>
        </p:sp>
        <p:sp>
          <p:nvSpPr>
            <p:cNvPr id="53292" name="Text Box 23"/>
            <p:cNvSpPr txBox="1">
              <a:spLocks noChangeArrowheads="1"/>
            </p:cNvSpPr>
            <p:nvPr/>
          </p:nvSpPr>
          <p:spPr bwMode="auto">
            <a:xfrm>
              <a:off x="1411" y="1726"/>
              <a:ext cx="34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000">
                  <a:solidFill>
                    <a:srgbClr val="333333"/>
                  </a:solidFill>
                </a:rPr>
                <a:t>Balder</a:t>
              </a:r>
            </a:p>
          </p:txBody>
        </p:sp>
        <p:sp>
          <p:nvSpPr>
            <p:cNvPr id="53293" name="Text Box 24"/>
            <p:cNvSpPr txBox="1">
              <a:spLocks noChangeArrowheads="1"/>
            </p:cNvSpPr>
            <p:nvPr/>
          </p:nvSpPr>
          <p:spPr bwMode="auto">
            <a:xfrm>
              <a:off x="1211" y="2431"/>
              <a:ext cx="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200" b="1" dirty="0">
                  <a:solidFill>
                    <a:schemeClr val="bg1"/>
                  </a:solidFill>
                </a:rPr>
                <a:t>Top </a:t>
              </a:r>
              <a:r>
                <a:rPr lang="nb-NO" altLang="en-US" sz="1200" b="1" dirty="0" err="1">
                  <a:solidFill>
                    <a:schemeClr val="bg1"/>
                  </a:solidFill>
                </a:rPr>
                <a:t>reservoir</a:t>
              </a:r>
              <a:endParaRPr lang="nb-NO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3294" name="Text Box 25"/>
            <p:cNvSpPr txBox="1">
              <a:spLocks noChangeArrowheads="1"/>
            </p:cNvSpPr>
            <p:nvPr/>
          </p:nvSpPr>
          <p:spPr bwMode="auto">
            <a:xfrm rot="-125641">
              <a:off x="2063" y="2708"/>
              <a:ext cx="33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000">
                  <a:solidFill>
                    <a:srgbClr val="FFFFFF"/>
                  </a:solidFill>
                </a:rPr>
                <a:t>SN6.4</a:t>
              </a:r>
            </a:p>
          </p:txBody>
        </p:sp>
        <p:sp>
          <p:nvSpPr>
            <p:cNvPr id="53295" name="Text Box 26"/>
            <p:cNvSpPr txBox="1">
              <a:spLocks noChangeArrowheads="1"/>
            </p:cNvSpPr>
            <p:nvPr/>
          </p:nvSpPr>
          <p:spPr bwMode="auto">
            <a:xfrm rot="-418051">
              <a:off x="1690" y="2545"/>
              <a:ext cx="33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000">
                  <a:solidFill>
                    <a:srgbClr val="FFFFFF"/>
                  </a:solidFill>
                </a:rPr>
                <a:t>SN9.3</a:t>
              </a:r>
            </a:p>
          </p:txBody>
        </p:sp>
        <p:sp>
          <p:nvSpPr>
            <p:cNvPr id="53296" name="Text Box 27"/>
            <p:cNvSpPr txBox="1">
              <a:spLocks noChangeArrowheads="1"/>
            </p:cNvSpPr>
            <p:nvPr/>
          </p:nvSpPr>
          <p:spPr bwMode="auto">
            <a:xfrm rot="-583258">
              <a:off x="2194" y="2779"/>
              <a:ext cx="337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000">
                  <a:solidFill>
                    <a:srgbClr val="FFFFFF"/>
                  </a:solidFill>
                </a:rPr>
                <a:t>SN3.4</a:t>
              </a:r>
            </a:p>
          </p:txBody>
        </p:sp>
      </p:grpSp>
      <p:sp>
        <p:nvSpPr>
          <p:cNvPr id="53256" name="Text Box 33"/>
          <p:cNvSpPr txBox="1">
            <a:spLocks noChangeArrowheads="1"/>
          </p:cNvSpPr>
          <p:nvPr/>
        </p:nvSpPr>
        <p:spPr bwMode="auto">
          <a:xfrm>
            <a:off x="1936253" y="3038530"/>
            <a:ext cx="7524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en-US" sz="1000" b="1">
                <a:solidFill>
                  <a:srgbClr val="333333"/>
                </a:solidFill>
              </a:rPr>
              <a:t>Well P-45</a:t>
            </a:r>
          </a:p>
        </p:txBody>
      </p:sp>
      <p:sp>
        <p:nvSpPr>
          <p:cNvPr id="53257" name="Text Box 34"/>
          <p:cNvSpPr txBox="1">
            <a:spLocks noChangeArrowheads="1"/>
          </p:cNvSpPr>
          <p:nvPr/>
        </p:nvSpPr>
        <p:spPr bwMode="auto">
          <a:xfrm>
            <a:off x="6124078" y="2097142"/>
            <a:ext cx="782637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nb-NO" altLang="en-US" sz="1000" b="1">
                <a:solidFill>
                  <a:srgbClr val="333333"/>
                </a:solidFill>
              </a:rPr>
              <a:t>Well A-6H</a:t>
            </a:r>
          </a:p>
        </p:txBody>
      </p:sp>
      <p:grpSp>
        <p:nvGrpSpPr>
          <p:cNvPr id="53261" name="Group 50"/>
          <p:cNvGrpSpPr>
            <a:grpSpLocks/>
          </p:cNvGrpSpPr>
          <p:nvPr/>
        </p:nvGrpSpPr>
        <p:grpSpPr bwMode="auto">
          <a:xfrm>
            <a:off x="7732215" y="2152705"/>
            <a:ext cx="1135063" cy="2198687"/>
            <a:chOff x="4970" y="1361"/>
            <a:chExt cx="715" cy="1385"/>
          </a:xfrm>
        </p:grpSpPr>
        <p:sp>
          <p:nvSpPr>
            <p:cNvPr id="53279" name="Line 52"/>
            <p:cNvSpPr>
              <a:spLocks noChangeShapeType="1"/>
            </p:cNvSpPr>
            <p:nvPr/>
          </p:nvSpPr>
          <p:spPr bwMode="auto">
            <a:xfrm flipH="1">
              <a:off x="4970" y="1398"/>
              <a:ext cx="283" cy="134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80" name="Text Box 51"/>
            <p:cNvSpPr txBox="1">
              <a:spLocks noChangeArrowheads="1"/>
            </p:cNvSpPr>
            <p:nvPr/>
          </p:nvSpPr>
          <p:spPr bwMode="auto">
            <a:xfrm>
              <a:off x="5032" y="1361"/>
              <a:ext cx="653" cy="304"/>
            </a:xfrm>
            <a:prstGeom prst="rect">
              <a:avLst/>
            </a:prstGeom>
            <a:solidFill>
              <a:srgbClr val="FFFF99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200" b="1" dirty="0">
                  <a:solidFill>
                    <a:srgbClr val="333333"/>
                  </a:solidFill>
                </a:rPr>
                <a:t>Gas-</a:t>
              </a:r>
              <a:r>
                <a:rPr lang="nb-NO" altLang="en-US" sz="1200" b="1" dirty="0" err="1">
                  <a:solidFill>
                    <a:srgbClr val="333333"/>
                  </a:solidFill>
                </a:rPr>
                <a:t>injection</a:t>
              </a:r>
              <a:endParaRPr lang="nb-NO" altLang="en-US" sz="1200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53262" name="Group 7"/>
          <p:cNvGrpSpPr>
            <a:grpSpLocks/>
          </p:cNvGrpSpPr>
          <p:nvPr/>
        </p:nvGrpSpPr>
        <p:grpSpPr bwMode="auto">
          <a:xfrm>
            <a:off x="1980703" y="2151117"/>
            <a:ext cx="2168521" cy="498598"/>
            <a:chOff x="2138363" y="2159000"/>
            <a:chExt cx="2168521" cy="498598"/>
          </a:xfrm>
        </p:grpSpPr>
        <p:sp>
          <p:nvSpPr>
            <p:cNvPr id="53277" name="Line 52"/>
            <p:cNvSpPr>
              <a:spLocks noChangeShapeType="1"/>
            </p:cNvSpPr>
            <p:nvPr/>
          </p:nvSpPr>
          <p:spPr bwMode="auto">
            <a:xfrm>
              <a:off x="2777555" y="2337964"/>
              <a:ext cx="1529329" cy="30415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78" name="Text Box 51"/>
            <p:cNvSpPr txBox="1">
              <a:spLocks noChangeArrowheads="1"/>
            </p:cNvSpPr>
            <p:nvPr/>
          </p:nvSpPr>
          <p:spPr bwMode="auto">
            <a:xfrm>
              <a:off x="2138363" y="2159000"/>
              <a:ext cx="1062037" cy="498598"/>
            </a:xfrm>
            <a:prstGeom prst="rect">
              <a:avLst/>
            </a:prstGeom>
            <a:solidFill>
              <a:srgbClr val="FFFF99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200" b="1" dirty="0" err="1">
                  <a:solidFill>
                    <a:srgbClr val="333333"/>
                  </a:solidFill>
                </a:rPr>
                <a:t>Overburden</a:t>
              </a:r>
              <a:r>
                <a:rPr lang="nb-NO" altLang="en-US" sz="1200" b="1" dirty="0">
                  <a:solidFill>
                    <a:srgbClr val="333333"/>
                  </a:solidFill>
                </a:rPr>
                <a:t> stretch</a:t>
              </a:r>
            </a:p>
          </p:txBody>
        </p:sp>
      </p:grpSp>
      <p:sp>
        <p:nvSpPr>
          <p:cNvPr id="53263" name="Oval 32"/>
          <p:cNvSpPr>
            <a:spLocks noChangeArrowheads="1"/>
          </p:cNvSpPr>
          <p:nvPr/>
        </p:nvSpPr>
        <p:spPr bwMode="auto">
          <a:xfrm>
            <a:off x="6105028" y="4926067"/>
            <a:ext cx="762000" cy="892175"/>
          </a:xfrm>
          <a:prstGeom prst="ellipse">
            <a:avLst/>
          </a:prstGeom>
          <a:noFill/>
          <a:ln w="317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nb-NO" altLang="en-US">
              <a:solidFill>
                <a:srgbClr val="333333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765302" y="5635680"/>
            <a:ext cx="1648957" cy="898593"/>
            <a:chOff x="5922962" y="5643563"/>
            <a:chExt cx="1648957" cy="898716"/>
          </a:xfrm>
        </p:grpSpPr>
        <p:sp>
          <p:nvSpPr>
            <p:cNvPr id="53275" name="Line 31"/>
            <p:cNvSpPr>
              <a:spLocks noChangeShapeType="1"/>
            </p:cNvSpPr>
            <p:nvPr/>
          </p:nvSpPr>
          <p:spPr bwMode="auto">
            <a:xfrm flipH="1" flipV="1">
              <a:off x="6650038" y="5643563"/>
              <a:ext cx="193675" cy="41751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76" name="Text Box 30"/>
            <p:cNvSpPr txBox="1">
              <a:spLocks noChangeArrowheads="1"/>
            </p:cNvSpPr>
            <p:nvPr/>
          </p:nvSpPr>
          <p:spPr bwMode="auto">
            <a:xfrm>
              <a:off x="5922962" y="6043613"/>
              <a:ext cx="1648957" cy="498666"/>
            </a:xfrm>
            <a:prstGeom prst="rect">
              <a:avLst/>
            </a:prstGeom>
            <a:solidFill>
              <a:srgbClr val="FFFF99"/>
            </a:solidFill>
            <a:ln w="317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200" b="1" dirty="0" err="1">
                  <a:solidFill>
                    <a:srgbClr val="333333"/>
                  </a:solidFill>
                </a:rPr>
                <a:t>Influence</a:t>
              </a:r>
              <a:r>
                <a:rPr lang="nb-NO" altLang="en-US" sz="1200" b="1" dirty="0">
                  <a:solidFill>
                    <a:srgbClr val="333333"/>
                  </a:solidFill>
                </a:rPr>
                <a:t> from far offset time shifts?</a:t>
              </a:r>
            </a:p>
          </p:txBody>
        </p:sp>
      </p:grpSp>
      <p:grpSp>
        <p:nvGrpSpPr>
          <p:cNvPr id="341035" name="Group 43"/>
          <p:cNvGrpSpPr>
            <a:grpSpLocks/>
          </p:cNvGrpSpPr>
          <p:nvPr/>
        </p:nvGrpSpPr>
        <p:grpSpPr bwMode="auto">
          <a:xfrm>
            <a:off x="3907928" y="535042"/>
            <a:ext cx="5011737" cy="4675188"/>
            <a:chOff x="2547" y="342"/>
            <a:chExt cx="3157" cy="2945"/>
          </a:xfrm>
        </p:grpSpPr>
        <p:sp>
          <p:nvSpPr>
            <p:cNvPr id="53270" name="Text Box 14"/>
            <p:cNvSpPr txBox="1">
              <a:spLocks noChangeArrowheads="1"/>
            </p:cNvSpPr>
            <p:nvPr/>
          </p:nvSpPr>
          <p:spPr bwMode="auto">
            <a:xfrm>
              <a:off x="3793" y="342"/>
              <a:ext cx="731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400">
                  <a:solidFill>
                    <a:srgbClr val="333333"/>
                  </a:solidFill>
                </a:rPr>
                <a:t>Offset 3 km</a:t>
              </a:r>
            </a:p>
          </p:txBody>
        </p:sp>
        <p:sp>
          <p:nvSpPr>
            <p:cNvPr id="53271" name="Line 15"/>
            <p:cNvSpPr>
              <a:spLocks noChangeShapeType="1"/>
            </p:cNvSpPr>
            <p:nvPr/>
          </p:nvSpPr>
          <p:spPr bwMode="auto">
            <a:xfrm flipH="1" flipV="1">
              <a:off x="2560" y="487"/>
              <a:ext cx="1590" cy="2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72" name="Line 16"/>
            <p:cNvSpPr>
              <a:spLocks noChangeShapeType="1"/>
            </p:cNvSpPr>
            <p:nvPr/>
          </p:nvSpPr>
          <p:spPr bwMode="auto">
            <a:xfrm flipV="1">
              <a:off x="4165" y="488"/>
              <a:ext cx="1531" cy="279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73" name="Line 41"/>
            <p:cNvSpPr>
              <a:spLocks noChangeShapeType="1"/>
            </p:cNvSpPr>
            <p:nvPr/>
          </p:nvSpPr>
          <p:spPr bwMode="auto">
            <a:xfrm>
              <a:off x="4427" y="451"/>
              <a:ext cx="12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74" name="Line 42"/>
            <p:cNvSpPr>
              <a:spLocks noChangeShapeType="1"/>
            </p:cNvSpPr>
            <p:nvPr/>
          </p:nvSpPr>
          <p:spPr bwMode="auto">
            <a:xfrm flipH="1">
              <a:off x="2547" y="454"/>
              <a:ext cx="12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27278" y="5189592"/>
            <a:ext cx="31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1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8" r="41218"/>
          <a:stretch/>
        </p:blipFill>
        <p:spPr bwMode="auto">
          <a:xfrm rot="10800000">
            <a:off x="257896" y="3834957"/>
            <a:ext cx="239363" cy="170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Group 61"/>
          <p:cNvGrpSpPr/>
          <p:nvPr/>
        </p:nvGrpSpPr>
        <p:grpSpPr>
          <a:xfrm rot="16200000">
            <a:off x="-1054642" y="4302260"/>
            <a:ext cx="2898176" cy="730525"/>
            <a:chOff x="3225991" y="6115519"/>
            <a:chExt cx="2898176" cy="730525"/>
          </a:xfrm>
          <a:noFill/>
        </p:grpSpPr>
        <p:sp>
          <p:nvSpPr>
            <p:cNvPr id="63" name="Rectangle 62"/>
            <p:cNvSpPr/>
            <p:nvPr/>
          </p:nvSpPr>
          <p:spPr bwMode="auto">
            <a:xfrm>
              <a:off x="3225991" y="6160187"/>
              <a:ext cx="2898176" cy="60639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5400000">
              <a:off x="5451199" y="6223934"/>
              <a:ext cx="72100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slow-down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 rot="5400000">
              <a:off x="3127100" y="6214410"/>
              <a:ext cx="72100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speed-up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79077" y="4801982"/>
            <a:ext cx="7255803" cy="276999"/>
            <a:chOff x="1751013" y="4809336"/>
            <a:chExt cx="6934200" cy="277775"/>
          </a:xfrm>
        </p:grpSpPr>
        <p:sp>
          <p:nvSpPr>
            <p:cNvPr id="53268" name="Line 19"/>
            <p:cNvSpPr>
              <a:spLocks noChangeShapeType="1"/>
            </p:cNvSpPr>
            <p:nvPr/>
          </p:nvSpPr>
          <p:spPr bwMode="auto">
            <a:xfrm>
              <a:off x="1751013" y="4951413"/>
              <a:ext cx="693420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3269" name="TextBox 1"/>
            <p:cNvSpPr txBox="1">
              <a:spLocks noChangeArrowheads="1"/>
            </p:cNvSpPr>
            <p:nvPr/>
          </p:nvSpPr>
          <p:spPr bwMode="auto">
            <a:xfrm>
              <a:off x="1767410" y="4809336"/>
              <a:ext cx="1797286" cy="27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200" i="1" dirty="0" err="1">
                  <a:solidFill>
                    <a:schemeClr val="tx1"/>
                  </a:solidFill>
                </a:rPr>
                <a:t>Investigate</a:t>
              </a:r>
              <a:r>
                <a:rPr lang="nb-NO" altLang="en-US" sz="1200" i="1" dirty="0">
                  <a:solidFill>
                    <a:schemeClr val="tx1"/>
                  </a:solidFill>
                </a:rPr>
                <a:t> @ TWT 2.9 s</a:t>
              </a:r>
              <a:endParaRPr lang="en-US" altLang="en-US" sz="12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59082" y="1484228"/>
            <a:ext cx="654329" cy="4228477"/>
            <a:chOff x="1019502" y="1484228"/>
            <a:chExt cx="654329" cy="422847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59375" b="25935"/>
            <a:stretch/>
          </p:blipFill>
          <p:spPr>
            <a:xfrm rot="5400000">
              <a:off x="-460350" y="3578524"/>
              <a:ext cx="4202062" cy="663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019502" y="1484228"/>
              <a:ext cx="652198" cy="3692660"/>
              <a:chOff x="1019502" y="1484228"/>
              <a:chExt cx="652198" cy="3692660"/>
            </a:xfrm>
          </p:grpSpPr>
          <p:sp>
            <p:nvSpPr>
              <p:cNvPr id="54" name="TextBox 53"/>
              <p:cNvSpPr txBox="1"/>
              <p:nvPr/>
            </p:nvSpPr>
            <p:spPr>
              <a:xfrm rot="16200000">
                <a:off x="753243" y="3167405"/>
                <a:ext cx="8402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TWT (s)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238567" y="1484228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3300"/>
                  </a:spcAft>
                </a:pPr>
                <a:r>
                  <a:rPr lang="en-GB" sz="1400" b="1" dirty="0"/>
                  <a:t>1.0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238568" y="3176664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3300"/>
                  </a:spcAft>
                </a:pPr>
                <a:r>
                  <a:rPr lang="en-GB" sz="1400" b="1" dirty="0"/>
                  <a:t>2.0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230547" y="4869111"/>
                <a:ext cx="4331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3300"/>
                  </a:spcAft>
                </a:pPr>
                <a:r>
                  <a:rPr lang="en-GB" sz="1400" b="1" dirty="0"/>
                  <a:t>3.0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652754" y="5778556"/>
            <a:ext cx="6833520" cy="89644"/>
            <a:chOff x="1652754" y="5807242"/>
            <a:chExt cx="6833520" cy="60957"/>
          </a:xfrm>
        </p:grpSpPr>
        <p:cxnSp>
          <p:nvCxnSpPr>
            <p:cNvPr id="49" name="Straight Connector 48"/>
            <p:cNvCxnSpPr/>
            <p:nvPr/>
          </p:nvCxnSpPr>
          <p:spPr bwMode="auto">
            <a:xfrm flipV="1">
              <a:off x="8486274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7344030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flipV="1">
              <a:off x="6205777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5062759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 flipV="1">
              <a:off x="3934033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 flipV="1">
              <a:off x="2795775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652754" y="5807242"/>
              <a:ext cx="0" cy="6095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57" name="Straight Connector 56"/>
          <p:cNvCxnSpPr/>
          <p:nvPr/>
        </p:nvCxnSpPr>
        <p:spPr bwMode="auto">
          <a:xfrm>
            <a:off x="1487943" y="5867798"/>
            <a:ext cx="72469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8195310" y="52940"/>
            <a:ext cx="8771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Snorre</a:t>
            </a:r>
          </a:p>
        </p:txBody>
      </p:sp>
    </p:spTree>
    <p:extLst>
      <p:ext uri="{BB962C8B-B14F-4D97-AF65-F5344CB8AC3E}">
        <p14:creationId xmlns:p14="http://schemas.microsoft.com/office/powerpoint/2010/main" val="1795328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3" grpId="0" animBg="1"/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en-US" sz="2400" dirty="0"/>
              <a:t>Prestack time shifts, IL 4800 @ TWT 2.9 s </a:t>
            </a:r>
            <a:br>
              <a:rPr lang="nb-NO" altLang="en-US" sz="2400" dirty="0"/>
            </a:br>
            <a:r>
              <a:rPr lang="nb-NO" altLang="en-US" sz="2400" dirty="0"/>
              <a:t>(XL </a:t>
            </a:r>
            <a:r>
              <a:rPr lang="nb-NO" altLang="en-US" sz="2400" dirty="0" err="1"/>
              <a:t>vs</a:t>
            </a:r>
            <a:r>
              <a:rPr lang="nb-NO" altLang="en-US" sz="2400" dirty="0"/>
              <a:t> Offset) </a:t>
            </a:r>
            <a:endParaRPr lang="nb-NO" altLang="en-US" sz="2400" i="1" dirty="0"/>
          </a:p>
        </p:txBody>
      </p:sp>
      <p:sp>
        <p:nvSpPr>
          <p:cNvPr id="49" name="TextBox 38"/>
          <p:cNvSpPr txBox="1">
            <a:spLocks noChangeArrowheads="1"/>
          </p:cNvSpPr>
          <p:nvPr/>
        </p:nvSpPr>
        <p:spPr bwMode="auto">
          <a:xfrm>
            <a:off x="8195310" y="52940"/>
            <a:ext cx="8771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Snorre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3104" y="3105937"/>
            <a:ext cx="1659429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Figure cut out </a:t>
            </a:r>
          </a:p>
        </p:txBody>
      </p:sp>
    </p:spTree>
    <p:extLst>
      <p:ext uri="{BB962C8B-B14F-4D97-AF65-F5344CB8AC3E}">
        <p14:creationId xmlns:p14="http://schemas.microsoft.com/office/powerpoint/2010/main" val="1152302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Introduction: Time shifts vs offset 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Field examples with time shifts varying with offset:</a:t>
            </a:r>
          </a:p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Valhall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; Reactivated fault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Block 2/4; Gas-effect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Snorre; Geomechanical changes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Discussion / Conclusions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029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 /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shifts varying with offset  </a:t>
            </a:r>
          </a:p>
          <a:p>
            <a:pPr lvl="1"/>
            <a:r>
              <a:rPr lang="en-US" dirty="0"/>
              <a:t>Induced by velocity changes with small lateral extent</a:t>
            </a:r>
          </a:p>
          <a:p>
            <a:pPr lvl="2"/>
            <a:r>
              <a:rPr lang="en-US" dirty="0"/>
              <a:t>Reactivated faults</a:t>
            </a:r>
          </a:p>
          <a:p>
            <a:pPr lvl="2"/>
            <a:r>
              <a:rPr lang="en-US" dirty="0"/>
              <a:t>Leakage or out-of-zone injection</a:t>
            </a:r>
          </a:p>
          <a:p>
            <a:pPr lvl="2"/>
            <a:r>
              <a:rPr lang="en-US" dirty="0"/>
              <a:t>Overburden stress changes</a:t>
            </a:r>
          </a:p>
          <a:p>
            <a:pPr lvl="2"/>
            <a:r>
              <a:rPr lang="en-US" dirty="0"/>
              <a:t>Reservoir changes</a:t>
            </a:r>
          </a:p>
          <a:p>
            <a:pPr lvl="1"/>
            <a:endParaRPr lang="en-US" dirty="0"/>
          </a:p>
          <a:p>
            <a:r>
              <a:rPr lang="en-US" dirty="0"/>
              <a:t>Poststack time shifts </a:t>
            </a:r>
          </a:p>
          <a:p>
            <a:pPr lvl="1"/>
            <a:r>
              <a:rPr lang="en-US" dirty="0"/>
              <a:t>Offset-variation is lost</a:t>
            </a:r>
          </a:p>
          <a:p>
            <a:pPr lvl="1"/>
            <a:r>
              <a:rPr lang="en-US" dirty="0"/>
              <a:t>Small velocity changes might not be detected </a:t>
            </a:r>
          </a:p>
          <a:p>
            <a:pPr lvl="1"/>
            <a:r>
              <a:rPr lang="en-US" dirty="0"/>
              <a:t>Far offset time shifts might appear as artefacts </a:t>
            </a:r>
          </a:p>
          <a:p>
            <a:endParaRPr lang="en-GB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GB"/>
              <a:t>13 mars 2017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Classification: Open	                                                  © Statoil ASA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45923" y="598804"/>
            <a:ext cx="1504491" cy="1141951"/>
            <a:chOff x="7145923" y="598804"/>
            <a:chExt cx="1504491" cy="11419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472" t="8999" r="10836" b="10784"/>
            <a:stretch/>
          </p:blipFill>
          <p:spPr>
            <a:xfrm>
              <a:off x="7145923" y="598804"/>
              <a:ext cx="1504491" cy="1141951"/>
            </a:xfrm>
            <a:prstGeom prst="rect">
              <a:avLst/>
            </a:prstGeom>
            <a:effectLst>
              <a:glow rad="127000">
                <a:schemeClr val="accent2">
                  <a:satMod val="175000"/>
                  <a:alpha val="90000"/>
                </a:schemeClr>
              </a:glo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7174417" y="646559"/>
              <a:ext cx="1322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Valhall</a:t>
              </a:r>
              <a:endPara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57802" y="1996025"/>
            <a:ext cx="1492612" cy="1028109"/>
            <a:chOff x="7157802" y="1996025"/>
            <a:chExt cx="1492612" cy="10281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654"/>
            <a:stretch/>
          </p:blipFill>
          <p:spPr>
            <a:xfrm>
              <a:off x="7157802" y="1996025"/>
              <a:ext cx="1492612" cy="1028109"/>
            </a:xfrm>
            <a:prstGeom prst="rect">
              <a:avLst/>
            </a:prstGeom>
            <a:effectLst>
              <a:glow rad="127000">
                <a:schemeClr val="accent2">
                  <a:satMod val="175000"/>
                  <a:alpha val="90000"/>
                </a:schemeClr>
              </a:glo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7316006" y="2035305"/>
              <a:ext cx="1205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2/4-14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52975" y="3302264"/>
            <a:ext cx="1520374" cy="993390"/>
            <a:chOff x="7152975" y="3233684"/>
            <a:chExt cx="1520374" cy="9933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4780" t="15737"/>
            <a:stretch/>
          </p:blipFill>
          <p:spPr>
            <a:xfrm>
              <a:off x="7152975" y="3233684"/>
              <a:ext cx="1520374" cy="993390"/>
            </a:xfrm>
            <a:prstGeom prst="rect">
              <a:avLst/>
            </a:prstGeom>
            <a:effectLst>
              <a:glow rad="127000">
                <a:schemeClr val="accent2">
                  <a:satMod val="175000"/>
                  <a:alpha val="90000"/>
                </a:schemeClr>
              </a:glo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263571" y="3279509"/>
              <a:ext cx="13420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Snorre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0186" t="13605" r="2617" b="10528"/>
          <a:stretch/>
        </p:blipFill>
        <p:spPr>
          <a:xfrm>
            <a:off x="7145923" y="4600883"/>
            <a:ext cx="1527426" cy="988371"/>
          </a:xfrm>
          <a:prstGeom prst="rect">
            <a:avLst/>
          </a:prstGeom>
          <a:effectLst>
            <a:glow rad="127000">
              <a:schemeClr val="accent2">
                <a:satMod val="175000"/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8538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Andreas </a:t>
            </a:r>
            <a:r>
              <a:rPr lang="en-GB" dirty="0" err="1"/>
              <a:t>Evensen</a:t>
            </a:r>
            <a:r>
              <a:rPr lang="en-GB" dirty="0"/>
              <a:t> and Marianne Houbiers for input figures</a:t>
            </a:r>
          </a:p>
          <a:p>
            <a:endParaRPr lang="en-GB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GB"/>
              <a:t>13 mars 2017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Classification: Open	                                                  © Statoil ASA</a:t>
            </a:r>
          </a:p>
        </p:txBody>
      </p:sp>
      <p:pic>
        <p:nvPicPr>
          <p:cNvPr id="7" name="Picture 2" descr="C:\Users\thros\AppData\Local\Microsoft\Windows\Temporary Internet Files\Content.IE5\7IYLXX9Y\Thanks_mcHT_Smiley-vi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81" y="2428972"/>
            <a:ext cx="3112029" cy="247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ndPageIm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0450"/>
          </a:xfrm>
          <a:prstGeom prst="rect">
            <a:avLst/>
          </a:prstGeom>
        </p:spPr>
      </p:pic>
      <p:sp>
        <p:nvSpPr>
          <p:cNvPr id="8196" name="GreyBox"/>
          <p:cNvSpPr>
            <a:spLocks/>
          </p:cNvSpPr>
          <p:nvPr/>
        </p:nvSpPr>
        <p:spPr bwMode="gray">
          <a:xfrm rot="10800000">
            <a:off x="-1588" y="-3175"/>
            <a:ext cx="3697288" cy="6140450"/>
          </a:xfrm>
          <a:custGeom>
            <a:avLst/>
            <a:gdLst>
              <a:gd name="T0" fmla="*/ 0 w 2268660"/>
              <a:gd name="T1" fmla="*/ 429454 h 6860287"/>
              <a:gd name="T2" fmla="*/ 2147483647 w 2268660"/>
              <a:gd name="T3" fmla="*/ 266 h 6860287"/>
              <a:gd name="T4" fmla="*/ 2147483647 w 2268660"/>
              <a:gd name="T5" fmla="*/ 0 h 6860287"/>
              <a:gd name="T6" fmla="*/ 2147483647 w 2268660"/>
              <a:gd name="T7" fmla="*/ 429552 h 6860287"/>
              <a:gd name="T8" fmla="*/ 0 w 2268660"/>
              <a:gd name="T9" fmla="*/ 42945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68660" h="6860287">
                <a:moveTo>
                  <a:pt x="0" y="6858699"/>
                </a:moveTo>
                <a:lnTo>
                  <a:pt x="395794" y="4254"/>
                </a:lnTo>
                <a:lnTo>
                  <a:pt x="2268660" y="0"/>
                </a:lnTo>
                <a:cubicBezTo>
                  <a:pt x="2267684" y="2288032"/>
                  <a:pt x="2268612" y="4572255"/>
                  <a:pt x="2267636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33333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pic>
        <p:nvPicPr>
          <p:cNvPr id="8197" name="ImgT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82563" y="682625"/>
            <a:ext cx="324008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itle"/>
          <p:cNvSpPr txBox="1">
            <a:spLocks noChangeArrowheads="1"/>
          </p:cNvSpPr>
          <p:nvPr/>
        </p:nvSpPr>
        <p:spPr bwMode="gray">
          <a:xfrm>
            <a:off x="269875" y="2606040"/>
            <a:ext cx="2789238" cy="60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Prestack time shifts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200" name="Text Box 3"/>
          <p:cNvSpPr txBox="1">
            <a:spLocks noChangeArrowheads="1"/>
          </p:cNvSpPr>
          <p:nvPr/>
        </p:nvSpPr>
        <p:spPr bwMode="gray">
          <a:xfrm>
            <a:off x="269875" y="4744920"/>
            <a:ext cx="2789238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200" dirty="0">
                <a:solidFill>
                  <a:schemeClr val="bg1"/>
                </a:solidFill>
              </a:rPr>
              <a:t>Thomas Røste </a:t>
            </a:r>
          </a:p>
          <a:p>
            <a:pPr eaLnBrk="1" hangingPunct="1"/>
            <a:r>
              <a:rPr lang="en-GB" sz="1200" dirty="0">
                <a:solidFill>
                  <a:schemeClr val="bg1"/>
                </a:solidFill>
              </a:rPr>
              <a:t>Geophysicist</a:t>
            </a:r>
          </a:p>
          <a:p>
            <a:pPr eaLnBrk="1" hangingPunct="1"/>
            <a:r>
              <a:rPr lang="en-GB" sz="1200" dirty="0">
                <a:solidFill>
                  <a:schemeClr val="bg1"/>
                </a:solidFill>
              </a:rPr>
              <a:t>E-mail: thros@statoil.com</a:t>
            </a:r>
          </a:p>
          <a:p>
            <a:pPr eaLnBrk="1" hangingPunct="1"/>
            <a:r>
              <a:rPr lang="en-GB" sz="1200" dirty="0">
                <a:solidFill>
                  <a:schemeClr val="bg1"/>
                </a:solidFill>
              </a:rPr>
              <a:t>Tel: +47 90260006</a:t>
            </a:r>
          </a:p>
          <a:p>
            <a:pPr eaLnBrk="1" hangingPunct="1">
              <a:lnSpc>
                <a:spcPct val="95000"/>
              </a:lnSpc>
            </a:pPr>
            <a:endParaRPr lang="en-GB" sz="1200" dirty="0">
              <a:solidFill>
                <a:schemeClr val="bg1"/>
              </a:solidFill>
            </a:endParaRPr>
          </a:p>
          <a:p>
            <a:pPr eaLnBrk="1" hangingPunct="1">
              <a:lnSpc>
                <a:spcPct val="95000"/>
              </a:lnSpc>
            </a:pPr>
            <a:r>
              <a:rPr lang="en-GB" sz="1200" dirty="0">
                <a:solidFill>
                  <a:schemeClr val="bg1"/>
                </a:solidFill>
              </a:rPr>
              <a:t>www.statoil.com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257" y="4666267"/>
            <a:ext cx="1932494" cy="11972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2" descr="http://entry.statoil.no/NewsAndMedia/BrandCentre/ApplyingTheBrand/Downloads/logos/statoil_horizontal_ne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12917" r="8418" b="17860"/>
          <a:stretch>
            <a:fillRect/>
          </a:stretch>
        </p:blipFill>
        <p:spPr bwMode="auto">
          <a:xfrm>
            <a:off x="7924866" y="6273800"/>
            <a:ext cx="902075" cy="4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568963" y="1078749"/>
            <a:ext cx="5000679" cy="4597895"/>
            <a:chOff x="2568963" y="1078749"/>
            <a:chExt cx="4274573" cy="4597895"/>
          </a:xfrm>
        </p:grpSpPr>
        <p:sp>
          <p:nvSpPr>
            <p:cNvPr id="45" name="Freeform 44"/>
            <p:cNvSpPr/>
            <p:nvPr/>
          </p:nvSpPr>
          <p:spPr bwMode="auto">
            <a:xfrm>
              <a:off x="2579244" y="5197480"/>
              <a:ext cx="3132757" cy="479164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2569056" y="4372514"/>
              <a:ext cx="3132757" cy="831316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2568963" y="1793859"/>
              <a:ext cx="3132757" cy="2588060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8" name="Group 18"/>
            <p:cNvGrpSpPr>
              <a:grpSpLocks/>
            </p:cNvGrpSpPr>
            <p:nvPr/>
          </p:nvGrpSpPr>
          <p:grpSpPr bwMode="auto">
            <a:xfrm>
              <a:off x="2585826" y="1078749"/>
              <a:ext cx="3178175" cy="288925"/>
              <a:chOff x="711199" y="1279238"/>
              <a:chExt cx="2826334" cy="263237"/>
            </a:xfrm>
            <a:noFill/>
          </p:grpSpPr>
          <p:pic>
            <p:nvPicPr>
              <p:cNvPr id="57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711199" y="1283854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1731823" y="1279238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2466114" y="1283856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Freeform 48"/>
            <p:cNvSpPr/>
            <p:nvPr/>
          </p:nvSpPr>
          <p:spPr bwMode="auto">
            <a:xfrm>
              <a:off x="2570491" y="1244579"/>
              <a:ext cx="3129903" cy="554658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821" h="554658">
                  <a:moveTo>
                    <a:pt x="1890" y="552432"/>
                  </a:moveTo>
                  <a:cubicBezTo>
                    <a:pt x="-845" y="366902"/>
                    <a:pt x="-471" y="210525"/>
                    <a:pt x="2107" y="11743"/>
                  </a:cubicBezTo>
                  <a:cubicBezTo>
                    <a:pt x="210662" y="7767"/>
                    <a:pt x="873431" y="-6810"/>
                    <a:pt x="1292659" y="3792"/>
                  </a:cubicBezTo>
                  <a:cubicBezTo>
                    <a:pt x="1293046" y="184021"/>
                    <a:pt x="1293434" y="364251"/>
                    <a:pt x="1293821" y="544480"/>
                  </a:cubicBezTo>
                  <a:cubicBezTo>
                    <a:pt x="1067736" y="544480"/>
                    <a:pt x="646212" y="560383"/>
                    <a:pt x="1890" y="552432"/>
                  </a:cubicBezTo>
                  <a:close/>
                </a:path>
              </a:pathLst>
            </a:custGeom>
            <a:solidFill>
              <a:srgbClr val="3399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0" name="Straight Connector 14"/>
            <p:cNvCxnSpPr>
              <a:cxnSpLocks noChangeShapeType="1"/>
            </p:cNvCxnSpPr>
            <p:nvPr/>
          </p:nvCxnSpPr>
          <p:spPr bwMode="auto">
            <a:xfrm>
              <a:off x="2574700" y="4375568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19"/>
            <p:cNvCxnSpPr>
              <a:cxnSpLocks noChangeShapeType="1"/>
            </p:cNvCxnSpPr>
            <p:nvPr/>
          </p:nvCxnSpPr>
          <p:spPr bwMode="auto">
            <a:xfrm>
              <a:off x="2573072" y="1800643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23"/>
            <p:cNvSpPr txBox="1">
              <a:spLocks noChangeArrowheads="1"/>
            </p:cNvSpPr>
            <p:nvPr/>
          </p:nvSpPr>
          <p:spPr bwMode="auto">
            <a:xfrm>
              <a:off x="5730623" y="1093036"/>
              <a:ext cx="96043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 Surface</a:t>
              </a:r>
            </a:p>
          </p:txBody>
        </p:sp>
        <p:sp>
          <p:nvSpPr>
            <p:cNvPr id="53" name="TextBox 24"/>
            <p:cNvSpPr txBox="1">
              <a:spLocks noChangeArrowheads="1"/>
            </p:cNvSpPr>
            <p:nvPr/>
          </p:nvSpPr>
          <p:spPr bwMode="auto">
            <a:xfrm>
              <a:off x="5735385" y="1648243"/>
              <a:ext cx="6719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Seabed</a:t>
              </a:r>
            </a:p>
          </p:txBody>
        </p:sp>
        <p:sp>
          <p:nvSpPr>
            <p:cNvPr id="54" name="TextBox 25"/>
            <p:cNvSpPr txBox="1">
              <a:spLocks noChangeArrowheads="1"/>
            </p:cNvSpPr>
            <p:nvPr/>
          </p:nvSpPr>
          <p:spPr bwMode="auto">
            <a:xfrm>
              <a:off x="5684585" y="4223168"/>
              <a:ext cx="10699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</a:rPr>
                <a:t>Top Reservoir</a:t>
              </a:r>
            </a:p>
          </p:txBody>
        </p: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>
              <a:off x="2576029" y="5203830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TextBox 25"/>
            <p:cNvSpPr txBox="1">
              <a:spLocks noChangeArrowheads="1"/>
            </p:cNvSpPr>
            <p:nvPr/>
          </p:nvSpPr>
          <p:spPr bwMode="auto">
            <a:xfrm>
              <a:off x="5693862" y="5075285"/>
              <a:ext cx="11496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Base Reservoir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88236" y="4406382"/>
            <a:ext cx="1113031" cy="511764"/>
            <a:chOff x="3088236" y="4406382"/>
            <a:chExt cx="1113031" cy="511764"/>
          </a:xfrm>
        </p:grpSpPr>
        <p:sp>
          <p:nvSpPr>
            <p:cNvPr id="20" name="Oval 19"/>
            <p:cNvSpPr/>
            <p:nvPr/>
          </p:nvSpPr>
          <p:spPr bwMode="auto">
            <a:xfrm rot="16381363">
              <a:off x="3854335" y="4400759"/>
              <a:ext cx="285545" cy="296792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840000"/>
              </a:camera>
              <a:lightRig rig="threePt" dir="t"/>
            </a:scene3d>
            <a:extLst/>
          </p:spPr>
          <p:txBody>
            <a:bodyPr anchor="ctr"/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7" name="TextBox 54"/>
            <p:cNvSpPr txBox="1">
              <a:spLocks noChangeArrowheads="1"/>
            </p:cNvSpPr>
            <p:nvPr/>
          </p:nvSpPr>
          <p:spPr bwMode="auto">
            <a:xfrm>
              <a:off x="3088236" y="4487259"/>
              <a:ext cx="111303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</a:rPr>
                <a:t>Velocity change</a:t>
              </a:r>
            </a:p>
          </p:txBody>
        </p:sp>
      </p:grp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3829948" y="1318043"/>
            <a:ext cx="161560" cy="387308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H="1">
            <a:off x="3991508" y="1311693"/>
            <a:ext cx="138478" cy="387943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37"/>
          <p:cNvCxnSpPr>
            <a:cxnSpLocks noChangeShapeType="1"/>
          </p:cNvCxnSpPr>
          <p:nvPr/>
        </p:nvCxnSpPr>
        <p:spPr bwMode="auto">
          <a:xfrm flipH="1">
            <a:off x="2423860" y="1083093"/>
            <a:ext cx="9525" cy="45815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38"/>
          <p:cNvSpPr txBox="1">
            <a:spLocks noChangeArrowheads="1"/>
          </p:cNvSpPr>
          <p:nvPr/>
        </p:nvSpPr>
        <p:spPr bwMode="auto">
          <a:xfrm rot="5400000">
            <a:off x="2014285" y="5097880"/>
            <a:ext cx="617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</a:rPr>
              <a:t>Depth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2910785" y="1298993"/>
            <a:ext cx="1093688" cy="389213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flipH="1">
            <a:off x="3990182" y="1294230"/>
            <a:ext cx="1071680" cy="389690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3685487" y="112401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1089" y="111599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pPr eaLnBrk="1" hangingPunct="1"/>
            <a:r>
              <a:rPr lang="nb-NO" altLang="en-US" sz="2800" dirty="0"/>
              <a:t>Scenarios for seismic </a:t>
            </a:r>
            <a:r>
              <a:rPr lang="nb-NO" altLang="en-US" sz="2800" dirty="0" err="1"/>
              <a:t>ray</a:t>
            </a:r>
            <a:r>
              <a:rPr lang="nb-NO" altLang="en-US" sz="2800" dirty="0"/>
              <a:t> </a:t>
            </a:r>
            <a:r>
              <a:rPr lang="nb-NO" altLang="en-US" sz="2800" dirty="0" err="1"/>
              <a:t>paths</a:t>
            </a:r>
            <a:r>
              <a:rPr lang="nb-NO" altLang="en-US" sz="2800" dirty="0"/>
              <a:t> </a:t>
            </a:r>
            <a:endParaRPr lang="en-US" alt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13585" y="5227683"/>
            <a:ext cx="4375365" cy="813221"/>
            <a:chOff x="2013585" y="5227683"/>
            <a:chExt cx="4375365" cy="813221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3967872" y="5227683"/>
              <a:ext cx="30261" cy="37540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2013585" y="5579239"/>
              <a:ext cx="4375365" cy="46166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Time shifts appear on near offsets, but not for far offsets.</a:t>
              </a:r>
            </a:p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Might vanish on full stack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415892" y="4519586"/>
            <a:ext cx="1145779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altLang="en-US" sz="1600" dirty="0" err="1"/>
              <a:t>Reservoir</a:t>
            </a:r>
            <a:r>
              <a:rPr lang="nb-NO" altLang="en-US" sz="1600" dirty="0"/>
              <a:t> </a:t>
            </a:r>
            <a:r>
              <a:rPr lang="nb-NO" altLang="en-US" sz="1600" dirty="0" err="1"/>
              <a:t>changes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4613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2568963" y="1078749"/>
            <a:ext cx="5000679" cy="4597895"/>
            <a:chOff x="2568963" y="1078749"/>
            <a:chExt cx="4274573" cy="4597895"/>
          </a:xfrm>
        </p:grpSpPr>
        <p:sp>
          <p:nvSpPr>
            <p:cNvPr id="77" name="Freeform 76"/>
            <p:cNvSpPr/>
            <p:nvPr/>
          </p:nvSpPr>
          <p:spPr bwMode="auto">
            <a:xfrm>
              <a:off x="2579244" y="5197480"/>
              <a:ext cx="3132757" cy="479164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569056" y="4372514"/>
              <a:ext cx="3132757" cy="831316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2568963" y="1793859"/>
              <a:ext cx="3132757" cy="2588060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0" name="Group 18"/>
            <p:cNvGrpSpPr>
              <a:grpSpLocks/>
            </p:cNvGrpSpPr>
            <p:nvPr/>
          </p:nvGrpSpPr>
          <p:grpSpPr bwMode="auto">
            <a:xfrm>
              <a:off x="2585826" y="1078749"/>
              <a:ext cx="3178175" cy="288925"/>
              <a:chOff x="711199" y="1279238"/>
              <a:chExt cx="2826334" cy="263237"/>
            </a:xfrm>
            <a:noFill/>
          </p:grpSpPr>
          <p:pic>
            <p:nvPicPr>
              <p:cNvPr id="89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711199" y="1283854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1731823" y="1279238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2466114" y="1283856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" name="Freeform 80"/>
            <p:cNvSpPr/>
            <p:nvPr/>
          </p:nvSpPr>
          <p:spPr bwMode="auto">
            <a:xfrm>
              <a:off x="2570491" y="1244579"/>
              <a:ext cx="3129903" cy="554658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821" h="554658">
                  <a:moveTo>
                    <a:pt x="1890" y="552432"/>
                  </a:moveTo>
                  <a:cubicBezTo>
                    <a:pt x="-845" y="366902"/>
                    <a:pt x="-471" y="210525"/>
                    <a:pt x="2107" y="11743"/>
                  </a:cubicBezTo>
                  <a:cubicBezTo>
                    <a:pt x="210662" y="7767"/>
                    <a:pt x="873431" y="-6810"/>
                    <a:pt x="1292659" y="3792"/>
                  </a:cubicBezTo>
                  <a:cubicBezTo>
                    <a:pt x="1293046" y="184021"/>
                    <a:pt x="1293434" y="364251"/>
                    <a:pt x="1293821" y="544480"/>
                  </a:cubicBezTo>
                  <a:cubicBezTo>
                    <a:pt x="1067736" y="544480"/>
                    <a:pt x="646212" y="560383"/>
                    <a:pt x="1890" y="552432"/>
                  </a:cubicBezTo>
                  <a:close/>
                </a:path>
              </a:pathLst>
            </a:custGeom>
            <a:solidFill>
              <a:srgbClr val="3399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" name="Straight Connector 14"/>
            <p:cNvCxnSpPr>
              <a:cxnSpLocks noChangeShapeType="1"/>
            </p:cNvCxnSpPr>
            <p:nvPr/>
          </p:nvCxnSpPr>
          <p:spPr bwMode="auto">
            <a:xfrm>
              <a:off x="2574700" y="4375568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19"/>
            <p:cNvCxnSpPr>
              <a:cxnSpLocks noChangeShapeType="1"/>
            </p:cNvCxnSpPr>
            <p:nvPr/>
          </p:nvCxnSpPr>
          <p:spPr bwMode="auto">
            <a:xfrm>
              <a:off x="2573072" y="1800643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TextBox 23"/>
            <p:cNvSpPr txBox="1">
              <a:spLocks noChangeArrowheads="1"/>
            </p:cNvSpPr>
            <p:nvPr/>
          </p:nvSpPr>
          <p:spPr bwMode="auto">
            <a:xfrm>
              <a:off x="5730623" y="1093036"/>
              <a:ext cx="96043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 Surface</a:t>
              </a:r>
            </a:p>
          </p:txBody>
        </p:sp>
        <p:sp>
          <p:nvSpPr>
            <p:cNvPr id="85" name="TextBox 24"/>
            <p:cNvSpPr txBox="1">
              <a:spLocks noChangeArrowheads="1"/>
            </p:cNvSpPr>
            <p:nvPr/>
          </p:nvSpPr>
          <p:spPr bwMode="auto">
            <a:xfrm>
              <a:off x="5735385" y="1648243"/>
              <a:ext cx="6719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Seabed</a:t>
              </a:r>
            </a:p>
          </p:txBody>
        </p:sp>
        <p:sp>
          <p:nvSpPr>
            <p:cNvPr id="86" name="TextBox 25"/>
            <p:cNvSpPr txBox="1">
              <a:spLocks noChangeArrowheads="1"/>
            </p:cNvSpPr>
            <p:nvPr/>
          </p:nvSpPr>
          <p:spPr bwMode="auto">
            <a:xfrm>
              <a:off x="5684585" y="4223168"/>
              <a:ext cx="10699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</a:rPr>
                <a:t>Top Reservoir</a:t>
              </a:r>
            </a:p>
          </p:txBody>
        </p:sp>
        <p:cxnSp>
          <p:nvCxnSpPr>
            <p:cNvPr id="87" name="Straight Connector 14"/>
            <p:cNvCxnSpPr>
              <a:cxnSpLocks noChangeShapeType="1"/>
            </p:cNvCxnSpPr>
            <p:nvPr/>
          </p:nvCxnSpPr>
          <p:spPr bwMode="auto">
            <a:xfrm>
              <a:off x="2576029" y="5203830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25"/>
            <p:cNvSpPr txBox="1">
              <a:spLocks noChangeArrowheads="1"/>
            </p:cNvSpPr>
            <p:nvPr/>
          </p:nvSpPr>
          <p:spPr bwMode="auto">
            <a:xfrm>
              <a:off x="5693862" y="5075285"/>
              <a:ext cx="11496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Base Reservoir</a:t>
              </a:r>
            </a:p>
          </p:txBody>
        </p:sp>
      </p:grpSp>
      <p:sp>
        <p:nvSpPr>
          <p:cNvPr id="53" name="Oval 52"/>
          <p:cNvSpPr/>
          <p:nvPr/>
        </p:nvSpPr>
        <p:spPr bwMode="auto">
          <a:xfrm rot="16381363">
            <a:off x="3854335" y="4400759"/>
            <a:ext cx="285545" cy="296792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840000"/>
            </a:camera>
            <a:lightRig rig="threePt" dir="t"/>
          </a:scene3d>
          <a:extLst/>
        </p:spPr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4076448" y="1318043"/>
            <a:ext cx="161560" cy="387308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H="1">
            <a:off x="4238008" y="1311693"/>
            <a:ext cx="138478" cy="387943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37"/>
          <p:cNvCxnSpPr>
            <a:cxnSpLocks noChangeShapeType="1"/>
          </p:cNvCxnSpPr>
          <p:nvPr/>
        </p:nvCxnSpPr>
        <p:spPr bwMode="auto">
          <a:xfrm flipH="1">
            <a:off x="2423860" y="1083093"/>
            <a:ext cx="9525" cy="45815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38"/>
          <p:cNvSpPr txBox="1">
            <a:spLocks noChangeArrowheads="1"/>
          </p:cNvSpPr>
          <p:nvPr/>
        </p:nvSpPr>
        <p:spPr bwMode="auto">
          <a:xfrm rot="5400000">
            <a:off x="2014285" y="5097880"/>
            <a:ext cx="617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</a:rPr>
              <a:t>Depth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3157285" y="1298993"/>
            <a:ext cx="1093688" cy="389213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6" name="Group 55"/>
          <p:cNvGrpSpPr/>
          <p:nvPr/>
        </p:nvGrpSpPr>
        <p:grpSpPr>
          <a:xfrm>
            <a:off x="3048505" y="5227683"/>
            <a:ext cx="2602444" cy="771600"/>
            <a:chOff x="3048505" y="5227683"/>
            <a:chExt cx="2602444" cy="7716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V="1">
              <a:off x="4214361" y="5227683"/>
              <a:ext cx="30261" cy="37540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3048505" y="5537618"/>
              <a:ext cx="2602444" cy="46166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Time shifts appear on far offsets,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and might appear on full stack</a:t>
              </a:r>
            </a:p>
          </p:txBody>
        </p:sp>
      </p:grp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flipH="1">
            <a:off x="4236682" y="1294230"/>
            <a:ext cx="1071680" cy="389690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3931973" y="112401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17575" y="111599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pPr eaLnBrk="1" hangingPunct="1"/>
            <a:r>
              <a:rPr lang="nb-NO" altLang="en-US" sz="2800" dirty="0"/>
              <a:t>Scenarios for seismic </a:t>
            </a:r>
            <a:r>
              <a:rPr lang="nb-NO" altLang="en-US" sz="2800" dirty="0" err="1"/>
              <a:t>ray</a:t>
            </a:r>
            <a:r>
              <a:rPr lang="nb-NO" altLang="en-US" sz="2800" dirty="0"/>
              <a:t> </a:t>
            </a:r>
            <a:r>
              <a:rPr lang="nb-NO" altLang="en-US" sz="2800" dirty="0" err="1"/>
              <a:t>paths</a:t>
            </a:r>
            <a:endParaRPr lang="en-US" altLang="en-US" sz="2800" dirty="0"/>
          </a:p>
        </p:txBody>
      </p:sp>
      <p:sp>
        <p:nvSpPr>
          <p:cNvPr id="54" name="TextBox 54"/>
          <p:cNvSpPr txBox="1">
            <a:spLocks noChangeArrowheads="1"/>
          </p:cNvSpPr>
          <p:nvPr/>
        </p:nvSpPr>
        <p:spPr bwMode="auto">
          <a:xfrm>
            <a:off x="3088236" y="4487259"/>
            <a:ext cx="11130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 b="1" dirty="0">
                <a:solidFill>
                  <a:schemeClr val="tx1"/>
                </a:solidFill>
              </a:rPr>
              <a:t>Velocity change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15892" y="4519586"/>
            <a:ext cx="1145779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altLang="en-US" sz="1600" dirty="0" err="1"/>
              <a:t>Reservoir</a:t>
            </a:r>
            <a:r>
              <a:rPr lang="nb-NO" altLang="en-US" sz="1600" dirty="0"/>
              <a:t> </a:t>
            </a:r>
            <a:r>
              <a:rPr lang="nb-NO" altLang="en-US" sz="1600" dirty="0" err="1"/>
              <a:t>changes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100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2568963" y="1078749"/>
            <a:ext cx="5000679" cy="4597895"/>
            <a:chOff x="2568963" y="1078749"/>
            <a:chExt cx="4274573" cy="4597895"/>
          </a:xfrm>
        </p:grpSpPr>
        <p:sp>
          <p:nvSpPr>
            <p:cNvPr id="85" name="Freeform 84"/>
            <p:cNvSpPr/>
            <p:nvPr/>
          </p:nvSpPr>
          <p:spPr bwMode="auto">
            <a:xfrm>
              <a:off x="2579244" y="5197480"/>
              <a:ext cx="3132757" cy="479164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2569056" y="4372514"/>
              <a:ext cx="3132757" cy="831316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568963" y="1793859"/>
              <a:ext cx="3132757" cy="2588060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oup 18"/>
            <p:cNvGrpSpPr>
              <a:grpSpLocks/>
            </p:cNvGrpSpPr>
            <p:nvPr/>
          </p:nvGrpSpPr>
          <p:grpSpPr bwMode="auto">
            <a:xfrm>
              <a:off x="2585826" y="1078749"/>
              <a:ext cx="3178175" cy="288925"/>
              <a:chOff x="711199" y="1279238"/>
              <a:chExt cx="2826334" cy="263237"/>
            </a:xfrm>
            <a:noFill/>
          </p:grpSpPr>
          <p:pic>
            <p:nvPicPr>
              <p:cNvPr id="100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711199" y="1283854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1731823" y="1279238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2466114" y="1283856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2" name="Freeform 91"/>
            <p:cNvSpPr/>
            <p:nvPr/>
          </p:nvSpPr>
          <p:spPr bwMode="auto">
            <a:xfrm>
              <a:off x="2570491" y="1244579"/>
              <a:ext cx="3129903" cy="554658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821" h="554658">
                  <a:moveTo>
                    <a:pt x="1890" y="552432"/>
                  </a:moveTo>
                  <a:cubicBezTo>
                    <a:pt x="-845" y="366902"/>
                    <a:pt x="-471" y="210525"/>
                    <a:pt x="2107" y="11743"/>
                  </a:cubicBezTo>
                  <a:cubicBezTo>
                    <a:pt x="210662" y="7767"/>
                    <a:pt x="873431" y="-6810"/>
                    <a:pt x="1292659" y="3792"/>
                  </a:cubicBezTo>
                  <a:cubicBezTo>
                    <a:pt x="1293046" y="184021"/>
                    <a:pt x="1293434" y="364251"/>
                    <a:pt x="1293821" y="544480"/>
                  </a:cubicBezTo>
                  <a:cubicBezTo>
                    <a:pt x="1067736" y="544480"/>
                    <a:pt x="646212" y="560383"/>
                    <a:pt x="1890" y="552432"/>
                  </a:cubicBezTo>
                  <a:close/>
                </a:path>
              </a:pathLst>
            </a:custGeom>
            <a:solidFill>
              <a:srgbClr val="3399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3" name="Straight Connector 14"/>
            <p:cNvCxnSpPr>
              <a:cxnSpLocks noChangeShapeType="1"/>
            </p:cNvCxnSpPr>
            <p:nvPr/>
          </p:nvCxnSpPr>
          <p:spPr bwMode="auto">
            <a:xfrm>
              <a:off x="2574700" y="4375568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19"/>
            <p:cNvCxnSpPr>
              <a:cxnSpLocks noChangeShapeType="1"/>
            </p:cNvCxnSpPr>
            <p:nvPr/>
          </p:nvCxnSpPr>
          <p:spPr bwMode="auto">
            <a:xfrm>
              <a:off x="2573072" y="1800643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TextBox 23"/>
            <p:cNvSpPr txBox="1">
              <a:spLocks noChangeArrowheads="1"/>
            </p:cNvSpPr>
            <p:nvPr/>
          </p:nvSpPr>
          <p:spPr bwMode="auto">
            <a:xfrm>
              <a:off x="5730623" y="1093036"/>
              <a:ext cx="96043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 Surface</a:t>
              </a:r>
            </a:p>
          </p:txBody>
        </p:sp>
        <p:sp>
          <p:nvSpPr>
            <p:cNvPr id="96" name="TextBox 24"/>
            <p:cNvSpPr txBox="1">
              <a:spLocks noChangeArrowheads="1"/>
            </p:cNvSpPr>
            <p:nvPr/>
          </p:nvSpPr>
          <p:spPr bwMode="auto">
            <a:xfrm>
              <a:off x="5735385" y="1648243"/>
              <a:ext cx="6719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Seabed</a:t>
              </a:r>
            </a:p>
          </p:txBody>
        </p:sp>
        <p:sp>
          <p:nvSpPr>
            <p:cNvPr id="97" name="TextBox 25"/>
            <p:cNvSpPr txBox="1">
              <a:spLocks noChangeArrowheads="1"/>
            </p:cNvSpPr>
            <p:nvPr/>
          </p:nvSpPr>
          <p:spPr bwMode="auto">
            <a:xfrm>
              <a:off x="5684585" y="4223168"/>
              <a:ext cx="10699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</a:rPr>
                <a:t>Top Reservoir</a:t>
              </a:r>
            </a:p>
          </p:txBody>
        </p:sp>
        <p:cxnSp>
          <p:nvCxnSpPr>
            <p:cNvPr id="98" name="Straight Connector 14"/>
            <p:cNvCxnSpPr>
              <a:cxnSpLocks noChangeShapeType="1"/>
            </p:cNvCxnSpPr>
            <p:nvPr/>
          </p:nvCxnSpPr>
          <p:spPr bwMode="auto">
            <a:xfrm>
              <a:off x="2576029" y="5203830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TextBox 25"/>
            <p:cNvSpPr txBox="1">
              <a:spLocks noChangeArrowheads="1"/>
            </p:cNvSpPr>
            <p:nvPr/>
          </p:nvSpPr>
          <p:spPr bwMode="auto">
            <a:xfrm>
              <a:off x="5693862" y="5075285"/>
              <a:ext cx="11496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Base Reservoir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34401" y="2668460"/>
            <a:ext cx="1228436" cy="1587549"/>
            <a:chOff x="2534401" y="2668460"/>
            <a:chExt cx="1228436" cy="1587549"/>
          </a:xfrm>
        </p:grpSpPr>
        <p:sp>
          <p:nvSpPr>
            <p:cNvPr id="27" name="Oval 26"/>
            <p:cNvSpPr/>
            <p:nvPr/>
          </p:nvSpPr>
          <p:spPr bwMode="auto">
            <a:xfrm>
              <a:off x="3633528" y="2668460"/>
              <a:ext cx="129309" cy="84311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840000"/>
              </a:camera>
              <a:lightRig rig="threePt" dir="t"/>
            </a:scene3d>
            <a:extLst/>
          </p:spPr>
          <p:txBody>
            <a:bodyPr anchor="ctr"/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38927" name="TextBox 28"/>
            <p:cNvSpPr txBox="1">
              <a:spLocks noChangeArrowheads="1"/>
            </p:cNvSpPr>
            <p:nvPr/>
          </p:nvSpPr>
          <p:spPr bwMode="auto">
            <a:xfrm>
              <a:off x="2534401" y="3486568"/>
              <a:ext cx="113564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</a:rPr>
                <a:t>Velocity change (reactivated fault)</a:t>
              </a:r>
            </a:p>
          </p:txBody>
        </p:sp>
        <p:cxnSp>
          <p:nvCxnSpPr>
            <p:cNvPr id="38947" name="Straight Arrow Connector 82"/>
            <p:cNvCxnSpPr>
              <a:cxnSpLocks noChangeShapeType="1"/>
            </p:cNvCxnSpPr>
            <p:nvPr/>
          </p:nvCxnSpPr>
          <p:spPr bwMode="auto">
            <a:xfrm flipV="1">
              <a:off x="3190623" y="3143668"/>
              <a:ext cx="360362" cy="34131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4393889" y="3059409"/>
            <a:ext cx="2058848" cy="1313741"/>
            <a:chOff x="4393889" y="3067360"/>
            <a:chExt cx="2058848" cy="1313741"/>
          </a:xfrm>
        </p:grpSpPr>
        <p:sp>
          <p:nvSpPr>
            <p:cNvPr id="3" name="Flowchart: Delay 2"/>
            <p:cNvSpPr/>
            <p:nvPr/>
          </p:nvSpPr>
          <p:spPr bwMode="auto">
            <a:xfrm rot="16200000">
              <a:off x="4035189" y="3426060"/>
              <a:ext cx="1313741" cy="596341"/>
            </a:xfrm>
            <a:prstGeom prst="flowChartDelay">
              <a:avLst/>
            </a:prstGeom>
            <a:solidFill>
              <a:srgbClr val="00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TextBox 54"/>
            <p:cNvSpPr txBox="1">
              <a:spLocks noChangeArrowheads="1"/>
            </p:cNvSpPr>
            <p:nvPr/>
          </p:nvSpPr>
          <p:spPr bwMode="auto">
            <a:xfrm>
              <a:off x="5007247" y="3451654"/>
              <a:ext cx="144549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b="1" dirty="0">
                  <a:solidFill>
                    <a:schemeClr val="tx1"/>
                  </a:solidFill>
                </a:rPr>
                <a:t>Velocity change (production-induced stress changes)</a:t>
              </a:r>
            </a:p>
          </p:txBody>
        </p:sp>
      </p:grpSp>
      <p:grpSp>
        <p:nvGrpSpPr>
          <p:cNvPr id="38921" name="Group 20"/>
          <p:cNvGrpSpPr>
            <a:grpSpLocks/>
          </p:cNvGrpSpPr>
          <p:nvPr/>
        </p:nvGrpSpPr>
        <p:grpSpPr bwMode="auto">
          <a:xfrm>
            <a:off x="2608023" y="4691488"/>
            <a:ext cx="4759389" cy="261610"/>
            <a:chOff x="711790" y="4694093"/>
            <a:chExt cx="3536939" cy="236877"/>
          </a:xfrm>
        </p:grpSpPr>
        <p:cxnSp>
          <p:nvCxnSpPr>
            <p:cNvPr id="38950" name="Straight Connector 21"/>
            <p:cNvCxnSpPr>
              <a:cxnSpLocks noChangeShapeType="1"/>
            </p:cNvCxnSpPr>
            <p:nvPr/>
          </p:nvCxnSpPr>
          <p:spPr bwMode="auto">
            <a:xfrm>
              <a:off x="711790" y="4802909"/>
              <a:ext cx="2706255" cy="9237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951" name="TextBox 1"/>
            <p:cNvSpPr txBox="1">
              <a:spLocks noChangeArrowheads="1"/>
            </p:cNvSpPr>
            <p:nvPr/>
          </p:nvSpPr>
          <p:spPr bwMode="auto">
            <a:xfrm>
              <a:off x="3417313" y="4694093"/>
              <a:ext cx="831416" cy="2368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100" dirty="0">
                  <a:solidFill>
                    <a:schemeClr val="tx1"/>
                  </a:solidFill>
                </a:rPr>
                <a:t>(</a:t>
              </a:r>
              <a:r>
                <a:rPr lang="nb-NO" altLang="en-US" sz="1100" dirty="0" err="1">
                  <a:solidFill>
                    <a:schemeClr val="tx1"/>
                  </a:solidFill>
                </a:rPr>
                <a:t>reflector</a:t>
              </a:r>
              <a:r>
                <a:rPr lang="nb-NO" altLang="en-US" sz="110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>
            <a:off x="4076448" y="1318043"/>
            <a:ext cx="147637" cy="3503612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228848" y="1311693"/>
            <a:ext cx="147637" cy="350520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3" name="Straight Arrow Connector 37"/>
          <p:cNvCxnSpPr>
            <a:cxnSpLocks noChangeShapeType="1"/>
          </p:cNvCxnSpPr>
          <p:nvPr/>
        </p:nvCxnSpPr>
        <p:spPr bwMode="auto">
          <a:xfrm flipH="1">
            <a:off x="2423860" y="1083093"/>
            <a:ext cx="9525" cy="45815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34" name="TextBox 38"/>
          <p:cNvSpPr txBox="1">
            <a:spLocks noChangeArrowheads="1"/>
          </p:cNvSpPr>
          <p:nvPr/>
        </p:nvSpPr>
        <p:spPr bwMode="auto">
          <a:xfrm rot="5400000">
            <a:off x="2014285" y="5097880"/>
            <a:ext cx="617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</a:rPr>
              <a:t>Depth</a:t>
            </a:r>
          </a:p>
        </p:txBody>
      </p: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3157285" y="1298993"/>
            <a:ext cx="1065213" cy="350837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oup 9"/>
          <p:cNvGrpSpPr/>
          <p:nvPr/>
        </p:nvGrpSpPr>
        <p:grpSpPr>
          <a:xfrm>
            <a:off x="2981140" y="4821655"/>
            <a:ext cx="2602444" cy="1157193"/>
            <a:chOff x="2981140" y="4821655"/>
            <a:chExt cx="2602444" cy="1157193"/>
          </a:xfrm>
        </p:grpSpPr>
        <p:cxnSp>
          <p:nvCxnSpPr>
            <p:cNvPr id="83" name="Straight Arrow Connector 82"/>
            <p:cNvCxnSpPr/>
            <p:nvPr/>
          </p:nvCxnSpPr>
          <p:spPr bwMode="auto">
            <a:xfrm flipV="1">
              <a:off x="4076448" y="4821655"/>
              <a:ext cx="146050" cy="7760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>
              <a:spLocks noChangeArrowheads="1"/>
            </p:cNvSpPr>
            <p:nvPr/>
          </p:nvSpPr>
          <p:spPr bwMode="auto">
            <a:xfrm>
              <a:off x="2981140" y="5517183"/>
              <a:ext cx="2602444" cy="46166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Time shifts appear on far offsets,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and might appear on full stack</a:t>
              </a:r>
            </a:p>
          </p:txBody>
        </p:sp>
      </p:grp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H="1">
            <a:off x="4236785" y="1294230"/>
            <a:ext cx="1063625" cy="350837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TextBox 66"/>
          <p:cNvSpPr txBox="1"/>
          <p:nvPr/>
        </p:nvSpPr>
        <p:spPr>
          <a:xfrm>
            <a:off x="3931973" y="112401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017575" y="111599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3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pPr eaLnBrk="1" hangingPunct="1"/>
            <a:r>
              <a:rPr lang="nb-NO" altLang="en-US" sz="2800" dirty="0"/>
              <a:t>Scenarios for seismic </a:t>
            </a:r>
            <a:r>
              <a:rPr lang="nb-NO" altLang="en-US" sz="2800" dirty="0" err="1"/>
              <a:t>ray</a:t>
            </a:r>
            <a:r>
              <a:rPr lang="nb-NO" altLang="en-US" sz="2800" dirty="0"/>
              <a:t> </a:t>
            </a:r>
            <a:r>
              <a:rPr lang="nb-NO" altLang="en-US" sz="2800" dirty="0" err="1"/>
              <a:t>paths</a:t>
            </a:r>
            <a:endParaRPr lang="en-US" altLang="en-US" sz="2800" dirty="0"/>
          </a:p>
        </p:txBody>
      </p:sp>
      <p:sp>
        <p:nvSpPr>
          <p:cNvPr id="104" name="Rectangle 103"/>
          <p:cNvSpPr/>
          <p:nvPr/>
        </p:nvSpPr>
        <p:spPr>
          <a:xfrm>
            <a:off x="385275" y="2806007"/>
            <a:ext cx="1270274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altLang="en-US" sz="1600" dirty="0" err="1"/>
              <a:t>Overburden</a:t>
            </a:r>
            <a:r>
              <a:rPr lang="nb-NO" altLang="en-US" sz="1600" dirty="0"/>
              <a:t> </a:t>
            </a:r>
            <a:r>
              <a:rPr lang="nb-NO" altLang="en-US" sz="1600" dirty="0" err="1"/>
              <a:t>changes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76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/>
        </p:nvGrpSpPr>
        <p:grpSpPr>
          <a:xfrm>
            <a:off x="2568963" y="1078749"/>
            <a:ext cx="5000679" cy="4597895"/>
            <a:chOff x="2568963" y="1078749"/>
            <a:chExt cx="4274573" cy="4597895"/>
          </a:xfrm>
        </p:grpSpPr>
        <p:sp>
          <p:nvSpPr>
            <p:cNvPr id="74" name="Freeform 73"/>
            <p:cNvSpPr/>
            <p:nvPr/>
          </p:nvSpPr>
          <p:spPr bwMode="auto">
            <a:xfrm>
              <a:off x="2579244" y="5197480"/>
              <a:ext cx="3132757" cy="479164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2569056" y="4372514"/>
              <a:ext cx="3132757" cy="831316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6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2568963" y="1793859"/>
              <a:ext cx="3132757" cy="2588060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4069 w 1296000"/>
                <a:gd name="connsiteY0" fmla="*/ 555256 h 557482"/>
                <a:gd name="connsiteX1" fmla="*/ 999 w 1296000"/>
                <a:gd name="connsiteY1" fmla="*/ 4375 h 557482"/>
                <a:gd name="connsiteX2" fmla="*/ 1294838 w 1296000"/>
                <a:gd name="connsiteY2" fmla="*/ 6616 h 557482"/>
                <a:gd name="connsiteX3" fmla="*/ 1296000 w 1296000"/>
                <a:gd name="connsiteY3" fmla="*/ 547304 h 557482"/>
                <a:gd name="connsiteX4" fmla="*/ 4069 w 1296000"/>
                <a:gd name="connsiteY4" fmla="*/ 555256 h 557482"/>
                <a:gd name="connsiteX0" fmla="*/ 4069 w 1296000"/>
                <a:gd name="connsiteY0" fmla="*/ 550881 h 553107"/>
                <a:gd name="connsiteX1" fmla="*/ 999 w 1296000"/>
                <a:gd name="connsiteY1" fmla="*/ 0 h 553107"/>
                <a:gd name="connsiteX2" fmla="*/ 1294838 w 1296000"/>
                <a:gd name="connsiteY2" fmla="*/ 2241 h 553107"/>
                <a:gd name="connsiteX3" fmla="*/ 1296000 w 1296000"/>
                <a:gd name="connsiteY3" fmla="*/ 542929 h 553107"/>
                <a:gd name="connsiteX4" fmla="*/ 4069 w 1296000"/>
                <a:gd name="connsiteY4" fmla="*/ 550881 h 553107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3526"/>
                <a:gd name="connsiteX1" fmla="*/ 999 w 1296000"/>
                <a:gd name="connsiteY1" fmla="*/ 0 h 553526"/>
                <a:gd name="connsiteX2" fmla="*/ 1294838 w 1296000"/>
                <a:gd name="connsiteY2" fmla="*/ 2241 h 553526"/>
                <a:gd name="connsiteX3" fmla="*/ 1296000 w 1296000"/>
                <a:gd name="connsiteY3" fmla="*/ 546326 h 553526"/>
                <a:gd name="connsiteX4" fmla="*/ 4069 w 1296000"/>
                <a:gd name="connsiteY4" fmla="*/ 550881 h 553526"/>
                <a:gd name="connsiteX0" fmla="*/ 4069 w 1296000"/>
                <a:gd name="connsiteY0" fmla="*/ 550881 h 550881"/>
                <a:gd name="connsiteX1" fmla="*/ 999 w 1296000"/>
                <a:gd name="connsiteY1" fmla="*/ 0 h 550881"/>
                <a:gd name="connsiteX2" fmla="*/ 1294838 w 1296000"/>
                <a:gd name="connsiteY2" fmla="*/ 2241 h 550881"/>
                <a:gd name="connsiteX3" fmla="*/ 1296000 w 1296000"/>
                <a:gd name="connsiteY3" fmla="*/ 546326 h 550881"/>
                <a:gd name="connsiteX4" fmla="*/ 4069 w 1296000"/>
                <a:gd name="connsiteY4" fmla="*/ 550881 h 550881"/>
                <a:gd name="connsiteX0" fmla="*/ 3070 w 1295001"/>
                <a:gd name="connsiteY0" fmla="*/ 550881 h 550881"/>
                <a:gd name="connsiteX1" fmla="*/ 0 w 1295001"/>
                <a:gd name="connsiteY1" fmla="*/ 0 h 550881"/>
                <a:gd name="connsiteX2" fmla="*/ 1293839 w 1295001"/>
                <a:gd name="connsiteY2" fmla="*/ 2241 h 550881"/>
                <a:gd name="connsiteX3" fmla="*/ 1295001 w 1295001"/>
                <a:gd name="connsiteY3" fmla="*/ 546326 h 550881"/>
                <a:gd name="connsiteX4" fmla="*/ 3070 w 1295001"/>
                <a:gd name="connsiteY4" fmla="*/ 550881 h 55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001" h="550881">
                  <a:moveTo>
                    <a:pt x="3070" y="550881"/>
                  </a:moveTo>
                  <a:cubicBezTo>
                    <a:pt x="335" y="365351"/>
                    <a:pt x="3996" y="200481"/>
                    <a:pt x="0" y="0"/>
                  </a:cubicBezTo>
                  <a:lnTo>
                    <a:pt x="1293839" y="2241"/>
                  </a:lnTo>
                  <a:cubicBezTo>
                    <a:pt x="1294226" y="182470"/>
                    <a:pt x="1294614" y="366097"/>
                    <a:pt x="1295001" y="546326"/>
                  </a:cubicBezTo>
                  <a:lnTo>
                    <a:pt x="3070" y="550881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7" name="Group 18"/>
            <p:cNvGrpSpPr>
              <a:grpSpLocks/>
            </p:cNvGrpSpPr>
            <p:nvPr/>
          </p:nvGrpSpPr>
          <p:grpSpPr bwMode="auto">
            <a:xfrm>
              <a:off x="2585826" y="1078749"/>
              <a:ext cx="3178175" cy="288925"/>
              <a:chOff x="711199" y="1279238"/>
              <a:chExt cx="2826334" cy="263237"/>
            </a:xfrm>
            <a:noFill/>
          </p:grpSpPr>
          <p:pic>
            <p:nvPicPr>
              <p:cNvPr id="86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711199" y="1283854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1731823" y="1279238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2" descr="low_offset_cent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321" r="21985" b="88870"/>
              <a:stretch>
                <a:fillRect/>
              </a:stretch>
            </p:blipFill>
            <p:spPr bwMode="auto">
              <a:xfrm>
                <a:off x="2466114" y="1283856"/>
                <a:ext cx="1071419" cy="25861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Freeform 77"/>
            <p:cNvSpPr/>
            <p:nvPr/>
          </p:nvSpPr>
          <p:spPr bwMode="auto">
            <a:xfrm>
              <a:off x="2570491" y="1244579"/>
              <a:ext cx="3129903" cy="554658"/>
            </a:xfrm>
            <a:custGeom>
              <a:avLst/>
              <a:gdLst>
                <a:gd name="connsiteX0" fmla="*/ 55659 w 1327868"/>
                <a:gd name="connsiteY0" fmla="*/ 596348 h 596348"/>
                <a:gd name="connsiteX1" fmla="*/ 55659 w 1327868"/>
                <a:gd name="connsiteY1" fmla="*/ 596348 h 596348"/>
                <a:gd name="connsiteX2" fmla="*/ 0 w 1327868"/>
                <a:gd name="connsiteY2" fmla="*/ 15903 h 596348"/>
                <a:gd name="connsiteX3" fmla="*/ 1264257 w 1327868"/>
                <a:gd name="connsiteY3" fmla="*/ 0 h 596348"/>
                <a:gd name="connsiteX4" fmla="*/ 1327868 w 1327868"/>
                <a:gd name="connsiteY4" fmla="*/ 564543 h 596348"/>
                <a:gd name="connsiteX5" fmla="*/ 278296 w 1327868"/>
                <a:gd name="connsiteY5" fmla="*/ 580446 h 596348"/>
                <a:gd name="connsiteX6" fmla="*/ 55659 w 1327868"/>
                <a:gd name="connsiteY6" fmla="*/ 596348 h 596348"/>
                <a:gd name="connsiteX0" fmla="*/ 139136 w 1411345"/>
                <a:gd name="connsiteY0" fmla="*/ 615982 h 615982"/>
                <a:gd name="connsiteX1" fmla="*/ 139136 w 1411345"/>
                <a:gd name="connsiteY1" fmla="*/ 615982 h 615982"/>
                <a:gd name="connsiteX2" fmla="*/ 83477 w 1411345"/>
                <a:gd name="connsiteY2" fmla="*/ 35537 h 615982"/>
                <a:gd name="connsiteX3" fmla="*/ 1390463 w 1411345"/>
                <a:gd name="connsiteY3" fmla="*/ 67342 h 615982"/>
                <a:gd name="connsiteX4" fmla="*/ 1411345 w 1411345"/>
                <a:gd name="connsiteY4" fmla="*/ 584177 h 615982"/>
                <a:gd name="connsiteX5" fmla="*/ 361773 w 1411345"/>
                <a:gd name="connsiteY5" fmla="*/ 600080 h 615982"/>
                <a:gd name="connsiteX6" fmla="*/ 139136 w 1411345"/>
                <a:gd name="connsiteY6" fmla="*/ 615982 h 615982"/>
                <a:gd name="connsiteX0" fmla="*/ 55659 w 1327868"/>
                <a:gd name="connsiteY0" fmla="*/ 615982 h 615982"/>
                <a:gd name="connsiteX1" fmla="*/ 55659 w 1327868"/>
                <a:gd name="connsiteY1" fmla="*/ 615982 h 615982"/>
                <a:gd name="connsiteX2" fmla="*/ 0 w 1327868"/>
                <a:gd name="connsiteY2" fmla="*/ 35537 h 615982"/>
                <a:gd name="connsiteX3" fmla="*/ 1306986 w 1327868"/>
                <a:gd name="connsiteY3" fmla="*/ 67342 h 615982"/>
                <a:gd name="connsiteX4" fmla="*/ 1327868 w 1327868"/>
                <a:gd name="connsiteY4" fmla="*/ 584177 h 615982"/>
                <a:gd name="connsiteX5" fmla="*/ 278296 w 1327868"/>
                <a:gd name="connsiteY5" fmla="*/ 600080 h 615982"/>
                <a:gd name="connsiteX6" fmla="*/ 55659 w 1327868"/>
                <a:gd name="connsiteY6" fmla="*/ 615982 h 615982"/>
                <a:gd name="connsiteX0" fmla="*/ 55659 w 1327868"/>
                <a:gd name="connsiteY0" fmla="*/ 563255 h 563255"/>
                <a:gd name="connsiteX1" fmla="*/ 55659 w 1327868"/>
                <a:gd name="connsiteY1" fmla="*/ 563255 h 563255"/>
                <a:gd name="connsiteX2" fmla="*/ 0 w 1327868"/>
                <a:gd name="connsiteY2" fmla="*/ 62323 h 563255"/>
                <a:gd name="connsiteX3" fmla="*/ 1306986 w 1327868"/>
                <a:gd name="connsiteY3" fmla="*/ 14615 h 563255"/>
                <a:gd name="connsiteX4" fmla="*/ 1327868 w 1327868"/>
                <a:gd name="connsiteY4" fmla="*/ 531450 h 563255"/>
                <a:gd name="connsiteX5" fmla="*/ 278296 w 1327868"/>
                <a:gd name="connsiteY5" fmla="*/ 547353 h 563255"/>
                <a:gd name="connsiteX6" fmla="*/ 55659 w 1327868"/>
                <a:gd name="connsiteY6" fmla="*/ 563255 h 563255"/>
                <a:gd name="connsiteX0" fmla="*/ 55659 w 1306986"/>
                <a:gd name="connsiteY0" fmla="*/ 563255 h 563255"/>
                <a:gd name="connsiteX1" fmla="*/ 55659 w 1306986"/>
                <a:gd name="connsiteY1" fmla="*/ 563255 h 563255"/>
                <a:gd name="connsiteX2" fmla="*/ 0 w 1306986"/>
                <a:gd name="connsiteY2" fmla="*/ 62323 h 563255"/>
                <a:gd name="connsiteX3" fmla="*/ 1306986 w 1306986"/>
                <a:gd name="connsiteY3" fmla="*/ 14615 h 563255"/>
                <a:gd name="connsiteX4" fmla="*/ 1298287 w 1306986"/>
                <a:gd name="connsiteY4" fmla="*/ 555303 h 563255"/>
                <a:gd name="connsiteX5" fmla="*/ 278296 w 1306986"/>
                <a:gd name="connsiteY5" fmla="*/ 547353 h 563255"/>
                <a:gd name="connsiteX6" fmla="*/ 55659 w 1306986"/>
                <a:gd name="connsiteY6" fmla="*/ 563255 h 563255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278296 w 1306986"/>
                <a:gd name="connsiteY5" fmla="*/ 547353 h 594696"/>
                <a:gd name="connsiteX6" fmla="*/ 9643 w 1306986"/>
                <a:gd name="connsiteY6" fmla="*/ 539401 h 594696"/>
                <a:gd name="connsiteX0" fmla="*/ 9643 w 1306986"/>
                <a:gd name="connsiteY0" fmla="*/ 539401 h 594696"/>
                <a:gd name="connsiteX1" fmla="*/ 55659 w 1306986"/>
                <a:gd name="connsiteY1" fmla="*/ 563255 h 594696"/>
                <a:gd name="connsiteX2" fmla="*/ 0 w 1306986"/>
                <a:gd name="connsiteY2" fmla="*/ 62323 h 594696"/>
                <a:gd name="connsiteX3" fmla="*/ 1306986 w 1306986"/>
                <a:gd name="connsiteY3" fmla="*/ 14615 h 594696"/>
                <a:gd name="connsiteX4" fmla="*/ 1298287 w 1306986"/>
                <a:gd name="connsiteY4" fmla="*/ 555303 h 594696"/>
                <a:gd name="connsiteX5" fmla="*/ 9643 w 1306986"/>
                <a:gd name="connsiteY5" fmla="*/ 539401 h 594696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611715"/>
                <a:gd name="connsiteX1" fmla="*/ 157484 w 1464470"/>
                <a:gd name="connsiteY1" fmla="*/ 62323 h 611715"/>
                <a:gd name="connsiteX2" fmla="*/ 1464470 w 1464470"/>
                <a:gd name="connsiteY2" fmla="*/ 14615 h 611715"/>
                <a:gd name="connsiteX3" fmla="*/ 1455771 w 1464470"/>
                <a:gd name="connsiteY3" fmla="*/ 555303 h 611715"/>
                <a:gd name="connsiteX4" fmla="*/ 167127 w 1464470"/>
                <a:gd name="connsiteY4" fmla="*/ 539401 h 611715"/>
                <a:gd name="connsiteX0" fmla="*/ 167127 w 1464470"/>
                <a:gd name="connsiteY0" fmla="*/ 539401 h 591974"/>
                <a:gd name="connsiteX1" fmla="*/ 157484 w 1464470"/>
                <a:gd name="connsiteY1" fmla="*/ 62323 h 591974"/>
                <a:gd name="connsiteX2" fmla="*/ 1464470 w 1464470"/>
                <a:gd name="connsiteY2" fmla="*/ 14615 h 591974"/>
                <a:gd name="connsiteX3" fmla="*/ 1455771 w 1464470"/>
                <a:gd name="connsiteY3" fmla="*/ 555303 h 591974"/>
                <a:gd name="connsiteX4" fmla="*/ 167127 w 1464470"/>
                <a:gd name="connsiteY4" fmla="*/ 539401 h 591974"/>
                <a:gd name="connsiteX0" fmla="*/ 167127 w 1464470"/>
                <a:gd name="connsiteY0" fmla="*/ 539401 h 555303"/>
                <a:gd name="connsiteX1" fmla="*/ 157484 w 1464470"/>
                <a:gd name="connsiteY1" fmla="*/ 62323 h 555303"/>
                <a:gd name="connsiteX2" fmla="*/ 1464470 w 1464470"/>
                <a:gd name="connsiteY2" fmla="*/ 14615 h 555303"/>
                <a:gd name="connsiteX3" fmla="*/ 1455771 w 1464470"/>
                <a:gd name="connsiteY3" fmla="*/ 555303 h 555303"/>
                <a:gd name="connsiteX4" fmla="*/ 167127 w 1464470"/>
                <a:gd name="connsiteY4" fmla="*/ 539401 h 555303"/>
                <a:gd name="connsiteX0" fmla="*/ 167127 w 1465632"/>
                <a:gd name="connsiteY0" fmla="*/ 539401 h 555303"/>
                <a:gd name="connsiteX1" fmla="*/ 157484 w 1465632"/>
                <a:gd name="connsiteY1" fmla="*/ 62323 h 555303"/>
                <a:gd name="connsiteX2" fmla="*/ 1464470 w 1465632"/>
                <a:gd name="connsiteY2" fmla="*/ 14615 h 555303"/>
                <a:gd name="connsiteX3" fmla="*/ 1465632 w 1465632"/>
                <a:gd name="connsiteY3" fmla="*/ 555303 h 555303"/>
                <a:gd name="connsiteX4" fmla="*/ 167127 w 1465632"/>
                <a:gd name="connsiteY4" fmla="*/ 539401 h 555303"/>
                <a:gd name="connsiteX0" fmla="*/ 103889 w 1402394"/>
                <a:gd name="connsiteY0" fmla="*/ 539401 h 555303"/>
                <a:gd name="connsiteX1" fmla="*/ 94246 w 1402394"/>
                <a:gd name="connsiteY1" fmla="*/ 62323 h 555303"/>
                <a:gd name="connsiteX2" fmla="*/ 1401232 w 1402394"/>
                <a:gd name="connsiteY2" fmla="*/ 14615 h 555303"/>
                <a:gd name="connsiteX3" fmla="*/ 1402394 w 1402394"/>
                <a:gd name="connsiteY3" fmla="*/ 555303 h 555303"/>
                <a:gd name="connsiteX4" fmla="*/ 103889 w 1402394"/>
                <a:gd name="connsiteY4" fmla="*/ 539401 h 555303"/>
                <a:gd name="connsiteX0" fmla="*/ 10083 w 1308588"/>
                <a:gd name="connsiteY0" fmla="*/ 539401 h 555303"/>
                <a:gd name="connsiteX1" fmla="*/ 440 w 1308588"/>
                <a:gd name="connsiteY1" fmla="*/ 62323 h 555303"/>
                <a:gd name="connsiteX2" fmla="*/ 1307426 w 1308588"/>
                <a:gd name="connsiteY2" fmla="*/ 14615 h 555303"/>
                <a:gd name="connsiteX3" fmla="*/ 1308588 w 1308588"/>
                <a:gd name="connsiteY3" fmla="*/ 555303 h 555303"/>
                <a:gd name="connsiteX4" fmla="*/ 10083 w 1308588"/>
                <a:gd name="connsiteY4" fmla="*/ 539401 h 555303"/>
                <a:gd name="connsiteX0" fmla="*/ 10083 w 1308588"/>
                <a:gd name="connsiteY0" fmla="*/ 526155 h 542057"/>
                <a:gd name="connsiteX1" fmla="*/ 440 w 1308588"/>
                <a:gd name="connsiteY1" fmla="*/ 49077 h 542057"/>
                <a:gd name="connsiteX2" fmla="*/ 1307426 w 1308588"/>
                <a:gd name="connsiteY2" fmla="*/ 1369 h 542057"/>
                <a:gd name="connsiteX3" fmla="*/ 1308588 w 1308588"/>
                <a:gd name="connsiteY3" fmla="*/ 542057 h 542057"/>
                <a:gd name="connsiteX4" fmla="*/ 10083 w 1308588"/>
                <a:gd name="connsiteY4" fmla="*/ 526155 h 542057"/>
                <a:gd name="connsiteX0" fmla="*/ 10083 w 1308588"/>
                <a:gd name="connsiteY0" fmla="*/ 528578 h 544480"/>
                <a:gd name="connsiteX1" fmla="*/ 440 w 1308588"/>
                <a:gd name="connsiteY1" fmla="*/ 11743 h 544480"/>
                <a:gd name="connsiteX2" fmla="*/ 1307426 w 1308588"/>
                <a:gd name="connsiteY2" fmla="*/ 3792 h 544480"/>
                <a:gd name="connsiteX3" fmla="*/ 1308588 w 1308588"/>
                <a:gd name="connsiteY3" fmla="*/ 544480 h 544480"/>
                <a:gd name="connsiteX4" fmla="*/ 10083 w 1308588"/>
                <a:gd name="connsiteY4" fmla="*/ 528578 h 544480"/>
                <a:gd name="connsiteX0" fmla="*/ 627 w 1299132"/>
                <a:gd name="connsiteY0" fmla="*/ 528578 h 544480"/>
                <a:gd name="connsiteX1" fmla="*/ 7418 w 1299132"/>
                <a:gd name="connsiteY1" fmla="*/ 11743 h 544480"/>
                <a:gd name="connsiteX2" fmla="*/ 1297970 w 1299132"/>
                <a:gd name="connsiteY2" fmla="*/ 3792 h 544480"/>
                <a:gd name="connsiteX3" fmla="*/ 1299132 w 1299132"/>
                <a:gd name="connsiteY3" fmla="*/ 544480 h 544480"/>
                <a:gd name="connsiteX4" fmla="*/ 627 w 1299132"/>
                <a:gd name="connsiteY4" fmla="*/ 528578 h 544480"/>
                <a:gd name="connsiteX0" fmla="*/ 4070 w 1292714"/>
                <a:gd name="connsiteY0" fmla="*/ 528578 h 544480"/>
                <a:gd name="connsiteX1" fmla="*/ 1000 w 1292714"/>
                <a:gd name="connsiteY1" fmla="*/ 11743 h 544480"/>
                <a:gd name="connsiteX2" fmla="*/ 1291552 w 1292714"/>
                <a:gd name="connsiteY2" fmla="*/ 3792 h 544480"/>
                <a:gd name="connsiteX3" fmla="*/ 1292714 w 1292714"/>
                <a:gd name="connsiteY3" fmla="*/ 544480 h 544480"/>
                <a:gd name="connsiteX4" fmla="*/ 4070 w 1292714"/>
                <a:gd name="connsiteY4" fmla="*/ 528578 h 544480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4070 w 1292714"/>
                <a:gd name="connsiteY0" fmla="*/ 552432 h 554658"/>
                <a:gd name="connsiteX1" fmla="*/ 1000 w 1292714"/>
                <a:gd name="connsiteY1" fmla="*/ 11743 h 554658"/>
                <a:gd name="connsiteX2" fmla="*/ 1291552 w 1292714"/>
                <a:gd name="connsiteY2" fmla="*/ 3792 h 554658"/>
                <a:gd name="connsiteX3" fmla="*/ 1292714 w 1292714"/>
                <a:gd name="connsiteY3" fmla="*/ 544480 h 554658"/>
                <a:gd name="connsiteX4" fmla="*/ 4070 w 1292714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  <a:gd name="connsiteX0" fmla="*/ 1890 w 1293821"/>
                <a:gd name="connsiteY0" fmla="*/ 552432 h 554658"/>
                <a:gd name="connsiteX1" fmla="*/ 2107 w 1293821"/>
                <a:gd name="connsiteY1" fmla="*/ 11743 h 554658"/>
                <a:gd name="connsiteX2" fmla="*/ 1292659 w 1293821"/>
                <a:gd name="connsiteY2" fmla="*/ 3792 h 554658"/>
                <a:gd name="connsiteX3" fmla="*/ 1293821 w 1293821"/>
                <a:gd name="connsiteY3" fmla="*/ 544480 h 554658"/>
                <a:gd name="connsiteX4" fmla="*/ 1890 w 1293821"/>
                <a:gd name="connsiteY4" fmla="*/ 552432 h 5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821" h="554658">
                  <a:moveTo>
                    <a:pt x="1890" y="552432"/>
                  </a:moveTo>
                  <a:cubicBezTo>
                    <a:pt x="-845" y="366902"/>
                    <a:pt x="-471" y="210525"/>
                    <a:pt x="2107" y="11743"/>
                  </a:cubicBezTo>
                  <a:cubicBezTo>
                    <a:pt x="210662" y="7767"/>
                    <a:pt x="873431" y="-6810"/>
                    <a:pt x="1292659" y="3792"/>
                  </a:cubicBezTo>
                  <a:cubicBezTo>
                    <a:pt x="1293046" y="184021"/>
                    <a:pt x="1293434" y="364251"/>
                    <a:pt x="1293821" y="544480"/>
                  </a:cubicBezTo>
                  <a:cubicBezTo>
                    <a:pt x="1067736" y="544480"/>
                    <a:pt x="646212" y="560383"/>
                    <a:pt x="1890" y="552432"/>
                  </a:cubicBezTo>
                  <a:close/>
                </a:path>
              </a:pathLst>
            </a:custGeom>
            <a:solidFill>
              <a:srgbClr val="3399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9" name="Straight Connector 14"/>
            <p:cNvCxnSpPr>
              <a:cxnSpLocks noChangeShapeType="1"/>
            </p:cNvCxnSpPr>
            <p:nvPr/>
          </p:nvCxnSpPr>
          <p:spPr bwMode="auto">
            <a:xfrm>
              <a:off x="2574700" y="4375568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19"/>
            <p:cNvCxnSpPr>
              <a:cxnSpLocks noChangeShapeType="1"/>
            </p:cNvCxnSpPr>
            <p:nvPr/>
          </p:nvCxnSpPr>
          <p:spPr bwMode="auto">
            <a:xfrm>
              <a:off x="2573072" y="1800643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TextBox 23"/>
            <p:cNvSpPr txBox="1">
              <a:spLocks noChangeArrowheads="1"/>
            </p:cNvSpPr>
            <p:nvPr/>
          </p:nvSpPr>
          <p:spPr bwMode="auto">
            <a:xfrm>
              <a:off x="5730623" y="1093036"/>
              <a:ext cx="960437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 Surface</a:t>
              </a:r>
            </a:p>
          </p:txBody>
        </p:sp>
        <p:sp>
          <p:nvSpPr>
            <p:cNvPr id="82" name="TextBox 24"/>
            <p:cNvSpPr txBox="1">
              <a:spLocks noChangeArrowheads="1"/>
            </p:cNvSpPr>
            <p:nvPr/>
          </p:nvSpPr>
          <p:spPr bwMode="auto">
            <a:xfrm>
              <a:off x="5735385" y="1648243"/>
              <a:ext cx="6719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Seabed</a:t>
              </a:r>
            </a:p>
          </p:txBody>
        </p:sp>
        <p:sp>
          <p:nvSpPr>
            <p:cNvPr id="83" name="TextBox 25"/>
            <p:cNvSpPr txBox="1">
              <a:spLocks noChangeArrowheads="1"/>
            </p:cNvSpPr>
            <p:nvPr/>
          </p:nvSpPr>
          <p:spPr bwMode="auto">
            <a:xfrm>
              <a:off x="5684585" y="4223168"/>
              <a:ext cx="1069975" cy="28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>
                  <a:solidFill>
                    <a:schemeClr val="tx1"/>
                  </a:solidFill>
                </a:rPr>
                <a:t>Top Reservoir</a:t>
              </a:r>
            </a:p>
          </p:txBody>
        </p:sp>
        <p:cxnSp>
          <p:nvCxnSpPr>
            <p:cNvPr id="84" name="Straight Connector 14"/>
            <p:cNvCxnSpPr>
              <a:cxnSpLocks noChangeShapeType="1"/>
            </p:cNvCxnSpPr>
            <p:nvPr/>
          </p:nvCxnSpPr>
          <p:spPr bwMode="auto">
            <a:xfrm>
              <a:off x="2576029" y="5203830"/>
              <a:ext cx="3125787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TextBox 25"/>
            <p:cNvSpPr txBox="1">
              <a:spLocks noChangeArrowheads="1"/>
            </p:cNvSpPr>
            <p:nvPr/>
          </p:nvSpPr>
          <p:spPr bwMode="auto">
            <a:xfrm>
              <a:off x="5693862" y="5075285"/>
              <a:ext cx="11496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100" dirty="0">
                  <a:solidFill>
                    <a:schemeClr val="tx1"/>
                  </a:solidFill>
                </a:rPr>
                <a:t>Base Reservoir</a:t>
              </a:r>
            </a:p>
          </p:txBody>
        </p:sp>
      </p:grpSp>
      <p:sp>
        <p:nvSpPr>
          <p:cNvPr id="3" name="Flowchart: Delay 2"/>
          <p:cNvSpPr/>
          <p:nvPr/>
        </p:nvSpPr>
        <p:spPr bwMode="auto">
          <a:xfrm rot="16200000">
            <a:off x="4035189" y="3418109"/>
            <a:ext cx="1313741" cy="596341"/>
          </a:xfrm>
          <a:prstGeom prst="flowChartDelay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633528" y="2668460"/>
            <a:ext cx="129309" cy="84311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840000"/>
            </a:camera>
            <a:lightRig rig="threePt" dir="t"/>
          </a:scene3d>
          <a:extLst/>
        </p:spPr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8927" name="TextBox 28"/>
          <p:cNvSpPr txBox="1">
            <a:spLocks noChangeArrowheads="1"/>
          </p:cNvSpPr>
          <p:nvPr/>
        </p:nvSpPr>
        <p:spPr bwMode="auto">
          <a:xfrm>
            <a:off x="2534400" y="3486568"/>
            <a:ext cx="998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 b="1" dirty="0">
                <a:solidFill>
                  <a:schemeClr val="tx1"/>
                </a:solidFill>
              </a:rPr>
              <a:t>Velocity change (reactivated fault)</a:t>
            </a:r>
          </a:p>
        </p:txBody>
      </p:sp>
      <p:cxnSp>
        <p:nvCxnSpPr>
          <p:cNvPr id="38933" name="Straight Arrow Connector 37"/>
          <p:cNvCxnSpPr>
            <a:cxnSpLocks noChangeShapeType="1"/>
          </p:cNvCxnSpPr>
          <p:nvPr/>
        </p:nvCxnSpPr>
        <p:spPr bwMode="auto">
          <a:xfrm flipH="1">
            <a:off x="2423860" y="1083093"/>
            <a:ext cx="9525" cy="45815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34" name="TextBox 38"/>
          <p:cNvSpPr txBox="1">
            <a:spLocks noChangeArrowheads="1"/>
          </p:cNvSpPr>
          <p:nvPr/>
        </p:nvSpPr>
        <p:spPr bwMode="auto">
          <a:xfrm rot="5400000">
            <a:off x="2014285" y="5097880"/>
            <a:ext cx="6175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</a:rPr>
              <a:t>Depth</a:t>
            </a:r>
          </a:p>
        </p:txBody>
      </p:sp>
      <p:cxnSp>
        <p:nvCxnSpPr>
          <p:cNvPr id="38947" name="Straight Arrow Connector 82"/>
          <p:cNvCxnSpPr>
            <a:cxnSpLocks noChangeShapeType="1"/>
          </p:cNvCxnSpPr>
          <p:nvPr/>
        </p:nvCxnSpPr>
        <p:spPr bwMode="auto">
          <a:xfrm flipV="1">
            <a:off x="3190623" y="3143668"/>
            <a:ext cx="360362" cy="3413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Box 54"/>
          <p:cNvSpPr txBox="1">
            <a:spLocks noChangeArrowheads="1"/>
          </p:cNvSpPr>
          <p:nvPr/>
        </p:nvSpPr>
        <p:spPr bwMode="auto">
          <a:xfrm>
            <a:off x="5007247" y="3443703"/>
            <a:ext cx="14454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100" b="1" dirty="0">
                <a:solidFill>
                  <a:schemeClr val="tx1"/>
                </a:solidFill>
              </a:rPr>
              <a:t>Velocity change (production-induced stress changes)</a:t>
            </a:r>
          </a:p>
        </p:txBody>
      </p: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3549734" y="1306763"/>
            <a:ext cx="147637" cy="3503613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3702134" y="1300413"/>
            <a:ext cx="147637" cy="350520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2630571" y="1297238"/>
            <a:ext cx="1065213" cy="350837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3710071" y="1292476"/>
            <a:ext cx="1063625" cy="350678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/>
          <p:cNvGrpSpPr/>
          <p:nvPr/>
        </p:nvGrpSpPr>
        <p:grpSpPr>
          <a:xfrm>
            <a:off x="2981140" y="4821867"/>
            <a:ext cx="2937471" cy="1164933"/>
            <a:chOff x="2981140" y="4821867"/>
            <a:chExt cx="2937471" cy="1164933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3709651" y="4821867"/>
              <a:ext cx="289855" cy="71575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2981140" y="5525135"/>
              <a:ext cx="2937471" cy="46166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Time shifts not present on far offsets,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and might vanish on full stack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0608" y="112401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487384" y="110884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pPr eaLnBrk="1" hangingPunct="1"/>
            <a:r>
              <a:rPr lang="nb-NO" altLang="en-US" sz="2800" dirty="0"/>
              <a:t>Scenarios for seismic </a:t>
            </a:r>
            <a:r>
              <a:rPr lang="nb-NO" altLang="en-US" sz="2800" dirty="0" err="1"/>
              <a:t>ray</a:t>
            </a:r>
            <a:r>
              <a:rPr lang="nb-NO" altLang="en-US" sz="2800" dirty="0"/>
              <a:t> </a:t>
            </a:r>
            <a:r>
              <a:rPr lang="nb-NO" altLang="en-US" sz="2800" dirty="0" err="1"/>
              <a:t>paths</a:t>
            </a:r>
            <a:endParaRPr lang="en-US" altLang="en-US" sz="2800" dirty="0"/>
          </a:p>
        </p:txBody>
      </p:sp>
      <p:grpSp>
        <p:nvGrpSpPr>
          <p:cNvPr id="90" name="Group 20"/>
          <p:cNvGrpSpPr>
            <a:grpSpLocks/>
          </p:cNvGrpSpPr>
          <p:nvPr/>
        </p:nvGrpSpPr>
        <p:grpSpPr bwMode="auto">
          <a:xfrm>
            <a:off x="2608023" y="4691488"/>
            <a:ext cx="4759389" cy="261610"/>
            <a:chOff x="711790" y="4694093"/>
            <a:chExt cx="3536939" cy="236877"/>
          </a:xfrm>
        </p:grpSpPr>
        <p:cxnSp>
          <p:nvCxnSpPr>
            <p:cNvPr id="91" name="Straight Connector 21"/>
            <p:cNvCxnSpPr>
              <a:cxnSpLocks noChangeShapeType="1"/>
            </p:cNvCxnSpPr>
            <p:nvPr/>
          </p:nvCxnSpPr>
          <p:spPr bwMode="auto">
            <a:xfrm>
              <a:off x="711790" y="4802909"/>
              <a:ext cx="2706255" cy="9237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" name="TextBox 1"/>
            <p:cNvSpPr txBox="1">
              <a:spLocks noChangeArrowheads="1"/>
            </p:cNvSpPr>
            <p:nvPr/>
          </p:nvSpPr>
          <p:spPr bwMode="auto">
            <a:xfrm>
              <a:off x="3417313" y="4694093"/>
              <a:ext cx="831416" cy="2368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nb-NO" altLang="en-US" sz="1100" dirty="0">
                  <a:solidFill>
                    <a:schemeClr val="tx1"/>
                  </a:solidFill>
                </a:rPr>
                <a:t>(</a:t>
              </a:r>
              <a:r>
                <a:rPr lang="nb-NO" altLang="en-US" sz="1100" dirty="0" err="1">
                  <a:solidFill>
                    <a:schemeClr val="tx1"/>
                  </a:solidFill>
                </a:rPr>
                <a:t>reflector</a:t>
              </a:r>
              <a:r>
                <a:rPr lang="nb-NO" altLang="en-US" sz="1100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sp>
        <p:nvSpPr>
          <p:cNvPr id="93" name="Rectangle 92"/>
          <p:cNvSpPr/>
          <p:nvPr/>
        </p:nvSpPr>
        <p:spPr>
          <a:xfrm>
            <a:off x="385275" y="2806007"/>
            <a:ext cx="1270274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altLang="en-US" sz="1600" dirty="0" err="1"/>
              <a:t>Overburden</a:t>
            </a:r>
            <a:r>
              <a:rPr lang="nb-NO" altLang="en-US" sz="1600" dirty="0"/>
              <a:t> </a:t>
            </a:r>
            <a:r>
              <a:rPr lang="nb-NO" altLang="en-US" sz="1600" dirty="0" err="1"/>
              <a:t>changes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013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/>
              <a:t>Synthetic 2D example (reservoir changes)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GB"/>
              <a:t>13 mars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1ADF8-24C3-4B2E-A86A-E1D00A1384E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Classification: Open	                              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00616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Vp, Base model</a:t>
            </a:r>
          </a:p>
        </p:txBody>
      </p:sp>
      <p:sp>
        <p:nvSpPr>
          <p:cNvPr id="4096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2D synthetic model (Snorre)</a:t>
            </a:r>
          </a:p>
        </p:txBody>
      </p:sp>
      <p:pic>
        <p:nvPicPr>
          <p:cNvPr id="4096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9" y="1635890"/>
            <a:ext cx="62261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71" y="1635890"/>
            <a:ext cx="6921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5933" r="4279" b="3455"/>
          <a:stretch>
            <a:fillRect/>
          </a:stretch>
        </p:blipFill>
        <p:spPr bwMode="auto">
          <a:xfrm>
            <a:off x="1484534" y="1870840"/>
            <a:ext cx="5821362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7165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98DCEE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A58D0C19-24D9-4AF6-AEDF-FDBA6E20F117}" vid="{2B5B6C45-2CCA-41CF-8B45-0972E52D6895}"/>
    </a:ext>
  </a:extLst>
</a:theme>
</file>

<file path=ppt/theme/theme2.xml><?xml version="1.0" encoding="utf-8"?>
<a:theme xmlns:a="http://schemas.openxmlformats.org/drawingml/2006/main" name="1_blank">
  <a:themeElements>
    <a:clrScheme name="blank 1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FFFFFF"/>
      </a:accent3>
      <a:accent4>
        <a:srgbClr val="2A2A2A"/>
      </a:accent4>
      <a:accent5>
        <a:srgbClr val="E2E2E2"/>
      </a:accent5>
      <a:accent6>
        <a:srgbClr val="394A71"/>
      </a:accent6>
      <a:hlink>
        <a:srgbClr val="4A18A4"/>
      </a:hlink>
      <a:folHlink>
        <a:srgbClr val="68E6FC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10962</TotalTime>
  <Words>1450</Words>
  <Application>Microsoft Office PowerPoint</Application>
  <PresentationFormat>On-screen Show (4:3)</PresentationFormat>
  <Paragraphs>447</Paragraphs>
  <Slides>36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Aparajita</vt:lpstr>
      <vt:lpstr>Arial</vt:lpstr>
      <vt:lpstr>Calibri</vt:lpstr>
      <vt:lpstr>Cambria Math</vt:lpstr>
      <vt:lpstr>Times New Roman</vt:lpstr>
      <vt:lpstr>Wingdings</vt:lpstr>
      <vt:lpstr>blank</vt:lpstr>
      <vt:lpstr>1_blank</vt:lpstr>
      <vt:lpstr>4D prestack time shifts </vt:lpstr>
      <vt:lpstr>Outline</vt:lpstr>
      <vt:lpstr>Outline</vt:lpstr>
      <vt:lpstr>Scenarios for seismic ray paths </vt:lpstr>
      <vt:lpstr>Scenarios for seismic ray paths</vt:lpstr>
      <vt:lpstr>Scenarios for seismic ray paths</vt:lpstr>
      <vt:lpstr>Scenarios for seismic ray paths</vt:lpstr>
      <vt:lpstr>Synthetic 2D example (reservoir changes)</vt:lpstr>
      <vt:lpstr>2D synthetic model (Snorre)</vt:lpstr>
      <vt:lpstr>FD-modelling</vt:lpstr>
      <vt:lpstr>Time shifts; near offsets</vt:lpstr>
      <vt:lpstr>Time shifts; near-mid offsets</vt:lpstr>
      <vt:lpstr>Time shifts; mid offsets</vt:lpstr>
      <vt:lpstr>Time shifts; far offsets (27-32 degs)</vt:lpstr>
      <vt:lpstr>Time shifts; ultrafar offsets</vt:lpstr>
      <vt:lpstr>Time shifts; full offset stack</vt:lpstr>
      <vt:lpstr>Outline</vt:lpstr>
      <vt:lpstr>PowerPoint Presentation</vt:lpstr>
      <vt:lpstr>Time shifts @ top reservoir (position vs offset)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SAGA-wells 2/4-14 and 2/4-15</vt:lpstr>
      <vt:lpstr>SAGA-wells 2/4-14 and 2/4-15</vt:lpstr>
      <vt:lpstr>PowerPoint Presentation</vt:lpstr>
      <vt:lpstr>Outline</vt:lpstr>
      <vt:lpstr>Time shifts (97-09) @ top reservoir; Snorre Field</vt:lpstr>
      <vt:lpstr>Poststack time shifts, IL 4800</vt:lpstr>
      <vt:lpstr>Prestack time shifts, IL 4800 @ TWT 2.9 s  (XL vs Offset) </vt:lpstr>
      <vt:lpstr>Outline</vt:lpstr>
      <vt:lpstr>Discussion / Conclusions</vt:lpstr>
      <vt:lpstr>Acknowledgments</vt:lpstr>
      <vt:lpstr>PowerPoint Presentation</vt:lpstr>
    </vt:vector>
  </TitlesOfParts>
  <Company>Statoil 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fault reactivation using time-lapse seismic data</dc:title>
  <dc:creator>Thomas Røste</dc:creator>
  <cp:lastModifiedBy>Thomas Røste</cp:lastModifiedBy>
  <cp:revision>125</cp:revision>
  <dcterms:created xsi:type="dcterms:W3CDTF">2017-03-13T11:29:27Z</dcterms:created>
  <dcterms:modified xsi:type="dcterms:W3CDTF">2017-05-15T13:08:20Z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tatus">
    <vt:lpwstr>Draft</vt:lpwstr>
  </property>
  <property fmtid="{D5CDD505-2E9C-101B-9397-08002B2CF9AE}" pid="3" name="Security Classification">
    <vt:lpwstr>Open</vt:lpwstr>
  </property>
  <property fmtid="{D5CDD505-2E9C-101B-9397-08002B2CF9AE}" pid="4" name="Author">
    <vt:lpwstr> </vt:lpwstr>
  </property>
  <property fmtid="{D5CDD505-2E9C-101B-9397-08002B2CF9AE}" pid="5" name="Created Date">
    <vt:lpwstr> </vt:lpwstr>
  </property>
  <property fmtid="{D5CDD505-2E9C-101B-9397-08002B2CF9AE}" pid="6" name="Document type">
    <vt:lpwstr>Presentation</vt:lpwstr>
  </property>
  <property fmtid="{D5CDD505-2E9C-101B-9397-08002B2CF9AE}" pid="7" name="Teamsite">
    <vt:bool>false</vt:bool>
  </property>
  <property fmtid="{D5CDD505-2E9C-101B-9397-08002B2CF9AE}" pid="8" name="Complete">
    <vt:lpwstr> </vt:lpwstr>
  </property>
  <property fmtid="{D5CDD505-2E9C-101B-9397-08002B2CF9AE}" pid="9" name="Edit">
    <vt:lpwstr> </vt:lpwstr>
  </property>
  <property fmtid="{D5CDD505-2E9C-101B-9397-08002B2CF9AE}" pid="10" name="TemplateParallel2010">
    <vt:bool>true</vt:bool>
  </property>
  <property fmtid="{D5CDD505-2E9C-101B-9397-08002B2CF9AE}" pid="11" name="TemplateColor">
    <vt:lpwstr>Grey</vt:lpwstr>
  </property>
  <property fmtid="{D5CDD505-2E9C-101B-9397-08002B2CF9AE}" pid="12" name="Pres Date">
    <vt:lpwstr>2017-03-13</vt:lpwstr>
  </property>
  <property fmtid="{D5CDD505-2E9C-101B-9397-08002B2CF9AE}" pid="13" name="Template">
    <vt:lpwstr>Statoil</vt:lpwstr>
  </property>
  <property fmtid="{D5CDD505-2E9C-101B-9397-08002B2CF9AE}" pid="14" name="filecustomeppt">
    <vt:lpwstr>true</vt:lpwstr>
  </property>
  <property fmtid="{D5CDD505-2E9C-101B-9397-08002B2CF9AE}" pid="15" name="PPTNew">
    <vt:lpwstr>8.3</vt:lpwstr>
  </property>
</Properties>
</file>