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5"/>
  </p:notesMasterIdLst>
  <p:sldIdLst>
    <p:sldId id="256" r:id="rId2"/>
    <p:sldId id="257" r:id="rId3"/>
    <p:sldId id="364" r:id="rId4"/>
    <p:sldId id="295" r:id="rId5"/>
    <p:sldId id="259" r:id="rId6"/>
    <p:sldId id="272" r:id="rId7"/>
    <p:sldId id="374" r:id="rId8"/>
    <p:sldId id="281" r:id="rId9"/>
    <p:sldId id="377" r:id="rId10"/>
    <p:sldId id="336" r:id="rId11"/>
    <p:sldId id="372" r:id="rId12"/>
    <p:sldId id="365" r:id="rId13"/>
    <p:sldId id="307" r:id="rId14"/>
    <p:sldId id="308" r:id="rId15"/>
    <p:sldId id="326" r:id="rId16"/>
    <p:sldId id="327" r:id="rId17"/>
    <p:sldId id="341" r:id="rId18"/>
    <p:sldId id="369" r:id="rId19"/>
    <p:sldId id="344" r:id="rId20"/>
    <p:sldId id="345" r:id="rId21"/>
    <p:sldId id="346" r:id="rId22"/>
    <p:sldId id="367" r:id="rId23"/>
    <p:sldId id="347" r:id="rId24"/>
    <p:sldId id="368" r:id="rId25"/>
    <p:sldId id="358" r:id="rId26"/>
    <p:sldId id="370" r:id="rId27"/>
    <p:sldId id="376" r:id="rId28"/>
    <p:sldId id="331" r:id="rId29"/>
    <p:sldId id="359" r:id="rId30"/>
    <p:sldId id="371" r:id="rId31"/>
    <p:sldId id="334" r:id="rId32"/>
    <p:sldId id="375" r:id="rId33"/>
    <p:sldId id="373" r:id="rId3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88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1.wmf"/><Relationship Id="rId1" Type="http://schemas.openxmlformats.org/officeDocument/2006/relationships/image" Target="../media/image73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75.wmf"/><Relationship Id="rId1" Type="http://schemas.openxmlformats.org/officeDocument/2006/relationships/image" Target="../media/image71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B1154-84B7-4213-8993-0AA0037E1F24}" type="datetimeFigureOut">
              <a:rPr lang="nb-NO" smtClean="0"/>
              <a:t>24.04.2017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02C6F-046D-46F0-9BB4-74FF5237EF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78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08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ECD5-25AC-4774-B632-0FF189AE82FC}" type="datetime1">
              <a:rPr lang="nb-NO" smtClean="0"/>
              <a:t>24.04.2017</a:t>
            </a:fld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4100-A095-442F-982E-F7E9FBE1C08E}" type="datetime1">
              <a:rPr lang="nb-NO" smtClean="0"/>
              <a:t>24.04.2017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852D-E9CC-4F9F-9249-B7FBA3F0ADF7}" type="datetime1">
              <a:rPr lang="nb-NO" smtClean="0"/>
              <a:t>24.04.2017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620D-584B-43D8-9CA2-BE28AB4D6500}" type="datetime1">
              <a:rPr lang="nb-NO" smtClean="0"/>
              <a:t>24.04.2017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A75-D157-4D08-9E69-3163C5E770C6}" type="datetime1">
              <a:rPr lang="nb-NO" smtClean="0"/>
              <a:t>24.04.2017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991F-600D-4512-85F2-6E157A382163}" type="datetime1">
              <a:rPr lang="nb-NO" smtClean="0"/>
              <a:t>24.04.2017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2193-983F-4DE8-AB28-21EA347F7C69}" type="datetime1">
              <a:rPr lang="nb-NO" smtClean="0"/>
              <a:t>24.04.2017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F6FE-4B9C-42A4-8C82-444703B050CC}" type="datetime1">
              <a:rPr lang="nb-NO" smtClean="0"/>
              <a:t>24.04.2017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CE-9D5D-4457-8381-27085B3DEA18}" type="datetime1">
              <a:rPr lang="nb-NO" smtClean="0"/>
              <a:t>24.04.2017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8883-6140-4BAE-92BB-BCD4D439145F}" type="datetime1">
              <a:rPr lang="nb-NO" smtClean="0"/>
              <a:t>24.04.2017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2A23-DB19-4F22-B0A6-2C84FD09346C}" type="datetime1">
              <a:rPr lang="nb-NO" smtClean="0"/>
              <a:t>24.04.2017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25C60B-C97B-46F3-BED8-41CFDDFC5FB9}" type="datetime1">
              <a:rPr lang="nb-NO" smtClean="0"/>
              <a:t>24.04.2017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8.wmf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4.wmf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79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73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7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oleObject" Target="../embeddings/oleObject55.bin"/><Relationship Id="rId7" Type="http://schemas.openxmlformats.org/officeDocument/2006/relationships/image" Target="../media/image85.png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8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png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1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11" Type="http://schemas.openxmlformats.org/officeDocument/2006/relationships/image" Target="../media/image25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3.wmf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584776" cy="1656184"/>
          </a:xfrm>
        </p:spPr>
        <p:txBody>
          <a:bodyPr/>
          <a:lstStyle/>
          <a:p>
            <a:r>
              <a:rPr lang="nb-NO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Shibo</a:t>
            </a:r>
            <a:r>
              <a:rPr lang="nb-NO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altLang="zh-C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Alexey </a:t>
            </a:r>
            <a:r>
              <a:rPr lang="en-US" altLang="zh-CN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Stovas</a:t>
            </a:r>
            <a:r>
              <a:rPr lang="en-US" altLang="zh-C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nb-NO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NTNU</a:t>
            </a:r>
          </a:p>
          <a:p>
            <a:r>
              <a:rPr lang="nb-NO" altLang="zh-C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b-NO" altLang="zh-C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nb-NO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.201</a:t>
            </a:r>
            <a:r>
              <a:rPr lang="en-US" altLang="zh-C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nb-NO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Trondheim</a:t>
            </a:r>
            <a:endParaRPr lang="nb-NO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</a:t>
            </a:fld>
            <a:endParaRPr lang="nb-NO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8680" y="22385"/>
            <a:ext cx="7846640" cy="1811287"/>
          </a:xfrm>
        </p:spPr>
        <p:txBody>
          <a:bodyPr/>
          <a:lstStyle/>
          <a:p>
            <a:r>
              <a:rPr lang="nb-NO" altLang="en-US" dirty="0" smtClean="0"/>
              <a:t>ROSE </a:t>
            </a:r>
            <a:r>
              <a:rPr lang="nb-NO" altLang="en-US" dirty="0" err="1" smtClean="0"/>
              <a:t>meeting</a:t>
            </a:r>
            <a:endParaRPr lang="nb-NO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057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1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10</a:t>
            </a:fld>
            <a:endParaRPr lang="nb-NO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991"/>
            <a:ext cx="3842721" cy="445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2F5897"/>
                </a:solidFill>
                <a:cs typeface="Arial" panose="020B0604020202020204" pitchFamily="34" charset="0"/>
              </a:rPr>
              <a:t>Smoothing induced Anisotropy</a:t>
            </a:r>
            <a:endParaRPr lang="nb-NO" sz="3200" dirty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60" y="1844824"/>
            <a:ext cx="40100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96686"/>
              </p:ext>
            </p:extLst>
          </p:nvPr>
        </p:nvGraphicFramePr>
        <p:xfrm>
          <a:off x="5762335" y="4437112"/>
          <a:ext cx="101123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6" name="Formel" r:id="rId5" imgW="622080" imgH="203040" progId="Equation.3">
                  <p:embed/>
                </p:oleObj>
              </mc:Choice>
              <mc:Fallback>
                <p:oleObj name="Formel" r:id="rId5" imgW="6220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335" y="4437112"/>
                        <a:ext cx="1011237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576196"/>
              </p:ext>
            </p:extLst>
          </p:nvPr>
        </p:nvGraphicFramePr>
        <p:xfrm>
          <a:off x="5546725" y="4941888"/>
          <a:ext cx="154781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7" name="Formel" r:id="rId7" imgW="952200" imgH="203040" progId="Equation.3">
                  <p:embed/>
                </p:oleObj>
              </mc:Choice>
              <mc:Fallback>
                <p:oleObj name="Formel" r:id="rId7" imgW="9522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4941888"/>
                        <a:ext cx="1547813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7164288" y="4581128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64288" y="5085184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67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11</a:t>
            </a:fld>
            <a:endParaRPr lang="nb-NO"/>
          </a:p>
        </p:txBody>
      </p:sp>
      <p:sp>
        <p:nvSpPr>
          <p:cNvPr id="4" name="Rectangle 3"/>
          <p:cNvSpPr/>
          <p:nvPr/>
        </p:nvSpPr>
        <p:spPr>
          <a:xfrm>
            <a:off x="683568" y="1402832"/>
            <a:ext cx="2691952" cy="2445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Straight Connector 4"/>
          <p:cNvCxnSpPr>
            <a:stCxn id="4" idx="1"/>
            <a:endCxn id="4" idx="3"/>
          </p:cNvCxnSpPr>
          <p:nvPr/>
        </p:nvCxnSpPr>
        <p:spPr>
          <a:xfrm>
            <a:off x="683568" y="2625807"/>
            <a:ext cx="26919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8129" y="1450958"/>
            <a:ext cx="20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Top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688128" y="2625807"/>
            <a:ext cx="171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Bottom</a:t>
            </a:r>
            <a:endParaRPr lang="nb-NO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939125"/>
              </p:ext>
            </p:extLst>
          </p:nvPr>
        </p:nvGraphicFramePr>
        <p:xfrm>
          <a:off x="755576" y="2120588"/>
          <a:ext cx="2446110" cy="2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7" name="Formel" r:id="rId3" imgW="2286000" imgH="228600" progId="Equation.3">
                  <p:embed/>
                </p:oleObj>
              </mc:Choice>
              <mc:Fallback>
                <p:oleObj name="Formel" r:id="rId3" imgW="228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20588"/>
                        <a:ext cx="2446110" cy="25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361395"/>
              </p:ext>
            </p:extLst>
          </p:nvPr>
        </p:nvGraphicFramePr>
        <p:xfrm>
          <a:off x="752426" y="3345197"/>
          <a:ext cx="2554288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8" name="Formel" r:id="rId5" imgW="2387520" imgH="228600" progId="Equation.3">
                  <p:embed/>
                </p:oleObj>
              </mc:Choice>
              <mc:Fallback>
                <p:oleObj name="Formel" r:id="rId5" imgW="2387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26" y="3345197"/>
                        <a:ext cx="2554288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35032"/>
            <a:ext cx="401324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599844"/>
              </p:ext>
            </p:extLst>
          </p:nvPr>
        </p:nvGraphicFramePr>
        <p:xfrm>
          <a:off x="4644008" y="5013176"/>
          <a:ext cx="101123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9" name="Formel" r:id="rId8" imgW="622080" imgH="203040" progId="Equation.3">
                  <p:embed/>
                </p:oleObj>
              </mc:Choice>
              <mc:Fallback>
                <p:oleObj name="Formel" r:id="rId8" imgW="6220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013176"/>
                        <a:ext cx="101123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245771"/>
              </p:ext>
            </p:extLst>
          </p:nvPr>
        </p:nvGraphicFramePr>
        <p:xfrm>
          <a:off x="4500563" y="5589240"/>
          <a:ext cx="154781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0" name="Formel" r:id="rId10" imgW="952200" imgH="203040" progId="Equation.3">
                  <p:embed/>
                </p:oleObj>
              </mc:Choice>
              <mc:Fallback>
                <p:oleObj name="Formel" r:id="rId10" imgW="95220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589240"/>
                        <a:ext cx="1547813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07130"/>
              </p:ext>
            </p:extLst>
          </p:nvPr>
        </p:nvGraphicFramePr>
        <p:xfrm>
          <a:off x="4921250" y="4602163"/>
          <a:ext cx="4540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1" name="Formel" r:id="rId12" imgW="279360" imgH="177480" progId="Equation.3">
                  <p:embed/>
                </p:oleObj>
              </mc:Choice>
              <mc:Fallback>
                <p:oleObj name="Formel" r:id="rId12" imgW="27936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4602163"/>
                        <a:ext cx="4540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6012160" y="4725144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12160" y="515719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77664" y="5733256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57200" y="0"/>
            <a:ext cx="8229600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2F5897"/>
                </a:solidFill>
                <a:cs typeface="Arial" panose="020B0604020202020204" pitchFamily="34" charset="0"/>
              </a:rPr>
              <a:t>Error test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36384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/>
          <a:lstStyle/>
          <a:p>
            <a:r>
              <a:rPr lang="nb-NO" dirty="0" err="1" smtClean="0"/>
              <a:t>Outline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391180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1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Preserved </a:t>
            </a:r>
            <a:r>
              <a:rPr lang="en-US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traveltime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smoothing (PTS)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2 PTS for VTI model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3 PTS for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ORT model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4 Numerical tests</a:t>
            </a: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5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Conclusions</a:t>
            </a:r>
          </a:p>
          <a:p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NTNU, Trondheim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12</a:t>
            </a:fld>
            <a:endParaRPr lang="nb-NO"/>
          </a:p>
        </p:txBody>
      </p:sp>
      <p:sp>
        <p:nvSpPr>
          <p:cNvPr id="7" name="Left Arrow 6"/>
          <p:cNvSpPr/>
          <p:nvPr/>
        </p:nvSpPr>
        <p:spPr>
          <a:xfrm>
            <a:off x="3275856" y="2960953"/>
            <a:ext cx="576064" cy="168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48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04664"/>
          </a:xfrm>
        </p:spPr>
        <p:txBody>
          <a:bodyPr/>
          <a:lstStyle/>
          <a:p>
            <a:r>
              <a:rPr lang="nb-NO" sz="2800" dirty="0" smtClean="0"/>
              <a:t>ORT </a:t>
            </a:r>
            <a:r>
              <a:rPr lang="nb-NO" sz="2800" dirty="0" err="1" smtClean="0"/>
              <a:t>model</a:t>
            </a:r>
            <a:r>
              <a:rPr lang="nb-NO" sz="2800" dirty="0" smtClean="0"/>
              <a:t> (</a:t>
            </a:r>
            <a:r>
              <a:rPr lang="nb-NO" sz="2800" dirty="0" err="1" smtClean="0"/>
              <a:t>no</a:t>
            </a:r>
            <a:r>
              <a:rPr lang="nb-NO" sz="2800" dirty="0" smtClean="0"/>
              <a:t> </a:t>
            </a:r>
            <a:r>
              <a:rPr lang="nb-NO" sz="2800" dirty="0" err="1" smtClean="0"/>
              <a:t>azimuthal</a:t>
            </a:r>
            <a:r>
              <a:rPr lang="nb-NO" sz="2800" dirty="0" smtClean="0"/>
              <a:t> </a:t>
            </a:r>
            <a:r>
              <a:rPr lang="nb-NO" sz="2800" dirty="0" err="1" smtClean="0"/>
              <a:t>variation</a:t>
            </a:r>
            <a:r>
              <a:rPr lang="nb-NO" sz="2800" dirty="0" smtClean="0"/>
              <a:t>)</a:t>
            </a:r>
            <a:endParaRPr lang="nb-NO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13</a:t>
            </a:fld>
            <a:endParaRPr lang="nb-NO"/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737"/>
              </p:ext>
            </p:extLst>
          </p:nvPr>
        </p:nvGraphicFramePr>
        <p:xfrm>
          <a:off x="179512" y="1124744"/>
          <a:ext cx="851251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6" name="Formel" r:id="rId3" imgW="6172200" imgH="469800" progId="Equation.3">
                  <p:embed/>
                </p:oleObj>
              </mc:Choice>
              <mc:Fallback>
                <p:oleObj name="Formel" r:id="rId3" imgW="61722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24744"/>
                        <a:ext cx="8512513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528" y="580756"/>
            <a:ext cx="312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Vertical</a:t>
            </a:r>
            <a:r>
              <a:rPr lang="nb-NO" dirty="0" smtClean="0"/>
              <a:t> </a:t>
            </a:r>
            <a:r>
              <a:rPr lang="nb-NO" dirty="0" err="1" smtClean="0"/>
              <a:t>slowness</a:t>
            </a:r>
            <a:r>
              <a:rPr lang="nb-NO" dirty="0" smtClean="0"/>
              <a:t> </a:t>
            </a:r>
            <a:r>
              <a:rPr lang="nb-NO" dirty="0" err="1" smtClean="0"/>
              <a:t>expension</a:t>
            </a:r>
            <a:endParaRPr lang="nb-NO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314527"/>
              </p:ext>
            </p:extLst>
          </p:nvPr>
        </p:nvGraphicFramePr>
        <p:xfrm>
          <a:off x="2411760" y="2803916"/>
          <a:ext cx="3108325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" name="Formel" r:id="rId5" imgW="2298600" imgH="2793960" progId="Equation.3">
                  <p:embed/>
                </p:oleObj>
              </mc:Choice>
              <mc:Fallback>
                <p:oleObj name="Formel" r:id="rId5" imgW="2298600" imgH="2793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803916"/>
                        <a:ext cx="3108325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9512" y="23488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define the depth dependent composite parameters: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Stovas (2015)</a:t>
            </a:r>
            <a:endParaRPr lang="nb-NO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649145"/>
              </p:ext>
            </p:extLst>
          </p:nvPr>
        </p:nvGraphicFramePr>
        <p:xfrm>
          <a:off x="6095560" y="4365104"/>
          <a:ext cx="2304256" cy="649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" name="Formel" r:id="rId7" imgW="1714320" imgH="482400" progId="Equation.3">
                  <p:embed/>
                </p:oleObj>
              </mc:Choice>
              <mc:Fallback>
                <p:oleObj name="Formel" r:id="rId7" imgW="1714320" imgH="482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560" y="4365104"/>
                        <a:ext cx="2304256" cy="649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1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NTNU, Trondheim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14</a:t>
            </a:fld>
            <a:endParaRPr lang="nb-NO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04664"/>
          </a:xfrm>
        </p:spPr>
        <p:txBody>
          <a:bodyPr/>
          <a:lstStyle/>
          <a:p>
            <a:r>
              <a:rPr lang="nb-NO" sz="2800" dirty="0" smtClean="0"/>
              <a:t>ORT </a:t>
            </a:r>
            <a:r>
              <a:rPr lang="nb-NO" sz="2800" dirty="0" err="1" smtClean="0"/>
              <a:t>model</a:t>
            </a:r>
            <a:r>
              <a:rPr lang="nb-NO" sz="2800" dirty="0" smtClean="0"/>
              <a:t> (</a:t>
            </a:r>
            <a:r>
              <a:rPr lang="nb-NO" sz="2800" dirty="0" err="1" smtClean="0"/>
              <a:t>no</a:t>
            </a:r>
            <a:r>
              <a:rPr lang="nb-NO" sz="2800" dirty="0" smtClean="0"/>
              <a:t> </a:t>
            </a:r>
            <a:r>
              <a:rPr lang="nb-NO" sz="2800" dirty="0" err="1" smtClean="0"/>
              <a:t>azimuthal</a:t>
            </a:r>
            <a:r>
              <a:rPr lang="nb-NO" sz="2800" dirty="0" smtClean="0"/>
              <a:t> </a:t>
            </a:r>
            <a:r>
              <a:rPr lang="nb-NO" sz="2800" dirty="0" err="1" smtClean="0"/>
              <a:t>variation</a:t>
            </a:r>
            <a:r>
              <a:rPr lang="nb-NO" sz="2800" dirty="0" smtClean="0"/>
              <a:t>)</a:t>
            </a:r>
            <a:endParaRPr lang="nb-NO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94937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convert these smoothed composite parameters into model parameters: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324292"/>
              </p:ext>
            </p:extLst>
          </p:nvPr>
        </p:nvGraphicFramePr>
        <p:xfrm>
          <a:off x="2843808" y="1628800"/>
          <a:ext cx="3351213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Formel" r:id="rId4" imgW="2082600" imgH="2793960" progId="Equation.3">
                  <p:embed/>
                </p:oleObj>
              </mc:Choice>
              <mc:Fallback>
                <p:oleObj name="Formel" r:id="rId4" imgW="2082600" imgH="2793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628800"/>
                        <a:ext cx="3351213" cy="450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3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15</a:t>
            </a:fld>
            <a:endParaRPr lang="nb-NO"/>
          </a:p>
        </p:txBody>
      </p:sp>
      <p:sp>
        <p:nvSpPr>
          <p:cNvPr id="4" name="Rectangle 3"/>
          <p:cNvSpPr/>
          <p:nvPr/>
        </p:nvSpPr>
        <p:spPr>
          <a:xfrm>
            <a:off x="459196" y="1201398"/>
            <a:ext cx="7200800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Straight Connector 4"/>
          <p:cNvCxnSpPr>
            <a:stCxn id="4" idx="1"/>
            <a:endCxn id="4" idx="3"/>
          </p:cNvCxnSpPr>
          <p:nvPr/>
        </p:nvCxnSpPr>
        <p:spPr>
          <a:xfrm>
            <a:off x="459196" y="2821578"/>
            <a:ext cx="7200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1628800"/>
            <a:ext cx="25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Top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755575" y="3244334"/>
            <a:ext cx="25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Bottom</a:t>
            </a:r>
            <a:endParaRPr lang="nb-NO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75435"/>
              </p:ext>
            </p:extLst>
          </p:nvPr>
        </p:nvGraphicFramePr>
        <p:xfrm>
          <a:off x="750888" y="2205038"/>
          <a:ext cx="63452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4" name="Formel" r:id="rId3" imgW="4686120" imgH="241200" progId="Equation.3">
                  <p:embed/>
                </p:oleObj>
              </mc:Choice>
              <mc:Fallback>
                <p:oleObj name="Formel" r:id="rId3" imgW="46861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0888" y="2205038"/>
                        <a:ext cx="6345237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408807"/>
              </p:ext>
            </p:extLst>
          </p:nvPr>
        </p:nvGraphicFramePr>
        <p:xfrm>
          <a:off x="658813" y="3860800"/>
          <a:ext cx="64674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5" name="Formel" r:id="rId5" imgW="4775040" imgH="241200" progId="Equation.3">
                  <p:embed/>
                </p:oleObj>
              </mc:Choice>
              <mc:Fallback>
                <p:oleObj name="Formel" r:id="rId5" imgW="477504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860800"/>
                        <a:ext cx="64674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4"/>
          <p:cNvSpPr txBox="1">
            <a:spLocks/>
          </p:cNvSpPr>
          <p:nvPr/>
        </p:nvSpPr>
        <p:spPr>
          <a:xfrm>
            <a:off x="457200" y="116632"/>
            <a:ext cx="8229600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z="2800" dirty="0" smtClean="0"/>
              <a:t>ORT </a:t>
            </a:r>
            <a:r>
              <a:rPr lang="nb-NO" sz="2800" dirty="0" err="1" smtClean="0"/>
              <a:t>model</a:t>
            </a:r>
            <a:r>
              <a:rPr lang="nb-NO" sz="2800" dirty="0" smtClean="0"/>
              <a:t> (</a:t>
            </a:r>
            <a:r>
              <a:rPr lang="nb-NO" sz="2800" dirty="0" err="1" smtClean="0"/>
              <a:t>no</a:t>
            </a:r>
            <a:r>
              <a:rPr lang="nb-NO" sz="2800" dirty="0" smtClean="0"/>
              <a:t> </a:t>
            </a:r>
            <a:r>
              <a:rPr lang="nb-NO" sz="2800" dirty="0" err="1" smtClean="0"/>
              <a:t>azimuthal</a:t>
            </a:r>
            <a:r>
              <a:rPr lang="nb-NO" sz="2800" dirty="0" smtClean="0"/>
              <a:t> </a:t>
            </a:r>
            <a:r>
              <a:rPr lang="nb-NO" sz="2800" dirty="0" err="1" smtClean="0"/>
              <a:t>variation</a:t>
            </a:r>
            <a:r>
              <a:rPr lang="nb-NO" sz="2800" dirty="0" smtClean="0"/>
              <a:t>)</a:t>
            </a:r>
            <a:endParaRPr lang="nb-NO" sz="2800" dirty="0"/>
          </a:p>
        </p:txBody>
      </p:sp>
      <p:sp>
        <p:nvSpPr>
          <p:cNvPr id="8" name="Rectangle 7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393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16</a:t>
            </a:fld>
            <a:endParaRPr lang="nb-NO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2960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3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17</a:t>
            </a:fld>
            <a:endParaRPr lang="nb-NO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1718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00" y="331536"/>
            <a:ext cx="32480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00" y="2350836"/>
            <a:ext cx="3248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00" y="4265361"/>
            <a:ext cx="32575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92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18</a:t>
            </a:fld>
            <a:endParaRPr lang="nb-NO"/>
          </a:p>
        </p:txBody>
      </p:sp>
      <p:sp>
        <p:nvSpPr>
          <p:cNvPr id="4" name="Rectangle 3"/>
          <p:cNvSpPr/>
          <p:nvPr/>
        </p:nvSpPr>
        <p:spPr>
          <a:xfrm>
            <a:off x="459196" y="1201398"/>
            <a:ext cx="7200800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Straight Connector 4"/>
          <p:cNvCxnSpPr>
            <a:stCxn id="4" idx="1"/>
            <a:endCxn id="4" idx="3"/>
          </p:cNvCxnSpPr>
          <p:nvPr/>
        </p:nvCxnSpPr>
        <p:spPr>
          <a:xfrm>
            <a:off x="459196" y="2821578"/>
            <a:ext cx="7200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1628800"/>
            <a:ext cx="25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Top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755575" y="3244334"/>
            <a:ext cx="255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Bottom</a:t>
            </a:r>
            <a:endParaRPr lang="nb-NO" dirty="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57200" y="116632"/>
            <a:ext cx="8229600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z="2800" dirty="0" smtClean="0"/>
              <a:t>ORT </a:t>
            </a:r>
            <a:r>
              <a:rPr lang="nb-NO" sz="2800" dirty="0" err="1" smtClean="0"/>
              <a:t>model</a:t>
            </a:r>
            <a:r>
              <a:rPr lang="nb-NO" sz="2800" dirty="0" smtClean="0"/>
              <a:t> (</a:t>
            </a:r>
            <a:r>
              <a:rPr lang="nb-NO" sz="2800" dirty="0" err="1" smtClean="0"/>
              <a:t>azimuthal</a:t>
            </a:r>
            <a:r>
              <a:rPr lang="nb-NO" sz="2800" dirty="0" smtClean="0"/>
              <a:t> </a:t>
            </a:r>
            <a:r>
              <a:rPr lang="nb-NO" sz="2800" dirty="0" err="1" smtClean="0"/>
              <a:t>variation</a:t>
            </a:r>
            <a:r>
              <a:rPr lang="nb-NO" sz="2800" dirty="0" smtClean="0"/>
              <a:t>)</a:t>
            </a:r>
            <a:endParaRPr lang="nb-NO" sz="2800" dirty="0"/>
          </a:p>
        </p:txBody>
      </p:sp>
      <p:sp>
        <p:nvSpPr>
          <p:cNvPr id="8" name="Rectangle 7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 </a:t>
            </a:r>
            <a:endParaRPr lang="nb-NO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45436"/>
              </p:ext>
            </p:extLst>
          </p:nvPr>
        </p:nvGraphicFramePr>
        <p:xfrm>
          <a:off x="498833" y="4005064"/>
          <a:ext cx="71215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8" name="Formel" r:id="rId3" imgW="5257800" imgH="279360" progId="Equation.3">
                  <p:embed/>
                </p:oleObj>
              </mc:Choice>
              <mc:Fallback>
                <p:oleObj name="Formel" r:id="rId3" imgW="5257800" imgH="2793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33" y="4005064"/>
                        <a:ext cx="71215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08012"/>
              </p:ext>
            </p:extLst>
          </p:nvPr>
        </p:nvGraphicFramePr>
        <p:xfrm>
          <a:off x="603608" y="2276872"/>
          <a:ext cx="69119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9" name="Formel" r:id="rId5" imgW="5105160" imgH="279360" progId="Equation.3">
                  <p:embed/>
                </p:oleObj>
              </mc:Choice>
              <mc:Fallback>
                <p:oleObj name="Formel" r:id="rId5" imgW="510516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08" y="2276872"/>
                        <a:ext cx="69119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57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19</a:t>
            </a:fld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256430"/>
              </p:ext>
            </p:extLst>
          </p:nvPr>
        </p:nvGraphicFramePr>
        <p:xfrm>
          <a:off x="487008" y="2924944"/>
          <a:ext cx="82375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0" name="Formel" r:id="rId3" imgW="7061040" imgH="711000" progId="Equation.3">
                  <p:embed/>
                </p:oleObj>
              </mc:Choice>
              <mc:Fallback>
                <p:oleObj name="Formel" r:id="rId3" imgW="706104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008" y="2924944"/>
                        <a:ext cx="8237538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037484"/>
              </p:ext>
            </p:extLst>
          </p:nvPr>
        </p:nvGraphicFramePr>
        <p:xfrm>
          <a:off x="3491880" y="1142037"/>
          <a:ext cx="1625990" cy="72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1" name="Formel" r:id="rId5" imgW="1028520" imgH="457200" progId="Equation.3">
                  <p:embed/>
                </p:oleObj>
              </mc:Choice>
              <mc:Fallback>
                <p:oleObj name="Formel" r:id="rId5" imgW="10285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1880" y="1142037"/>
                        <a:ext cx="1625990" cy="72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008" y="131870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rgbClr val="2F5897"/>
                </a:solidFill>
              </a:rPr>
              <a:t>Clockwise</a:t>
            </a:r>
            <a:r>
              <a:rPr lang="nb-NO" dirty="0" smtClean="0">
                <a:solidFill>
                  <a:srgbClr val="2F5897"/>
                </a:solidFill>
              </a:rPr>
              <a:t>  </a:t>
            </a:r>
            <a:r>
              <a:rPr lang="nb-NO" dirty="0" err="1" smtClean="0">
                <a:solidFill>
                  <a:srgbClr val="2F5897"/>
                </a:solidFill>
              </a:rPr>
              <a:t>roatation</a:t>
            </a:r>
            <a:endParaRPr lang="nb-NO" dirty="0">
              <a:solidFill>
                <a:srgbClr val="2F5897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33168" y="0"/>
            <a:ext cx="8229600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z="2800" dirty="0" smtClean="0"/>
              <a:t>ORT </a:t>
            </a:r>
            <a:r>
              <a:rPr lang="nb-NO" sz="2800" dirty="0" err="1" smtClean="0"/>
              <a:t>model</a:t>
            </a:r>
            <a:r>
              <a:rPr lang="nb-NO" sz="2800" dirty="0" smtClean="0"/>
              <a:t> (</a:t>
            </a:r>
            <a:r>
              <a:rPr lang="nb-NO" sz="2800" dirty="0" err="1" smtClean="0"/>
              <a:t>azimuthal</a:t>
            </a:r>
            <a:r>
              <a:rPr lang="nb-NO" sz="2800" dirty="0" smtClean="0"/>
              <a:t> </a:t>
            </a:r>
            <a:r>
              <a:rPr lang="nb-NO" sz="2800" dirty="0" err="1" smtClean="0"/>
              <a:t>variation</a:t>
            </a:r>
            <a:r>
              <a:rPr lang="nb-NO" sz="2800" dirty="0" smtClean="0"/>
              <a:t>)</a:t>
            </a:r>
            <a:endParaRPr lang="nb-NO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603113"/>
              </p:ext>
            </p:extLst>
          </p:nvPr>
        </p:nvGraphicFramePr>
        <p:xfrm>
          <a:off x="3419872" y="4432488"/>
          <a:ext cx="325689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2" name="Formel" r:id="rId7" imgW="2412720" imgH="266400" progId="Equation.3">
                  <p:embed/>
                </p:oleObj>
              </mc:Choice>
              <mc:Fallback>
                <p:oleObj name="Formel" r:id="rId7" imgW="241272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432488"/>
                        <a:ext cx="3256892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e 9"/>
          <p:cNvSpPr/>
          <p:nvPr/>
        </p:nvSpPr>
        <p:spPr>
          <a:xfrm rot="16200000">
            <a:off x="4644008" y="-675455"/>
            <a:ext cx="360040" cy="669674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Brace 10"/>
          <p:cNvSpPr/>
          <p:nvPr/>
        </p:nvSpPr>
        <p:spPr>
          <a:xfrm rot="5400000">
            <a:off x="2627784" y="2708920"/>
            <a:ext cx="504056" cy="28083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4814336" y="2060848"/>
            <a:ext cx="15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2F5897"/>
                </a:solidFill>
              </a:rPr>
              <a:t>Part One</a:t>
            </a:r>
            <a:endParaRPr lang="nb-NO" dirty="0">
              <a:solidFill>
                <a:srgbClr val="2F589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0880" y="4509120"/>
            <a:ext cx="15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2F5897"/>
                </a:solidFill>
              </a:rPr>
              <a:t>Part </a:t>
            </a:r>
            <a:r>
              <a:rPr lang="nb-NO" dirty="0" err="1" smtClean="0">
                <a:solidFill>
                  <a:srgbClr val="2F5897"/>
                </a:solidFill>
              </a:rPr>
              <a:t>Two</a:t>
            </a:r>
            <a:endParaRPr lang="nb-NO" dirty="0">
              <a:solidFill>
                <a:srgbClr val="2F589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5016" y="5445224"/>
            <a:ext cx="15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2F5897"/>
                </a:solidFill>
              </a:rPr>
              <a:t>Part One</a:t>
            </a:r>
            <a:endParaRPr lang="nb-NO" dirty="0">
              <a:solidFill>
                <a:srgbClr val="2F5897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398234"/>
              </p:ext>
            </p:extLst>
          </p:nvPr>
        </p:nvGraphicFramePr>
        <p:xfrm>
          <a:off x="5199386" y="5475108"/>
          <a:ext cx="11160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3" name="Formel" r:id="rId9" imgW="825480" imgH="228600" progId="Equation.3">
                  <p:embed/>
                </p:oleObj>
              </mc:Choice>
              <mc:Fallback>
                <p:oleObj name="Formel" r:id="rId9" imgW="8254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386" y="5475108"/>
                        <a:ext cx="111601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67826" y="6011996"/>
            <a:ext cx="155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2F5897"/>
                </a:solidFill>
              </a:rPr>
              <a:t>Part </a:t>
            </a:r>
            <a:r>
              <a:rPr lang="nb-NO" dirty="0" err="1" smtClean="0">
                <a:solidFill>
                  <a:srgbClr val="2F5897"/>
                </a:solidFill>
              </a:rPr>
              <a:t>Two</a:t>
            </a:r>
            <a:endParaRPr lang="nb-NO" dirty="0">
              <a:solidFill>
                <a:srgbClr val="2F5897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403653"/>
              </p:ext>
            </p:extLst>
          </p:nvPr>
        </p:nvGraphicFramePr>
        <p:xfrm>
          <a:off x="5225690" y="6033149"/>
          <a:ext cx="8572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4" name="Formel" r:id="rId11" imgW="634680" imgH="241200" progId="Equation.3">
                  <p:embed/>
                </p:oleObj>
              </mc:Choice>
              <mc:Fallback>
                <p:oleObj name="Formel" r:id="rId11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690" y="6033149"/>
                        <a:ext cx="8572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4824028" y="5517232"/>
            <a:ext cx="2520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ight Arrow 18"/>
          <p:cNvSpPr/>
          <p:nvPr/>
        </p:nvSpPr>
        <p:spPr>
          <a:xfrm>
            <a:off x="4851550" y="6088650"/>
            <a:ext cx="2520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7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9" y="679671"/>
            <a:ext cx="9437518" cy="648072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Preserved </a:t>
            </a:r>
            <a:r>
              <a:rPr lang="en-US" sz="2400" dirty="0" err="1" smtClean="0">
                <a:effectLst/>
              </a:rPr>
              <a:t>Traveltime</a:t>
            </a:r>
            <a:r>
              <a:rPr lang="en-US" sz="2400" dirty="0" smtClean="0">
                <a:effectLst/>
              </a:rPr>
              <a:t> Smoothing (PTS) on orthorhombic media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340768"/>
            <a:ext cx="8682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000" dirty="0" smtClean="0">
              <a:solidFill>
                <a:srgbClr val="2F58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Objectives</a:t>
            </a:r>
            <a:r>
              <a:rPr lang="nb-NO" sz="2000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nb-NO" sz="2000" dirty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nb-NO" sz="2000" dirty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smtClean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nb-NO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1 Smoothing the properties in anisotropic model (ORT).</a:t>
            </a:r>
            <a:endParaRPr lang="en-US" sz="20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        2 </a:t>
            </a:r>
            <a:r>
              <a:rPr lang="en-US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Preserve the </a:t>
            </a:r>
            <a:r>
              <a:rPr lang="en-US" sz="20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traveltime</a:t>
            </a:r>
            <a:r>
              <a:rPr lang="en-US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000" dirty="0">
                <a:solidFill>
                  <a:srgbClr val="2F5897"/>
                </a:solidFill>
                <a:cs typeface="Arial" panose="020B0604020202020204" pitchFamily="34" charset="0"/>
              </a:rPr>
              <a:t>at </a:t>
            </a:r>
            <a:r>
              <a:rPr lang="nb-NO" sz="2000" dirty="0" err="1">
                <a:solidFill>
                  <a:srgbClr val="2F5897"/>
                </a:solidFill>
                <a:cs typeface="Arial" panose="020B0604020202020204" pitchFamily="34" charset="0"/>
              </a:rPr>
              <a:t>the</a:t>
            </a:r>
            <a:r>
              <a:rPr lang="nb-NO" sz="2000" dirty="0">
                <a:solidFill>
                  <a:srgbClr val="2F5897"/>
                </a:solidFill>
                <a:cs typeface="Arial" panose="020B0604020202020204" pitchFamily="34" charset="0"/>
              </a:rPr>
              <a:t> </a:t>
            </a:r>
            <a:r>
              <a:rPr lang="nb-NO" sz="20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discontinuities</a:t>
            </a:r>
            <a:r>
              <a:rPr lang="nb-NO" sz="2000" dirty="0" smtClean="0">
                <a:solidFill>
                  <a:srgbClr val="2F5897"/>
                </a:solidFill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7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20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0"/>
            <a:ext cx="8363272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Step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endParaRPr lang="nb-NO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208676"/>
              </p:ext>
            </p:extLst>
          </p:nvPr>
        </p:nvGraphicFramePr>
        <p:xfrm>
          <a:off x="611560" y="1628800"/>
          <a:ext cx="3456384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3" name="Formel" r:id="rId3" imgW="2133360" imgH="1777680" progId="Equation.3">
                  <p:embed/>
                </p:oleObj>
              </mc:Choice>
              <mc:Fallback>
                <p:oleObj name="Formel" r:id="rId3" imgW="2133360" imgH="1777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628800"/>
                        <a:ext cx="3456384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60121"/>
              </p:ext>
            </p:extLst>
          </p:nvPr>
        </p:nvGraphicFramePr>
        <p:xfrm>
          <a:off x="4716016" y="1556792"/>
          <a:ext cx="3288880" cy="3016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4" name="Formel" r:id="rId5" imgW="2158920" imgH="1981080" progId="Equation.3">
                  <p:embed/>
                </p:oleObj>
              </mc:Choice>
              <mc:Fallback>
                <p:oleObj name="Formel" r:id="rId5" imgW="2158920" imgH="1981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556792"/>
                        <a:ext cx="3288880" cy="3016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34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21</a:t>
            </a:fld>
            <a:endParaRPr lang="nb-NO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5341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33168" y="0"/>
            <a:ext cx="8229600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z="2800" dirty="0" err="1" smtClean="0"/>
              <a:t>Composite</a:t>
            </a:r>
            <a:r>
              <a:rPr lang="nb-NO" sz="2800" dirty="0" smtClean="0"/>
              <a:t> parameters </a:t>
            </a:r>
            <a:r>
              <a:rPr lang="nb-NO" sz="2800" dirty="0" err="1" smtClean="0"/>
              <a:t>smoothing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96683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22</a:t>
            </a:fld>
            <a:endParaRPr lang="nb-NO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734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33168" y="0"/>
            <a:ext cx="8229600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z="2800" dirty="0" err="1" smtClean="0"/>
              <a:t>Smoothing</a:t>
            </a:r>
            <a:r>
              <a:rPr lang="nb-NO" sz="2800" dirty="0" smtClean="0"/>
              <a:t> for </a:t>
            </a:r>
            <a:r>
              <a:rPr lang="nb-NO" sz="2800" dirty="0" err="1" smtClean="0"/>
              <a:t>velocities</a:t>
            </a:r>
            <a:r>
              <a:rPr lang="nb-NO" sz="2800" dirty="0" smtClean="0"/>
              <a:t> and </a:t>
            </a:r>
            <a:r>
              <a:rPr lang="nb-NO" sz="2800" dirty="0" err="1" smtClean="0"/>
              <a:t>azimuth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680968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23</a:t>
            </a:fld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323517"/>
              </p:ext>
            </p:extLst>
          </p:nvPr>
        </p:nvGraphicFramePr>
        <p:xfrm>
          <a:off x="755576" y="2276872"/>
          <a:ext cx="3250008" cy="155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5" name="Formel" r:id="rId3" imgW="2095200" imgH="1002960" progId="Equation.3">
                  <p:embed/>
                </p:oleObj>
              </mc:Choice>
              <mc:Fallback>
                <p:oleObj name="Formel" r:id="rId3" imgW="2095200" imgH="1002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2276872"/>
                        <a:ext cx="3250008" cy="1555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942840"/>
              </p:ext>
            </p:extLst>
          </p:nvPr>
        </p:nvGraphicFramePr>
        <p:xfrm>
          <a:off x="4788024" y="3645024"/>
          <a:ext cx="174952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6" name="Formel" r:id="rId5" imgW="1041120" imgH="685800" progId="Equation.3">
                  <p:embed/>
                </p:oleObj>
              </mc:Choice>
              <mc:Fallback>
                <p:oleObj name="Formel" r:id="rId5" imgW="104112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8024" y="3645024"/>
                        <a:ext cx="1749528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59179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(Stovas, 2015)</a:t>
            </a:r>
            <a:endParaRPr lang="nb-NO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0"/>
            <a:ext cx="8363272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Step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9807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rgbClr val="2F5897"/>
                </a:solidFill>
              </a:rPr>
              <a:t>Least</a:t>
            </a:r>
            <a:r>
              <a:rPr lang="nb-NO" dirty="0" smtClean="0">
                <a:solidFill>
                  <a:srgbClr val="2F5897"/>
                </a:solidFill>
              </a:rPr>
              <a:t> </a:t>
            </a:r>
            <a:r>
              <a:rPr lang="nb-NO" dirty="0" err="1" smtClean="0">
                <a:solidFill>
                  <a:srgbClr val="2F5897"/>
                </a:solidFill>
              </a:rPr>
              <a:t>squares</a:t>
            </a:r>
            <a:r>
              <a:rPr lang="nb-NO" dirty="0" smtClean="0">
                <a:solidFill>
                  <a:srgbClr val="2F5897"/>
                </a:solidFill>
              </a:rPr>
              <a:t> </a:t>
            </a:r>
            <a:r>
              <a:rPr lang="nb-NO" dirty="0" err="1" smtClean="0">
                <a:solidFill>
                  <a:srgbClr val="2F5897"/>
                </a:solidFill>
              </a:rPr>
              <a:t>method</a:t>
            </a:r>
            <a:endParaRPr lang="nb-NO" dirty="0">
              <a:solidFill>
                <a:srgbClr val="2F5897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52852"/>
              </p:ext>
            </p:extLst>
          </p:nvPr>
        </p:nvGraphicFramePr>
        <p:xfrm>
          <a:off x="3419872" y="1051610"/>
          <a:ext cx="10461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7" name="Formel" r:id="rId7" imgW="622080" imgH="177480" progId="Equation.3">
                  <p:embed/>
                </p:oleObj>
              </mc:Choice>
              <mc:Fallback>
                <p:oleObj name="Formel" r:id="rId7" imgW="6220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051610"/>
                        <a:ext cx="10461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724691"/>
              </p:ext>
            </p:extLst>
          </p:nvPr>
        </p:nvGraphicFramePr>
        <p:xfrm>
          <a:off x="755576" y="4437112"/>
          <a:ext cx="2542350" cy="359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8" name="Formel" r:id="rId9" imgW="1701720" imgH="241200" progId="Equation.3">
                  <p:embed/>
                </p:oleObj>
              </mc:Choice>
              <mc:Fallback>
                <p:oleObj name="Formel" r:id="rId9" imgW="17017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437112"/>
                        <a:ext cx="2542350" cy="359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54145"/>
              </p:ext>
            </p:extLst>
          </p:nvPr>
        </p:nvGraphicFramePr>
        <p:xfrm>
          <a:off x="916652" y="5157192"/>
          <a:ext cx="21066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9" name="Formel" r:id="rId11" imgW="1409400" imgH="266400" progId="Equation.3">
                  <p:embed/>
                </p:oleObj>
              </mc:Choice>
              <mc:Fallback>
                <p:oleObj name="Formel" r:id="rId11" imgW="1409400" imgH="266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652" y="5157192"/>
                        <a:ext cx="21066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689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24</a:t>
            </a:fld>
            <a:endParaRPr lang="nb-NO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7" y="908720"/>
            <a:ext cx="356231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96" y="908720"/>
            <a:ext cx="3446717" cy="205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5" y="3356991"/>
            <a:ext cx="3592023" cy="212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33168" y="0"/>
            <a:ext cx="8229600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z="2800" dirty="0" err="1" smtClean="0"/>
              <a:t>Smoothing</a:t>
            </a:r>
            <a:r>
              <a:rPr lang="nb-NO" sz="2800" dirty="0" smtClean="0"/>
              <a:t> for </a:t>
            </a:r>
            <a:r>
              <a:rPr lang="nb-NO" sz="2800" dirty="0" err="1" smtClean="0"/>
              <a:t>anellipticity</a:t>
            </a:r>
            <a:r>
              <a:rPr lang="nb-NO" sz="2800" dirty="0" smtClean="0"/>
              <a:t> parameters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213019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25</a:t>
            </a:fld>
            <a:endParaRPr lang="nb-NO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116632"/>
            <a:ext cx="8229600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z="2800" dirty="0" err="1" smtClean="0"/>
              <a:t>Smoothing</a:t>
            </a:r>
            <a:r>
              <a:rPr lang="nb-NO" sz="2800" dirty="0" smtClean="0"/>
              <a:t> </a:t>
            </a:r>
            <a:r>
              <a:rPr lang="nb-NO" sz="2800" dirty="0" err="1" smtClean="0"/>
              <a:t>induced</a:t>
            </a:r>
            <a:r>
              <a:rPr lang="nb-NO" sz="2800" dirty="0" smtClean="0"/>
              <a:t> </a:t>
            </a:r>
            <a:r>
              <a:rPr lang="nb-NO" sz="2800" dirty="0" err="1" smtClean="0"/>
              <a:t>anellipticity</a:t>
            </a:r>
            <a:endParaRPr lang="nb-NO" sz="28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2962217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152602"/>
              </p:ext>
            </p:extLst>
          </p:nvPr>
        </p:nvGraphicFramePr>
        <p:xfrm>
          <a:off x="5940152" y="1916832"/>
          <a:ext cx="715472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4" name="Formel" r:id="rId4" imgW="355320" imgH="177480" progId="Equation.3">
                  <p:embed/>
                </p:oleObj>
              </mc:Choice>
              <mc:Fallback>
                <p:oleObj name="Formel" r:id="rId4" imgW="35532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916832"/>
                        <a:ext cx="715472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91999"/>
              </p:ext>
            </p:extLst>
          </p:nvPr>
        </p:nvGraphicFramePr>
        <p:xfrm>
          <a:off x="5940152" y="4293096"/>
          <a:ext cx="640588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5" name="Equation" r:id="rId6" imgW="393529" imgH="241195" progId="Equation.3">
                  <p:embed/>
                </p:oleObj>
              </mc:Choice>
              <mc:Fallback>
                <p:oleObj name="Equation" r:id="rId6" imgW="393529" imgH="24119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293096"/>
                        <a:ext cx="640588" cy="3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76256" y="2132856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04248" y="4437112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46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/>
          <a:lstStyle/>
          <a:p>
            <a:r>
              <a:rPr lang="nb-NO" dirty="0" err="1" smtClean="0"/>
              <a:t>Outline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391180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1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Preserved </a:t>
            </a:r>
            <a:r>
              <a:rPr lang="en-US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traveltime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smoothing (PTS)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2 PTS for VTI model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3 PTS for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ORT model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4 Numerical tests</a:t>
            </a: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5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Conclusions</a:t>
            </a:r>
          </a:p>
          <a:p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NTNU, Trondheim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26</a:t>
            </a:fld>
            <a:endParaRPr lang="nb-NO"/>
          </a:p>
        </p:txBody>
      </p:sp>
      <p:sp>
        <p:nvSpPr>
          <p:cNvPr id="7" name="Left Arrow 6"/>
          <p:cNvSpPr/>
          <p:nvPr/>
        </p:nvSpPr>
        <p:spPr>
          <a:xfrm>
            <a:off x="2699792" y="3723311"/>
            <a:ext cx="576064" cy="168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52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27</a:t>
            </a:fld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004760"/>
              </p:ext>
            </p:extLst>
          </p:nvPr>
        </p:nvGraphicFramePr>
        <p:xfrm>
          <a:off x="804366" y="1952501"/>
          <a:ext cx="860505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Formel" r:id="rId3" imgW="355320" imgH="177480" progId="Equation.3">
                  <p:embed/>
                </p:oleObj>
              </mc:Choice>
              <mc:Fallback>
                <p:oleObj name="Formel" r:id="rId3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66" y="1952501"/>
                        <a:ext cx="860505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250644"/>
              </p:ext>
            </p:extLst>
          </p:nvPr>
        </p:nvGraphicFramePr>
        <p:xfrm>
          <a:off x="876374" y="4328765"/>
          <a:ext cx="874287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9" name="Equation" r:id="rId5" imgW="393529" imgH="241195" progId="Equation.3">
                  <p:embed/>
                </p:oleObj>
              </mc:Choice>
              <mc:Fallback>
                <p:oleObj name="Equation" r:id="rId5" imgW="39352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74" y="4328765"/>
                        <a:ext cx="874287" cy="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992526"/>
              </p:ext>
            </p:extLst>
          </p:nvPr>
        </p:nvGraphicFramePr>
        <p:xfrm>
          <a:off x="5628902" y="1952501"/>
          <a:ext cx="566195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0" name="Formel" r:id="rId7" imgW="215640" imgH="164880" progId="Equation.3">
                  <p:embed/>
                </p:oleObj>
              </mc:Choice>
              <mc:Fallback>
                <p:oleObj name="Formel" r:id="rId7" imgW="2156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902" y="1952501"/>
                        <a:ext cx="566195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277500"/>
              </p:ext>
            </p:extLst>
          </p:nvPr>
        </p:nvGraphicFramePr>
        <p:xfrm>
          <a:off x="5628900" y="4328765"/>
          <a:ext cx="571486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1" name="Equation" r:id="rId9" imgW="253890" imgH="241195" progId="Equation.3">
                  <p:embed/>
                </p:oleObj>
              </mc:Choice>
              <mc:Fallback>
                <p:oleObj name="Equation" r:id="rId9" imgW="25389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900" y="4328765"/>
                        <a:ext cx="571486" cy="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4"/>
          <p:cNvSpPr txBox="1">
            <a:spLocks/>
          </p:cNvSpPr>
          <p:nvPr/>
        </p:nvSpPr>
        <p:spPr>
          <a:xfrm>
            <a:off x="457200" y="116632"/>
            <a:ext cx="8229600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z="2800" dirty="0" err="1" smtClean="0"/>
              <a:t>Numerical</a:t>
            </a:r>
            <a:r>
              <a:rPr lang="nb-NO" sz="2800" dirty="0" smtClean="0"/>
              <a:t> test</a:t>
            </a:r>
            <a:endParaRPr lang="nb-NO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20996"/>
              </p:ext>
            </p:extLst>
          </p:nvPr>
        </p:nvGraphicFramePr>
        <p:xfrm>
          <a:off x="2460550" y="1592461"/>
          <a:ext cx="9842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Formel" r:id="rId11" imgW="406080" imgH="431640" progId="Equation.3">
                  <p:embed/>
                </p:oleObj>
              </mc:Choice>
              <mc:Fallback>
                <p:oleObj name="Formel" r:id="rId11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550" y="1592461"/>
                        <a:ext cx="9842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376779"/>
              </p:ext>
            </p:extLst>
          </p:nvPr>
        </p:nvGraphicFramePr>
        <p:xfrm>
          <a:off x="6853038" y="1656189"/>
          <a:ext cx="7080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3" name="Formel" r:id="rId13" imgW="291960" imgH="431640" progId="Equation.3">
                  <p:embed/>
                </p:oleObj>
              </mc:Choice>
              <mc:Fallback>
                <p:oleObj name="Formel" r:id="rId13" imgW="29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038" y="1656189"/>
                        <a:ext cx="70802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1812478" y="2024509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ight Arrow 11"/>
          <p:cNvSpPr/>
          <p:nvPr/>
        </p:nvSpPr>
        <p:spPr>
          <a:xfrm>
            <a:off x="6348982" y="205125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ight Arrow 12"/>
          <p:cNvSpPr/>
          <p:nvPr/>
        </p:nvSpPr>
        <p:spPr>
          <a:xfrm>
            <a:off x="1884486" y="4400773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208537"/>
              </p:ext>
            </p:extLst>
          </p:nvPr>
        </p:nvGraphicFramePr>
        <p:xfrm>
          <a:off x="2588344" y="4149700"/>
          <a:ext cx="1016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4" name="Formel" r:id="rId15" imgW="419040" imgH="444240" progId="Equation.3">
                  <p:embed/>
                </p:oleObj>
              </mc:Choice>
              <mc:Fallback>
                <p:oleObj name="Formel" r:id="rId15" imgW="419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344" y="4149700"/>
                        <a:ext cx="1016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462862"/>
              </p:ext>
            </p:extLst>
          </p:nvPr>
        </p:nvGraphicFramePr>
        <p:xfrm>
          <a:off x="6960319" y="4005238"/>
          <a:ext cx="7080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Formel" r:id="rId17" imgW="291960" imgH="444240" progId="Equation.3">
                  <p:embed/>
                </p:oleObj>
              </mc:Choice>
              <mc:Fallback>
                <p:oleObj name="Formel" r:id="rId17" imgW="291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319" y="4005238"/>
                        <a:ext cx="7080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6290212" y="4400773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33642"/>
              </p:ext>
            </p:extLst>
          </p:nvPr>
        </p:nvGraphicFramePr>
        <p:xfrm>
          <a:off x="988623" y="5589240"/>
          <a:ext cx="9858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name="Formel" r:id="rId19" imgW="406080" imgH="241200" progId="Equation.3">
                  <p:embed/>
                </p:oleObj>
              </mc:Choice>
              <mc:Fallback>
                <p:oleObj name="Formel" r:id="rId19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623" y="5589240"/>
                        <a:ext cx="98583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217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28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-36512" y="126876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ORT</a:t>
            </a:r>
            <a:endParaRPr lang="nb-NO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35747"/>
            <a:ext cx="104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EI</a:t>
            </a:r>
            <a:endParaRPr lang="nb-NO" sz="32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0" y="1268760"/>
            <a:ext cx="34480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233312" y="116632"/>
            <a:ext cx="4114800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z="2800" dirty="0" smtClean="0"/>
              <a:t>PTS</a:t>
            </a:r>
            <a:endParaRPr lang="nb-NO" sz="28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499992" y="116632"/>
            <a:ext cx="4649632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Conventional Smoothing</a:t>
            </a:r>
            <a:endParaRPr lang="en-US" sz="2800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37" y="1268760"/>
            <a:ext cx="31146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807544" y="2015716"/>
            <a:ext cx="432048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922896" y="4509120"/>
            <a:ext cx="432048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8050"/>
              </p:ext>
            </p:extLst>
          </p:nvPr>
        </p:nvGraphicFramePr>
        <p:xfrm>
          <a:off x="5909650" y="1734472"/>
          <a:ext cx="89058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Formel" r:id="rId5" imgW="571252" imgH="152334" progId="Equation.3">
                  <p:embed/>
                </p:oleObj>
              </mc:Choice>
              <mc:Fallback>
                <p:oleObj name="Formel" r:id="rId5" imgW="571252" imgH="15233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650" y="1734472"/>
                        <a:ext cx="89058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553318"/>
              </p:ext>
            </p:extLst>
          </p:nvPr>
        </p:nvGraphicFramePr>
        <p:xfrm>
          <a:off x="6023568" y="4182397"/>
          <a:ext cx="89058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Formel" r:id="rId7" imgW="571252" imgH="152334" progId="Equation.3">
                  <p:embed/>
                </p:oleObj>
              </mc:Choice>
              <mc:Fallback>
                <p:oleObj name="Formel" r:id="rId7" imgW="571252" imgH="15233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3568" y="4182397"/>
                        <a:ext cx="89058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46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29</a:t>
            </a:fld>
            <a:endParaRPr lang="nb-NO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11296"/>
              </p:ext>
            </p:extLst>
          </p:nvPr>
        </p:nvGraphicFramePr>
        <p:xfrm>
          <a:off x="0" y="1280208"/>
          <a:ext cx="864096" cy="53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3" name="Equation" r:id="rId3" imgW="393529" imgH="241195" progId="Equation.3">
                  <p:embed/>
                </p:oleObj>
              </mc:Choice>
              <mc:Fallback>
                <p:oleObj name="Equation" r:id="rId3" imgW="393529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0208"/>
                        <a:ext cx="864096" cy="532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4281"/>
              </p:ext>
            </p:extLst>
          </p:nvPr>
        </p:nvGraphicFramePr>
        <p:xfrm>
          <a:off x="179512" y="4077072"/>
          <a:ext cx="576064" cy="54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4" name="Equation" r:id="rId5" imgW="253890" imgH="241195" progId="Equation.3">
                  <p:embed/>
                </p:oleObj>
              </mc:Choice>
              <mc:Fallback>
                <p:oleObj name="Equation" r:id="rId5" imgW="253890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077072"/>
                        <a:ext cx="576064" cy="544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6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50464"/>
            <a:ext cx="3314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1432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233312" y="116632"/>
            <a:ext cx="4114800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z="2800" dirty="0" smtClean="0"/>
              <a:t>PTS</a:t>
            </a:r>
            <a:endParaRPr lang="nb-NO" sz="2800" dirty="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499992" y="116632"/>
            <a:ext cx="4649632" cy="404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Conventional Smoothing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36110"/>
              </p:ext>
            </p:extLst>
          </p:nvPr>
        </p:nvGraphicFramePr>
        <p:xfrm>
          <a:off x="5888566" y="1772816"/>
          <a:ext cx="890522" cy="23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5" name="Formel" r:id="rId9" imgW="571320" imgH="152280" progId="Equation.3">
                  <p:embed/>
                </p:oleObj>
              </mc:Choice>
              <mc:Fallback>
                <p:oleObj name="Formel" r:id="rId9" imgW="571320" imgH="1522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566" y="1772816"/>
                        <a:ext cx="890522" cy="237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5807544" y="2162624"/>
            <a:ext cx="432048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07544" y="4653136"/>
            <a:ext cx="432048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19430"/>
              </p:ext>
            </p:extLst>
          </p:nvPr>
        </p:nvGraphicFramePr>
        <p:xfrm>
          <a:off x="5842952" y="4293096"/>
          <a:ext cx="890587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6" name="Formel" r:id="rId11" imgW="571320" imgH="152280" progId="Equation.3">
                  <p:embed/>
                </p:oleObj>
              </mc:Choice>
              <mc:Fallback>
                <p:oleObj name="Formel" r:id="rId11" imgW="571320" imgH="152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952" y="4293096"/>
                        <a:ext cx="890587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83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3</a:t>
            </a:fld>
            <a:endParaRPr lang="nb-NO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623795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39" y="3573272"/>
            <a:ext cx="6380965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105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6216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Vinje</a:t>
            </a:r>
            <a:r>
              <a:rPr lang="en-US" dirty="0" smtClean="0"/>
              <a:t> et al</a:t>
            </a:r>
            <a:r>
              <a:rPr lang="en-US" dirty="0"/>
              <a:t> </a:t>
            </a:r>
            <a:r>
              <a:rPr lang="en-US" dirty="0" smtClean="0"/>
              <a:t>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74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/>
          <a:lstStyle/>
          <a:p>
            <a:r>
              <a:rPr lang="nb-NO" sz="4400" dirty="0" err="1" smtClean="0"/>
              <a:t>Outline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391180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1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Preserved </a:t>
            </a:r>
            <a:r>
              <a:rPr lang="en-US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traveltime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smoothing (PTS)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2 PTS for VTI model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3 PTS for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ORT model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4 Numerical tests</a:t>
            </a: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5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Conclusions</a:t>
            </a:r>
          </a:p>
          <a:p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NTNU, Trondheim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30</a:t>
            </a:fld>
            <a:endParaRPr lang="nb-NO"/>
          </a:p>
        </p:txBody>
      </p:sp>
      <p:sp>
        <p:nvSpPr>
          <p:cNvPr id="7" name="Left Arrow 6"/>
          <p:cNvSpPr/>
          <p:nvPr/>
        </p:nvSpPr>
        <p:spPr>
          <a:xfrm>
            <a:off x="2139752" y="4509120"/>
            <a:ext cx="576064" cy="168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4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02" y="188640"/>
            <a:ext cx="8363272" cy="980728"/>
          </a:xfrm>
        </p:spPr>
        <p:txBody>
          <a:bodyPr/>
          <a:lstStyle/>
          <a:p>
            <a:r>
              <a:rPr lang="en-US" sz="4400" dirty="0" smtClean="0"/>
              <a:t>Conclusions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286" y="1628800"/>
            <a:ext cx="8465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2F5897"/>
                </a:solidFill>
              </a:rPr>
              <a:t>We </a:t>
            </a:r>
            <a:r>
              <a:rPr lang="en-US" sz="2000" dirty="0">
                <a:solidFill>
                  <a:srgbClr val="2F5897"/>
                </a:solidFill>
              </a:rPr>
              <a:t>have developed the preserved travel-time smoothing (</a:t>
            </a:r>
            <a:r>
              <a:rPr lang="en-US" sz="2000" dirty="0" smtClean="0">
                <a:solidFill>
                  <a:srgbClr val="2F5897"/>
                </a:solidFill>
              </a:rPr>
              <a:t>PTS) method </a:t>
            </a:r>
            <a:r>
              <a:rPr lang="en-US" sz="2000" dirty="0">
                <a:solidFill>
                  <a:srgbClr val="2F5897"/>
                </a:solidFill>
              </a:rPr>
              <a:t>for an orthorhombic (ORT) velocity model </a:t>
            </a:r>
            <a:r>
              <a:rPr lang="en-US" sz="2000" dirty="0" smtClean="0">
                <a:solidFill>
                  <a:srgbClr val="2F5897"/>
                </a:solidFill>
              </a:rPr>
              <a:t>without and with </a:t>
            </a:r>
            <a:r>
              <a:rPr lang="en-US" sz="2000" dirty="0">
                <a:solidFill>
                  <a:srgbClr val="2F5897"/>
                </a:solidFill>
              </a:rPr>
              <a:t>azimuthal variation between the layers</a:t>
            </a:r>
            <a:r>
              <a:rPr lang="en-US" sz="2000" dirty="0" smtClean="0">
                <a:solidFill>
                  <a:srgbClr val="2F5897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2F5897"/>
                </a:solidFill>
              </a:rPr>
              <a:t>In computation of the </a:t>
            </a:r>
            <a:r>
              <a:rPr lang="en-US" sz="2000" dirty="0" err="1" smtClean="0">
                <a:solidFill>
                  <a:srgbClr val="2F5897"/>
                </a:solidFill>
              </a:rPr>
              <a:t>anelliptic</a:t>
            </a:r>
            <a:r>
              <a:rPr lang="en-US" sz="2000" dirty="0">
                <a:solidFill>
                  <a:srgbClr val="2F5897"/>
                </a:solidFill>
              </a:rPr>
              <a:t> </a:t>
            </a:r>
            <a:r>
              <a:rPr lang="en-US" sz="2000" dirty="0" smtClean="0">
                <a:solidFill>
                  <a:srgbClr val="2F5897"/>
                </a:solidFill>
              </a:rPr>
              <a:t>parameters </a:t>
            </a:r>
            <a:r>
              <a:rPr lang="en-US" sz="2000" dirty="0">
                <a:solidFill>
                  <a:srgbClr val="2F5897"/>
                </a:solidFill>
              </a:rPr>
              <a:t>for the </a:t>
            </a:r>
            <a:r>
              <a:rPr lang="en-US" sz="2000" dirty="0" err="1">
                <a:solidFill>
                  <a:srgbClr val="2F5897"/>
                </a:solidFill>
              </a:rPr>
              <a:t>ORT</a:t>
            </a:r>
            <a:r>
              <a:rPr lang="en-US" sz="2000" i="1" dirty="0" err="1">
                <a:solidFill>
                  <a:srgbClr val="2F5897"/>
                </a:solidFill>
              </a:rPr>
              <a:t>φ</a:t>
            </a:r>
            <a:r>
              <a:rPr lang="en-US" sz="2000" i="1" dirty="0">
                <a:solidFill>
                  <a:srgbClr val="2F5897"/>
                </a:solidFill>
              </a:rPr>
              <a:t> </a:t>
            </a:r>
            <a:r>
              <a:rPr lang="en-US" sz="2000" dirty="0">
                <a:solidFill>
                  <a:srgbClr val="2F5897"/>
                </a:solidFill>
              </a:rPr>
              <a:t>model, the least squares </a:t>
            </a:r>
            <a:r>
              <a:rPr lang="en-US" sz="2000" dirty="0" smtClean="0">
                <a:solidFill>
                  <a:srgbClr val="2F5897"/>
                </a:solidFill>
              </a:rPr>
              <a:t>method </a:t>
            </a:r>
            <a:r>
              <a:rPr lang="nb-NO" sz="2000" dirty="0" smtClean="0">
                <a:solidFill>
                  <a:srgbClr val="2F5897"/>
                </a:solidFill>
              </a:rPr>
              <a:t>is </a:t>
            </a:r>
            <a:r>
              <a:rPr lang="nb-NO" sz="2000" dirty="0">
                <a:solidFill>
                  <a:srgbClr val="2F5897"/>
                </a:solidFill>
              </a:rPr>
              <a:t>used</a:t>
            </a:r>
            <a:r>
              <a:rPr lang="nb-NO" sz="2000" dirty="0" smtClean="0">
                <a:solidFill>
                  <a:srgbClr val="2F5897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nb-NO" sz="2000" dirty="0" smtClean="0">
              <a:solidFill>
                <a:srgbClr val="2F5897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2F5897"/>
                </a:solidFill>
              </a:rPr>
              <a:t>The travel-time errors from PTS </a:t>
            </a:r>
            <a:r>
              <a:rPr lang="en-US" sz="2000" dirty="0">
                <a:solidFill>
                  <a:srgbClr val="2F5897"/>
                </a:solidFill>
              </a:rPr>
              <a:t>due to smoothing are sufficiently small </a:t>
            </a:r>
            <a:r>
              <a:rPr lang="en-US" sz="2000" dirty="0" smtClean="0">
                <a:solidFill>
                  <a:srgbClr val="2F5897"/>
                </a:solidFill>
              </a:rPr>
              <a:t>for </a:t>
            </a:r>
            <a:r>
              <a:rPr lang="nb-NO" sz="2000" dirty="0" smtClean="0">
                <a:solidFill>
                  <a:srgbClr val="2F5897"/>
                </a:solidFill>
              </a:rPr>
              <a:t>all </a:t>
            </a:r>
            <a:r>
              <a:rPr lang="nb-NO" sz="2000" dirty="0" err="1">
                <a:solidFill>
                  <a:srgbClr val="2F5897"/>
                </a:solidFill>
              </a:rPr>
              <a:t>the</a:t>
            </a:r>
            <a:r>
              <a:rPr lang="nb-NO" sz="2000" dirty="0">
                <a:solidFill>
                  <a:srgbClr val="2F5897"/>
                </a:solidFill>
              </a:rPr>
              <a:t> </a:t>
            </a:r>
            <a:r>
              <a:rPr lang="nb-NO" sz="2000" dirty="0" err="1">
                <a:solidFill>
                  <a:srgbClr val="2F5897"/>
                </a:solidFill>
              </a:rPr>
              <a:t>models</a:t>
            </a:r>
            <a:r>
              <a:rPr lang="nb-NO" sz="2000" dirty="0">
                <a:solidFill>
                  <a:srgbClr val="2F5897"/>
                </a:solidFill>
              </a:rPr>
              <a:t>.</a:t>
            </a:r>
            <a:endParaRPr lang="en-US" sz="20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NTNU, Trondheim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81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32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702" y="188640"/>
            <a:ext cx="8363272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Acknowledgement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357" y="1628800"/>
            <a:ext cx="3168352" cy="12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1741"/>
            <a:ext cx="2457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037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33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8927" y="2564904"/>
            <a:ext cx="8363272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406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/>
          <a:lstStyle/>
          <a:p>
            <a:r>
              <a:rPr lang="nb-NO" dirty="0" err="1" smtClean="0"/>
              <a:t>Outline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391180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1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Preserved </a:t>
            </a:r>
            <a:r>
              <a:rPr lang="en-US" sz="2400" dirty="0" err="1" smtClean="0">
                <a:solidFill>
                  <a:srgbClr val="2F5897"/>
                </a:solidFill>
                <a:cs typeface="Arial" panose="020B0604020202020204" pitchFamily="34" charset="0"/>
              </a:rPr>
              <a:t>traveltime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 smoothing (PTS)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2 PTS for VTI model</a:t>
            </a:r>
          </a:p>
          <a:p>
            <a:endParaRPr lang="en-US" sz="2400" dirty="0" smtClean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2F5897"/>
                </a:solidFill>
                <a:cs typeface="Arial" panose="020B0604020202020204" pitchFamily="34" charset="0"/>
              </a:rPr>
              <a:t>3 PTS for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ORT model</a:t>
            </a:r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4 Numerical tests</a:t>
            </a: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  <a:p>
            <a:r>
              <a:rPr lang="nb-NO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5 </a:t>
            </a:r>
            <a:r>
              <a:rPr lang="en-US" sz="2400" dirty="0" smtClean="0">
                <a:solidFill>
                  <a:srgbClr val="2F5897"/>
                </a:solidFill>
                <a:cs typeface="Arial" panose="020B0604020202020204" pitchFamily="34" charset="0"/>
              </a:rPr>
              <a:t>Conclusions</a:t>
            </a:r>
          </a:p>
          <a:p>
            <a:endParaRPr lang="en-US" sz="24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NTNU, Trondheim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4</a:t>
            </a:fld>
            <a:endParaRPr lang="nb-NO"/>
          </a:p>
        </p:txBody>
      </p:sp>
      <p:sp>
        <p:nvSpPr>
          <p:cNvPr id="7" name="Left Arrow 6"/>
          <p:cNvSpPr/>
          <p:nvPr/>
        </p:nvSpPr>
        <p:spPr>
          <a:xfrm>
            <a:off x="5724128" y="1556792"/>
            <a:ext cx="576064" cy="1680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0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363272" cy="836712"/>
          </a:xfrm>
        </p:spPr>
        <p:txBody>
          <a:bodyPr/>
          <a:lstStyle/>
          <a:p>
            <a:r>
              <a:rPr lang="nb-NO" sz="4800" dirty="0" err="1" smtClean="0"/>
              <a:t>Step</a:t>
            </a:r>
            <a:r>
              <a:rPr lang="nb-NO" sz="4800" dirty="0" smtClean="0"/>
              <a:t> </a:t>
            </a:r>
            <a:r>
              <a:rPr lang="nb-NO" sz="4800" dirty="0" err="1" smtClean="0"/>
              <a:t>model</a:t>
            </a:r>
            <a:endParaRPr lang="nb-NO" sz="4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5</a:t>
            </a:fld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467544" y="1772816"/>
            <a:ext cx="3960440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Connector 9"/>
          <p:cNvCxnSpPr>
            <a:stCxn id="6" idx="1"/>
          </p:cNvCxnSpPr>
          <p:nvPr/>
        </p:nvCxnSpPr>
        <p:spPr>
          <a:xfrm>
            <a:off x="467544" y="3104964"/>
            <a:ext cx="39604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45686" y="2117063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Top</a:t>
            </a:r>
            <a:endParaRPr lang="nb-NO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352446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Bottom</a:t>
            </a:r>
            <a:endParaRPr lang="nb-NO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34" y="692696"/>
            <a:ext cx="310754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 descr="C:\Users\shibox\Desktop\V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34" y="2637112"/>
            <a:ext cx="314571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C:\Users\shibox\Desktop\et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3033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965738"/>
              </p:ext>
            </p:extLst>
          </p:nvPr>
        </p:nvGraphicFramePr>
        <p:xfrm>
          <a:off x="827584" y="2524055"/>
          <a:ext cx="30210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1" name="Formel" r:id="rId6" imgW="2234880" imgH="228600" progId="Equation.3">
                  <p:embed/>
                </p:oleObj>
              </mc:Choice>
              <mc:Fallback>
                <p:oleObj name="Formel" r:id="rId6" imgW="22348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524055"/>
                        <a:ext cx="302101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94666"/>
              </p:ext>
            </p:extLst>
          </p:nvPr>
        </p:nvGraphicFramePr>
        <p:xfrm>
          <a:off x="742981" y="3861048"/>
          <a:ext cx="315753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2" name="Formel" r:id="rId8" imgW="2336760" imgH="228600" progId="Equation.3">
                  <p:embed/>
                </p:oleObj>
              </mc:Choice>
              <mc:Fallback>
                <p:oleObj name="Formel" r:id="rId8" imgW="23367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81" y="3861048"/>
                        <a:ext cx="3157537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9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363272" cy="836712"/>
          </a:xfrm>
        </p:spPr>
        <p:txBody>
          <a:bodyPr/>
          <a:lstStyle/>
          <a:p>
            <a:r>
              <a:rPr lang="nb-NO" sz="3600" dirty="0" err="1" smtClean="0"/>
              <a:t>Composite</a:t>
            </a:r>
            <a:r>
              <a:rPr lang="nb-NO" sz="3600" dirty="0" smtClean="0"/>
              <a:t> parameters</a:t>
            </a:r>
            <a:endParaRPr lang="nb-NO" sz="36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78997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3508" y="708885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depth dependent composite parameters (velocity moments) (</a:t>
            </a:r>
            <a:r>
              <a:rPr lang="en-US" dirty="0" err="1" smtClean="0"/>
              <a:t>Vinje</a:t>
            </a:r>
            <a:r>
              <a:rPr lang="en-US" dirty="0" smtClean="0"/>
              <a:t> et al, 2012)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25784"/>
              </p:ext>
            </p:extLst>
          </p:nvPr>
        </p:nvGraphicFramePr>
        <p:xfrm>
          <a:off x="3275856" y="1268760"/>
          <a:ext cx="1782245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" name="Formel" r:id="rId5" imgW="1701720" imgH="1371600" progId="Equation.3">
                  <p:embed/>
                </p:oleObj>
              </mc:Choice>
              <mc:Fallback>
                <p:oleObj name="Formel" r:id="rId5" imgW="170172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268760"/>
                        <a:ext cx="1782245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6</a:t>
            </a:fld>
            <a:endParaRPr lang="nb-NO"/>
          </a:p>
        </p:txBody>
      </p:sp>
      <p:sp>
        <p:nvSpPr>
          <p:cNvPr id="10" name="Rectangle 8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580964"/>
              </p:ext>
            </p:extLst>
          </p:nvPr>
        </p:nvGraphicFramePr>
        <p:xfrm>
          <a:off x="2828533" y="5373216"/>
          <a:ext cx="305488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" name="Formel" r:id="rId7" imgW="2171700" imgH="330200" progId="Equation.3">
                  <p:embed/>
                </p:oleObj>
              </mc:Choice>
              <mc:Fallback>
                <p:oleObj name="Formel" r:id="rId7" imgW="2171700" imgH="330200" progId="Equation.3">
                  <p:embed/>
                  <p:pic>
                    <p:nvPicPr>
                      <p:cNvPr id="0" name="Object 8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533" y="5373216"/>
                        <a:ext cx="3054885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45168"/>
            <a:ext cx="290187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54" y="3153230"/>
            <a:ext cx="285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5267122" y="3333100"/>
            <a:ext cx="216024" cy="360040"/>
          </a:xfrm>
          <a:prstGeom prst="straightConnector1">
            <a:avLst/>
          </a:prstGeom>
          <a:ln w="19050">
            <a:solidFill>
              <a:srgbClr val="2F58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40152" y="3333100"/>
            <a:ext cx="72008" cy="612068"/>
          </a:xfrm>
          <a:prstGeom prst="straightConnector1">
            <a:avLst/>
          </a:prstGeom>
          <a:ln w="19050">
            <a:solidFill>
              <a:srgbClr val="2F58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3923928" y="3702561"/>
            <a:ext cx="43204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9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en-US" sz="3200" dirty="0" smtClean="0">
                <a:solidFill>
                  <a:srgbClr val="2F5897"/>
                </a:solidFill>
                <a:cs typeface="Arial" panose="020B0604020202020204" pitchFamily="34" charset="0"/>
              </a:rPr>
              <a:t>Filter for smoothing</a:t>
            </a:r>
            <a:endParaRPr lang="nb-NO" sz="3200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5220072" y="1674309"/>
            <a:ext cx="312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Smoothing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parameter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7</a:t>
            </a:fld>
            <a:endParaRPr lang="nb-NO"/>
          </a:p>
        </p:txBody>
      </p:sp>
      <p:sp>
        <p:nvSpPr>
          <p:cNvPr id="12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40792"/>
              </p:ext>
            </p:extLst>
          </p:nvPr>
        </p:nvGraphicFramePr>
        <p:xfrm>
          <a:off x="5216608" y="2564904"/>
          <a:ext cx="2759906" cy="104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3" name="Formel" r:id="rId3" imgW="1650960" imgH="634680" progId="Equation.3">
                  <p:embed/>
                </p:oleObj>
              </mc:Choice>
              <mc:Fallback>
                <p:oleObj name="Formel" r:id="rId3" imgW="1650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608" y="2564904"/>
                        <a:ext cx="2759906" cy="1044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15890" y="6456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Gaussian Function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621523"/>
              </p:ext>
            </p:extLst>
          </p:nvPr>
        </p:nvGraphicFramePr>
        <p:xfrm>
          <a:off x="5652120" y="1027586"/>
          <a:ext cx="17859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4" name="Formel" r:id="rId5" imgW="1015920" imgH="253800" progId="Equation.3">
                  <p:embed/>
                </p:oleObj>
              </mc:Choice>
              <mc:Fallback>
                <p:oleObj name="Formel" r:id="rId5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027586"/>
                        <a:ext cx="178593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251520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of two </a:t>
            </a:r>
            <a:r>
              <a:rPr lang="en-US" dirty="0" err="1" smtClean="0"/>
              <a:t>ploynomials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36164"/>
              </p:ext>
            </p:extLst>
          </p:nvPr>
        </p:nvGraphicFramePr>
        <p:xfrm>
          <a:off x="755576" y="1662641"/>
          <a:ext cx="2232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5" name="Formel" r:id="rId7" imgW="1269720" imgH="215640" progId="Equation.3">
                  <p:embed/>
                </p:oleObj>
              </mc:Choice>
              <mc:Fallback>
                <p:oleObj name="Formel" r:id="rId7" imgW="1269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62641"/>
                        <a:ext cx="2232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13455"/>
              </p:ext>
            </p:extLst>
          </p:nvPr>
        </p:nvGraphicFramePr>
        <p:xfrm>
          <a:off x="467544" y="2067649"/>
          <a:ext cx="3013075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6" name="Formel" r:id="rId9" imgW="1714320" imgH="939600" progId="Equation.3">
                  <p:embed/>
                </p:oleObj>
              </mc:Choice>
              <mc:Fallback>
                <p:oleObj name="Formel" r:id="rId9" imgW="17143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67649"/>
                        <a:ext cx="3013075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285956"/>
              </p:ext>
            </p:extLst>
          </p:nvPr>
        </p:nvGraphicFramePr>
        <p:xfrm>
          <a:off x="971600" y="1029882"/>
          <a:ext cx="19859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7" name="Formel" r:id="rId11" imgW="1130040" imgH="291960" progId="Equation.3">
                  <p:embed/>
                </p:oleObj>
              </mc:Choice>
              <mc:Fallback>
                <p:oleObj name="Formel" r:id="rId11" imgW="11300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029882"/>
                        <a:ext cx="198596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56" name="Picture 34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91" y="3933056"/>
            <a:ext cx="2918098" cy="226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9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78" y="4167872"/>
            <a:ext cx="294741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51720" y="6309320"/>
            <a:ext cx="1819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Vinje</a:t>
            </a:r>
            <a:r>
              <a:rPr lang="en-US" sz="1400" dirty="0" smtClean="0"/>
              <a:t> et al</a:t>
            </a:r>
            <a:r>
              <a:rPr lang="en-US" sz="1400" dirty="0"/>
              <a:t> </a:t>
            </a:r>
            <a:r>
              <a:rPr lang="en-US" sz="1400" dirty="0" smtClean="0"/>
              <a:t>(2012)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83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8</a:t>
            </a:fld>
            <a:endParaRPr lang="nb-NO"/>
          </a:p>
        </p:txBody>
      </p:sp>
      <p:sp>
        <p:nvSpPr>
          <p:cNvPr id="12" name="Rectangle 9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8" name="Rectangle 10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969295"/>
              </p:ext>
            </p:extLst>
          </p:nvPr>
        </p:nvGraphicFramePr>
        <p:xfrm>
          <a:off x="4067944" y="3848781"/>
          <a:ext cx="1709596" cy="138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7" name="Formel" r:id="rId3" imgW="1701720" imgH="1371600" progId="Equation.3">
                  <p:embed/>
                </p:oleObj>
              </mc:Choice>
              <mc:Fallback>
                <p:oleObj name="Formel" r:id="rId3" imgW="1701720" imgH="1371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848781"/>
                        <a:ext cx="1709596" cy="1380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35" name="Picture 4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4" y="548280"/>
            <a:ext cx="353689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36" name="Picture 5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7" y="557804"/>
            <a:ext cx="355662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37" name="Picture 5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4" y="3645024"/>
            <a:ext cx="365057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84168" y="3431323"/>
            <a:ext cx="2691952" cy="2445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Connector 16"/>
          <p:cNvCxnSpPr>
            <a:stCxn id="16" idx="1"/>
            <a:endCxn id="16" idx="3"/>
          </p:cNvCxnSpPr>
          <p:nvPr/>
        </p:nvCxnSpPr>
        <p:spPr>
          <a:xfrm>
            <a:off x="6084168" y="4654298"/>
            <a:ext cx="26919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88729" y="3479449"/>
            <a:ext cx="20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Top</a:t>
            </a:r>
            <a:endParaRPr lang="nb-NO" dirty="0"/>
          </a:p>
        </p:txBody>
      </p:sp>
      <p:sp>
        <p:nvSpPr>
          <p:cNvPr id="20" name="TextBox 19"/>
          <p:cNvSpPr txBox="1"/>
          <p:nvPr/>
        </p:nvSpPr>
        <p:spPr>
          <a:xfrm>
            <a:off x="6088728" y="4654298"/>
            <a:ext cx="171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Bottom</a:t>
            </a:r>
            <a:endParaRPr lang="nb-NO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18259"/>
              </p:ext>
            </p:extLst>
          </p:nvPr>
        </p:nvGraphicFramePr>
        <p:xfrm>
          <a:off x="6156176" y="4149079"/>
          <a:ext cx="2446110" cy="2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8" name="Formel" r:id="rId8" imgW="2286000" imgH="228600" progId="Equation.3">
                  <p:embed/>
                </p:oleObj>
              </mc:Choice>
              <mc:Fallback>
                <p:oleObj name="Formel" r:id="rId8" imgW="228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149079"/>
                        <a:ext cx="2446110" cy="25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395132"/>
              </p:ext>
            </p:extLst>
          </p:nvPr>
        </p:nvGraphicFramePr>
        <p:xfrm>
          <a:off x="6153026" y="5373688"/>
          <a:ext cx="2554288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" name="Formel" r:id="rId10" imgW="2387520" imgH="228600" progId="Equation.3">
                  <p:embed/>
                </p:oleObj>
              </mc:Choice>
              <mc:Fallback>
                <p:oleObj name="Formel" r:id="rId10" imgW="238752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026" y="5373688"/>
                        <a:ext cx="2554288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1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9</a:t>
            </a:fld>
            <a:endParaRPr lang="nb-NO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B388-42AA-4DF2-851A-CCA4A06B24AA}" type="slidenum">
              <a:rPr lang="nb-NO" smtClean="0"/>
              <a:pPr/>
              <a:t>9</a:t>
            </a:fld>
            <a:endParaRPr lang="nb-NO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76489"/>
              </p:ext>
            </p:extLst>
          </p:nvPr>
        </p:nvGraphicFramePr>
        <p:xfrm>
          <a:off x="5076056" y="3644552"/>
          <a:ext cx="2200275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Formel" r:id="rId3" imgW="1650960" imgH="1371600" progId="Equation.3">
                  <p:embed/>
                </p:oleObj>
              </mc:Choice>
              <mc:Fallback>
                <p:oleObj name="Formel" r:id="rId3" imgW="165096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644552"/>
                        <a:ext cx="2200275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2" y="548680"/>
            <a:ext cx="38766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1067"/>
            <a:ext cx="3905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" y="3861048"/>
            <a:ext cx="37814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158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4414</TotalTime>
  <Words>514</Words>
  <Application>Microsoft Office PowerPoint</Application>
  <PresentationFormat>On-screen Show (4:3)</PresentationFormat>
  <Paragraphs>185</Paragraphs>
  <Slides>33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宋体</vt:lpstr>
      <vt:lpstr>Arial</vt:lpstr>
      <vt:lpstr>Calibri</vt:lpstr>
      <vt:lpstr>Century Gothic</vt:lpstr>
      <vt:lpstr>Courier New</vt:lpstr>
      <vt:lpstr>Palatino Linotype</vt:lpstr>
      <vt:lpstr>Executive</vt:lpstr>
      <vt:lpstr>Formel</vt:lpstr>
      <vt:lpstr>Equation</vt:lpstr>
      <vt:lpstr>ROSE meeting</vt:lpstr>
      <vt:lpstr>Preserved Traveltime Smoothing (PTS) on orthorhombic media</vt:lpstr>
      <vt:lpstr>PowerPoint Presentation</vt:lpstr>
      <vt:lpstr>Outline</vt:lpstr>
      <vt:lpstr>Step model</vt:lpstr>
      <vt:lpstr>Composite parameters</vt:lpstr>
      <vt:lpstr>Filter for smoothing</vt:lpstr>
      <vt:lpstr>PowerPoint Presentation</vt:lpstr>
      <vt:lpstr>PowerPoint Presentation</vt:lpstr>
      <vt:lpstr>PowerPoint Presentation</vt:lpstr>
      <vt:lpstr>PowerPoint Presentation</vt:lpstr>
      <vt:lpstr>Outline</vt:lpstr>
      <vt:lpstr>ORT model (no azimuthal variation)</vt:lpstr>
      <vt:lpstr>ORT model (no azimuthal variation)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Outline</vt:lpstr>
      <vt:lpstr>Conclusions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Geoseminar</dc:title>
  <dc:creator>Shibo Xu</dc:creator>
  <cp:lastModifiedBy>Martin Landrø</cp:lastModifiedBy>
  <cp:revision>257</cp:revision>
  <dcterms:created xsi:type="dcterms:W3CDTF">2015-01-21T17:45:54Z</dcterms:created>
  <dcterms:modified xsi:type="dcterms:W3CDTF">2017-04-24T10:51:18Z</dcterms:modified>
</cp:coreProperties>
</file>