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85" r:id="rId3"/>
    <p:sldMasterId id="2147483701" r:id="rId4"/>
    <p:sldMasterId id="2147483713" r:id="rId5"/>
    <p:sldMasterId id="2147483852" r:id="rId6"/>
    <p:sldMasterId id="2147483864" r:id="rId7"/>
    <p:sldMasterId id="2147483879" r:id="rId8"/>
  </p:sldMasterIdLst>
  <p:notesMasterIdLst>
    <p:notesMasterId r:id="rId42"/>
  </p:notesMasterIdLst>
  <p:sldIdLst>
    <p:sldId id="256" r:id="rId9"/>
    <p:sldId id="329" r:id="rId10"/>
    <p:sldId id="313" r:id="rId11"/>
    <p:sldId id="314" r:id="rId12"/>
    <p:sldId id="315" r:id="rId13"/>
    <p:sldId id="316" r:id="rId14"/>
    <p:sldId id="334" r:id="rId15"/>
    <p:sldId id="340" r:id="rId16"/>
    <p:sldId id="327" r:id="rId17"/>
    <p:sldId id="361" r:id="rId18"/>
    <p:sldId id="338" r:id="rId19"/>
    <p:sldId id="343" r:id="rId20"/>
    <p:sldId id="330" r:id="rId21"/>
    <p:sldId id="331" r:id="rId22"/>
    <p:sldId id="348" r:id="rId23"/>
    <p:sldId id="350" r:id="rId24"/>
    <p:sldId id="349" r:id="rId25"/>
    <p:sldId id="345" r:id="rId26"/>
    <p:sldId id="362" r:id="rId27"/>
    <p:sldId id="357" r:id="rId28"/>
    <p:sldId id="358" r:id="rId29"/>
    <p:sldId id="375" r:id="rId30"/>
    <p:sldId id="287" r:id="rId31"/>
    <p:sldId id="364" r:id="rId32"/>
    <p:sldId id="368" r:id="rId33"/>
    <p:sldId id="376" r:id="rId34"/>
    <p:sldId id="377" r:id="rId35"/>
    <p:sldId id="378" r:id="rId36"/>
    <p:sldId id="363" r:id="rId37"/>
    <p:sldId id="373" r:id="rId38"/>
    <p:sldId id="372" r:id="rId39"/>
    <p:sldId id="365" r:id="rId40"/>
    <p:sldId id="360" r:id="rId4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0000"/>
    <a:srgbClr val="996633"/>
    <a:srgbClr val="5F5F5F"/>
    <a:srgbClr val="FF6600"/>
    <a:srgbClr val="800080"/>
    <a:srgbClr val="660066"/>
    <a:srgbClr val="3366CC"/>
    <a:srgbClr val="99CC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56469" autoAdjust="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Klikk for å redigere tekststiler i malen</a:t>
            </a:r>
          </a:p>
          <a:p>
            <a:pPr lvl="1"/>
            <a:r>
              <a:rPr lang="en-GB" noProof="0" smtClean="0"/>
              <a:t>Andre nivå</a:t>
            </a:r>
          </a:p>
          <a:p>
            <a:pPr lvl="2"/>
            <a:r>
              <a:rPr lang="en-GB" noProof="0" smtClean="0"/>
              <a:t>Tredje nivå</a:t>
            </a:r>
          </a:p>
          <a:p>
            <a:pPr lvl="3"/>
            <a:r>
              <a:rPr lang="en-GB" noProof="0" smtClean="0"/>
              <a:t>Fjerde nivå</a:t>
            </a:r>
          </a:p>
          <a:p>
            <a:pPr lvl="4"/>
            <a:r>
              <a:rPr lang="en-GB" noProof="0" smtClean="0"/>
              <a:t>Femte nivå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latin typeface="Arial" charset="0"/>
              </a:defRPr>
            </a:lvl1pPr>
          </a:lstStyle>
          <a:p>
            <a:pPr>
              <a:defRPr/>
            </a:pPr>
            <a:fld id="{6CEE60E7-E281-40B7-BBFB-3DB33513C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2302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E5381-C104-4E20-B6E8-70A8A464C571}" type="slidenum">
              <a:rPr lang="en-GB">
                <a:solidFill>
                  <a:srgbClr val="000000"/>
                </a:solidFill>
              </a:rPr>
              <a:pPr/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53C5D-151C-4BB1-A8B2-6789A9B498D7}" type="slidenum">
              <a:rPr lang="en-GB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05483-5242-4EA5-9A56-E726791CF445}" type="slidenum">
              <a:rPr lang="en-GB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6202A-1DF1-49DF-A9D1-FB9E7384789D}" type="slidenum">
              <a:rPr lang="en-GB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850EC-E46B-4C09-92D2-C72751B08CB0}" type="slidenum">
              <a:rPr lang="en-GB">
                <a:solidFill>
                  <a:srgbClr val="000000"/>
                </a:solidFill>
              </a:rPr>
              <a:pPr/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06064-C8BD-4BF4-9E95-D8CA399AC3D5}" type="slidenum">
              <a:rPr lang="en-GB">
                <a:solidFill>
                  <a:srgbClr val="000000"/>
                </a:solidFill>
              </a:rPr>
              <a:pPr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15CF5-1288-4394-98B5-F4A966B5BE4F}" type="slidenum">
              <a:rPr lang="en-GB">
                <a:solidFill>
                  <a:srgbClr val="000000"/>
                </a:solidFill>
              </a:rPr>
              <a:pPr/>
              <a:t>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E60E7-E281-40B7-BBFB-3DB33513CCC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206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116013" y="6565900"/>
            <a:ext cx="62753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ctr">
              <a:defRPr/>
            </a:pPr>
            <a:endParaRPr lang="en-US" sz="900" i="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Name of presenter</a:t>
            </a:r>
          </a:p>
        </p:txBody>
      </p:sp>
      <p:sp>
        <p:nvSpPr>
          <p:cNvPr id="8196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ln w="57150" cmpd="thinThick">
            <a:solidFill>
              <a:srgbClr val="000080"/>
            </a:solidFill>
            <a:round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Title of talk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0" y="5715000"/>
            <a:ext cx="2897188" cy="474663"/>
          </a:xfrm>
        </p:spPr>
        <p:txBody>
          <a:bodyPr anchor="b" anchorCtr="0"/>
          <a:lstStyle>
            <a:lvl1pPr algn="r">
              <a:defRPr sz="1600" b="1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9D2C37-E71A-4C69-83D4-50DEDA75F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0988" y="325438"/>
            <a:ext cx="2057400" cy="5994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21388" cy="5994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F1B662-31AE-48A1-9512-7F4CADD8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7767638" y="6381750"/>
            <a:ext cx="1331912" cy="441325"/>
            <a:chOff x="4893" y="4020"/>
            <a:chExt cx="839" cy="278"/>
          </a:xfrm>
        </p:grpSpPr>
        <p:pic>
          <p:nvPicPr>
            <p:cNvPr id="5" name="Picture 9" descr="norsarlogo_bi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8" y="4020"/>
              <a:ext cx="8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893" y="4169"/>
              <a:ext cx="83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0800" rIns="0" bIns="10800">
              <a:spAutoFit/>
            </a:bodyPr>
            <a:lstStyle/>
            <a:p>
              <a:pPr>
                <a:defRPr/>
              </a:pPr>
              <a:r>
                <a:rPr lang="en-GB" sz="1200" b="1" i="0">
                  <a:solidFill>
                    <a:srgbClr val="000F5A"/>
                  </a:solidFill>
                  <a:latin typeface="Arial" charset="0"/>
                </a:rPr>
                <a:t>Seismic Modelling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7696200" y="0"/>
            <a:ext cx="1444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i="0"/>
              <a:t>Copyright © NORSAR 2009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Klikk for å redigere undertittelstil i malen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Klikk for å redigere tittelstil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234E4D-EEC6-437C-82CB-E4D89A331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F95256-7948-42A1-9F46-DA14419E5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8EBEF9-0BCD-4829-AAB2-41B929AF5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86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0386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EE51E3-9EB8-47C2-B46F-BEE9D0CEE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FB8CC-62FD-42D3-83EE-EB04018BD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BD1506-7729-4FDD-82F1-DDF0683CC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>
          <a:xfrm>
            <a:off x="1434307" y="6565900"/>
            <a:ext cx="6275387" cy="1762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D87E55-4395-486C-8A34-F295C0B9D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FBCEFA-2BDE-4D60-8098-DE927C2BB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9D6CA-4CD9-4F51-A126-63B30480C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7AAD8-3ED6-4719-AE54-ABBACB6DF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247E3-AECC-48E6-B7F5-D2E4E37CB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0988" y="325438"/>
            <a:ext cx="2057400" cy="5994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21388" cy="5994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FBAB6-D391-4AFA-B85F-11D7BF60F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2B8C-ACA1-4B9F-AB06-8A84D7B2D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437-6997-4565-9874-09E425809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1945-575F-48B5-8E98-EFB013D84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BE0D-42A3-44A3-8898-DEFA6494B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7F83C-A955-42E3-A1BE-E7206A5DE5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2639-26B6-4493-9BD2-B6ACA477C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2F6C-2BB9-4530-9EC1-1BEF8ECE2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42139-EB96-4C15-97C3-9F9B113B2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21A3-DFC7-4D04-8B8F-837653884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C709C-AC42-4963-9B04-EEBB1E8B2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38200" y="1628775"/>
            <a:ext cx="3770313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60913" y="1628775"/>
            <a:ext cx="3770312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838200" y="3933825"/>
            <a:ext cx="3770313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60913" y="3933825"/>
            <a:ext cx="3770312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991C-94ED-4255-9A62-82C7DC7F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99AB-71BD-4A16-BC18-A6236ECB1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9CDB-8660-4AD3-921D-DD83D867B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9790DB08-68DF-4137-B0CE-8248A303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4247DFBE-2E80-4E21-AC6E-846708154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31000DA0-D015-4921-9042-34BA21A8F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86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0386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939BB-4A13-467B-8C7E-45CB5833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7C506F23-6A7E-400B-BB2B-66512A3F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07D00192-EC20-4CD6-A4E4-C40FDC8B9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16441B35-9D81-47E8-96BE-723D4277E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3808535D-0EAE-413C-B493-249FD7565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ED2FB1D8-A71C-48AE-9155-769F99CF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A25716D3-1570-4E8A-8D72-5DEEC020C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27321232-F42A-4362-B812-4E987ABC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EA7CB3BB-55C7-452C-BECF-AD9A2FFA3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D2C12AFB-729C-453F-9881-6626930B2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D3603EC7-A0D8-4708-89B0-31C80FEFD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7EAFF4-EB24-4117-A64F-B44C28407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F0042C62-F1B6-4AB9-AD71-04011987A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3B2B4743-1B1B-4EBE-B99D-320B83F34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AEAE5CA3-1D4C-4ED9-A105-E11E48C0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42F3F787-AF17-439C-90F6-BFAB36B56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07228849-56E5-4B5F-8E40-DB6459277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EAAF4E21-8DE6-432A-AB53-77B0A457B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C15BF6EC-C0B8-4F36-B936-B5ABF2D9E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39DCF3C7-7374-44A4-9685-E1294A364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i="1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8A7314B0-B349-4508-8D4E-80A98F3FF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7767638" y="6381750"/>
            <a:ext cx="1331912" cy="441325"/>
            <a:chOff x="4893" y="4020"/>
            <a:chExt cx="839" cy="278"/>
          </a:xfrm>
        </p:grpSpPr>
        <p:pic>
          <p:nvPicPr>
            <p:cNvPr id="5" name="Picture 9" descr="norsarlogo_bi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8" y="4020"/>
              <a:ext cx="8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893" y="4169"/>
              <a:ext cx="83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0800" rIns="0" bIns="10800">
              <a:spAutoFit/>
            </a:bodyPr>
            <a:lstStyle/>
            <a:p>
              <a:pPr>
                <a:defRPr/>
              </a:pPr>
              <a:r>
                <a:rPr lang="en-GB" sz="1200" b="1" i="0">
                  <a:solidFill>
                    <a:srgbClr val="000F5A"/>
                  </a:solidFill>
                  <a:latin typeface="Arial" charset="0"/>
                </a:rPr>
                <a:t>Seismic Modelling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7696200" y="0"/>
            <a:ext cx="1444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i="0">
                <a:solidFill>
                  <a:srgbClr val="000000"/>
                </a:solidFill>
              </a:rPr>
              <a:t>Copyright © NORSAR 2009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Klikk for å redigere undertittelstil i malen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Klikk for å redigere tittelstil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234E4D-EEC6-437C-82CB-E4D89A331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CD52A1-6AF2-45F9-8BBD-080F67D4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F95256-7948-42A1-9F46-DA14419E5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8EBEF9-0BCD-4829-AAB2-41B929AF5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86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1600200"/>
            <a:ext cx="40386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EE51E3-9EB8-47C2-B46F-BEE9D0CEE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FB8CC-62FD-42D3-83EE-EB04018BD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BD1506-7729-4FDD-82F1-DDF0683CC2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D87E55-4395-486C-8A34-F295C0B9D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FBCEFA-2BDE-4D60-8098-DE927C2BB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7AAD8-3ED6-4719-AE54-ABBACB6DF8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247E3-AECC-48E6-B7F5-D2E4E37CB0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0988" y="325438"/>
            <a:ext cx="2057400" cy="5994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21388" cy="5994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FBAB6-D391-4AFA-B85F-11D7BF60F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38474-D02F-46C4-8AC2-535FC9AC4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2B8C-ACA1-4B9F-AB06-8A84D7B2D600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437-6997-4565-9874-09E425809702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1945-575F-48B5-8E98-EFB013D84BB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BE0D-42A3-44A3-8898-DEFA6494B6DA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7F83C-A955-42E3-A1BE-E7206A5DE5F4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2639-26B6-4493-9BD2-B6ACA477CB5E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2F6C-2BB9-4530-9EC1-1BEF8ECE2E75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21A3-DFC7-4D04-8B8F-83765388484B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C709C-AC42-4963-9B04-EEBB1E8B2EBA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D32A2A-B7FB-4CBD-A865-F6A22FDE3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38200" y="1628775"/>
            <a:ext cx="3770313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60913" y="1628775"/>
            <a:ext cx="3770312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838200" y="3933825"/>
            <a:ext cx="3770313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60913" y="3933825"/>
            <a:ext cx="3770312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991C-94ED-4255-9A62-82C7DC7FA72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99AB-71BD-4A16-BC18-A6236ECB1386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9CDB-8660-4AD3-921D-DD83D867B545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2B8C-ACA1-4B9F-AB06-8A84D7B2D600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437-6997-4565-9874-09E425809702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1945-575F-48B5-8E98-EFB013D84BB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BE0D-42A3-44A3-8898-DEFA6494B6DA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7F83C-A955-42E3-A1BE-E7206A5DE5F4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2639-26B6-4493-9BD2-B6ACA477CB5E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7B10AB-05AA-4424-8151-FB445D84A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2F6C-2BB9-4530-9EC1-1BEF8ECE2E75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21A3-DFC7-4D04-8B8F-83765388484B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C709C-AC42-4963-9B04-EEBB1E8B2EBA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38200" y="1628775"/>
            <a:ext cx="3770313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60913" y="1628775"/>
            <a:ext cx="3770312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838200" y="3933825"/>
            <a:ext cx="3770313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60913" y="3933825"/>
            <a:ext cx="3770312" cy="21526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991C-94ED-4255-9A62-82C7DC7FA728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99AB-71BD-4A16-BC18-A6236ECB1386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650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838200" y="1628775"/>
            <a:ext cx="3770313" cy="4457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0913" y="1628775"/>
            <a:ext cx="3770312" cy="4457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9CDB-8660-4AD3-921D-DD83D867B545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BEFFF"/>
            </a:gs>
            <a:gs pos="100000">
              <a:srgbClr val="C3C7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96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565900"/>
            <a:ext cx="62753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ctr">
              <a:defRPr sz="900" i="0"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54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8788" y="6534150"/>
            <a:ext cx="466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+mn-lt"/>
              </a:defRPr>
            </a:lvl1pPr>
          </a:lstStyle>
          <a:p>
            <a:pPr>
              <a:defRPr/>
            </a:pPr>
            <a:fld id="{9EDE9F30-ED42-4462-A5B2-71874E1FD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14"/>
          <p:cNvGrpSpPr>
            <a:grpSpLocks/>
          </p:cNvGrpSpPr>
          <p:nvPr userDrawn="1"/>
        </p:nvGrpSpPr>
        <p:grpSpPr bwMode="auto">
          <a:xfrm>
            <a:off x="7767638" y="6381750"/>
            <a:ext cx="1331912" cy="441325"/>
            <a:chOff x="4893" y="4020"/>
            <a:chExt cx="839" cy="278"/>
          </a:xfrm>
        </p:grpSpPr>
        <p:pic>
          <p:nvPicPr>
            <p:cNvPr id="1032" name="Picture 12" descr="norsarlogo_big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8" y="4020"/>
              <a:ext cx="8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 Box 13"/>
            <p:cNvSpPr txBox="1">
              <a:spLocks noChangeArrowheads="1"/>
            </p:cNvSpPr>
            <p:nvPr userDrawn="1"/>
          </p:nvSpPr>
          <p:spPr bwMode="auto">
            <a:xfrm>
              <a:off x="4893" y="4169"/>
              <a:ext cx="83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0800" rIns="0" bIns="10800">
              <a:spAutoFit/>
            </a:bodyPr>
            <a:lstStyle/>
            <a:p>
              <a:pPr>
                <a:defRPr/>
              </a:pPr>
              <a:r>
                <a:rPr lang="en-GB" sz="1200" b="1" i="0">
                  <a:solidFill>
                    <a:srgbClr val="000F5A"/>
                  </a:solidFill>
                  <a:latin typeface="Arial" charset="0"/>
                </a:rPr>
                <a:t>Seismic Modelling</a:t>
              </a:r>
            </a:p>
          </p:txBody>
        </p:sp>
      </p:grpSp>
      <p:sp>
        <p:nvSpPr>
          <p:cNvPr id="7183" name="Rectangle 15"/>
          <p:cNvSpPr>
            <a:spLocks noChangeArrowheads="1"/>
          </p:cNvSpPr>
          <p:nvPr userDrawn="1"/>
        </p:nvSpPr>
        <p:spPr bwMode="auto">
          <a:xfrm>
            <a:off x="7696200" y="0"/>
            <a:ext cx="1444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i="0"/>
              <a:t>Copyright © NORSAR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96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565900"/>
            <a:ext cx="62753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ctr">
              <a:defRPr sz="900" i="0"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54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8788" y="6534150"/>
            <a:ext cx="466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+mj-lt"/>
              </a:defRPr>
            </a:lvl1pPr>
          </a:lstStyle>
          <a:p>
            <a:pPr>
              <a:defRPr/>
            </a:pPr>
            <a:fld id="{40C7C2EA-75ED-454A-B335-707A49D1C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4" name="Group 8"/>
          <p:cNvGrpSpPr>
            <a:grpSpLocks/>
          </p:cNvGrpSpPr>
          <p:nvPr userDrawn="1"/>
        </p:nvGrpSpPr>
        <p:grpSpPr bwMode="auto">
          <a:xfrm>
            <a:off x="7767638" y="6381750"/>
            <a:ext cx="1331912" cy="441325"/>
            <a:chOff x="4893" y="4020"/>
            <a:chExt cx="839" cy="278"/>
          </a:xfrm>
        </p:grpSpPr>
        <p:pic>
          <p:nvPicPr>
            <p:cNvPr id="2056" name="Picture 6" descr="norsarlogo_bi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8" y="4020"/>
              <a:ext cx="8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4893" y="4169"/>
              <a:ext cx="83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0800" rIns="0" bIns="10800">
              <a:spAutoFit/>
            </a:bodyPr>
            <a:lstStyle/>
            <a:p>
              <a:pPr>
                <a:defRPr/>
              </a:pPr>
              <a:r>
                <a:rPr lang="en-GB" sz="1200" b="1" i="0">
                  <a:solidFill>
                    <a:srgbClr val="000F5A"/>
                  </a:solidFill>
                  <a:latin typeface="Arial" charset="0"/>
                </a:rPr>
                <a:t>Seismic Modelling</a:t>
              </a:r>
            </a:p>
          </p:txBody>
        </p:sp>
      </p:grpSp>
      <p:sp>
        <p:nvSpPr>
          <p:cNvPr id="9225" name="Rectangle 9"/>
          <p:cNvSpPr>
            <a:spLocks noChangeArrowheads="1"/>
          </p:cNvSpPr>
          <p:nvPr userDrawn="1"/>
        </p:nvSpPr>
        <p:spPr bwMode="auto">
          <a:xfrm>
            <a:off x="7696200" y="0"/>
            <a:ext cx="1444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i="0"/>
              <a:t>Copyright © NORSAR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_Banner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 rot="10800000">
            <a:off x="-9525" y="1412875"/>
            <a:ext cx="7391400" cy="144463"/>
            <a:chOff x="144" y="1248"/>
            <a:chExt cx="4656" cy="201"/>
          </a:xfrm>
        </p:grpSpPr>
        <p:sp>
          <p:nvSpPr>
            <p:cNvPr id="1603588" name="AutoShape 4"/>
            <p:cNvSpPr>
              <a:spLocks noChangeArrowheads="1"/>
            </p:cNvSpPr>
            <p:nvPr userDrawn="1"/>
          </p:nvSpPr>
          <p:spPr bwMode="auto">
            <a:xfrm>
              <a:off x="384" y="1316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89" name="AutoShape 5"/>
            <p:cNvSpPr>
              <a:spLocks noChangeArrowheads="1"/>
            </p:cNvSpPr>
            <p:nvPr userDrawn="1"/>
          </p:nvSpPr>
          <p:spPr bwMode="auto">
            <a:xfrm flipH="1">
              <a:off x="144" y="1316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4100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6508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slide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28775"/>
            <a:ext cx="7693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4102" name="Group 11"/>
          <p:cNvGrpSpPr>
            <a:grpSpLocks/>
          </p:cNvGrpSpPr>
          <p:nvPr userDrawn="1"/>
        </p:nvGrpSpPr>
        <p:grpSpPr bwMode="auto">
          <a:xfrm>
            <a:off x="228600" y="1412875"/>
            <a:ext cx="7391400" cy="144463"/>
            <a:chOff x="144" y="1248"/>
            <a:chExt cx="4656" cy="201"/>
          </a:xfrm>
        </p:grpSpPr>
        <p:sp>
          <p:nvSpPr>
            <p:cNvPr id="1603596" name="AutoShape 12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97" name="AutoShape 13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8788" y="6534150"/>
            <a:ext cx="466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+mn-lt"/>
              </a:defRPr>
            </a:lvl1pPr>
          </a:lstStyle>
          <a:p>
            <a:pPr>
              <a:defRPr/>
            </a:pPr>
            <a:fld id="{FE37F83C-A955-42E3-A1BE-E7206A5DE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565900"/>
            <a:ext cx="62753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ctr">
              <a:defRPr sz="900" i="0" smtClean="0"/>
            </a:lvl1pPr>
          </a:lstStyle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827" r:id="rId5"/>
    <p:sldLayoutId id="2147483787" r:id="rId6"/>
    <p:sldLayoutId id="2147483788" r:id="rId7"/>
    <p:sldLayoutId id="2147483789" r:id="rId8"/>
    <p:sldLayoutId id="2147483828" r:id="rId9"/>
    <p:sldLayoutId id="2147483790" r:id="rId10"/>
    <p:sldLayoutId id="2147483829" r:id="rId11"/>
    <p:sldLayoutId id="2147483791" r:id="rId12"/>
    <p:sldLayoutId id="2147483792" r:id="rId13"/>
    <p:sldLayoutId id="2147483793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_Banner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 rot="10800000">
            <a:off x="-9525" y="1412875"/>
            <a:ext cx="7391400" cy="144463"/>
            <a:chOff x="144" y="1248"/>
            <a:chExt cx="4656" cy="201"/>
          </a:xfrm>
        </p:grpSpPr>
        <p:sp>
          <p:nvSpPr>
            <p:cNvPr id="1603588" name="AutoShape 4"/>
            <p:cNvSpPr>
              <a:spLocks noChangeArrowheads="1"/>
            </p:cNvSpPr>
            <p:nvPr userDrawn="1"/>
          </p:nvSpPr>
          <p:spPr bwMode="auto">
            <a:xfrm>
              <a:off x="384" y="1316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89" name="AutoShape 5"/>
            <p:cNvSpPr>
              <a:spLocks noChangeArrowheads="1"/>
            </p:cNvSpPr>
            <p:nvPr userDrawn="1"/>
          </p:nvSpPr>
          <p:spPr bwMode="auto">
            <a:xfrm flipH="1">
              <a:off x="144" y="1316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5124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6508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slide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28775"/>
            <a:ext cx="7693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5126" name="Group 11"/>
          <p:cNvGrpSpPr>
            <a:grpSpLocks/>
          </p:cNvGrpSpPr>
          <p:nvPr userDrawn="1"/>
        </p:nvGrpSpPr>
        <p:grpSpPr bwMode="auto">
          <a:xfrm>
            <a:off x="228600" y="1412875"/>
            <a:ext cx="7391400" cy="144463"/>
            <a:chOff x="144" y="1248"/>
            <a:chExt cx="4656" cy="201"/>
          </a:xfrm>
        </p:grpSpPr>
        <p:sp>
          <p:nvSpPr>
            <p:cNvPr id="1603596" name="AutoShape 12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97" name="AutoShape 13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pic>
        <p:nvPicPr>
          <p:cNvPr id="5127" name="Picture 13" descr="NSM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8" y="71438"/>
            <a:ext cx="14525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769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627813"/>
            <a:ext cx="1905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20000"/>
              </a:spcBef>
              <a:defRPr sz="1200" b="0" i="0" smtClean="0">
                <a:solidFill>
                  <a:srgbClr val="0033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EBCC961-5D60-4490-A7F5-A2D14C7D7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9" name="Picture 12" descr="NSM BUTTON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58188" y="71438"/>
            <a:ext cx="666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T_Banner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 rot="10800000">
            <a:off x="-9525" y="1412875"/>
            <a:ext cx="7391400" cy="144463"/>
            <a:chOff x="144" y="1248"/>
            <a:chExt cx="4656" cy="201"/>
          </a:xfrm>
        </p:grpSpPr>
        <p:sp>
          <p:nvSpPr>
            <p:cNvPr id="1603588" name="AutoShape 4"/>
            <p:cNvSpPr>
              <a:spLocks noChangeArrowheads="1"/>
            </p:cNvSpPr>
            <p:nvPr userDrawn="1"/>
          </p:nvSpPr>
          <p:spPr bwMode="auto">
            <a:xfrm>
              <a:off x="384" y="1316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89" name="AutoShape 5"/>
            <p:cNvSpPr>
              <a:spLocks noChangeArrowheads="1"/>
            </p:cNvSpPr>
            <p:nvPr userDrawn="1"/>
          </p:nvSpPr>
          <p:spPr bwMode="auto">
            <a:xfrm flipH="1">
              <a:off x="144" y="1316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6148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6508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slide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28775"/>
            <a:ext cx="7693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6150" name="Group 11"/>
          <p:cNvGrpSpPr>
            <a:grpSpLocks/>
          </p:cNvGrpSpPr>
          <p:nvPr userDrawn="1"/>
        </p:nvGrpSpPr>
        <p:grpSpPr bwMode="auto">
          <a:xfrm>
            <a:off x="228600" y="1412875"/>
            <a:ext cx="7391400" cy="144463"/>
            <a:chOff x="144" y="1248"/>
            <a:chExt cx="4656" cy="201"/>
          </a:xfrm>
        </p:grpSpPr>
        <p:sp>
          <p:nvSpPr>
            <p:cNvPr id="1603596" name="AutoShape 12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97" name="AutoShape 13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pic>
        <p:nvPicPr>
          <p:cNvPr id="6151" name="Picture 13" descr="NSM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8" y="71438"/>
            <a:ext cx="14525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769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627813"/>
            <a:ext cx="1905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20000"/>
              </a:spcBef>
              <a:defRPr sz="1200" b="0" i="0" smtClean="0">
                <a:solidFill>
                  <a:srgbClr val="0033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FA35D46-AAB0-455E-ADB1-B0C3931E4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3" name="Picture 12" descr="NSM BUTTON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58188" y="71438"/>
            <a:ext cx="666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96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565900"/>
            <a:ext cx="62753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ctr">
              <a:defRPr sz="900" i="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54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8788" y="6534150"/>
            <a:ext cx="466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+mj-lt"/>
              </a:defRPr>
            </a:lvl1pPr>
          </a:lstStyle>
          <a:p>
            <a:pPr>
              <a:defRPr/>
            </a:pPr>
            <a:fld id="{40C7C2EA-75ED-454A-B335-707A49D1C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7767638" y="6381750"/>
            <a:ext cx="1331912" cy="441325"/>
            <a:chOff x="4893" y="4020"/>
            <a:chExt cx="839" cy="278"/>
          </a:xfrm>
        </p:grpSpPr>
        <p:pic>
          <p:nvPicPr>
            <p:cNvPr id="2056" name="Picture 6" descr="norsarlogo_bi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8" y="4020"/>
              <a:ext cx="809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4893" y="4169"/>
              <a:ext cx="83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0800" rIns="0" bIns="10800">
              <a:spAutoFit/>
            </a:bodyPr>
            <a:lstStyle/>
            <a:p>
              <a:pPr>
                <a:defRPr/>
              </a:pPr>
              <a:r>
                <a:rPr lang="en-GB" sz="1200" b="1" i="0">
                  <a:solidFill>
                    <a:srgbClr val="000F5A"/>
                  </a:solidFill>
                  <a:latin typeface="Arial" charset="0"/>
                </a:rPr>
                <a:t>Seismic Modelling</a:t>
              </a:r>
            </a:p>
          </p:txBody>
        </p:sp>
      </p:grpSp>
      <p:sp>
        <p:nvSpPr>
          <p:cNvPr id="9225" name="Rectangle 9"/>
          <p:cNvSpPr>
            <a:spLocks noChangeArrowheads="1"/>
          </p:cNvSpPr>
          <p:nvPr userDrawn="1"/>
        </p:nvSpPr>
        <p:spPr bwMode="auto">
          <a:xfrm>
            <a:off x="7696200" y="0"/>
            <a:ext cx="1444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i="0">
                <a:solidFill>
                  <a:srgbClr val="000000"/>
                </a:solidFill>
              </a:rPr>
              <a:t>Copyright © NORSAR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_Banner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rot="10800000">
            <a:off x="-9525" y="1412875"/>
            <a:ext cx="7391400" cy="144463"/>
            <a:chOff x="144" y="1248"/>
            <a:chExt cx="4656" cy="201"/>
          </a:xfrm>
        </p:grpSpPr>
        <p:sp>
          <p:nvSpPr>
            <p:cNvPr id="1603588" name="AutoShape 4"/>
            <p:cNvSpPr>
              <a:spLocks noChangeArrowheads="1"/>
            </p:cNvSpPr>
            <p:nvPr userDrawn="1"/>
          </p:nvSpPr>
          <p:spPr bwMode="auto">
            <a:xfrm>
              <a:off x="384" y="1316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89" name="AutoShape 5"/>
            <p:cNvSpPr>
              <a:spLocks noChangeArrowheads="1"/>
            </p:cNvSpPr>
            <p:nvPr userDrawn="1"/>
          </p:nvSpPr>
          <p:spPr bwMode="auto">
            <a:xfrm flipH="1">
              <a:off x="144" y="1316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4100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6508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slide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28775"/>
            <a:ext cx="7693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228600" y="1412875"/>
            <a:ext cx="7391400" cy="144463"/>
            <a:chOff x="144" y="1248"/>
            <a:chExt cx="4656" cy="201"/>
          </a:xfrm>
        </p:grpSpPr>
        <p:sp>
          <p:nvSpPr>
            <p:cNvPr id="1603596" name="AutoShape 12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97" name="AutoShape 13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8788" y="6534150"/>
            <a:ext cx="466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+mn-lt"/>
              </a:defRPr>
            </a:lvl1pPr>
          </a:lstStyle>
          <a:p>
            <a:pPr>
              <a:defRPr/>
            </a:pPr>
            <a:fld id="{FE37F83C-A955-42E3-A1BE-E7206A5DE5F4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565900"/>
            <a:ext cx="62753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ctr">
              <a:defRPr sz="900" i="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_Banner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rot="10800000">
            <a:off x="-9525" y="1412875"/>
            <a:ext cx="7391400" cy="144463"/>
            <a:chOff x="144" y="1248"/>
            <a:chExt cx="4656" cy="201"/>
          </a:xfrm>
        </p:grpSpPr>
        <p:sp>
          <p:nvSpPr>
            <p:cNvPr id="1603588" name="AutoShape 4"/>
            <p:cNvSpPr>
              <a:spLocks noChangeArrowheads="1"/>
            </p:cNvSpPr>
            <p:nvPr userDrawn="1"/>
          </p:nvSpPr>
          <p:spPr bwMode="auto">
            <a:xfrm>
              <a:off x="384" y="1316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89" name="AutoShape 5"/>
            <p:cNvSpPr>
              <a:spLocks noChangeArrowheads="1"/>
            </p:cNvSpPr>
            <p:nvPr userDrawn="1"/>
          </p:nvSpPr>
          <p:spPr bwMode="auto">
            <a:xfrm flipH="1">
              <a:off x="144" y="1316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4100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6508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slide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28775"/>
            <a:ext cx="7693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228600" y="1412875"/>
            <a:ext cx="7391400" cy="144463"/>
            <a:chOff x="144" y="1248"/>
            <a:chExt cx="4656" cy="201"/>
          </a:xfrm>
        </p:grpSpPr>
        <p:sp>
          <p:nvSpPr>
            <p:cNvPr id="1603596" name="AutoShape 12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603597" name="AutoShape 13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8788" y="6534150"/>
            <a:ext cx="466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+mn-lt"/>
              </a:defRPr>
            </a:lvl1pPr>
          </a:lstStyle>
          <a:p>
            <a:pPr>
              <a:defRPr/>
            </a:pPr>
            <a:fld id="{FE37F83C-A955-42E3-A1BE-E7206A5DE5F4}" type="slidenum">
              <a:rPr lang="en-US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6013" y="6565900"/>
            <a:ext cx="62753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ctr">
              <a:defRPr sz="900" i="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2575" y="2085975"/>
            <a:ext cx="8763000" cy="1470025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70C0"/>
                </a:solidFill>
              </a:rPr>
              <a:t>Kinematic time migration and </a:t>
            </a:r>
            <a:r>
              <a:rPr lang="en-GB" dirty="0" err="1" smtClean="0">
                <a:solidFill>
                  <a:srgbClr val="0070C0"/>
                </a:solidFill>
              </a:rPr>
              <a:t>demigration</a:t>
            </a:r>
            <a:r>
              <a:rPr lang="en-GB" dirty="0" smtClean="0">
                <a:solidFill>
                  <a:srgbClr val="0070C0"/>
                </a:solidFill>
              </a:rPr>
              <a:t> of reflections in </a:t>
            </a:r>
            <a:r>
              <a:rPr lang="en-GB" dirty="0" err="1" smtClean="0">
                <a:solidFill>
                  <a:srgbClr val="0070C0"/>
                </a:solidFill>
              </a:rPr>
              <a:t>prestack</a:t>
            </a:r>
            <a:r>
              <a:rPr lang="en-GB" dirty="0" smtClean="0">
                <a:solidFill>
                  <a:srgbClr val="0070C0"/>
                </a:solidFill>
              </a:rPr>
              <a:t> seismic data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Einar Iversen, NORSAR</a:t>
            </a:r>
          </a:p>
          <a:p>
            <a:pPr eaLnBrk="1" hangingPunct="1"/>
            <a:r>
              <a:rPr lang="en-GB" sz="2000" smtClean="0"/>
              <a:t>Martin Tygel, UNICAMP</a:t>
            </a:r>
          </a:p>
          <a:p>
            <a:pPr eaLnBrk="1" hangingPunct="1"/>
            <a:r>
              <a:rPr lang="en-GB" sz="2000" smtClean="0"/>
              <a:t>Bjørn Ursin, NTNU</a:t>
            </a:r>
          </a:p>
          <a:p>
            <a:pPr eaLnBrk="1" hangingPunct="1"/>
            <a:r>
              <a:rPr lang="en-GB" sz="2000" smtClean="0"/>
              <a:t>Maarten V. de Hoop, Purdue University</a:t>
            </a:r>
          </a:p>
        </p:txBody>
      </p:sp>
      <p:sp>
        <p:nvSpPr>
          <p:cNvPr id="66564" name="Plassholder for bunntekst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66565" name="Picture 13" descr="NS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38"/>
            <a:ext cx="14525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Kinematic</a:t>
            </a:r>
            <a:r>
              <a:rPr lang="nb-NO" dirty="0" smtClean="0"/>
              <a:t> time </a:t>
            </a:r>
            <a:r>
              <a:rPr lang="nb-NO" dirty="0" err="1" smtClean="0"/>
              <a:t>migration</a:t>
            </a:r>
            <a:r>
              <a:rPr lang="nb-NO" dirty="0" smtClean="0"/>
              <a:t> and demigration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5549" y="5791200"/>
            <a:ext cx="3349250" cy="64633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i="0" dirty="0" err="1" smtClean="0">
                <a:solidFill>
                  <a:srgbClr val="003366"/>
                </a:solidFill>
                <a:latin typeface="Arial" charset="0"/>
              </a:rPr>
              <a:t>Whitcombe</a:t>
            </a:r>
            <a:r>
              <a:rPr lang="en-GB" sz="2000" i="0" dirty="0" smtClean="0">
                <a:solidFill>
                  <a:srgbClr val="003366"/>
                </a:solidFill>
                <a:latin typeface="Arial" charset="0"/>
              </a:rPr>
              <a:t>, 1994</a:t>
            </a:r>
          </a:p>
          <a:p>
            <a:pPr>
              <a:lnSpc>
                <a:spcPct val="90000"/>
              </a:lnSpc>
            </a:pPr>
            <a:r>
              <a:rPr lang="en-GB" sz="2000" i="0" dirty="0" err="1" smtClean="0">
                <a:solidFill>
                  <a:srgbClr val="003366"/>
                </a:solidFill>
                <a:latin typeface="Arial" charset="0"/>
              </a:rPr>
              <a:t>Söllner</a:t>
            </a:r>
            <a:r>
              <a:rPr lang="en-GB" sz="2000" i="0" dirty="0" smtClean="0">
                <a:solidFill>
                  <a:srgbClr val="003366"/>
                </a:solidFill>
                <a:latin typeface="Arial" charset="0"/>
              </a:rPr>
              <a:t> and Andersen, 2005</a:t>
            </a:r>
            <a:endParaRPr lang="en-GB" sz="2000" i="0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Lateral </a:t>
            </a:r>
            <a:r>
              <a:rPr lang="nb-NO" dirty="0" err="1" smtClean="0"/>
              <a:t>coordinates</a:t>
            </a:r>
            <a:endParaRPr lang="nb-NO" dirty="0"/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auto">
          <a:xfrm>
            <a:off x="717260" y="5072220"/>
            <a:ext cx="407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smtClean="0">
                <a:latin typeface="Symbol" pitchFamily="18" charset="2"/>
              </a:rPr>
              <a:t>x</a:t>
            </a:r>
            <a:r>
              <a:rPr lang="en-US" sz="2000" baseline="-25000" dirty="0" smtClean="0">
                <a:latin typeface="Arial Unicode MS" pitchFamily="34" charset="-128"/>
              </a:rPr>
              <a:t>2</a:t>
            </a:r>
            <a:endParaRPr lang="en-US" sz="2000" baseline="-25000" dirty="0">
              <a:latin typeface="Arial Unicode MS" pitchFamily="34" charset="-128"/>
            </a:endParaRPr>
          </a:p>
        </p:txBody>
      </p:sp>
      <p:grpSp>
        <p:nvGrpSpPr>
          <p:cNvPr id="26" name="Gruppe 25"/>
          <p:cNvGrpSpPr/>
          <p:nvPr/>
        </p:nvGrpSpPr>
        <p:grpSpPr>
          <a:xfrm flipV="1">
            <a:off x="675558" y="1828800"/>
            <a:ext cx="5400000" cy="3598863"/>
            <a:chOff x="675558" y="2077880"/>
            <a:chExt cx="5400000" cy="3598863"/>
          </a:xfrm>
        </p:grpSpPr>
        <p:sp>
          <p:nvSpPr>
            <p:cNvPr id="27" name="Line 58"/>
            <p:cNvSpPr>
              <a:spLocks noChangeShapeType="1"/>
            </p:cNvSpPr>
            <p:nvPr/>
          </p:nvSpPr>
          <p:spPr bwMode="auto">
            <a:xfrm>
              <a:off x="683505" y="2077880"/>
              <a:ext cx="0" cy="3598863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675558" y="5673568"/>
              <a:ext cx="540000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58" y="0"/>
                </a:cxn>
              </a:cxnLst>
              <a:rect l="0" t="0" r="r" b="b"/>
              <a:pathLst>
                <a:path w="4458" h="1">
                  <a:moveTo>
                    <a:pt x="0" y="0"/>
                  </a:moveTo>
                  <a:lnTo>
                    <a:pt x="4458" y="0"/>
                  </a:lnTo>
                </a:path>
              </a:pathLst>
            </a:custGeom>
            <a:noFill/>
            <a:ln w="28575" cmpd="sng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5733256" y="1852052"/>
            <a:ext cx="407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smtClean="0">
                <a:latin typeface="Symbol" pitchFamily="18" charset="2"/>
              </a:rPr>
              <a:t>x</a:t>
            </a:r>
            <a:r>
              <a:rPr lang="en-US" sz="2000" baseline="-25000" dirty="0" smtClean="0">
                <a:latin typeface="Arial Unicode MS" pitchFamily="34" charset="-128"/>
              </a:rPr>
              <a:t>1</a:t>
            </a:r>
            <a:endParaRPr lang="en-US" sz="2000" baseline="-25000" dirty="0">
              <a:latin typeface="Arial Unicode MS" pitchFamily="34" charset="-128"/>
            </a:endParaRPr>
          </a:p>
        </p:txBody>
      </p:sp>
      <p:cxnSp>
        <p:nvCxnSpPr>
          <p:cNvPr id="30" name="Rett pil 29"/>
          <p:cNvCxnSpPr/>
          <p:nvPr/>
        </p:nvCxnSpPr>
        <p:spPr>
          <a:xfrm rot="5400000" flipH="1" flipV="1">
            <a:off x="1905905" y="3564728"/>
            <a:ext cx="1728192" cy="158417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sp>
        <p:nvSpPr>
          <p:cNvPr id="31" name="Rektangel 30"/>
          <p:cNvSpPr/>
          <p:nvPr/>
        </p:nvSpPr>
        <p:spPr>
          <a:xfrm>
            <a:off x="1755830" y="5334833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m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2474654" y="40668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a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3488958" y="298134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x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4" name="Rett linje 33"/>
          <p:cNvCxnSpPr>
            <a:cxnSpLocks noChangeAspect="1"/>
          </p:cNvCxnSpPr>
          <p:nvPr/>
        </p:nvCxnSpPr>
        <p:spPr>
          <a:xfrm rot="10800000" flipH="1" flipV="1">
            <a:off x="1711251" y="2837333"/>
            <a:ext cx="3852000" cy="1242585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35" name="Oval 55"/>
          <p:cNvSpPr>
            <a:spLocks noChangeArrowheads="1"/>
          </p:cNvSpPr>
          <p:nvPr/>
        </p:nvSpPr>
        <p:spPr bwMode="auto">
          <a:xfrm>
            <a:off x="3531240" y="3370069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val 55"/>
          <p:cNvSpPr>
            <a:spLocks noChangeArrowheads="1"/>
          </p:cNvSpPr>
          <p:nvPr/>
        </p:nvSpPr>
        <p:spPr bwMode="auto">
          <a:xfrm>
            <a:off x="1616731" y="2742800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val 55"/>
          <p:cNvSpPr>
            <a:spLocks noChangeArrowheads="1"/>
          </p:cNvSpPr>
          <p:nvPr/>
        </p:nvSpPr>
        <p:spPr bwMode="auto">
          <a:xfrm>
            <a:off x="5512031" y="4010379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1898143" y="5155772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9" name="Rett linje 38"/>
          <p:cNvCxnSpPr>
            <a:cxnSpLocks noChangeAspect="1"/>
          </p:cNvCxnSpPr>
          <p:nvPr/>
        </p:nvCxnSpPr>
        <p:spPr>
          <a:xfrm rot="10800000" flipH="1" flipV="1">
            <a:off x="3681232" y="3470349"/>
            <a:ext cx="1836000" cy="59226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lg" len="lg"/>
            <a:tailEnd type="stealth"/>
          </a:ln>
          <a:effectLst/>
        </p:spPr>
      </p:cxnSp>
      <p:sp>
        <p:nvSpPr>
          <p:cNvPr id="40" name="Rektangel 39"/>
          <p:cNvSpPr/>
          <p:nvPr/>
        </p:nvSpPr>
        <p:spPr>
          <a:xfrm>
            <a:off x="4412238" y="339061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h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1544742" y="23470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s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5471646" y="3599326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r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Plassholder for bunntekst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 dirty="0"/>
          </a:p>
        </p:txBody>
      </p:sp>
      <p:sp>
        <p:nvSpPr>
          <p:cNvPr id="50" name="Rektangel 49"/>
          <p:cNvSpPr/>
          <p:nvPr/>
        </p:nvSpPr>
        <p:spPr>
          <a:xfrm>
            <a:off x="7126405" y="5627930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i="0" dirty="0" smtClean="0">
                <a:solidFill>
                  <a:srgbClr val="000000"/>
                </a:solidFill>
                <a:latin typeface="Arial Unicode MS" pitchFamily="34" charset="-128"/>
              </a:rPr>
              <a:t>=</a:t>
            </a:r>
            <a:r>
              <a:rPr lang="en-US" b="1" i="0" dirty="0" smtClean="0">
                <a:solidFill>
                  <a:srgbClr val="000000"/>
                </a:solidFill>
                <a:latin typeface="Arial Unicode MS" pitchFamily="34" charset="-128"/>
              </a:rPr>
              <a:t> x </a:t>
            </a:r>
            <a:r>
              <a:rPr lang="en-US" i="0" dirty="0" smtClean="0">
                <a:solidFill>
                  <a:srgbClr val="000000"/>
                </a:solidFill>
                <a:latin typeface="Arial Unicode MS" pitchFamily="34" charset="-128"/>
              </a:rPr>
              <a:t>-</a:t>
            </a:r>
            <a:r>
              <a:rPr lang="en-US" b="1" i="0" dirty="0" smtClean="0">
                <a:solidFill>
                  <a:srgbClr val="000000"/>
                </a:solidFill>
                <a:latin typeface="Arial Unicode MS" pitchFamily="34" charset="-128"/>
              </a:rPr>
              <a:t> m</a:t>
            </a:r>
            <a:endParaRPr lang="nb-NO" b="1" i="0" baseline="30000" dirty="0">
              <a:solidFill>
                <a:srgbClr val="000000"/>
              </a:solidFill>
            </a:endParaRPr>
          </a:p>
        </p:txBody>
      </p:sp>
      <p:sp>
        <p:nvSpPr>
          <p:cNvPr id="51" name="Rektangel 50"/>
          <p:cNvSpPr/>
          <p:nvPr/>
        </p:nvSpPr>
        <p:spPr>
          <a:xfrm>
            <a:off x="4964352" y="5602069"/>
            <a:ext cx="2005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0" dirty="0" smtClean="0"/>
              <a:t>Aperture vector:</a:t>
            </a:r>
            <a:endParaRPr lang="nb-NO" sz="2000" i="0" dirty="0"/>
          </a:p>
        </p:txBody>
      </p:sp>
      <p:sp>
        <p:nvSpPr>
          <p:cNvPr id="52" name="Rektangel 51"/>
          <p:cNvSpPr/>
          <p:nvPr/>
        </p:nvSpPr>
        <p:spPr>
          <a:xfrm>
            <a:off x="1228928" y="2010941"/>
            <a:ext cx="915635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GB" i="0" dirty="0" smtClean="0"/>
              <a:t>Source</a:t>
            </a:r>
            <a:endParaRPr lang="nb-NO" dirty="0"/>
          </a:p>
        </p:txBody>
      </p:sp>
      <p:sp>
        <p:nvSpPr>
          <p:cNvPr id="53" name="Rektangel 52"/>
          <p:cNvSpPr/>
          <p:nvPr/>
        </p:nvSpPr>
        <p:spPr>
          <a:xfrm>
            <a:off x="5077028" y="3163669"/>
            <a:ext cx="1095172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GB" i="0" dirty="0" smtClean="0"/>
              <a:t>Receiver</a:t>
            </a:r>
            <a:endParaRPr lang="nb-NO" dirty="0"/>
          </a:p>
        </p:txBody>
      </p:sp>
      <p:sp>
        <p:nvSpPr>
          <p:cNvPr id="54" name="Rektangel 53"/>
          <p:cNvSpPr/>
          <p:nvPr/>
        </p:nvSpPr>
        <p:spPr>
          <a:xfrm>
            <a:off x="3106368" y="2602709"/>
            <a:ext cx="105670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GB" i="0" dirty="0" smtClean="0"/>
              <a:t>Midpoint</a:t>
            </a:r>
            <a:endParaRPr lang="nb-NO" dirty="0"/>
          </a:p>
        </p:txBody>
      </p:sp>
      <p:sp>
        <p:nvSpPr>
          <p:cNvPr id="55" name="Rektangel 54"/>
          <p:cNvSpPr/>
          <p:nvPr/>
        </p:nvSpPr>
        <p:spPr>
          <a:xfrm>
            <a:off x="1186364" y="5678269"/>
            <a:ext cx="1556836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GB" i="0" dirty="0" smtClean="0"/>
              <a:t>Image-gather</a:t>
            </a:r>
          </a:p>
          <a:p>
            <a:pPr algn="ctr"/>
            <a:r>
              <a:rPr lang="en-GB" i="0" dirty="0" smtClean="0"/>
              <a:t>location</a:t>
            </a:r>
            <a:endParaRPr lang="nb-NO" dirty="0"/>
          </a:p>
        </p:txBody>
      </p:sp>
      <p:sp>
        <p:nvSpPr>
          <p:cNvPr id="56" name="Rektangel 55"/>
          <p:cNvSpPr/>
          <p:nvPr/>
        </p:nvSpPr>
        <p:spPr>
          <a:xfrm>
            <a:off x="4953000" y="5144869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0" dirty="0" smtClean="0"/>
              <a:t>Half-offset vector:</a:t>
            </a:r>
            <a:endParaRPr lang="nb-NO" sz="2000" i="0" dirty="0"/>
          </a:p>
        </p:txBody>
      </p:sp>
      <p:sp>
        <p:nvSpPr>
          <p:cNvPr id="57" name="Rektangel 56"/>
          <p:cNvSpPr/>
          <p:nvPr/>
        </p:nvSpPr>
        <p:spPr>
          <a:xfrm>
            <a:off x="7136133" y="5175647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latin typeface="Arial Unicode MS" pitchFamily="34" charset="-128"/>
              </a:rPr>
              <a:t>h </a:t>
            </a:r>
            <a:r>
              <a:rPr lang="en-US" i="0" dirty="0" smtClean="0">
                <a:solidFill>
                  <a:srgbClr val="000000"/>
                </a:solidFill>
                <a:latin typeface="Arial Unicode MS" pitchFamily="34" charset="-128"/>
              </a:rPr>
              <a:t>=</a:t>
            </a:r>
            <a:r>
              <a:rPr lang="en-US" b="1" i="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i="0" dirty="0" smtClean="0">
                <a:solidFill>
                  <a:srgbClr val="000000"/>
                </a:solidFill>
              </a:rPr>
              <a:t>(</a:t>
            </a:r>
            <a:r>
              <a:rPr lang="en-US" b="1" i="0" dirty="0" smtClean="0">
                <a:solidFill>
                  <a:srgbClr val="000000"/>
                </a:solidFill>
                <a:latin typeface="Arial Unicode MS" pitchFamily="34" charset="-128"/>
              </a:rPr>
              <a:t>r </a:t>
            </a:r>
            <a:r>
              <a:rPr lang="en-US" i="0" dirty="0" smtClean="0">
                <a:solidFill>
                  <a:srgbClr val="000000"/>
                </a:solidFill>
                <a:latin typeface="Arial Unicode MS" pitchFamily="34" charset="-128"/>
              </a:rPr>
              <a:t>–</a:t>
            </a:r>
            <a:r>
              <a:rPr lang="en-US" b="1" i="0" dirty="0" smtClean="0">
                <a:solidFill>
                  <a:srgbClr val="000000"/>
                </a:solidFill>
                <a:latin typeface="Arial Unicode MS" pitchFamily="34" charset="-128"/>
              </a:rPr>
              <a:t> s</a:t>
            </a:r>
            <a:r>
              <a:rPr lang="en-GB" i="0" dirty="0" smtClean="0">
                <a:solidFill>
                  <a:srgbClr val="000000"/>
                </a:solidFill>
              </a:rPr>
              <a:t>)/2</a:t>
            </a:r>
            <a:endParaRPr lang="nb-NO" b="1" i="0" baseline="30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Diffraction-time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 </a:t>
            </a:r>
            <a:r>
              <a:rPr lang="en-US" dirty="0" smtClean="0"/>
              <a:t>T</a:t>
            </a:r>
            <a:r>
              <a:rPr lang="en-US" baseline="30000" dirty="0" smtClean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h,a,m,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dirty="0" smtClean="0"/>
              <a:t>)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838200" y="3477875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 smtClean="0">
                <a:solidFill>
                  <a:srgbClr val="000000"/>
                </a:solidFill>
              </a:rPr>
              <a:t>T</a:t>
            </a:r>
            <a:r>
              <a:rPr lang="en-US" sz="2400" i="0" baseline="30000" dirty="0" smtClean="0">
                <a:solidFill>
                  <a:srgbClr val="000000"/>
                </a:solidFill>
              </a:rPr>
              <a:t>D</a:t>
            </a:r>
            <a:r>
              <a:rPr lang="en-US" sz="2400" i="0" dirty="0" smtClean="0">
                <a:solidFill>
                  <a:srgbClr val="000000"/>
                </a:solidFill>
              </a:rPr>
              <a:t>(</a:t>
            </a:r>
            <a:r>
              <a:rPr lang="en-US" sz="2400" b="1" i="0" dirty="0" err="1" smtClean="0">
                <a:solidFill>
                  <a:srgbClr val="000000"/>
                </a:solidFill>
              </a:rPr>
              <a:t>h</a:t>
            </a:r>
            <a:r>
              <a:rPr lang="en-US" sz="2400" i="0" dirty="0" err="1" smtClean="0">
                <a:solidFill>
                  <a:srgbClr val="000000"/>
                </a:solidFill>
              </a:rPr>
              <a:t>,</a:t>
            </a:r>
            <a:r>
              <a:rPr lang="en-US" sz="2400" b="1" i="0" dirty="0" err="1" smtClean="0">
                <a:solidFill>
                  <a:srgbClr val="000000"/>
                </a:solidFill>
              </a:rPr>
              <a:t>a</a:t>
            </a:r>
            <a:r>
              <a:rPr lang="en-US" sz="2400" i="0" dirty="0" err="1" smtClean="0">
                <a:solidFill>
                  <a:srgbClr val="000000"/>
                </a:solidFill>
              </a:rPr>
              <a:t>,</a:t>
            </a:r>
            <a:r>
              <a:rPr lang="en-US" sz="2400" b="1" i="0" dirty="0" err="1" smtClean="0">
                <a:solidFill>
                  <a:srgbClr val="000000"/>
                </a:solidFill>
              </a:rPr>
              <a:t>m</a:t>
            </a:r>
            <a:r>
              <a:rPr lang="en-US" sz="2400" i="0" dirty="0" err="1" smtClean="0">
                <a:solidFill>
                  <a:srgbClr val="000000"/>
                </a:solidFill>
              </a:rPr>
              <a:t>,</a:t>
            </a:r>
            <a:r>
              <a:rPr lang="en-US" sz="2400" i="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2400" i="0" dirty="0" smtClean="0">
                <a:solidFill>
                  <a:srgbClr val="000000"/>
                </a:solidFill>
              </a:rPr>
              <a:t>) = 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2743200" y="4437995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 smtClean="0">
                <a:solidFill>
                  <a:srgbClr val="000000"/>
                </a:solidFill>
              </a:rPr>
              <a:t>+ </a:t>
            </a:r>
            <a:endParaRPr lang="nb-NO" sz="2400" dirty="0"/>
          </a:p>
        </p:txBody>
      </p:sp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382" y="4191000"/>
            <a:ext cx="3954780" cy="8610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00400"/>
            <a:ext cx="3962400" cy="8458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9" name="Rektangel 8"/>
          <p:cNvSpPr/>
          <p:nvPr/>
        </p:nvSpPr>
        <p:spPr>
          <a:xfrm>
            <a:off x="457200" y="2015836"/>
            <a:ext cx="7276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i="0" kern="0" dirty="0" smtClean="0">
                <a:solidFill>
                  <a:srgbClr val="003366"/>
                </a:solidFill>
                <a:latin typeface="Arial"/>
              </a:rPr>
              <a:t>An </a:t>
            </a:r>
            <a:r>
              <a:rPr lang="nb-NO" sz="2400" b="1" i="0" kern="0" dirty="0" err="1" smtClean="0">
                <a:solidFill>
                  <a:srgbClr val="003366"/>
                </a:solidFill>
                <a:latin typeface="Arial"/>
              </a:rPr>
              <a:t>example</a:t>
            </a:r>
            <a:r>
              <a:rPr lang="nb-NO" sz="2400" b="1" i="0" kern="0" dirty="0" smtClean="0">
                <a:solidFill>
                  <a:srgbClr val="003366"/>
                </a:solidFill>
                <a:latin typeface="Arial"/>
              </a:rPr>
              <a:t> is </a:t>
            </a:r>
          </a:p>
          <a:p>
            <a:r>
              <a:rPr lang="nb-NO" sz="2400" b="1" i="0" kern="0" dirty="0" err="1" smtClean="0">
                <a:solidFill>
                  <a:srgbClr val="003366"/>
                </a:solidFill>
                <a:latin typeface="Arial"/>
              </a:rPr>
              <a:t>the</a:t>
            </a:r>
            <a:r>
              <a:rPr lang="nb-NO" sz="2400" b="1" i="0" kern="0" dirty="0" smtClean="0">
                <a:solidFill>
                  <a:srgbClr val="003366"/>
                </a:solidFill>
                <a:latin typeface="Arial"/>
              </a:rPr>
              <a:t> standard double-</a:t>
            </a:r>
            <a:r>
              <a:rPr lang="nb-NO" sz="2400" b="1" i="0" kern="0" dirty="0" err="1" smtClean="0">
                <a:solidFill>
                  <a:srgbClr val="003366"/>
                </a:solidFill>
                <a:latin typeface="Arial"/>
              </a:rPr>
              <a:t>square</a:t>
            </a:r>
            <a:r>
              <a:rPr lang="nb-NO" sz="2400" b="1" i="0" kern="0" dirty="0" smtClean="0">
                <a:solidFill>
                  <a:srgbClr val="003366"/>
                </a:solidFill>
                <a:latin typeface="Arial"/>
              </a:rPr>
              <a:t>-</a:t>
            </a:r>
            <a:r>
              <a:rPr lang="nb-NO" sz="2400" b="1" i="0" kern="0" dirty="0" err="1" smtClean="0">
                <a:solidFill>
                  <a:srgbClr val="003366"/>
                </a:solidFill>
                <a:latin typeface="Arial"/>
              </a:rPr>
              <a:t>root</a:t>
            </a:r>
            <a:r>
              <a:rPr lang="nb-NO" sz="2400" b="1" i="0" kern="0" dirty="0" smtClean="0">
                <a:solidFill>
                  <a:srgbClr val="003366"/>
                </a:solidFill>
                <a:latin typeface="Arial"/>
              </a:rPr>
              <a:t> (DSR) </a:t>
            </a:r>
            <a:r>
              <a:rPr lang="nb-NO" sz="2400" b="1" i="0" kern="0" dirty="0" err="1" smtClean="0">
                <a:solidFill>
                  <a:srgbClr val="003366"/>
                </a:solidFill>
                <a:latin typeface="Arial"/>
              </a:rPr>
              <a:t>function</a:t>
            </a:r>
            <a:r>
              <a:rPr lang="nb-NO" sz="2400" b="1" i="0" kern="0" dirty="0" smtClean="0">
                <a:solidFill>
                  <a:srgbClr val="003366"/>
                </a:solidFill>
                <a:latin typeface="Arial"/>
              </a:rPr>
              <a:t>:</a:t>
            </a:r>
            <a:endParaRPr lang="nb-NO" sz="2400" dirty="0"/>
          </a:p>
        </p:txBody>
      </p:sp>
      <p:sp>
        <p:nvSpPr>
          <p:cNvPr id="10" name="Rektangel 9"/>
          <p:cNvSpPr/>
          <p:nvPr/>
        </p:nvSpPr>
        <p:spPr>
          <a:xfrm>
            <a:off x="3606334" y="5650468"/>
            <a:ext cx="4317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(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but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 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we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 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permit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 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use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 of more general 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functions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)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65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0"/>
            <a:ext cx="7924800" cy="650875"/>
          </a:xfrm>
        </p:spPr>
        <p:txBody>
          <a:bodyPr/>
          <a:lstStyle/>
          <a:p>
            <a:pPr eaLnBrk="1" hangingPunct="1"/>
            <a:r>
              <a:rPr lang="en-GB" dirty="0" smtClean="0"/>
              <a:t>Kinematic time </a:t>
            </a:r>
            <a:r>
              <a:rPr lang="en-GB" dirty="0" err="1" smtClean="0"/>
              <a:t>demigration</a:t>
            </a:r>
            <a:endParaRPr lang="en-GB" dirty="0" smtClean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114425" y="2311400"/>
            <a:ext cx="7077075" cy="3598863"/>
            <a:chOff x="702" y="1456"/>
            <a:chExt cx="4458" cy="2267"/>
          </a:xfrm>
        </p:grpSpPr>
        <p:sp>
          <p:nvSpPr>
            <p:cNvPr id="68671" name="Freeform 18"/>
            <p:cNvSpPr>
              <a:spLocks/>
            </p:cNvSpPr>
            <p:nvPr/>
          </p:nvSpPr>
          <p:spPr bwMode="auto">
            <a:xfrm>
              <a:off x="702" y="3721"/>
              <a:ext cx="4458" cy="1"/>
            </a:xfrm>
            <a:custGeom>
              <a:avLst/>
              <a:gdLst>
                <a:gd name="T0" fmla="*/ 0 w 4458"/>
                <a:gd name="T1" fmla="*/ 0 h 1"/>
                <a:gd name="T2" fmla="*/ 4458 w 4458"/>
                <a:gd name="T3" fmla="*/ 0 h 1"/>
                <a:gd name="T4" fmla="*/ 0 60000 65536"/>
                <a:gd name="T5" fmla="*/ 0 60000 65536"/>
                <a:gd name="T6" fmla="*/ 0 w 4458"/>
                <a:gd name="T7" fmla="*/ 0 h 1"/>
                <a:gd name="T8" fmla="*/ 4458 w 445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58" h="1">
                  <a:moveTo>
                    <a:pt x="0" y="0"/>
                  </a:moveTo>
                  <a:lnTo>
                    <a:pt x="4458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72" name="Line 58"/>
            <p:cNvSpPr>
              <a:spLocks noChangeShapeType="1"/>
            </p:cNvSpPr>
            <p:nvPr/>
          </p:nvSpPr>
          <p:spPr bwMode="auto">
            <a:xfrm>
              <a:off x="708" y="1456"/>
              <a:ext cx="0" cy="226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68612" name="Rectangle 59"/>
          <p:cNvSpPr>
            <a:spLocks noChangeArrowheads="1"/>
          </p:cNvSpPr>
          <p:nvPr/>
        </p:nvSpPr>
        <p:spPr bwMode="auto">
          <a:xfrm>
            <a:off x="833438" y="19510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1760538" y="762000"/>
            <a:ext cx="5486400" cy="3806825"/>
            <a:chOff x="1109" y="480"/>
            <a:chExt cx="3456" cy="2398"/>
          </a:xfrm>
        </p:grpSpPr>
        <p:sp>
          <p:nvSpPr>
            <p:cNvPr id="68657" name="Freeform 5"/>
            <p:cNvSpPr>
              <a:spLocks/>
            </p:cNvSpPr>
            <p:nvPr/>
          </p:nvSpPr>
          <p:spPr bwMode="auto">
            <a:xfrm>
              <a:off x="2064" y="894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58" name="Freeform 6"/>
            <p:cNvSpPr>
              <a:spLocks/>
            </p:cNvSpPr>
            <p:nvPr/>
          </p:nvSpPr>
          <p:spPr bwMode="auto">
            <a:xfrm>
              <a:off x="2160" y="793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59" name="Freeform 7"/>
            <p:cNvSpPr>
              <a:spLocks/>
            </p:cNvSpPr>
            <p:nvPr/>
          </p:nvSpPr>
          <p:spPr bwMode="auto">
            <a:xfrm>
              <a:off x="2251" y="689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0" name="Freeform 8"/>
            <p:cNvSpPr>
              <a:spLocks/>
            </p:cNvSpPr>
            <p:nvPr/>
          </p:nvSpPr>
          <p:spPr bwMode="auto">
            <a:xfrm>
              <a:off x="2342" y="578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1" name="Freeform 9"/>
            <p:cNvSpPr>
              <a:spLocks/>
            </p:cNvSpPr>
            <p:nvPr/>
          </p:nvSpPr>
          <p:spPr bwMode="auto">
            <a:xfrm>
              <a:off x="2413" y="480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2" name="Freeform 3"/>
            <p:cNvSpPr>
              <a:spLocks/>
            </p:cNvSpPr>
            <p:nvPr/>
          </p:nvSpPr>
          <p:spPr bwMode="auto">
            <a:xfrm>
              <a:off x="1872" y="1081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3" name="Freeform 4"/>
            <p:cNvSpPr>
              <a:spLocks/>
            </p:cNvSpPr>
            <p:nvPr/>
          </p:nvSpPr>
          <p:spPr bwMode="auto">
            <a:xfrm>
              <a:off x="1968" y="985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4" name="Freeform 10"/>
            <p:cNvSpPr>
              <a:spLocks/>
            </p:cNvSpPr>
            <p:nvPr/>
          </p:nvSpPr>
          <p:spPr bwMode="auto">
            <a:xfrm>
              <a:off x="1776" y="1174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5" name="Freeform 11"/>
            <p:cNvSpPr>
              <a:spLocks/>
            </p:cNvSpPr>
            <p:nvPr/>
          </p:nvSpPr>
          <p:spPr bwMode="auto">
            <a:xfrm>
              <a:off x="1662" y="1265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6" name="Freeform 12"/>
            <p:cNvSpPr>
              <a:spLocks/>
            </p:cNvSpPr>
            <p:nvPr/>
          </p:nvSpPr>
          <p:spPr bwMode="auto">
            <a:xfrm>
              <a:off x="1551" y="1361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7" name="Freeform 13"/>
            <p:cNvSpPr>
              <a:spLocks/>
            </p:cNvSpPr>
            <p:nvPr/>
          </p:nvSpPr>
          <p:spPr bwMode="auto">
            <a:xfrm>
              <a:off x="1445" y="1447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8" name="Freeform 14"/>
            <p:cNvSpPr>
              <a:spLocks/>
            </p:cNvSpPr>
            <p:nvPr/>
          </p:nvSpPr>
          <p:spPr bwMode="auto">
            <a:xfrm>
              <a:off x="1326" y="1533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69" name="Freeform 15"/>
            <p:cNvSpPr>
              <a:spLocks/>
            </p:cNvSpPr>
            <p:nvPr/>
          </p:nvSpPr>
          <p:spPr bwMode="auto">
            <a:xfrm>
              <a:off x="1215" y="1609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70" name="Freeform 16"/>
            <p:cNvSpPr>
              <a:spLocks/>
            </p:cNvSpPr>
            <p:nvPr/>
          </p:nvSpPr>
          <p:spPr bwMode="auto">
            <a:xfrm>
              <a:off x="1109" y="1677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68655" name="Freeform 40"/>
          <p:cNvSpPr>
            <a:spLocks/>
          </p:cNvSpPr>
          <p:nvPr/>
        </p:nvSpPr>
        <p:spPr bwMode="auto">
          <a:xfrm>
            <a:off x="2457450" y="1768475"/>
            <a:ext cx="3654425" cy="3200400"/>
          </a:xfrm>
          <a:custGeom>
            <a:avLst/>
            <a:gdLst>
              <a:gd name="T0" fmla="*/ 0 w 2721"/>
              <a:gd name="T1" fmla="*/ 877 h 877"/>
              <a:gd name="T2" fmla="*/ 553 w 2721"/>
              <a:gd name="T3" fmla="*/ 798 h 877"/>
              <a:gd name="T4" fmla="*/ 1129 w 2721"/>
              <a:gd name="T5" fmla="*/ 664 h 877"/>
              <a:gd name="T6" fmla="*/ 1776 w 2721"/>
              <a:gd name="T7" fmla="*/ 458 h 877"/>
              <a:gd name="T8" fmla="*/ 2210 w 2721"/>
              <a:gd name="T9" fmla="*/ 277 h 877"/>
              <a:gd name="T10" fmla="*/ 2555 w 2721"/>
              <a:gd name="T11" fmla="*/ 95 h 877"/>
              <a:gd name="T12" fmla="*/ 2721 w 2721"/>
              <a:gd name="T13" fmla="*/ 0 h 8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1"/>
              <a:gd name="T22" fmla="*/ 0 h 877"/>
              <a:gd name="T23" fmla="*/ 2721 w 2721"/>
              <a:gd name="T24" fmla="*/ 877 h 8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1" h="877">
                <a:moveTo>
                  <a:pt x="0" y="877"/>
                </a:moveTo>
                <a:cubicBezTo>
                  <a:pt x="92" y="863"/>
                  <a:pt x="365" y="833"/>
                  <a:pt x="553" y="798"/>
                </a:cubicBezTo>
                <a:cubicBezTo>
                  <a:pt x="741" y="763"/>
                  <a:pt x="925" y="721"/>
                  <a:pt x="1129" y="664"/>
                </a:cubicBezTo>
                <a:cubicBezTo>
                  <a:pt x="1333" y="607"/>
                  <a:pt x="1596" y="522"/>
                  <a:pt x="1776" y="458"/>
                </a:cubicBezTo>
                <a:cubicBezTo>
                  <a:pt x="1956" y="394"/>
                  <a:pt x="2080" y="337"/>
                  <a:pt x="2210" y="277"/>
                </a:cubicBezTo>
                <a:cubicBezTo>
                  <a:pt x="2340" y="217"/>
                  <a:pt x="2470" y="141"/>
                  <a:pt x="2555" y="95"/>
                </a:cubicBezTo>
                <a:cubicBezTo>
                  <a:pt x="2640" y="49"/>
                  <a:pt x="2687" y="20"/>
                  <a:pt x="2721" y="0"/>
                </a:cubicBezTo>
              </a:path>
            </a:pathLst>
          </a:custGeom>
          <a:noFill/>
          <a:ln w="38100" cmpd="sng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68656" name="Rectangle 64"/>
          <p:cNvSpPr>
            <a:spLocks noChangeArrowheads="1"/>
          </p:cNvSpPr>
          <p:nvPr/>
        </p:nvSpPr>
        <p:spPr bwMode="auto">
          <a:xfrm>
            <a:off x="58626" y="5092700"/>
            <a:ext cx="2945037" cy="923330"/>
          </a:xfrm>
          <a:prstGeom prst="rect">
            <a:avLst/>
          </a:prstGeom>
          <a:solidFill>
            <a:schemeClr val="bg1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0070C0"/>
                </a:solidFill>
                <a:latin typeface="Arial" charset="0"/>
              </a:rPr>
              <a:t>Reflection time in</a:t>
            </a:r>
          </a:p>
          <a:p>
            <a:pPr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0070C0"/>
                </a:solidFill>
                <a:latin typeface="Arial" charset="0"/>
              </a:rPr>
              <a:t>time-migration domain</a:t>
            </a:r>
          </a:p>
          <a:p>
            <a:pPr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0070C0"/>
                </a:solidFill>
                <a:latin typeface="Arial" charset="0"/>
              </a:rPr>
              <a:t>(common offset)</a:t>
            </a:r>
            <a:endParaRPr lang="en-GB" sz="2000" b="1" i="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8654" name="Rectangle 98"/>
          <p:cNvSpPr>
            <a:spLocks noChangeArrowheads="1"/>
          </p:cNvSpPr>
          <p:nvPr/>
        </p:nvSpPr>
        <p:spPr bwMode="auto">
          <a:xfrm>
            <a:off x="190800" y="3394800"/>
            <a:ext cx="1873250" cy="923925"/>
          </a:xfrm>
          <a:prstGeom prst="rect">
            <a:avLst/>
          </a:prstGeom>
          <a:solidFill>
            <a:schemeClr val="bg1"/>
          </a:solidFill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i="0" dirty="0">
                <a:solidFill>
                  <a:srgbClr val="5F5F5F"/>
                </a:solidFill>
                <a:latin typeface="Arial" charset="0"/>
              </a:rPr>
              <a:t>Elementary</a:t>
            </a:r>
          </a:p>
          <a:p>
            <a:pPr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5F5F5F"/>
                </a:solidFill>
                <a:latin typeface="Arial" charset="0"/>
              </a:rPr>
              <a:t>diffraction-</a:t>
            </a:r>
            <a:endParaRPr lang="en-GB" sz="2000" b="1" i="0" dirty="0">
              <a:solidFill>
                <a:srgbClr val="5F5F5F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000" b="1" i="0" dirty="0">
                <a:solidFill>
                  <a:srgbClr val="5F5F5F"/>
                </a:solidFill>
                <a:latin typeface="Arial" charset="0"/>
              </a:rPr>
              <a:t>time function</a:t>
            </a:r>
          </a:p>
        </p:txBody>
      </p:sp>
      <p:grpSp>
        <p:nvGrpSpPr>
          <p:cNvPr id="4" name="Gruppe 79"/>
          <p:cNvGrpSpPr/>
          <p:nvPr/>
        </p:nvGrpSpPr>
        <p:grpSpPr>
          <a:xfrm>
            <a:off x="1760538" y="2662238"/>
            <a:ext cx="3416300" cy="1973263"/>
            <a:chOff x="1760538" y="2662238"/>
            <a:chExt cx="3416300" cy="1973263"/>
          </a:xfrm>
        </p:grpSpPr>
        <p:sp>
          <p:nvSpPr>
            <p:cNvPr id="68653" name="Freeform 97"/>
            <p:cNvSpPr>
              <a:spLocks/>
            </p:cNvSpPr>
            <p:nvPr/>
          </p:nvSpPr>
          <p:spPr bwMode="auto">
            <a:xfrm>
              <a:off x="1760538" y="2662238"/>
              <a:ext cx="3416300" cy="1906588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652" name="Oval 99"/>
            <p:cNvSpPr>
              <a:spLocks noChangeArrowheads="1"/>
            </p:cNvSpPr>
            <p:nvPr/>
          </p:nvSpPr>
          <p:spPr bwMode="auto">
            <a:xfrm>
              <a:off x="3352800" y="4491038"/>
              <a:ext cx="144463" cy="144463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3352800" y="2590800"/>
            <a:ext cx="2214563" cy="2044700"/>
            <a:chOff x="2112" y="1632"/>
            <a:chExt cx="1395" cy="1288"/>
          </a:xfrm>
          <a:solidFill>
            <a:srgbClr val="0070C0"/>
          </a:solidFill>
        </p:grpSpPr>
        <p:sp>
          <p:nvSpPr>
            <p:cNvPr id="68637" name="Oval 42"/>
            <p:cNvSpPr>
              <a:spLocks noChangeArrowheads="1"/>
            </p:cNvSpPr>
            <p:nvPr/>
          </p:nvSpPr>
          <p:spPr bwMode="auto">
            <a:xfrm>
              <a:off x="2875" y="2233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38" name="Oval 43"/>
            <p:cNvSpPr>
              <a:spLocks noChangeArrowheads="1"/>
            </p:cNvSpPr>
            <p:nvPr/>
          </p:nvSpPr>
          <p:spPr bwMode="auto">
            <a:xfrm>
              <a:off x="2971" y="2137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39" name="Oval 44"/>
            <p:cNvSpPr>
              <a:spLocks noChangeArrowheads="1"/>
            </p:cNvSpPr>
            <p:nvPr/>
          </p:nvSpPr>
          <p:spPr bwMode="auto">
            <a:xfrm>
              <a:off x="3067" y="2046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0" name="Oval 45"/>
            <p:cNvSpPr>
              <a:spLocks noChangeArrowheads="1"/>
            </p:cNvSpPr>
            <p:nvPr/>
          </p:nvSpPr>
          <p:spPr bwMode="auto">
            <a:xfrm>
              <a:off x="3163" y="1945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1" name="Oval 46"/>
            <p:cNvSpPr>
              <a:spLocks noChangeArrowheads="1"/>
            </p:cNvSpPr>
            <p:nvPr/>
          </p:nvSpPr>
          <p:spPr bwMode="auto">
            <a:xfrm>
              <a:off x="3254" y="1841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2" name="Oval 47"/>
            <p:cNvSpPr>
              <a:spLocks noChangeArrowheads="1"/>
            </p:cNvSpPr>
            <p:nvPr/>
          </p:nvSpPr>
          <p:spPr bwMode="auto">
            <a:xfrm>
              <a:off x="3345" y="1730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3" name="Oval 48"/>
            <p:cNvSpPr>
              <a:spLocks noChangeArrowheads="1"/>
            </p:cNvSpPr>
            <p:nvPr/>
          </p:nvSpPr>
          <p:spPr bwMode="auto">
            <a:xfrm>
              <a:off x="3416" y="1632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4" name="Oval 49"/>
            <p:cNvSpPr>
              <a:spLocks noChangeArrowheads="1"/>
            </p:cNvSpPr>
            <p:nvPr/>
          </p:nvSpPr>
          <p:spPr bwMode="auto">
            <a:xfrm>
              <a:off x="2779" y="2326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5" name="Oval 50"/>
            <p:cNvSpPr>
              <a:spLocks noChangeArrowheads="1"/>
            </p:cNvSpPr>
            <p:nvPr/>
          </p:nvSpPr>
          <p:spPr bwMode="auto">
            <a:xfrm>
              <a:off x="2665" y="2417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6" name="Oval 51"/>
            <p:cNvSpPr>
              <a:spLocks noChangeArrowheads="1"/>
            </p:cNvSpPr>
            <p:nvPr/>
          </p:nvSpPr>
          <p:spPr bwMode="auto">
            <a:xfrm>
              <a:off x="2554" y="2513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7" name="Oval 52"/>
            <p:cNvSpPr>
              <a:spLocks noChangeArrowheads="1"/>
            </p:cNvSpPr>
            <p:nvPr/>
          </p:nvSpPr>
          <p:spPr bwMode="auto">
            <a:xfrm>
              <a:off x="2448" y="2599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8" name="Oval 53"/>
            <p:cNvSpPr>
              <a:spLocks noChangeArrowheads="1"/>
            </p:cNvSpPr>
            <p:nvPr/>
          </p:nvSpPr>
          <p:spPr bwMode="auto">
            <a:xfrm>
              <a:off x="2329" y="2685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49" name="Oval 54"/>
            <p:cNvSpPr>
              <a:spLocks noChangeArrowheads="1"/>
            </p:cNvSpPr>
            <p:nvPr/>
          </p:nvSpPr>
          <p:spPr bwMode="auto">
            <a:xfrm>
              <a:off x="2218" y="2761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8650" name="Oval 55"/>
            <p:cNvSpPr>
              <a:spLocks noChangeArrowheads="1"/>
            </p:cNvSpPr>
            <p:nvPr/>
          </p:nvSpPr>
          <p:spPr bwMode="auto">
            <a:xfrm>
              <a:off x="2112" y="2829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2408548" name="Rectangle 100"/>
          <p:cNvSpPr>
            <a:spLocks noChangeArrowheads="1"/>
          </p:cNvSpPr>
          <p:nvPr/>
        </p:nvSpPr>
        <p:spPr bwMode="auto">
          <a:xfrm>
            <a:off x="5791200" y="2971800"/>
            <a:ext cx="3276600" cy="615553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50825" eaLnBrk="0" hangingPunct="0">
              <a:lnSpc>
                <a:spcPct val="85000"/>
              </a:lnSpc>
            </a:pPr>
            <a:r>
              <a:rPr kumimoji="1" lang="nb-NO" sz="2000" b="1" i="0" dirty="0" smtClean="0">
                <a:solidFill>
                  <a:srgbClr val="FF0000"/>
                </a:solidFill>
                <a:latin typeface="Arial" charset="0"/>
              </a:rPr>
              <a:t>= </a:t>
            </a:r>
            <a:r>
              <a:rPr kumimoji="1" lang="nb-NO" sz="2000" b="1" i="0" dirty="0" err="1" smtClean="0">
                <a:solidFill>
                  <a:srgbClr val="FF0000"/>
                </a:solidFill>
                <a:latin typeface="Arial" charset="0"/>
              </a:rPr>
              <a:t>envelope</a:t>
            </a:r>
            <a:r>
              <a:rPr kumimoji="1" lang="nb-NO" sz="2000" b="1" i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nb-NO" sz="2000" b="1" i="0" dirty="0">
                <a:solidFill>
                  <a:srgbClr val="FF0000"/>
                </a:solidFill>
                <a:latin typeface="Arial" charset="0"/>
              </a:rPr>
              <a:t>of </a:t>
            </a:r>
            <a:r>
              <a:rPr kumimoji="1" lang="nb-NO" sz="2000" b="1" i="0" dirty="0" err="1">
                <a:solidFill>
                  <a:srgbClr val="FF0000"/>
                </a:solidFill>
                <a:latin typeface="Arial" charset="0"/>
              </a:rPr>
              <a:t>elementary</a:t>
            </a:r>
            <a:r>
              <a:rPr kumimoji="1" lang="nb-NO" sz="2000" b="1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nb-NO" sz="2000" b="1" i="0" dirty="0" err="1">
                <a:solidFill>
                  <a:srgbClr val="FF0000"/>
                </a:solidFill>
                <a:latin typeface="Arial" charset="0"/>
              </a:rPr>
              <a:t>diffraction-time</a:t>
            </a:r>
            <a:r>
              <a:rPr kumimoji="1" lang="nb-NO" sz="2000" b="1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nb-NO" sz="2000" b="1" i="0" dirty="0" err="1">
                <a:solidFill>
                  <a:srgbClr val="FF0000"/>
                </a:solidFill>
                <a:latin typeface="Arial" charset="0"/>
              </a:rPr>
              <a:t>functions</a:t>
            </a:r>
            <a:endParaRPr kumimoji="1" lang="en-US" sz="2000" b="1" i="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6" name="Gruppe 65"/>
          <p:cNvGrpSpPr/>
          <p:nvPr/>
        </p:nvGrpSpPr>
        <p:grpSpPr>
          <a:xfrm>
            <a:off x="3770313" y="1349375"/>
            <a:ext cx="5014529" cy="3163888"/>
            <a:chOff x="3770313" y="1349375"/>
            <a:chExt cx="5014529" cy="3163888"/>
          </a:xfrm>
        </p:grpSpPr>
        <p:sp>
          <p:nvSpPr>
            <p:cNvPr id="68620" name="Freeform 21"/>
            <p:cNvSpPr>
              <a:spLocks/>
            </p:cNvSpPr>
            <p:nvPr/>
          </p:nvSpPr>
          <p:spPr bwMode="auto">
            <a:xfrm>
              <a:off x="3770313" y="1349375"/>
              <a:ext cx="3230562" cy="3163888"/>
            </a:xfrm>
            <a:custGeom>
              <a:avLst/>
              <a:gdLst>
                <a:gd name="T0" fmla="*/ 0 w 2035"/>
                <a:gd name="T1" fmla="*/ 1993 h 1993"/>
                <a:gd name="T2" fmla="*/ 387 w 2035"/>
                <a:gd name="T3" fmla="*/ 1724 h 1993"/>
                <a:gd name="T4" fmla="*/ 788 w 2035"/>
                <a:gd name="T5" fmla="*/ 1417 h 1993"/>
                <a:gd name="T6" fmla="*/ 1147 w 2035"/>
                <a:gd name="T7" fmla="*/ 1072 h 1993"/>
                <a:gd name="T8" fmla="*/ 1397 w 2035"/>
                <a:gd name="T9" fmla="*/ 813 h 1993"/>
                <a:gd name="T10" fmla="*/ 1704 w 2035"/>
                <a:gd name="T11" fmla="*/ 425 h 1993"/>
                <a:gd name="T12" fmla="*/ 2035 w 2035"/>
                <a:gd name="T13" fmla="*/ 0 h 19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5"/>
                <a:gd name="T22" fmla="*/ 0 h 1993"/>
                <a:gd name="T23" fmla="*/ 2035 w 2035"/>
                <a:gd name="T24" fmla="*/ 1993 h 19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5" h="1993">
                  <a:moveTo>
                    <a:pt x="0" y="1993"/>
                  </a:moveTo>
                  <a:cubicBezTo>
                    <a:pt x="65" y="1947"/>
                    <a:pt x="256" y="1820"/>
                    <a:pt x="387" y="1724"/>
                  </a:cubicBezTo>
                  <a:cubicBezTo>
                    <a:pt x="518" y="1628"/>
                    <a:pt x="661" y="1526"/>
                    <a:pt x="788" y="1417"/>
                  </a:cubicBezTo>
                  <a:cubicBezTo>
                    <a:pt x="915" y="1308"/>
                    <a:pt x="1046" y="1173"/>
                    <a:pt x="1147" y="1072"/>
                  </a:cubicBezTo>
                  <a:cubicBezTo>
                    <a:pt x="1248" y="971"/>
                    <a:pt x="1304" y="921"/>
                    <a:pt x="1397" y="813"/>
                  </a:cubicBezTo>
                  <a:cubicBezTo>
                    <a:pt x="1490" y="705"/>
                    <a:pt x="1598" y="560"/>
                    <a:pt x="1704" y="425"/>
                  </a:cubicBezTo>
                  <a:cubicBezTo>
                    <a:pt x="1810" y="290"/>
                    <a:pt x="1966" y="89"/>
                    <a:pt x="2035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898900" y="1944688"/>
              <a:ext cx="2654300" cy="2490788"/>
              <a:chOff x="2456" y="960"/>
              <a:chExt cx="1672" cy="1569"/>
            </a:xfrm>
            <a:solidFill>
              <a:srgbClr val="FF0000"/>
            </a:solidFill>
          </p:grpSpPr>
          <p:sp>
            <p:nvSpPr>
              <p:cNvPr id="68623" name="Oval 23"/>
              <p:cNvSpPr>
                <a:spLocks noChangeArrowheads="1"/>
              </p:cNvSpPr>
              <p:nvPr/>
            </p:nvSpPr>
            <p:spPr bwMode="auto">
              <a:xfrm>
                <a:off x="4037" y="960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24" name="Oval 24"/>
              <p:cNvSpPr>
                <a:spLocks noChangeArrowheads="1"/>
              </p:cNvSpPr>
              <p:nvPr/>
            </p:nvSpPr>
            <p:spPr bwMode="auto">
              <a:xfrm>
                <a:off x="2456" y="2438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25" name="Oval 25"/>
              <p:cNvSpPr>
                <a:spLocks noChangeArrowheads="1"/>
              </p:cNvSpPr>
              <p:nvPr/>
            </p:nvSpPr>
            <p:spPr bwMode="auto">
              <a:xfrm>
                <a:off x="3941" y="1084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26" name="Oval 26"/>
              <p:cNvSpPr>
                <a:spLocks noChangeArrowheads="1"/>
              </p:cNvSpPr>
              <p:nvPr/>
            </p:nvSpPr>
            <p:spPr bwMode="auto">
              <a:xfrm>
                <a:off x="3837" y="1205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27" name="Oval 27"/>
              <p:cNvSpPr>
                <a:spLocks noChangeArrowheads="1"/>
              </p:cNvSpPr>
              <p:nvPr/>
            </p:nvSpPr>
            <p:spPr bwMode="auto">
              <a:xfrm>
                <a:off x="3724" y="1344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28" name="Oval 28"/>
              <p:cNvSpPr>
                <a:spLocks noChangeArrowheads="1"/>
              </p:cNvSpPr>
              <p:nvPr/>
            </p:nvSpPr>
            <p:spPr bwMode="auto">
              <a:xfrm>
                <a:off x="3610" y="1465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29" name="Oval 29"/>
              <p:cNvSpPr>
                <a:spLocks noChangeArrowheads="1"/>
              </p:cNvSpPr>
              <p:nvPr/>
            </p:nvSpPr>
            <p:spPr bwMode="auto">
              <a:xfrm>
                <a:off x="3484" y="1597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30" name="Oval 30"/>
              <p:cNvSpPr>
                <a:spLocks noChangeArrowheads="1"/>
              </p:cNvSpPr>
              <p:nvPr/>
            </p:nvSpPr>
            <p:spPr bwMode="auto">
              <a:xfrm>
                <a:off x="3360" y="1726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31" name="Oval 31"/>
              <p:cNvSpPr>
                <a:spLocks noChangeArrowheads="1"/>
              </p:cNvSpPr>
              <p:nvPr/>
            </p:nvSpPr>
            <p:spPr bwMode="auto">
              <a:xfrm>
                <a:off x="3239" y="1842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32" name="Oval 32"/>
              <p:cNvSpPr>
                <a:spLocks noChangeArrowheads="1"/>
              </p:cNvSpPr>
              <p:nvPr/>
            </p:nvSpPr>
            <p:spPr bwMode="auto">
              <a:xfrm>
                <a:off x="3112" y="1950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33" name="Oval 33"/>
              <p:cNvSpPr>
                <a:spLocks noChangeArrowheads="1"/>
              </p:cNvSpPr>
              <p:nvPr/>
            </p:nvSpPr>
            <p:spPr bwMode="auto">
              <a:xfrm>
                <a:off x="2589" y="2347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34" name="Oval 34"/>
              <p:cNvSpPr>
                <a:spLocks noChangeArrowheads="1"/>
              </p:cNvSpPr>
              <p:nvPr/>
            </p:nvSpPr>
            <p:spPr bwMode="auto">
              <a:xfrm>
                <a:off x="2724" y="2253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35" name="Oval 35"/>
              <p:cNvSpPr>
                <a:spLocks noChangeArrowheads="1"/>
              </p:cNvSpPr>
              <p:nvPr/>
            </p:nvSpPr>
            <p:spPr bwMode="auto">
              <a:xfrm>
                <a:off x="2867" y="2155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68636" name="Oval 36"/>
              <p:cNvSpPr>
                <a:spLocks noChangeArrowheads="1"/>
              </p:cNvSpPr>
              <p:nvPr/>
            </p:nvSpPr>
            <p:spPr bwMode="auto">
              <a:xfrm>
                <a:off x="2979" y="2064"/>
                <a:ext cx="91" cy="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nb-NO" sz="3200" b="1" i="0">
                  <a:solidFill>
                    <a:srgbClr val="003366"/>
                  </a:solidFill>
                  <a:latin typeface="Arial" charset="0"/>
                </a:endParaRPr>
              </a:p>
            </p:txBody>
          </p:sp>
        </p:grpSp>
        <p:sp>
          <p:nvSpPr>
            <p:cNvPr id="68622" name="Rectangle 63"/>
            <p:cNvSpPr>
              <a:spLocks noChangeArrowheads="1"/>
            </p:cNvSpPr>
            <p:nvPr/>
          </p:nvSpPr>
          <p:spPr bwMode="auto">
            <a:xfrm>
              <a:off x="6434520" y="2032000"/>
              <a:ext cx="2350322" cy="646331"/>
            </a:xfrm>
            <a:prstGeom prst="rect">
              <a:avLst/>
            </a:prstGeom>
            <a:noFill/>
            <a:ln w="57150" cmpd="thinThick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b="1" i="0" dirty="0">
                  <a:solidFill>
                    <a:srgbClr val="FF0000"/>
                  </a:solidFill>
                  <a:latin typeface="Arial" charset="0"/>
                </a:rPr>
                <a:t>Reflection </a:t>
              </a:r>
              <a:r>
                <a:rPr lang="en-GB" sz="2000" b="1" i="0" dirty="0" smtClean="0">
                  <a:solidFill>
                    <a:srgbClr val="FF0000"/>
                  </a:solidFill>
                  <a:latin typeface="Arial" charset="0"/>
                </a:rPr>
                <a:t>time in</a:t>
              </a:r>
              <a:endParaRPr lang="en-GB" sz="2000" b="1" i="0" dirty="0">
                <a:solidFill>
                  <a:srgbClr val="FF0000"/>
                </a:solidFill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2000" b="1" i="0" dirty="0">
                  <a:solidFill>
                    <a:srgbClr val="FF0000"/>
                  </a:solidFill>
                  <a:latin typeface="Arial" charset="0"/>
                </a:rPr>
                <a:t>recording domain</a:t>
              </a:r>
            </a:p>
          </p:txBody>
        </p:sp>
      </p:grpSp>
      <p:sp>
        <p:nvSpPr>
          <p:cNvPr id="68619" name="Plassholder for bunntekst 6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 dirty="0"/>
          </a:p>
        </p:txBody>
      </p:sp>
      <p:grpSp>
        <p:nvGrpSpPr>
          <p:cNvPr id="8" name="Gruppe 66"/>
          <p:cNvGrpSpPr/>
          <p:nvPr/>
        </p:nvGrpSpPr>
        <p:grpSpPr>
          <a:xfrm>
            <a:off x="2952344" y="4252674"/>
            <a:ext cx="1417298" cy="2052470"/>
            <a:chOff x="2952344" y="4252674"/>
            <a:chExt cx="1417298" cy="2052470"/>
          </a:xfrm>
        </p:grpSpPr>
        <p:cxnSp>
          <p:nvCxnSpPr>
            <p:cNvPr id="68" name="Rett linje 67"/>
            <p:cNvCxnSpPr/>
            <p:nvPr/>
          </p:nvCxnSpPr>
          <p:spPr>
            <a:xfrm rot="16200000" flipH="1">
              <a:off x="3225856" y="5130856"/>
              <a:ext cx="151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tt linje 68"/>
            <p:cNvCxnSpPr/>
            <p:nvPr/>
          </p:nvCxnSpPr>
          <p:spPr>
            <a:xfrm rot="16200000" flipH="1">
              <a:off x="2763000" y="5230584"/>
              <a:ext cx="1332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ktangel 69"/>
            <p:cNvSpPr/>
            <p:nvPr/>
          </p:nvSpPr>
          <p:spPr>
            <a:xfrm>
              <a:off x="3249040" y="5933835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0" dirty="0" smtClean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ktangel 70"/>
            <p:cNvSpPr/>
            <p:nvPr/>
          </p:nvSpPr>
          <p:spPr>
            <a:xfrm>
              <a:off x="3822429" y="593581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0" dirty="0" smtClean="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ktangel 71"/>
            <p:cNvSpPr/>
            <p:nvPr/>
          </p:nvSpPr>
          <p:spPr>
            <a:xfrm>
              <a:off x="3941320" y="5181600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0" dirty="0" smtClean="0">
                  <a:solidFill>
                    <a:srgbClr val="000000"/>
                  </a:solidFill>
                  <a:latin typeface="Arial Unicode MS" pitchFamily="34" charset="-128"/>
                </a:rPr>
                <a:t>T</a:t>
              </a:r>
              <a:r>
                <a:rPr lang="en-US" i="0" baseline="30000" dirty="0" smtClean="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ktangel 72"/>
            <p:cNvSpPr/>
            <p:nvPr/>
          </p:nvSpPr>
          <p:spPr>
            <a:xfrm>
              <a:off x="3352800" y="5189388"/>
              <a:ext cx="495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i="0" dirty="0" smtClean="0">
                  <a:solidFill>
                    <a:srgbClr val="000000"/>
                  </a:solidFill>
                  <a:latin typeface="Lucida Calligraphy" pitchFamily="66" charset="0"/>
                </a:rPr>
                <a:t>T</a:t>
              </a:r>
              <a:r>
                <a:rPr lang="en-US" i="0" baseline="30000" dirty="0" smtClean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ktangel 73"/>
            <p:cNvSpPr/>
            <p:nvPr/>
          </p:nvSpPr>
          <p:spPr>
            <a:xfrm>
              <a:off x="3544112" y="4536652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0" dirty="0" err="1" smtClean="0">
                  <a:solidFill>
                    <a:srgbClr val="000000"/>
                  </a:solidFill>
                </a:rPr>
                <a:t>p</a:t>
              </a:r>
              <a:r>
                <a:rPr lang="en-US" i="0" baseline="30000" dirty="0" err="1" smtClean="0">
                  <a:solidFill>
                    <a:srgbClr val="000000"/>
                  </a:solidFill>
                </a:rPr>
                <a:t>x</a:t>
              </a:r>
              <a:endParaRPr lang="nb-NO" i="0" baseline="300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Rektangel 74"/>
            <p:cNvSpPr/>
            <p:nvPr/>
          </p:nvSpPr>
          <p:spPr>
            <a:xfrm>
              <a:off x="2952344" y="4708508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0" dirty="0" err="1" smtClean="0">
                  <a:solidFill>
                    <a:srgbClr val="000000"/>
                  </a:solidFill>
                  <a:latin typeface="Symbol" pitchFamily="18" charset="2"/>
                </a:rPr>
                <a:t>y</a:t>
              </a:r>
              <a:r>
                <a:rPr lang="en-US" i="0" baseline="30000" dirty="0" err="1" smtClean="0">
                  <a:solidFill>
                    <a:srgbClr val="000000"/>
                  </a:solidFill>
                </a:rPr>
                <a:t>m</a:t>
              </a:r>
              <a:endParaRPr lang="nb-NO" i="0" baseline="30000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76" name="Rett linje 75"/>
            <p:cNvCxnSpPr>
              <a:cxnSpLocks noChangeAspect="1"/>
            </p:cNvCxnSpPr>
            <p:nvPr/>
          </p:nvCxnSpPr>
          <p:spPr bwMode="auto">
            <a:xfrm rot="-180000" flipV="1">
              <a:off x="3081360" y="4457636"/>
              <a:ext cx="594360" cy="2971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Rett linje 76"/>
            <p:cNvCxnSpPr>
              <a:cxnSpLocks noChangeAspect="1"/>
            </p:cNvCxnSpPr>
            <p:nvPr/>
          </p:nvCxnSpPr>
          <p:spPr bwMode="auto">
            <a:xfrm rot="-420000" flipV="1">
              <a:off x="3632592" y="4252674"/>
              <a:ext cx="594360" cy="2971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Rektangel 80"/>
          <p:cNvSpPr/>
          <p:nvPr/>
        </p:nvSpPr>
        <p:spPr>
          <a:xfrm>
            <a:off x="5334000" y="4958369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dirty="0" smtClean="0">
                <a:solidFill>
                  <a:srgbClr val="000000"/>
                </a:solidFill>
              </a:rPr>
              <a:t> m, </a:t>
            </a:r>
            <a:r>
              <a:rPr lang="en-US" sz="2400" i="0" dirty="0" smtClean="0">
                <a:solidFill>
                  <a:srgbClr val="000000"/>
                </a:solidFill>
                <a:latin typeface="Lucida Calligraphy" pitchFamily="66" charset="0"/>
              </a:rPr>
              <a:t>T</a:t>
            </a:r>
            <a:r>
              <a:rPr lang="en-US" sz="2400" i="0" baseline="30000" dirty="0">
                <a:solidFill>
                  <a:srgbClr val="000000"/>
                </a:solidFill>
              </a:rPr>
              <a:t>M</a:t>
            </a:r>
            <a:r>
              <a:rPr lang="en-US" sz="2400" i="0" dirty="0" smtClean="0">
                <a:solidFill>
                  <a:srgbClr val="000000"/>
                </a:solidFill>
              </a:rPr>
              <a:t>, </a:t>
            </a:r>
            <a:r>
              <a:rPr lang="en-US" sz="2400" i="0" dirty="0" err="1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2400" i="0" baseline="30000" dirty="0" err="1" smtClean="0">
                <a:solidFill>
                  <a:srgbClr val="000000"/>
                </a:solidFill>
              </a:rPr>
              <a:t>m</a:t>
            </a:r>
            <a:r>
              <a:rPr lang="nb-NO" sz="2400" i="0" baseline="30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i="0" dirty="0" smtClean="0">
                <a:solidFill>
                  <a:srgbClr val="000000"/>
                </a:solidFill>
              </a:rPr>
              <a:t> </a:t>
            </a:r>
            <a:r>
              <a:rPr lang="en-US" sz="4000" b="1" i="0" dirty="0" smtClean="0">
                <a:solidFill>
                  <a:srgbClr val="FF6600"/>
                </a:solidFill>
              </a:rPr>
              <a:t>→</a:t>
            </a:r>
            <a:r>
              <a:rPr lang="nb-NO" sz="2400" dirty="0">
                <a:solidFill>
                  <a:srgbClr val="000000"/>
                </a:solidFill>
              </a:rPr>
              <a:t> </a:t>
            </a:r>
            <a:r>
              <a:rPr lang="en-US" sz="2400" i="0" dirty="0" smtClean="0">
                <a:solidFill>
                  <a:srgbClr val="000000"/>
                </a:solidFill>
              </a:rPr>
              <a:t>x, T</a:t>
            </a:r>
            <a:r>
              <a:rPr lang="en-US" sz="2400" i="0" baseline="30000" dirty="0" smtClean="0">
                <a:solidFill>
                  <a:srgbClr val="000000"/>
                </a:solidFill>
              </a:rPr>
              <a:t>X</a:t>
            </a:r>
            <a:r>
              <a:rPr lang="en-US" sz="2400" i="0" dirty="0" smtClean="0">
                <a:solidFill>
                  <a:srgbClr val="000000"/>
                </a:solidFill>
              </a:rPr>
              <a:t>, </a:t>
            </a:r>
            <a:r>
              <a:rPr lang="en-US" sz="2400" i="0" dirty="0" err="1" smtClean="0">
                <a:solidFill>
                  <a:srgbClr val="000000"/>
                </a:solidFill>
              </a:rPr>
              <a:t>p</a:t>
            </a:r>
            <a:r>
              <a:rPr lang="en-US" sz="2400" i="0" baseline="30000" dirty="0" err="1" smtClean="0">
                <a:solidFill>
                  <a:srgbClr val="000000"/>
                </a:solidFill>
              </a:rPr>
              <a:t>x</a:t>
            </a:r>
            <a:r>
              <a:rPr lang="en-US" sz="2400" i="0" dirty="0" smtClean="0">
                <a:solidFill>
                  <a:srgbClr val="000000"/>
                </a:solidFill>
              </a:rPr>
              <a:t>  </a:t>
            </a:r>
            <a:endParaRPr lang="nb-NO" sz="2400" i="0" baseline="30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4" grpId="0" animBg="1"/>
      <p:bldP spid="2408548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760538" y="762000"/>
            <a:ext cx="5486400" cy="3806825"/>
            <a:chOff x="1109" y="480"/>
            <a:chExt cx="3456" cy="2398"/>
          </a:xfrm>
        </p:grpSpPr>
        <p:sp>
          <p:nvSpPr>
            <p:cNvPr id="69678" name="Freeform 5"/>
            <p:cNvSpPr>
              <a:spLocks/>
            </p:cNvSpPr>
            <p:nvPr/>
          </p:nvSpPr>
          <p:spPr bwMode="auto">
            <a:xfrm>
              <a:off x="2064" y="894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79" name="Freeform 6"/>
            <p:cNvSpPr>
              <a:spLocks/>
            </p:cNvSpPr>
            <p:nvPr/>
          </p:nvSpPr>
          <p:spPr bwMode="auto">
            <a:xfrm>
              <a:off x="2160" y="793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0" name="Freeform 7"/>
            <p:cNvSpPr>
              <a:spLocks/>
            </p:cNvSpPr>
            <p:nvPr/>
          </p:nvSpPr>
          <p:spPr bwMode="auto">
            <a:xfrm>
              <a:off x="2251" y="689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1" name="Freeform 8"/>
            <p:cNvSpPr>
              <a:spLocks/>
            </p:cNvSpPr>
            <p:nvPr/>
          </p:nvSpPr>
          <p:spPr bwMode="auto">
            <a:xfrm>
              <a:off x="2342" y="578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2" name="Freeform 9"/>
            <p:cNvSpPr>
              <a:spLocks/>
            </p:cNvSpPr>
            <p:nvPr/>
          </p:nvSpPr>
          <p:spPr bwMode="auto">
            <a:xfrm>
              <a:off x="2413" y="480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3" name="Freeform 3"/>
            <p:cNvSpPr>
              <a:spLocks/>
            </p:cNvSpPr>
            <p:nvPr/>
          </p:nvSpPr>
          <p:spPr bwMode="auto">
            <a:xfrm>
              <a:off x="1872" y="1081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4" name="Freeform 4"/>
            <p:cNvSpPr>
              <a:spLocks/>
            </p:cNvSpPr>
            <p:nvPr/>
          </p:nvSpPr>
          <p:spPr bwMode="auto">
            <a:xfrm>
              <a:off x="1968" y="985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5" name="Freeform 10"/>
            <p:cNvSpPr>
              <a:spLocks/>
            </p:cNvSpPr>
            <p:nvPr/>
          </p:nvSpPr>
          <p:spPr bwMode="auto">
            <a:xfrm>
              <a:off x="1776" y="1174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6" name="Freeform 11"/>
            <p:cNvSpPr>
              <a:spLocks/>
            </p:cNvSpPr>
            <p:nvPr/>
          </p:nvSpPr>
          <p:spPr bwMode="auto">
            <a:xfrm>
              <a:off x="1662" y="1265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7" name="Freeform 12"/>
            <p:cNvSpPr>
              <a:spLocks/>
            </p:cNvSpPr>
            <p:nvPr/>
          </p:nvSpPr>
          <p:spPr bwMode="auto">
            <a:xfrm>
              <a:off x="1551" y="1361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8" name="Freeform 13"/>
            <p:cNvSpPr>
              <a:spLocks/>
            </p:cNvSpPr>
            <p:nvPr/>
          </p:nvSpPr>
          <p:spPr bwMode="auto">
            <a:xfrm>
              <a:off x="1445" y="1447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89" name="Freeform 14"/>
            <p:cNvSpPr>
              <a:spLocks/>
            </p:cNvSpPr>
            <p:nvPr/>
          </p:nvSpPr>
          <p:spPr bwMode="auto">
            <a:xfrm>
              <a:off x="1326" y="1533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90" name="Freeform 15"/>
            <p:cNvSpPr>
              <a:spLocks/>
            </p:cNvSpPr>
            <p:nvPr/>
          </p:nvSpPr>
          <p:spPr bwMode="auto">
            <a:xfrm>
              <a:off x="1215" y="1609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91" name="Freeform 16"/>
            <p:cNvSpPr>
              <a:spLocks/>
            </p:cNvSpPr>
            <p:nvPr/>
          </p:nvSpPr>
          <p:spPr bwMode="auto">
            <a:xfrm>
              <a:off x="1109" y="1677"/>
              <a:ext cx="2152" cy="1201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114425" y="2311400"/>
            <a:ext cx="7077075" cy="3598863"/>
            <a:chOff x="702" y="1456"/>
            <a:chExt cx="4458" cy="2267"/>
          </a:xfrm>
        </p:grpSpPr>
        <p:sp>
          <p:nvSpPr>
            <p:cNvPr id="69692" name="Freeform 18"/>
            <p:cNvSpPr>
              <a:spLocks/>
            </p:cNvSpPr>
            <p:nvPr/>
          </p:nvSpPr>
          <p:spPr bwMode="auto">
            <a:xfrm>
              <a:off x="702" y="3721"/>
              <a:ext cx="4458" cy="1"/>
            </a:xfrm>
            <a:custGeom>
              <a:avLst/>
              <a:gdLst>
                <a:gd name="T0" fmla="*/ 0 w 4458"/>
                <a:gd name="T1" fmla="*/ 0 h 1"/>
                <a:gd name="T2" fmla="*/ 4458 w 4458"/>
                <a:gd name="T3" fmla="*/ 0 h 1"/>
                <a:gd name="T4" fmla="*/ 0 60000 65536"/>
                <a:gd name="T5" fmla="*/ 0 60000 65536"/>
                <a:gd name="T6" fmla="*/ 0 w 4458"/>
                <a:gd name="T7" fmla="*/ 0 h 1"/>
                <a:gd name="T8" fmla="*/ 4458 w 445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58" h="1">
                  <a:moveTo>
                    <a:pt x="0" y="0"/>
                  </a:moveTo>
                  <a:lnTo>
                    <a:pt x="4458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93" name="Line 58"/>
            <p:cNvSpPr>
              <a:spLocks noChangeShapeType="1"/>
            </p:cNvSpPr>
            <p:nvPr/>
          </p:nvSpPr>
          <p:spPr bwMode="auto">
            <a:xfrm>
              <a:off x="708" y="1456"/>
              <a:ext cx="0" cy="226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uppe 61"/>
          <p:cNvGrpSpPr/>
          <p:nvPr/>
        </p:nvGrpSpPr>
        <p:grpSpPr>
          <a:xfrm>
            <a:off x="1760538" y="2662238"/>
            <a:ext cx="3416300" cy="1906587"/>
            <a:chOff x="1760538" y="2662238"/>
            <a:chExt cx="3416300" cy="1906587"/>
          </a:xfrm>
        </p:grpSpPr>
        <p:sp>
          <p:nvSpPr>
            <p:cNvPr id="69639" name="Freeform 97"/>
            <p:cNvSpPr>
              <a:spLocks/>
            </p:cNvSpPr>
            <p:nvPr/>
          </p:nvSpPr>
          <p:spPr bwMode="auto">
            <a:xfrm>
              <a:off x="1760538" y="2662238"/>
              <a:ext cx="3416300" cy="1906587"/>
            </a:xfrm>
            <a:custGeom>
              <a:avLst/>
              <a:gdLst>
                <a:gd name="T0" fmla="*/ 0 w 2112"/>
                <a:gd name="T1" fmla="*/ 0 h 1201"/>
                <a:gd name="T2" fmla="*/ 350 w 2112"/>
                <a:gd name="T3" fmla="*/ 723 h 1201"/>
                <a:gd name="T4" fmla="*/ 661 w 2112"/>
                <a:gd name="T5" fmla="*/ 1049 h 1201"/>
                <a:gd name="T6" fmla="*/ 992 w 2112"/>
                <a:gd name="T7" fmla="*/ 1195 h 1201"/>
                <a:gd name="T8" fmla="*/ 1324 w 2112"/>
                <a:gd name="T9" fmla="*/ 1087 h 1201"/>
                <a:gd name="T10" fmla="*/ 1718 w 2112"/>
                <a:gd name="T11" fmla="*/ 690 h 1201"/>
                <a:gd name="T12" fmla="*/ 2112 w 2112"/>
                <a:gd name="T13" fmla="*/ 0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201"/>
                <a:gd name="T23" fmla="*/ 2112 w 2112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201">
                  <a:moveTo>
                    <a:pt x="0" y="0"/>
                  </a:moveTo>
                  <a:cubicBezTo>
                    <a:pt x="58" y="121"/>
                    <a:pt x="240" y="548"/>
                    <a:pt x="350" y="723"/>
                  </a:cubicBezTo>
                  <a:cubicBezTo>
                    <a:pt x="460" y="898"/>
                    <a:pt x="554" y="970"/>
                    <a:pt x="661" y="1049"/>
                  </a:cubicBezTo>
                  <a:cubicBezTo>
                    <a:pt x="768" y="1128"/>
                    <a:pt x="882" y="1189"/>
                    <a:pt x="992" y="1195"/>
                  </a:cubicBezTo>
                  <a:cubicBezTo>
                    <a:pt x="1102" y="1201"/>
                    <a:pt x="1203" y="1171"/>
                    <a:pt x="1324" y="1087"/>
                  </a:cubicBezTo>
                  <a:cubicBezTo>
                    <a:pt x="1445" y="1003"/>
                    <a:pt x="1587" y="871"/>
                    <a:pt x="1718" y="690"/>
                  </a:cubicBezTo>
                  <a:cubicBezTo>
                    <a:pt x="1849" y="510"/>
                    <a:pt x="1980" y="255"/>
                    <a:pt x="2112" y="0"/>
                  </a:cubicBezTo>
                </a:path>
              </a:pathLst>
            </a:custGeom>
            <a:noFill/>
            <a:ln w="19050" cap="flat" cmpd="sng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45" name="Oval 24"/>
            <p:cNvSpPr>
              <a:spLocks noChangeArrowheads="1"/>
            </p:cNvSpPr>
            <p:nvPr/>
          </p:nvSpPr>
          <p:spPr bwMode="auto">
            <a:xfrm>
              <a:off x="3898900" y="429101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69640" name="Rectangle 98"/>
          <p:cNvSpPr>
            <a:spLocks noChangeArrowheads="1"/>
          </p:cNvSpPr>
          <p:nvPr/>
        </p:nvSpPr>
        <p:spPr bwMode="auto">
          <a:xfrm>
            <a:off x="189688" y="3393320"/>
            <a:ext cx="1873250" cy="923925"/>
          </a:xfrm>
          <a:prstGeom prst="rect">
            <a:avLst/>
          </a:prstGeom>
          <a:solidFill>
            <a:schemeClr val="bg1"/>
          </a:solidFill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i="0" dirty="0">
                <a:solidFill>
                  <a:srgbClr val="5F5F5F"/>
                </a:solidFill>
                <a:latin typeface="Arial" charset="0"/>
              </a:rPr>
              <a:t>Elementary</a:t>
            </a:r>
          </a:p>
          <a:p>
            <a:pPr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5F5F5F"/>
                </a:solidFill>
                <a:latin typeface="Arial" charset="0"/>
              </a:rPr>
              <a:t>diffraction-</a:t>
            </a:r>
            <a:endParaRPr lang="en-GB" sz="2000" b="1" i="0" dirty="0">
              <a:solidFill>
                <a:srgbClr val="5F5F5F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000" b="1" i="0" dirty="0">
                <a:solidFill>
                  <a:srgbClr val="5F5F5F"/>
                </a:solidFill>
                <a:latin typeface="Arial" charset="0"/>
              </a:rPr>
              <a:t>time function</a:t>
            </a:r>
          </a:p>
        </p:txBody>
      </p:sp>
      <p:sp>
        <p:nvSpPr>
          <p:cNvPr id="69634" name="AutoShape 65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0"/>
            <a:ext cx="7924800" cy="650875"/>
          </a:xfrm>
        </p:spPr>
        <p:txBody>
          <a:bodyPr/>
          <a:lstStyle/>
          <a:p>
            <a:pPr eaLnBrk="1" hangingPunct="1"/>
            <a:r>
              <a:rPr lang="en-GB" dirty="0" smtClean="0"/>
              <a:t>Kinematic time migration</a:t>
            </a:r>
          </a:p>
        </p:txBody>
      </p:sp>
      <p:sp>
        <p:nvSpPr>
          <p:cNvPr id="69644" name="Freeform 21"/>
          <p:cNvSpPr>
            <a:spLocks/>
          </p:cNvSpPr>
          <p:nvPr/>
        </p:nvSpPr>
        <p:spPr bwMode="auto">
          <a:xfrm>
            <a:off x="3770313" y="1349375"/>
            <a:ext cx="3230562" cy="3163888"/>
          </a:xfrm>
          <a:custGeom>
            <a:avLst/>
            <a:gdLst>
              <a:gd name="T0" fmla="*/ 0 w 2035"/>
              <a:gd name="T1" fmla="*/ 1993 h 1993"/>
              <a:gd name="T2" fmla="*/ 387 w 2035"/>
              <a:gd name="T3" fmla="*/ 1724 h 1993"/>
              <a:gd name="T4" fmla="*/ 788 w 2035"/>
              <a:gd name="T5" fmla="*/ 1417 h 1993"/>
              <a:gd name="T6" fmla="*/ 1147 w 2035"/>
              <a:gd name="T7" fmla="*/ 1072 h 1993"/>
              <a:gd name="T8" fmla="*/ 1397 w 2035"/>
              <a:gd name="T9" fmla="*/ 813 h 1993"/>
              <a:gd name="T10" fmla="*/ 1704 w 2035"/>
              <a:gd name="T11" fmla="*/ 425 h 1993"/>
              <a:gd name="T12" fmla="*/ 2035 w 2035"/>
              <a:gd name="T13" fmla="*/ 0 h 19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35"/>
              <a:gd name="T22" fmla="*/ 0 h 1993"/>
              <a:gd name="T23" fmla="*/ 2035 w 2035"/>
              <a:gd name="T24" fmla="*/ 1993 h 19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35" h="1993">
                <a:moveTo>
                  <a:pt x="0" y="1993"/>
                </a:moveTo>
                <a:cubicBezTo>
                  <a:pt x="65" y="1947"/>
                  <a:pt x="256" y="1820"/>
                  <a:pt x="387" y="1724"/>
                </a:cubicBezTo>
                <a:cubicBezTo>
                  <a:pt x="518" y="1628"/>
                  <a:pt x="661" y="1526"/>
                  <a:pt x="788" y="1417"/>
                </a:cubicBezTo>
                <a:cubicBezTo>
                  <a:pt x="915" y="1308"/>
                  <a:pt x="1046" y="1173"/>
                  <a:pt x="1147" y="1072"/>
                </a:cubicBezTo>
                <a:cubicBezTo>
                  <a:pt x="1248" y="971"/>
                  <a:pt x="1304" y="921"/>
                  <a:pt x="1397" y="813"/>
                </a:cubicBezTo>
                <a:cubicBezTo>
                  <a:pt x="1490" y="705"/>
                  <a:pt x="1598" y="560"/>
                  <a:pt x="1704" y="425"/>
                </a:cubicBezTo>
                <a:cubicBezTo>
                  <a:pt x="1810" y="290"/>
                  <a:pt x="1966" y="89"/>
                  <a:pt x="2035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69636" name="Rectangle 59"/>
          <p:cNvSpPr>
            <a:spLocks noChangeArrowheads="1"/>
          </p:cNvSpPr>
          <p:nvPr/>
        </p:nvSpPr>
        <p:spPr bwMode="auto">
          <a:xfrm>
            <a:off x="833438" y="1951038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57150" y="1768475"/>
            <a:ext cx="6054725" cy="3971927"/>
            <a:chOff x="36" y="1114"/>
            <a:chExt cx="3814" cy="2502"/>
          </a:xfrm>
        </p:grpSpPr>
        <p:sp>
          <p:nvSpPr>
            <p:cNvPr id="69676" name="Freeform 40"/>
            <p:cNvSpPr>
              <a:spLocks/>
            </p:cNvSpPr>
            <p:nvPr/>
          </p:nvSpPr>
          <p:spPr bwMode="auto">
            <a:xfrm>
              <a:off x="1548" y="1114"/>
              <a:ext cx="2302" cy="2016"/>
            </a:xfrm>
            <a:custGeom>
              <a:avLst/>
              <a:gdLst>
                <a:gd name="T0" fmla="*/ 0 w 2721"/>
                <a:gd name="T1" fmla="*/ 877 h 877"/>
                <a:gd name="T2" fmla="*/ 553 w 2721"/>
                <a:gd name="T3" fmla="*/ 798 h 877"/>
                <a:gd name="T4" fmla="*/ 1129 w 2721"/>
                <a:gd name="T5" fmla="*/ 664 h 877"/>
                <a:gd name="T6" fmla="*/ 1776 w 2721"/>
                <a:gd name="T7" fmla="*/ 458 h 877"/>
                <a:gd name="T8" fmla="*/ 2210 w 2721"/>
                <a:gd name="T9" fmla="*/ 277 h 877"/>
                <a:gd name="T10" fmla="*/ 2555 w 2721"/>
                <a:gd name="T11" fmla="*/ 95 h 877"/>
                <a:gd name="T12" fmla="*/ 2721 w 2721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1"/>
                <a:gd name="T22" fmla="*/ 0 h 877"/>
                <a:gd name="T23" fmla="*/ 2721 w 2721"/>
                <a:gd name="T24" fmla="*/ 877 h 8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1" h="877">
                  <a:moveTo>
                    <a:pt x="0" y="877"/>
                  </a:moveTo>
                  <a:cubicBezTo>
                    <a:pt x="92" y="863"/>
                    <a:pt x="365" y="833"/>
                    <a:pt x="553" y="798"/>
                  </a:cubicBezTo>
                  <a:cubicBezTo>
                    <a:pt x="741" y="763"/>
                    <a:pt x="925" y="721"/>
                    <a:pt x="1129" y="664"/>
                  </a:cubicBezTo>
                  <a:cubicBezTo>
                    <a:pt x="1333" y="607"/>
                    <a:pt x="1596" y="522"/>
                    <a:pt x="1776" y="458"/>
                  </a:cubicBezTo>
                  <a:cubicBezTo>
                    <a:pt x="1956" y="394"/>
                    <a:pt x="2080" y="337"/>
                    <a:pt x="2210" y="277"/>
                  </a:cubicBezTo>
                  <a:cubicBezTo>
                    <a:pt x="2340" y="217"/>
                    <a:pt x="2470" y="141"/>
                    <a:pt x="2555" y="95"/>
                  </a:cubicBezTo>
                  <a:cubicBezTo>
                    <a:pt x="2640" y="49"/>
                    <a:pt x="2687" y="20"/>
                    <a:pt x="2721" y="0"/>
                  </a:cubicBezTo>
                </a:path>
              </a:pathLst>
            </a:custGeom>
            <a:noFill/>
            <a:ln w="38100" cmpd="sng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677" name="Rectangle 64"/>
            <p:cNvSpPr>
              <a:spLocks noChangeArrowheads="1"/>
            </p:cNvSpPr>
            <p:nvPr/>
          </p:nvSpPr>
          <p:spPr bwMode="auto">
            <a:xfrm>
              <a:off x="36" y="3209"/>
              <a:ext cx="1855" cy="407"/>
            </a:xfrm>
            <a:prstGeom prst="rect">
              <a:avLst/>
            </a:prstGeom>
            <a:solidFill>
              <a:schemeClr val="bg1"/>
            </a:solidFill>
            <a:ln w="57150" cmpd="thinThick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b="1" i="0" dirty="0">
                  <a:solidFill>
                    <a:srgbClr val="0070C0"/>
                  </a:solidFill>
                  <a:latin typeface="Arial" charset="0"/>
                </a:rPr>
                <a:t>Reflection </a:t>
              </a:r>
              <a:r>
                <a:rPr lang="en-GB" sz="2000" b="1" i="0" dirty="0" smtClean="0">
                  <a:solidFill>
                    <a:srgbClr val="0070C0"/>
                  </a:solidFill>
                  <a:latin typeface="Arial" charset="0"/>
                </a:rPr>
                <a:t>time in</a:t>
              </a:r>
              <a:endParaRPr lang="en-GB" sz="2000" b="1" i="0" dirty="0">
                <a:solidFill>
                  <a:srgbClr val="0070C0"/>
                </a:solidFill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2000" b="1" i="0" dirty="0">
                  <a:solidFill>
                    <a:srgbClr val="0070C0"/>
                  </a:solidFill>
                  <a:latin typeface="Arial" charset="0"/>
                </a:rPr>
                <a:t>time-migration domain</a:t>
              </a: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3352800" y="2590800"/>
            <a:ext cx="2214563" cy="2044700"/>
            <a:chOff x="2112" y="1632"/>
            <a:chExt cx="1395" cy="1288"/>
          </a:xfrm>
          <a:solidFill>
            <a:srgbClr val="0070C0"/>
          </a:solidFill>
        </p:grpSpPr>
        <p:sp>
          <p:nvSpPr>
            <p:cNvPr id="69662" name="Oval 42"/>
            <p:cNvSpPr>
              <a:spLocks noChangeArrowheads="1"/>
            </p:cNvSpPr>
            <p:nvPr/>
          </p:nvSpPr>
          <p:spPr bwMode="auto">
            <a:xfrm>
              <a:off x="2875" y="2233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63" name="Oval 43"/>
            <p:cNvSpPr>
              <a:spLocks noChangeArrowheads="1"/>
            </p:cNvSpPr>
            <p:nvPr/>
          </p:nvSpPr>
          <p:spPr bwMode="auto">
            <a:xfrm>
              <a:off x="2971" y="2137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64" name="Oval 44"/>
            <p:cNvSpPr>
              <a:spLocks noChangeArrowheads="1"/>
            </p:cNvSpPr>
            <p:nvPr/>
          </p:nvSpPr>
          <p:spPr bwMode="auto">
            <a:xfrm>
              <a:off x="3067" y="2046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65" name="Oval 45"/>
            <p:cNvSpPr>
              <a:spLocks noChangeArrowheads="1"/>
            </p:cNvSpPr>
            <p:nvPr/>
          </p:nvSpPr>
          <p:spPr bwMode="auto">
            <a:xfrm>
              <a:off x="3163" y="1945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66" name="Oval 46"/>
            <p:cNvSpPr>
              <a:spLocks noChangeArrowheads="1"/>
            </p:cNvSpPr>
            <p:nvPr/>
          </p:nvSpPr>
          <p:spPr bwMode="auto">
            <a:xfrm>
              <a:off x="3254" y="1841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67" name="Oval 47"/>
            <p:cNvSpPr>
              <a:spLocks noChangeArrowheads="1"/>
            </p:cNvSpPr>
            <p:nvPr/>
          </p:nvSpPr>
          <p:spPr bwMode="auto">
            <a:xfrm>
              <a:off x="3345" y="1730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68" name="Oval 48"/>
            <p:cNvSpPr>
              <a:spLocks noChangeArrowheads="1"/>
            </p:cNvSpPr>
            <p:nvPr/>
          </p:nvSpPr>
          <p:spPr bwMode="auto">
            <a:xfrm>
              <a:off x="3416" y="1632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69" name="Oval 49"/>
            <p:cNvSpPr>
              <a:spLocks noChangeArrowheads="1"/>
            </p:cNvSpPr>
            <p:nvPr/>
          </p:nvSpPr>
          <p:spPr bwMode="auto">
            <a:xfrm>
              <a:off x="2779" y="2326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70" name="Oval 50"/>
            <p:cNvSpPr>
              <a:spLocks noChangeArrowheads="1"/>
            </p:cNvSpPr>
            <p:nvPr/>
          </p:nvSpPr>
          <p:spPr bwMode="auto">
            <a:xfrm>
              <a:off x="2665" y="2417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71" name="Oval 51"/>
            <p:cNvSpPr>
              <a:spLocks noChangeArrowheads="1"/>
            </p:cNvSpPr>
            <p:nvPr/>
          </p:nvSpPr>
          <p:spPr bwMode="auto">
            <a:xfrm>
              <a:off x="2554" y="2513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72" name="Oval 52"/>
            <p:cNvSpPr>
              <a:spLocks noChangeArrowheads="1"/>
            </p:cNvSpPr>
            <p:nvPr/>
          </p:nvSpPr>
          <p:spPr bwMode="auto">
            <a:xfrm>
              <a:off x="2448" y="2599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73" name="Oval 53"/>
            <p:cNvSpPr>
              <a:spLocks noChangeArrowheads="1"/>
            </p:cNvSpPr>
            <p:nvPr/>
          </p:nvSpPr>
          <p:spPr bwMode="auto">
            <a:xfrm>
              <a:off x="2329" y="2685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74" name="Oval 54"/>
            <p:cNvSpPr>
              <a:spLocks noChangeArrowheads="1"/>
            </p:cNvSpPr>
            <p:nvPr/>
          </p:nvSpPr>
          <p:spPr bwMode="auto">
            <a:xfrm>
              <a:off x="2218" y="2761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75" name="Oval 55"/>
            <p:cNvSpPr>
              <a:spLocks noChangeArrowheads="1"/>
            </p:cNvSpPr>
            <p:nvPr/>
          </p:nvSpPr>
          <p:spPr bwMode="auto">
            <a:xfrm>
              <a:off x="2112" y="2829"/>
              <a:ext cx="91" cy="9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2408548" name="Rectangle 100"/>
          <p:cNvSpPr>
            <a:spLocks noChangeArrowheads="1"/>
          </p:cNvSpPr>
          <p:nvPr/>
        </p:nvSpPr>
        <p:spPr bwMode="auto">
          <a:xfrm>
            <a:off x="152400" y="6019800"/>
            <a:ext cx="2988319" cy="615553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250825" eaLnBrk="0" hangingPunct="0">
              <a:lnSpc>
                <a:spcPct val="85000"/>
              </a:lnSpc>
            </a:pPr>
            <a:r>
              <a:rPr kumimoji="1" lang="nb-NO" sz="2000" b="1" i="0" dirty="0" smtClean="0">
                <a:solidFill>
                  <a:srgbClr val="0070C0"/>
                </a:solidFill>
                <a:latin typeface="Arial" charset="0"/>
              </a:rPr>
              <a:t>= </a:t>
            </a:r>
            <a:r>
              <a:rPr kumimoji="1" lang="nb-NO" sz="2000" b="1" i="0" dirty="0" err="1" smtClean="0">
                <a:solidFill>
                  <a:srgbClr val="0070C0"/>
                </a:solidFill>
                <a:latin typeface="Arial" charset="0"/>
              </a:rPr>
              <a:t>collection</a:t>
            </a:r>
            <a:r>
              <a:rPr kumimoji="1" lang="nb-NO" sz="2000" b="1" i="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kumimoji="1" lang="nb-NO" sz="2000" b="1" i="0" dirty="0">
                <a:solidFill>
                  <a:srgbClr val="0070C0"/>
                </a:solidFill>
                <a:latin typeface="Arial" charset="0"/>
              </a:rPr>
              <a:t>of </a:t>
            </a:r>
            <a:endParaRPr kumimoji="1" lang="nb-NO" sz="2000" b="1" i="0" dirty="0" smtClean="0">
              <a:solidFill>
                <a:srgbClr val="0070C0"/>
              </a:solidFill>
              <a:latin typeface="Arial" charset="0"/>
            </a:endParaRPr>
          </a:p>
          <a:p>
            <a:pPr indent="-250825" eaLnBrk="0" hangingPunct="0">
              <a:lnSpc>
                <a:spcPct val="85000"/>
              </a:lnSpc>
            </a:pPr>
            <a:r>
              <a:rPr kumimoji="1" lang="nb-NO" sz="2000" b="1" i="0" dirty="0" err="1" smtClean="0">
                <a:solidFill>
                  <a:srgbClr val="0070C0"/>
                </a:solidFill>
                <a:latin typeface="Arial" charset="0"/>
              </a:rPr>
              <a:t>diffraction-time</a:t>
            </a:r>
            <a:r>
              <a:rPr kumimoji="1" lang="nb-NO" sz="2000" b="1" i="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kumimoji="1" lang="nb-NO" sz="2000" b="1" i="0" dirty="0" err="1">
                <a:solidFill>
                  <a:srgbClr val="0070C0"/>
                </a:solidFill>
                <a:latin typeface="Arial" charset="0"/>
              </a:rPr>
              <a:t>apexes</a:t>
            </a:r>
            <a:endParaRPr kumimoji="1" lang="en-US" sz="2000" b="1" i="0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7" name="Gruppe 65"/>
          <p:cNvGrpSpPr>
            <a:grpSpLocks/>
          </p:cNvGrpSpPr>
          <p:nvPr/>
        </p:nvGrpSpPr>
        <p:grpSpPr bwMode="auto">
          <a:xfrm>
            <a:off x="4110038" y="1944688"/>
            <a:ext cx="2443162" cy="2346325"/>
            <a:chOff x="4110038" y="1944688"/>
            <a:chExt cx="2443163" cy="2346326"/>
          </a:xfrm>
          <a:solidFill>
            <a:srgbClr val="FF0000"/>
          </a:solidFill>
        </p:grpSpPr>
        <p:sp>
          <p:nvSpPr>
            <p:cNvPr id="69649" name="Oval 23"/>
            <p:cNvSpPr>
              <a:spLocks noChangeArrowheads="1"/>
            </p:cNvSpPr>
            <p:nvPr/>
          </p:nvSpPr>
          <p:spPr bwMode="auto">
            <a:xfrm>
              <a:off x="6408738" y="1944688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0" name="Oval 25"/>
            <p:cNvSpPr>
              <a:spLocks noChangeArrowheads="1"/>
            </p:cNvSpPr>
            <p:nvPr/>
          </p:nvSpPr>
          <p:spPr bwMode="auto">
            <a:xfrm>
              <a:off x="6256338" y="2141538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1" name="Oval 26"/>
            <p:cNvSpPr>
              <a:spLocks noChangeArrowheads="1"/>
            </p:cNvSpPr>
            <p:nvPr/>
          </p:nvSpPr>
          <p:spPr bwMode="auto">
            <a:xfrm>
              <a:off x="6091238" y="2333626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2" name="Oval 27"/>
            <p:cNvSpPr>
              <a:spLocks noChangeArrowheads="1"/>
            </p:cNvSpPr>
            <p:nvPr/>
          </p:nvSpPr>
          <p:spPr bwMode="auto">
            <a:xfrm>
              <a:off x="5911850" y="2554288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3" name="Oval 28"/>
            <p:cNvSpPr>
              <a:spLocks noChangeArrowheads="1"/>
            </p:cNvSpPr>
            <p:nvPr/>
          </p:nvSpPr>
          <p:spPr bwMode="auto">
            <a:xfrm>
              <a:off x="5730875" y="2746376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4" name="Oval 29"/>
            <p:cNvSpPr>
              <a:spLocks noChangeArrowheads="1"/>
            </p:cNvSpPr>
            <p:nvPr/>
          </p:nvSpPr>
          <p:spPr bwMode="auto">
            <a:xfrm>
              <a:off x="5530850" y="2955926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5" name="Oval 30"/>
            <p:cNvSpPr>
              <a:spLocks noChangeArrowheads="1"/>
            </p:cNvSpPr>
            <p:nvPr/>
          </p:nvSpPr>
          <p:spPr bwMode="auto">
            <a:xfrm>
              <a:off x="5334000" y="3160713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6" name="Oval 31"/>
            <p:cNvSpPr>
              <a:spLocks noChangeArrowheads="1"/>
            </p:cNvSpPr>
            <p:nvPr/>
          </p:nvSpPr>
          <p:spPr bwMode="auto">
            <a:xfrm>
              <a:off x="5141913" y="3344863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7" name="Oval 32"/>
            <p:cNvSpPr>
              <a:spLocks noChangeArrowheads="1"/>
            </p:cNvSpPr>
            <p:nvPr/>
          </p:nvSpPr>
          <p:spPr bwMode="auto">
            <a:xfrm>
              <a:off x="4940300" y="3516313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8" name="Oval 33"/>
            <p:cNvSpPr>
              <a:spLocks noChangeArrowheads="1"/>
            </p:cNvSpPr>
            <p:nvPr/>
          </p:nvSpPr>
          <p:spPr bwMode="auto">
            <a:xfrm>
              <a:off x="4110038" y="4146551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59" name="Oval 34"/>
            <p:cNvSpPr>
              <a:spLocks noChangeArrowheads="1"/>
            </p:cNvSpPr>
            <p:nvPr/>
          </p:nvSpPr>
          <p:spPr bwMode="auto">
            <a:xfrm>
              <a:off x="4324350" y="3997326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60" name="Oval 35"/>
            <p:cNvSpPr>
              <a:spLocks noChangeArrowheads="1"/>
            </p:cNvSpPr>
            <p:nvPr/>
          </p:nvSpPr>
          <p:spPr bwMode="auto">
            <a:xfrm>
              <a:off x="4551363" y="3841751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9661" name="Oval 36"/>
            <p:cNvSpPr>
              <a:spLocks noChangeArrowheads="1"/>
            </p:cNvSpPr>
            <p:nvPr/>
          </p:nvSpPr>
          <p:spPr bwMode="auto">
            <a:xfrm>
              <a:off x="4729163" y="3697288"/>
              <a:ext cx="144463" cy="1444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3200" b="1" i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69647" name="Rectangle 63"/>
          <p:cNvSpPr>
            <a:spLocks noChangeArrowheads="1"/>
          </p:cNvSpPr>
          <p:nvPr/>
        </p:nvSpPr>
        <p:spPr bwMode="auto">
          <a:xfrm>
            <a:off x="6434520" y="2032000"/>
            <a:ext cx="2350322" cy="9233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i="0" dirty="0">
                <a:solidFill>
                  <a:srgbClr val="FF0000"/>
                </a:solidFill>
                <a:latin typeface="Arial" charset="0"/>
              </a:rPr>
              <a:t>Reflection </a:t>
            </a:r>
            <a:r>
              <a:rPr lang="en-GB" sz="2000" b="1" i="0" dirty="0" smtClean="0">
                <a:solidFill>
                  <a:srgbClr val="FF0000"/>
                </a:solidFill>
                <a:latin typeface="Arial" charset="0"/>
              </a:rPr>
              <a:t>time in</a:t>
            </a:r>
          </a:p>
          <a:p>
            <a:pPr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FF0000"/>
                </a:solidFill>
                <a:latin typeface="Arial" charset="0"/>
              </a:rPr>
              <a:t>recording domain</a:t>
            </a:r>
          </a:p>
          <a:p>
            <a:pPr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FF0000"/>
                </a:solidFill>
                <a:latin typeface="Arial" charset="0"/>
              </a:rPr>
              <a:t>(common offset)</a:t>
            </a:r>
            <a:endParaRPr lang="en-GB" sz="2000" b="1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9648" name="Plassholder for bunntekst 6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grpSp>
        <p:nvGrpSpPr>
          <p:cNvPr id="8" name="Gruppe 81"/>
          <p:cNvGrpSpPr/>
          <p:nvPr/>
        </p:nvGrpSpPr>
        <p:grpSpPr>
          <a:xfrm>
            <a:off x="2952344" y="4252674"/>
            <a:ext cx="1417298" cy="2052470"/>
            <a:chOff x="2952344" y="4252674"/>
            <a:chExt cx="1417298" cy="2052470"/>
          </a:xfrm>
        </p:grpSpPr>
        <p:cxnSp>
          <p:nvCxnSpPr>
            <p:cNvPr id="70" name="Rett linje 69"/>
            <p:cNvCxnSpPr/>
            <p:nvPr/>
          </p:nvCxnSpPr>
          <p:spPr>
            <a:xfrm rot="16200000" flipH="1">
              <a:off x="3225856" y="5130856"/>
              <a:ext cx="151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/>
            <p:cNvCxnSpPr/>
            <p:nvPr/>
          </p:nvCxnSpPr>
          <p:spPr>
            <a:xfrm rot="16200000" flipH="1">
              <a:off x="2763000" y="5230584"/>
              <a:ext cx="13320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ktangel 71"/>
            <p:cNvSpPr/>
            <p:nvPr/>
          </p:nvSpPr>
          <p:spPr>
            <a:xfrm>
              <a:off x="3249040" y="5933835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0" dirty="0" smtClean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ktangel 72"/>
            <p:cNvSpPr/>
            <p:nvPr/>
          </p:nvSpPr>
          <p:spPr>
            <a:xfrm>
              <a:off x="3822429" y="593581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0" dirty="0" smtClean="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ktangel 73"/>
            <p:cNvSpPr/>
            <p:nvPr/>
          </p:nvSpPr>
          <p:spPr>
            <a:xfrm>
              <a:off x="3941320" y="5181600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0" dirty="0" smtClean="0">
                  <a:solidFill>
                    <a:srgbClr val="000000"/>
                  </a:solidFill>
                  <a:latin typeface="Arial Unicode MS" pitchFamily="34" charset="-128"/>
                </a:rPr>
                <a:t>T</a:t>
              </a:r>
              <a:r>
                <a:rPr lang="en-US" i="0" baseline="30000" dirty="0" smtClean="0">
                  <a:solidFill>
                    <a:srgbClr val="000000"/>
                  </a:solidFill>
                  <a:latin typeface="Arial Unicode MS" pitchFamily="34" charset="-128"/>
                </a:rPr>
                <a:t>X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ktangel 74"/>
            <p:cNvSpPr/>
            <p:nvPr/>
          </p:nvSpPr>
          <p:spPr>
            <a:xfrm>
              <a:off x="3352800" y="5189388"/>
              <a:ext cx="495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i="0" dirty="0" smtClean="0">
                  <a:solidFill>
                    <a:srgbClr val="000000"/>
                  </a:solidFill>
                  <a:latin typeface="Lucida Calligraphy" pitchFamily="66" charset="0"/>
                </a:rPr>
                <a:t>T</a:t>
              </a:r>
              <a:r>
                <a:rPr lang="en-US" i="0" baseline="30000" dirty="0" smtClean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ktangel 76"/>
            <p:cNvSpPr/>
            <p:nvPr/>
          </p:nvSpPr>
          <p:spPr>
            <a:xfrm>
              <a:off x="3544112" y="4536652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0" dirty="0" err="1" smtClean="0">
                  <a:solidFill>
                    <a:srgbClr val="000000"/>
                  </a:solidFill>
                </a:rPr>
                <a:t>p</a:t>
              </a:r>
              <a:r>
                <a:rPr lang="en-US" i="0" baseline="30000" dirty="0" err="1" smtClean="0">
                  <a:solidFill>
                    <a:srgbClr val="000000"/>
                  </a:solidFill>
                </a:rPr>
                <a:t>x</a:t>
              </a:r>
              <a:endParaRPr lang="nb-NO" i="0" baseline="300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8" name="Rektangel 77"/>
            <p:cNvSpPr/>
            <p:nvPr/>
          </p:nvSpPr>
          <p:spPr>
            <a:xfrm>
              <a:off x="2952344" y="4708508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0" dirty="0" err="1" smtClean="0">
                  <a:solidFill>
                    <a:srgbClr val="000000"/>
                  </a:solidFill>
                  <a:latin typeface="Symbol" pitchFamily="18" charset="2"/>
                </a:rPr>
                <a:t>y</a:t>
              </a:r>
              <a:r>
                <a:rPr lang="en-US" i="0" baseline="30000" dirty="0" err="1" smtClean="0">
                  <a:solidFill>
                    <a:srgbClr val="000000"/>
                  </a:solidFill>
                </a:rPr>
                <a:t>m</a:t>
              </a:r>
              <a:endParaRPr lang="nb-NO" i="0" baseline="30000" dirty="0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80" name="Rett linje 79"/>
            <p:cNvCxnSpPr>
              <a:cxnSpLocks noChangeAspect="1"/>
            </p:cNvCxnSpPr>
            <p:nvPr/>
          </p:nvCxnSpPr>
          <p:spPr bwMode="auto">
            <a:xfrm rot="-180000" flipV="1">
              <a:off x="3081360" y="4457636"/>
              <a:ext cx="594360" cy="2971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Rett linje 80"/>
            <p:cNvCxnSpPr>
              <a:cxnSpLocks noChangeAspect="1"/>
            </p:cNvCxnSpPr>
            <p:nvPr/>
          </p:nvCxnSpPr>
          <p:spPr bwMode="auto">
            <a:xfrm rot="-420000" flipV="1">
              <a:off x="3632592" y="4252674"/>
              <a:ext cx="594360" cy="29718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3" name="Rektangel 82"/>
          <p:cNvSpPr/>
          <p:nvPr/>
        </p:nvSpPr>
        <p:spPr>
          <a:xfrm>
            <a:off x="5338718" y="4953000"/>
            <a:ext cx="3500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dirty="0" smtClean="0">
                <a:solidFill>
                  <a:srgbClr val="000000"/>
                </a:solidFill>
              </a:rPr>
              <a:t> m, </a:t>
            </a:r>
            <a:r>
              <a:rPr lang="en-US" sz="2400" i="0" dirty="0" smtClean="0">
                <a:solidFill>
                  <a:srgbClr val="000000"/>
                </a:solidFill>
                <a:latin typeface="Lucida Calligraphy" pitchFamily="66" charset="0"/>
              </a:rPr>
              <a:t>T</a:t>
            </a:r>
            <a:r>
              <a:rPr lang="en-US" sz="2400" i="0" baseline="30000" dirty="0">
                <a:solidFill>
                  <a:srgbClr val="000000"/>
                </a:solidFill>
              </a:rPr>
              <a:t>M</a:t>
            </a:r>
            <a:r>
              <a:rPr lang="en-US" sz="2400" i="0" dirty="0" smtClean="0">
                <a:solidFill>
                  <a:srgbClr val="000000"/>
                </a:solidFill>
              </a:rPr>
              <a:t>, </a:t>
            </a:r>
            <a:r>
              <a:rPr lang="en-US" sz="2400" i="0" dirty="0" err="1" smtClean="0">
                <a:solidFill>
                  <a:srgbClr val="000000"/>
                </a:solidFill>
                <a:latin typeface="Symbol" pitchFamily="18" charset="2"/>
              </a:rPr>
              <a:t>y</a:t>
            </a:r>
            <a:r>
              <a:rPr lang="en-US" sz="2400" i="0" baseline="30000" dirty="0" err="1" smtClean="0">
                <a:solidFill>
                  <a:srgbClr val="000000"/>
                </a:solidFill>
              </a:rPr>
              <a:t>m</a:t>
            </a:r>
            <a:r>
              <a:rPr lang="nb-NO" sz="2400" i="0" baseline="30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i="0" dirty="0" smtClean="0">
                <a:solidFill>
                  <a:srgbClr val="000000"/>
                </a:solidFill>
              </a:rPr>
              <a:t> </a:t>
            </a:r>
            <a:r>
              <a:rPr lang="en-US" sz="4000" b="1" i="0" dirty="0" smtClean="0">
                <a:solidFill>
                  <a:srgbClr val="FF6600"/>
                </a:solidFill>
              </a:rPr>
              <a:t>←</a:t>
            </a:r>
            <a:r>
              <a:rPr lang="en-US" sz="2400" i="0" dirty="0" smtClean="0">
                <a:solidFill>
                  <a:srgbClr val="000000"/>
                </a:solidFill>
              </a:rPr>
              <a:t> x, T</a:t>
            </a:r>
            <a:r>
              <a:rPr lang="en-US" sz="2400" i="0" baseline="30000" dirty="0" smtClean="0">
                <a:solidFill>
                  <a:srgbClr val="000000"/>
                </a:solidFill>
              </a:rPr>
              <a:t>X</a:t>
            </a:r>
            <a:r>
              <a:rPr lang="en-US" sz="2400" i="0" dirty="0" smtClean="0">
                <a:solidFill>
                  <a:srgbClr val="000000"/>
                </a:solidFill>
              </a:rPr>
              <a:t>, </a:t>
            </a:r>
            <a:r>
              <a:rPr lang="en-US" sz="2400" i="0" dirty="0" err="1" smtClean="0">
                <a:solidFill>
                  <a:srgbClr val="000000"/>
                </a:solidFill>
              </a:rPr>
              <a:t>p</a:t>
            </a:r>
            <a:r>
              <a:rPr lang="en-US" sz="2400" i="0" baseline="30000" dirty="0" err="1" smtClean="0">
                <a:solidFill>
                  <a:srgbClr val="000000"/>
                </a:solidFill>
              </a:rPr>
              <a:t>x</a:t>
            </a:r>
            <a:r>
              <a:rPr lang="en-US" sz="2400" i="0" dirty="0" smtClean="0">
                <a:solidFill>
                  <a:srgbClr val="000000"/>
                </a:solidFill>
              </a:rPr>
              <a:t>  </a:t>
            </a:r>
            <a:endParaRPr lang="nb-NO" sz="2400" i="0" baseline="30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2408548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Common</a:t>
            </a:r>
            <a:r>
              <a:rPr lang="nb-NO" dirty="0" smtClean="0"/>
              <a:t> </a:t>
            </a:r>
            <a:r>
              <a:rPr lang="nb-NO" dirty="0" err="1" smtClean="0"/>
              <a:t>reflection</a:t>
            </a:r>
            <a:r>
              <a:rPr lang="nb-NO" dirty="0" smtClean="0"/>
              <a:t> </a:t>
            </a:r>
            <a:r>
              <a:rPr lang="nb-NO" dirty="0" err="1" smtClean="0"/>
              <a:t>surface</a:t>
            </a:r>
            <a:r>
              <a:rPr lang="nb-NO" dirty="0" smtClean="0"/>
              <a:t> (CRS)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570496" y="2286000"/>
            <a:ext cx="3402378" cy="3996444"/>
          </a:xfrm>
          <a:prstGeom prst="ellipse">
            <a:avLst/>
          </a:prstGeom>
          <a:solidFill>
            <a:srgbClr val="3366CC">
              <a:alpha val="50000"/>
            </a:srgbClr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i="0">
              <a:solidFill>
                <a:srgbClr val="FFFFFF"/>
              </a:solidFill>
            </a:endParaRPr>
          </a:p>
        </p:txBody>
      </p:sp>
      <p:sp>
        <p:nvSpPr>
          <p:cNvPr id="10" name="Rektangel 8"/>
          <p:cNvSpPr/>
          <p:nvPr/>
        </p:nvSpPr>
        <p:spPr>
          <a:xfrm>
            <a:off x="1461081" y="17526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u="sng" dirty="0">
                <a:solidFill>
                  <a:srgbClr val="000000"/>
                </a:solidFill>
              </a:rPr>
              <a:t>Migration time</a:t>
            </a:r>
            <a:endParaRPr lang="nb-NO" i="0" u="sng" baseline="30000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5056200" y="2286000"/>
            <a:ext cx="3402000" cy="39960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i="0">
              <a:solidFill>
                <a:srgbClr val="FFFFFF"/>
              </a:solidFill>
            </a:endParaRPr>
          </a:p>
        </p:txBody>
      </p:sp>
      <p:sp>
        <p:nvSpPr>
          <p:cNvPr id="22" name="Rektangel 20"/>
          <p:cNvSpPr/>
          <p:nvPr/>
        </p:nvSpPr>
        <p:spPr>
          <a:xfrm>
            <a:off x="5883627" y="175260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u="sng" dirty="0">
                <a:solidFill>
                  <a:srgbClr val="000000"/>
                </a:solidFill>
              </a:rPr>
              <a:t>Recording time</a:t>
            </a:r>
            <a:endParaRPr lang="nb-NO" i="0" u="sng" baseline="30000" dirty="0">
              <a:solidFill>
                <a:srgbClr val="000000"/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6153676" y="3865120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0" dirty="0" smtClean="0">
                <a:solidFill>
                  <a:srgbClr val="000000"/>
                </a:solidFill>
              </a:rPr>
              <a:t>T(</a:t>
            </a:r>
            <a:r>
              <a:rPr lang="en-US" sz="3600" b="1" i="0" dirty="0" err="1" smtClean="0">
                <a:solidFill>
                  <a:srgbClr val="000000"/>
                </a:solidFill>
              </a:rPr>
              <a:t>h</a:t>
            </a:r>
            <a:r>
              <a:rPr lang="en-US" sz="3600" i="0" dirty="0" err="1" smtClean="0">
                <a:solidFill>
                  <a:srgbClr val="000000"/>
                </a:solidFill>
              </a:rPr>
              <a:t>,</a:t>
            </a:r>
            <a:r>
              <a:rPr lang="en-US" sz="3600" b="1" i="0" dirty="0" err="1" smtClean="0">
                <a:solidFill>
                  <a:srgbClr val="000000"/>
                </a:solidFill>
              </a:rPr>
              <a:t>x</a:t>
            </a:r>
            <a:r>
              <a:rPr lang="en-US" sz="3600" i="0" dirty="0" smtClean="0">
                <a:solidFill>
                  <a:srgbClr val="000000"/>
                </a:solidFill>
              </a:rPr>
              <a:t>)</a:t>
            </a:r>
            <a:endParaRPr lang="nb-NO" sz="2800" dirty="0"/>
          </a:p>
        </p:txBody>
      </p:sp>
      <p:sp>
        <p:nvSpPr>
          <p:cNvPr id="29" name="Rektangel 28"/>
          <p:cNvSpPr/>
          <p:nvPr/>
        </p:nvSpPr>
        <p:spPr>
          <a:xfrm>
            <a:off x="1371600" y="3865120"/>
            <a:ext cx="1677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0" dirty="0" smtClean="0">
                <a:solidFill>
                  <a:srgbClr val="000000"/>
                </a:solidFill>
                <a:latin typeface="Lucida Calligraphy" pitchFamily="66" charset="0"/>
              </a:rPr>
              <a:t>T</a:t>
            </a:r>
            <a:r>
              <a:rPr lang="en-US" sz="3600" i="0" baseline="30000" dirty="0">
                <a:solidFill>
                  <a:srgbClr val="000000"/>
                </a:solidFill>
              </a:rPr>
              <a:t> </a:t>
            </a:r>
            <a:r>
              <a:rPr lang="en-US" sz="3600" i="0" dirty="0" smtClean="0">
                <a:solidFill>
                  <a:srgbClr val="000000"/>
                </a:solidFill>
              </a:rPr>
              <a:t>(</a:t>
            </a:r>
            <a:r>
              <a:rPr lang="en-US" sz="3600" b="1" i="0" dirty="0" err="1" smtClean="0">
                <a:solidFill>
                  <a:srgbClr val="000000"/>
                </a:solidFill>
              </a:rPr>
              <a:t>h</a:t>
            </a:r>
            <a:r>
              <a:rPr lang="en-US" sz="3600" i="0" dirty="0" err="1" smtClean="0">
                <a:solidFill>
                  <a:srgbClr val="000000"/>
                </a:solidFill>
              </a:rPr>
              <a:t>,</a:t>
            </a:r>
            <a:r>
              <a:rPr lang="en-US" sz="3600" b="1" i="0" dirty="0" err="1" smtClean="0">
                <a:solidFill>
                  <a:srgbClr val="000000"/>
                </a:solidFill>
              </a:rPr>
              <a:t>m</a:t>
            </a:r>
            <a:r>
              <a:rPr lang="en-US" sz="3600" i="0" dirty="0" smtClean="0">
                <a:solidFill>
                  <a:srgbClr val="000000"/>
                </a:solidFill>
              </a:rPr>
              <a:t>)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Reflection-time</a:t>
            </a:r>
            <a:r>
              <a:rPr lang="nb-NO" dirty="0" smtClean="0"/>
              <a:t> parameters</a:t>
            </a:r>
            <a:br>
              <a:rPr lang="nb-NO" dirty="0" smtClean="0"/>
            </a:br>
            <a:r>
              <a:rPr lang="nb-NO" dirty="0" smtClean="0">
                <a:solidFill>
                  <a:srgbClr val="0070C0"/>
                </a:solidFill>
              </a:rPr>
              <a:t>at </a:t>
            </a:r>
            <a:r>
              <a:rPr lang="nb-NO" dirty="0" err="1" smtClean="0">
                <a:solidFill>
                  <a:srgbClr val="0070C0"/>
                </a:solidFill>
              </a:rPr>
              <a:t>finite</a:t>
            </a:r>
            <a:r>
              <a:rPr lang="nb-NO" dirty="0" smtClean="0">
                <a:solidFill>
                  <a:srgbClr val="0070C0"/>
                </a:solidFill>
              </a:rPr>
              <a:t> offsets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570496" y="2286000"/>
            <a:ext cx="3402378" cy="3996444"/>
          </a:xfrm>
          <a:prstGeom prst="ellipse">
            <a:avLst/>
          </a:prstGeom>
          <a:solidFill>
            <a:srgbClr val="3366CC">
              <a:alpha val="50000"/>
            </a:srgbClr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i="0">
              <a:solidFill>
                <a:srgbClr val="FFFFFF"/>
              </a:solidFill>
            </a:endParaRPr>
          </a:p>
        </p:txBody>
      </p:sp>
      <p:sp>
        <p:nvSpPr>
          <p:cNvPr id="10" name="Rektangel 8"/>
          <p:cNvSpPr/>
          <p:nvPr/>
        </p:nvSpPr>
        <p:spPr>
          <a:xfrm>
            <a:off x="1461081" y="17526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u="sng" dirty="0">
                <a:solidFill>
                  <a:srgbClr val="000000"/>
                </a:solidFill>
              </a:rPr>
              <a:t>Migration time</a:t>
            </a:r>
            <a:endParaRPr lang="nb-NO" i="0" u="sng" baseline="30000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5056200" y="2286000"/>
            <a:ext cx="3402000" cy="39960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i="0">
              <a:solidFill>
                <a:srgbClr val="FFFFFF"/>
              </a:solidFill>
            </a:endParaRPr>
          </a:p>
        </p:txBody>
      </p:sp>
      <p:sp>
        <p:nvSpPr>
          <p:cNvPr id="22" name="Rektangel 20"/>
          <p:cNvSpPr/>
          <p:nvPr/>
        </p:nvSpPr>
        <p:spPr>
          <a:xfrm>
            <a:off x="5883627" y="175260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u="sng" dirty="0">
                <a:solidFill>
                  <a:srgbClr val="000000"/>
                </a:solidFill>
              </a:rPr>
              <a:t>Recording time</a:t>
            </a:r>
            <a:endParaRPr lang="nb-NO" i="0" u="sng" baseline="30000" dirty="0">
              <a:solidFill>
                <a:srgbClr val="000000"/>
              </a:solidFill>
            </a:endParaRPr>
          </a:p>
        </p:txBody>
      </p:sp>
      <p:grpSp>
        <p:nvGrpSpPr>
          <p:cNvPr id="4" name="Gruppe 60"/>
          <p:cNvGrpSpPr/>
          <p:nvPr/>
        </p:nvGrpSpPr>
        <p:grpSpPr>
          <a:xfrm>
            <a:off x="1447800" y="4915712"/>
            <a:ext cx="1581367" cy="1044021"/>
            <a:chOff x="1447800" y="4953000"/>
            <a:chExt cx="1581367" cy="1044021"/>
          </a:xfrm>
        </p:grpSpPr>
        <p:sp>
          <p:nvSpPr>
            <p:cNvPr id="37" name="Rektangel 36"/>
            <p:cNvSpPr/>
            <p:nvPr/>
          </p:nvSpPr>
          <p:spPr>
            <a:xfrm>
              <a:off x="1490999" y="5001956"/>
              <a:ext cx="7312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0" dirty="0" err="1">
                  <a:solidFill>
                    <a:srgbClr val="000000"/>
                  </a:solidFill>
                  <a:latin typeface="Lucida Calligraphy" pitchFamily="66" charset="0"/>
                </a:rPr>
                <a:t>M</a:t>
              </a:r>
              <a:r>
                <a:rPr lang="en-US" sz="2000" i="0" baseline="40000" dirty="0" err="1">
                  <a:solidFill>
                    <a:srgbClr val="000000"/>
                  </a:solidFill>
                </a:rPr>
                <a:t>hh</a:t>
              </a:r>
              <a:endParaRPr lang="nb-NO" sz="2000" b="1" i="0" baseline="40000" dirty="0">
                <a:solidFill>
                  <a:srgbClr val="000000"/>
                </a:solidFill>
              </a:endParaRP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2201696" y="5535356"/>
              <a:ext cx="8274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0" dirty="0" err="1">
                  <a:solidFill>
                    <a:srgbClr val="000000"/>
                  </a:solidFill>
                  <a:latin typeface="Lucida Calligraphy" pitchFamily="66" charset="0"/>
                </a:rPr>
                <a:t>M</a:t>
              </a:r>
              <a:r>
                <a:rPr lang="en-US" sz="2000" i="0" baseline="40000" dirty="0" err="1">
                  <a:solidFill>
                    <a:srgbClr val="000000"/>
                  </a:solidFill>
                </a:rPr>
                <a:t>mm</a:t>
              </a:r>
              <a:endParaRPr lang="nb-NO" sz="2000" b="1" i="0" baseline="400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ktangel 38"/>
            <p:cNvSpPr/>
            <p:nvPr/>
          </p:nvSpPr>
          <p:spPr>
            <a:xfrm>
              <a:off x="2196166" y="5001956"/>
              <a:ext cx="779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0" dirty="0" err="1">
                  <a:solidFill>
                    <a:srgbClr val="000000"/>
                  </a:solidFill>
                  <a:latin typeface="Lucida Calligraphy" pitchFamily="66" charset="0"/>
                </a:rPr>
                <a:t>M</a:t>
              </a:r>
              <a:r>
                <a:rPr lang="en-US" sz="2000" i="0" baseline="40000" dirty="0" err="1">
                  <a:solidFill>
                    <a:srgbClr val="000000"/>
                  </a:solidFill>
                </a:rPr>
                <a:t>hm</a:t>
              </a:r>
              <a:endParaRPr lang="nb-NO" sz="2000" b="1" i="0" baseline="40000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uppe 39"/>
            <p:cNvGrpSpPr/>
            <p:nvPr/>
          </p:nvGrpSpPr>
          <p:grpSpPr>
            <a:xfrm>
              <a:off x="1508742" y="5408576"/>
              <a:ext cx="843552" cy="586505"/>
              <a:chOff x="7690670" y="4916028"/>
              <a:chExt cx="843552" cy="586505"/>
            </a:xfrm>
          </p:grpSpPr>
          <p:sp>
            <p:nvSpPr>
              <p:cNvPr id="41" name="Rektangel 40"/>
              <p:cNvSpPr/>
              <p:nvPr/>
            </p:nvSpPr>
            <p:spPr>
              <a:xfrm>
                <a:off x="7690670" y="5040868"/>
                <a:ext cx="7793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0" dirty="0" err="1">
                    <a:solidFill>
                      <a:srgbClr val="000000"/>
                    </a:solidFill>
                    <a:latin typeface="Lucida Calligraphy" pitchFamily="66" charset="0"/>
                  </a:rPr>
                  <a:t>M</a:t>
                </a:r>
                <a:r>
                  <a:rPr lang="en-US" sz="2000" i="0" baseline="40000" dirty="0" err="1">
                    <a:solidFill>
                      <a:srgbClr val="000000"/>
                    </a:solidFill>
                  </a:rPr>
                  <a:t>hm</a:t>
                </a:r>
                <a:endParaRPr lang="nb-NO" sz="2000" b="1" i="0" baseline="4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ktangel 41"/>
              <p:cNvSpPr/>
              <p:nvPr/>
            </p:nvSpPr>
            <p:spPr>
              <a:xfrm>
                <a:off x="8224522" y="4916028"/>
                <a:ext cx="309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0" dirty="0">
                    <a:solidFill>
                      <a:srgbClr val="000000"/>
                    </a:solidFill>
                  </a:rPr>
                  <a:t>T</a:t>
                </a:r>
                <a:endParaRPr lang="nb-NO" sz="1600" dirty="0"/>
              </a:p>
            </p:txBody>
          </p:sp>
        </p:grpSp>
        <p:sp>
          <p:nvSpPr>
            <p:cNvPr id="43" name="Dobbel hakeparentes 42"/>
            <p:cNvSpPr/>
            <p:nvPr/>
          </p:nvSpPr>
          <p:spPr bwMode="auto">
            <a:xfrm>
              <a:off x="1447800" y="4953000"/>
              <a:ext cx="1548000" cy="1027888"/>
            </a:xfrm>
            <a:prstGeom prst="bracketPair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7" name="Gruppe 58"/>
          <p:cNvGrpSpPr/>
          <p:nvPr/>
        </p:nvGrpSpPr>
        <p:grpSpPr>
          <a:xfrm>
            <a:off x="1905000" y="3352800"/>
            <a:ext cx="685800" cy="1027888"/>
            <a:chOff x="1905000" y="3467912"/>
            <a:chExt cx="685800" cy="1027888"/>
          </a:xfrm>
        </p:grpSpPr>
        <p:sp>
          <p:nvSpPr>
            <p:cNvPr id="44" name="Dobbel hakeparentes 43"/>
            <p:cNvSpPr/>
            <p:nvPr/>
          </p:nvSpPr>
          <p:spPr bwMode="auto">
            <a:xfrm>
              <a:off x="1905000" y="3467912"/>
              <a:ext cx="685800" cy="1027888"/>
            </a:xfrm>
            <a:prstGeom prst="bracketPair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45" name="Rektangel 44"/>
            <p:cNvSpPr/>
            <p:nvPr/>
          </p:nvSpPr>
          <p:spPr>
            <a:xfrm>
              <a:off x="2010078" y="3516868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  <a:latin typeface="Symbol" pitchFamily="18" charset="2"/>
                </a:rPr>
                <a:t>y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h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ktangel 45"/>
            <p:cNvSpPr/>
            <p:nvPr/>
          </p:nvSpPr>
          <p:spPr>
            <a:xfrm>
              <a:off x="2023540" y="3999688"/>
              <a:ext cx="503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  <a:latin typeface="Symbol" pitchFamily="18" charset="2"/>
                </a:rPr>
                <a:t>y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m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7" name="Rektangel 46"/>
          <p:cNvSpPr/>
          <p:nvPr/>
        </p:nvSpPr>
        <p:spPr>
          <a:xfrm>
            <a:off x="1967655" y="2529245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000000"/>
                </a:solidFill>
                <a:latin typeface="Lucida Calligraphy" pitchFamily="66" charset="0"/>
              </a:rPr>
              <a:t>T</a:t>
            </a:r>
            <a:r>
              <a:rPr lang="en-US" sz="2000" i="0" baseline="30000" dirty="0">
                <a:solidFill>
                  <a:srgbClr val="000000"/>
                </a:solidFill>
              </a:rPr>
              <a:t>M</a:t>
            </a:r>
            <a:endParaRPr lang="nb-NO" sz="2000" i="0" baseline="30000" dirty="0">
              <a:solidFill>
                <a:srgbClr val="000000"/>
              </a:solidFill>
            </a:endParaRPr>
          </a:p>
        </p:txBody>
      </p:sp>
      <p:grpSp>
        <p:nvGrpSpPr>
          <p:cNvPr id="8" name="Gruppe 61"/>
          <p:cNvGrpSpPr/>
          <p:nvPr/>
        </p:nvGrpSpPr>
        <p:grpSpPr>
          <a:xfrm>
            <a:off x="5961432" y="4915712"/>
            <a:ext cx="1530480" cy="1027888"/>
            <a:chOff x="6019800" y="4915712"/>
            <a:chExt cx="1530480" cy="1027888"/>
          </a:xfrm>
        </p:grpSpPr>
        <p:sp>
          <p:nvSpPr>
            <p:cNvPr id="48" name="Rektangel 47"/>
            <p:cNvSpPr/>
            <p:nvPr/>
          </p:nvSpPr>
          <p:spPr>
            <a:xfrm>
              <a:off x="6158833" y="4964668"/>
              <a:ext cx="5870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</a:rPr>
                <a:t>M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hh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ktangel 48"/>
            <p:cNvSpPr/>
            <p:nvPr/>
          </p:nvSpPr>
          <p:spPr>
            <a:xfrm>
              <a:off x="6866544" y="5498068"/>
              <a:ext cx="5677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</a:rPr>
                <a:t>M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xx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ktangel 49"/>
            <p:cNvSpPr/>
            <p:nvPr/>
          </p:nvSpPr>
          <p:spPr>
            <a:xfrm>
              <a:off x="6861014" y="4964668"/>
              <a:ext cx="5774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</a:rPr>
                <a:t>M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hx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uppe 50"/>
            <p:cNvGrpSpPr/>
            <p:nvPr/>
          </p:nvGrpSpPr>
          <p:grpSpPr>
            <a:xfrm>
              <a:off x="6176576" y="5419928"/>
              <a:ext cx="687904" cy="476310"/>
              <a:chOff x="7690670" y="4964668"/>
              <a:chExt cx="687904" cy="476310"/>
            </a:xfrm>
          </p:grpSpPr>
          <p:sp>
            <p:nvSpPr>
              <p:cNvPr id="52" name="Rektangel 51"/>
              <p:cNvSpPr/>
              <p:nvPr/>
            </p:nvSpPr>
            <p:spPr>
              <a:xfrm>
                <a:off x="7690670" y="5040868"/>
                <a:ext cx="577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0" dirty="0" err="1">
                    <a:solidFill>
                      <a:srgbClr val="000000"/>
                    </a:solidFill>
                  </a:rPr>
                  <a:t>M</a:t>
                </a:r>
                <a:r>
                  <a:rPr lang="en-US" sz="2000" i="0" baseline="30000" dirty="0" err="1">
                    <a:solidFill>
                      <a:srgbClr val="000000"/>
                    </a:solidFill>
                  </a:rPr>
                  <a:t>hx</a:t>
                </a:r>
                <a:endParaRPr lang="nb-NO" sz="2000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ktangel 52"/>
              <p:cNvSpPr/>
              <p:nvPr/>
            </p:nvSpPr>
            <p:spPr>
              <a:xfrm>
                <a:off x="8068874" y="4964668"/>
                <a:ext cx="309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0" dirty="0">
                    <a:solidFill>
                      <a:srgbClr val="000000"/>
                    </a:solidFill>
                  </a:rPr>
                  <a:t>T</a:t>
                </a:r>
                <a:endParaRPr lang="nb-NO" sz="1600" dirty="0"/>
              </a:p>
            </p:txBody>
          </p:sp>
        </p:grpSp>
        <p:sp>
          <p:nvSpPr>
            <p:cNvPr id="54" name="Dobbel hakeparentes 53"/>
            <p:cNvSpPr/>
            <p:nvPr/>
          </p:nvSpPr>
          <p:spPr bwMode="auto">
            <a:xfrm>
              <a:off x="6019800" y="4915712"/>
              <a:ext cx="1530480" cy="1027888"/>
            </a:xfrm>
            <a:prstGeom prst="bracketPair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11" name="Gruppe 59"/>
          <p:cNvGrpSpPr/>
          <p:nvPr/>
        </p:nvGrpSpPr>
        <p:grpSpPr>
          <a:xfrm>
            <a:off x="6379720" y="3352800"/>
            <a:ext cx="685800" cy="1027888"/>
            <a:chOff x="6477000" y="3352800"/>
            <a:chExt cx="685800" cy="1027888"/>
          </a:xfrm>
        </p:grpSpPr>
        <p:sp>
          <p:nvSpPr>
            <p:cNvPr id="55" name="Dobbel hakeparentes 54"/>
            <p:cNvSpPr/>
            <p:nvPr/>
          </p:nvSpPr>
          <p:spPr bwMode="auto">
            <a:xfrm>
              <a:off x="6477000" y="3352800"/>
              <a:ext cx="685800" cy="1027888"/>
            </a:xfrm>
            <a:prstGeom prst="bracketPair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6" name="Rektangel 55"/>
            <p:cNvSpPr/>
            <p:nvPr/>
          </p:nvSpPr>
          <p:spPr>
            <a:xfrm>
              <a:off x="6639128" y="3393652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>
                  <a:solidFill>
                    <a:srgbClr val="000000"/>
                  </a:solidFill>
                </a:rPr>
                <a:t>p</a:t>
              </a:r>
              <a:r>
                <a:rPr lang="en-US" sz="2000" i="0" baseline="30000" dirty="0">
                  <a:solidFill>
                    <a:srgbClr val="000000"/>
                  </a:solidFill>
                </a:rPr>
                <a:t>h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57" name="Rektangel 56"/>
            <p:cNvSpPr/>
            <p:nvPr/>
          </p:nvSpPr>
          <p:spPr>
            <a:xfrm>
              <a:off x="6646266" y="3925428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</a:rPr>
                <a:t>p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x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8" name="Rektangel 57"/>
          <p:cNvSpPr/>
          <p:nvPr/>
        </p:nvSpPr>
        <p:spPr>
          <a:xfrm>
            <a:off x="6486730" y="2590800"/>
            <a:ext cx="45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</a:rPr>
              <a:t>T</a:t>
            </a:r>
            <a:r>
              <a:rPr lang="en-US" sz="2000" i="0" baseline="30000" dirty="0">
                <a:solidFill>
                  <a:srgbClr val="000000"/>
                </a:solidFill>
              </a:rPr>
              <a:t>X</a:t>
            </a:r>
            <a:endParaRPr lang="nb-NO" sz="2000" i="0" baseline="30000" dirty="0">
              <a:solidFill>
                <a:srgbClr val="00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144538" y="2590800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Time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3554633" y="3568914"/>
            <a:ext cx="187743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Slopes</a:t>
            </a:r>
          </a:p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(first derivatives)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3368684" y="5068669"/>
            <a:ext cx="224933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“Curvatures”</a:t>
            </a:r>
          </a:p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(second derivatives)</a:t>
            </a:r>
            <a:endParaRPr lang="nb-NO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62000" y="762000"/>
            <a:ext cx="8229600" cy="650875"/>
          </a:xfrm>
        </p:spPr>
        <p:txBody>
          <a:bodyPr/>
          <a:lstStyle/>
          <a:p>
            <a:r>
              <a:rPr lang="nb-NO" dirty="0" err="1" smtClean="0"/>
              <a:t>Reflection-time</a:t>
            </a:r>
            <a:r>
              <a:rPr lang="nb-NO" dirty="0" smtClean="0"/>
              <a:t> parameters</a:t>
            </a:r>
            <a:br>
              <a:rPr lang="nb-NO" dirty="0" smtClean="0"/>
            </a:br>
            <a:r>
              <a:rPr lang="nb-NO" dirty="0" smtClean="0">
                <a:solidFill>
                  <a:srgbClr val="0070C0"/>
                </a:solidFill>
              </a:rPr>
              <a:t>at zero offset </a:t>
            </a:r>
            <a:r>
              <a:rPr lang="nb-NO" dirty="0" smtClean="0"/>
              <a:t>(standard CRS parameters)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570496" y="2286000"/>
            <a:ext cx="3402378" cy="3996444"/>
          </a:xfrm>
          <a:prstGeom prst="ellipse">
            <a:avLst/>
          </a:prstGeom>
          <a:solidFill>
            <a:srgbClr val="3366CC">
              <a:alpha val="50000"/>
            </a:srgbClr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i="0">
              <a:solidFill>
                <a:srgbClr val="FFFFFF"/>
              </a:solidFill>
            </a:endParaRPr>
          </a:p>
        </p:txBody>
      </p:sp>
      <p:sp>
        <p:nvSpPr>
          <p:cNvPr id="10" name="Rektangel 8"/>
          <p:cNvSpPr/>
          <p:nvPr/>
        </p:nvSpPr>
        <p:spPr>
          <a:xfrm>
            <a:off x="1461081" y="17526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u="sng" dirty="0">
                <a:solidFill>
                  <a:srgbClr val="000000"/>
                </a:solidFill>
              </a:rPr>
              <a:t>Migration time</a:t>
            </a:r>
            <a:endParaRPr lang="nb-NO" i="0" u="sng" baseline="30000" dirty="0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5056200" y="2286000"/>
            <a:ext cx="3402000" cy="39960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i="0">
              <a:solidFill>
                <a:srgbClr val="FFFFFF"/>
              </a:solidFill>
            </a:endParaRPr>
          </a:p>
        </p:txBody>
      </p:sp>
      <p:sp>
        <p:nvSpPr>
          <p:cNvPr id="22" name="Rektangel 20"/>
          <p:cNvSpPr/>
          <p:nvPr/>
        </p:nvSpPr>
        <p:spPr>
          <a:xfrm>
            <a:off x="5883627" y="175260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u="sng" dirty="0">
                <a:solidFill>
                  <a:srgbClr val="000000"/>
                </a:solidFill>
              </a:rPr>
              <a:t>Recording time</a:t>
            </a:r>
            <a:endParaRPr lang="nb-NO" i="0" u="sng" baseline="30000" dirty="0">
              <a:solidFill>
                <a:srgbClr val="000000"/>
              </a:solidFill>
            </a:endParaRPr>
          </a:p>
        </p:txBody>
      </p:sp>
      <p:grpSp>
        <p:nvGrpSpPr>
          <p:cNvPr id="4" name="Gruppe 60"/>
          <p:cNvGrpSpPr/>
          <p:nvPr/>
        </p:nvGrpSpPr>
        <p:grpSpPr>
          <a:xfrm>
            <a:off x="1447800" y="4915712"/>
            <a:ext cx="1581367" cy="1044021"/>
            <a:chOff x="1447800" y="4953000"/>
            <a:chExt cx="1581367" cy="1044021"/>
          </a:xfrm>
        </p:grpSpPr>
        <p:sp>
          <p:nvSpPr>
            <p:cNvPr id="37" name="Rektangel 36"/>
            <p:cNvSpPr/>
            <p:nvPr/>
          </p:nvSpPr>
          <p:spPr>
            <a:xfrm>
              <a:off x="1490999" y="5001956"/>
              <a:ext cx="7312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0" dirty="0" err="1">
                  <a:solidFill>
                    <a:srgbClr val="000000"/>
                  </a:solidFill>
                  <a:latin typeface="Lucida Calligraphy" pitchFamily="66" charset="0"/>
                </a:rPr>
                <a:t>M</a:t>
              </a:r>
              <a:r>
                <a:rPr lang="en-US" sz="2000" i="0" baseline="40000" dirty="0" err="1">
                  <a:solidFill>
                    <a:srgbClr val="000000"/>
                  </a:solidFill>
                </a:rPr>
                <a:t>hh</a:t>
              </a:r>
              <a:endParaRPr lang="nb-NO" sz="2000" b="1" i="0" baseline="40000" dirty="0">
                <a:solidFill>
                  <a:srgbClr val="000000"/>
                </a:solidFill>
              </a:endParaRP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2201696" y="5535356"/>
              <a:ext cx="8274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0" dirty="0" err="1" smtClean="0">
                  <a:solidFill>
                    <a:srgbClr val="000000"/>
                  </a:solidFill>
                  <a:latin typeface="Lucida Calligraphy" pitchFamily="66" charset="0"/>
                </a:rPr>
                <a:t>M</a:t>
              </a:r>
              <a:r>
                <a:rPr lang="en-US" sz="2000" i="0" baseline="40000" dirty="0" err="1" smtClean="0">
                  <a:solidFill>
                    <a:srgbClr val="000000"/>
                  </a:solidFill>
                </a:rPr>
                <a:t>mm</a:t>
              </a:r>
              <a:endParaRPr lang="nb-NO" sz="2000" b="1" i="0" baseline="400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ktangel 38"/>
            <p:cNvSpPr/>
            <p:nvPr/>
          </p:nvSpPr>
          <p:spPr>
            <a:xfrm>
              <a:off x="2196166" y="5001956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smtClean="0">
                  <a:solidFill>
                    <a:srgbClr val="000000"/>
                  </a:solidFill>
                </a:rPr>
                <a:t>0</a:t>
              </a:r>
              <a:endParaRPr lang="nb-NO" sz="2000" i="0" baseline="30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Rektangel 40"/>
            <p:cNvSpPr/>
            <p:nvPr/>
          </p:nvSpPr>
          <p:spPr>
            <a:xfrm>
              <a:off x="1508742" y="5533416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b="1" i="0" dirty="0">
                  <a:solidFill>
                    <a:srgbClr val="000000"/>
                  </a:solidFill>
                </a:rPr>
                <a:t>0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3" name="Dobbel hakeparentes 42"/>
            <p:cNvSpPr/>
            <p:nvPr/>
          </p:nvSpPr>
          <p:spPr bwMode="auto">
            <a:xfrm>
              <a:off x="1447800" y="4953000"/>
              <a:ext cx="1548000" cy="1027888"/>
            </a:xfrm>
            <a:prstGeom prst="bracketPair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7" name="Gruppe 58"/>
          <p:cNvGrpSpPr/>
          <p:nvPr/>
        </p:nvGrpSpPr>
        <p:grpSpPr>
          <a:xfrm>
            <a:off x="1905000" y="3352800"/>
            <a:ext cx="685800" cy="1027888"/>
            <a:chOff x="1905000" y="3467912"/>
            <a:chExt cx="685800" cy="1027888"/>
          </a:xfrm>
        </p:grpSpPr>
        <p:sp>
          <p:nvSpPr>
            <p:cNvPr id="44" name="Dobbel hakeparentes 43"/>
            <p:cNvSpPr/>
            <p:nvPr/>
          </p:nvSpPr>
          <p:spPr bwMode="auto">
            <a:xfrm>
              <a:off x="1905000" y="3467912"/>
              <a:ext cx="685800" cy="1027888"/>
            </a:xfrm>
            <a:prstGeom prst="bracketPair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45" name="Rektangel 44"/>
            <p:cNvSpPr/>
            <p:nvPr/>
          </p:nvSpPr>
          <p:spPr>
            <a:xfrm>
              <a:off x="2010078" y="3516868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b="1" i="0" dirty="0" smtClean="0">
                  <a:solidFill>
                    <a:srgbClr val="000000"/>
                  </a:solidFill>
                </a:rPr>
                <a:t>0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ktangel 45"/>
            <p:cNvSpPr/>
            <p:nvPr/>
          </p:nvSpPr>
          <p:spPr>
            <a:xfrm>
              <a:off x="2023540" y="3999688"/>
              <a:ext cx="503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  <a:latin typeface="Symbol" pitchFamily="18" charset="2"/>
                </a:rPr>
                <a:t>y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m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7" name="Rektangel 46"/>
          <p:cNvSpPr/>
          <p:nvPr/>
        </p:nvSpPr>
        <p:spPr>
          <a:xfrm>
            <a:off x="1967655" y="2529245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000000"/>
                </a:solidFill>
                <a:latin typeface="Lucida Calligraphy" pitchFamily="66" charset="0"/>
              </a:rPr>
              <a:t>T</a:t>
            </a:r>
            <a:r>
              <a:rPr lang="en-US" sz="2000" i="0" baseline="30000" dirty="0">
                <a:solidFill>
                  <a:srgbClr val="000000"/>
                </a:solidFill>
              </a:rPr>
              <a:t>M</a:t>
            </a:r>
            <a:endParaRPr lang="nb-NO" sz="2000" i="0" baseline="30000" dirty="0">
              <a:solidFill>
                <a:srgbClr val="000000"/>
              </a:solidFill>
            </a:endParaRPr>
          </a:p>
        </p:txBody>
      </p:sp>
      <p:grpSp>
        <p:nvGrpSpPr>
          <p:cNvPr id="8" name="Gruppe 61"/>
          <p:cNvGrpSpPr/>
          <p:nvPr/>
        </p:nvGrpSpPr>
        <p:grpSpPr>
          <a:xfrm>
            <a:off x="5961432" y="4915712"/>
            <a:ext cx="1530480" cy="1185710"/>
            <a:chOff x="6019800" y="4915712"/>
            <a:chExt cx="1530480" cy="1185710"/>
          </a:xfrm>
        </p:grpSpPr>
        <p:sp>
          <p:nvSpPr>
            <p:cNvPr id="48" name="Rektangel 47"/>
            <p:cNvSpPr/>
            <p:nvPr/>
          </p:nvSpPr>
          <p:spPr>
            <a:xfrm>
              <a:off x="6158833" y="4964668"/>
              <a:ext cx="5870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</a:rPr>
                <a:t>M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hh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ktangel 48"/>
            <p:cNvSpPr/>
            <p:nvPr/>
          </p:nvSpPr>
          <p:spPr>
            <a:xfrm>
              <a:off x="6866544" y="5498068"/>
              <a:ext cx="5677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</a:rPr>
                <a:t>M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xx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ktangel 49"/>
            <p:cNvSpPr/>
            <p:nvPr/>
          </p:nvSpPr>
          <p:spPr>
            <a:xfrm>
              <a:off x="6861014" y="4964668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smtClean="0">
                  <a:solidFill>
                    <a:srgbClr val="000000"/>
                  </a:solidFill>
                </a:rPr>
                <a:t>0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ktangel 51"/>
            <p:cNvSpPr/>
            <p:nvPr/>
          </p:nvSpPr>
          <p:spPr>
            <a:xfrm>
              <a:off x="6176576" y="5496128"/>
              <a:ext cx="327334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smtClean="0">
                  <a:solidFill>
                    <a:srgbClr val="000000"/>
                  </a:solidFill>
                </a:rPr>
                <a:t>0</a:t>
              </a:r>
              <a:endParaRPr lang="nb-NO" sz="2000" i="0" baseline="30000" dirty="0" smtClean="0">
                <a:solidFill>
                  <a:srgbClr val="000000"/>
                </a:solidFill>
              </a:endParaRPr>
            </a:p>
            <a:p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54" name="Dobbel hakeparentes 53"/>
            <p:cNvSpPr/>
            <p:nvPr/>
          </p:nvSpPr>
          <p:spPr bwMode="auto">
            <a:xfrm>
              <a:off x="6019800" y="4915712"/>
              <a:ext cx="1530480" cy="1027888"/>
            </a:xfrm>
            <a:prstGeom prst="bracketPair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11" name="Gruppe 59"/>
          <p:cNvGrpSpPr/>
          <p:nvPr/>
        </p:nvGrpSpPr>
        <p:grpSpPr>
          <a:xfrm>
            <a:off x="6379720" y="3352800"/>
            <a:ext cx="685800" cy="1027888"/>
            <a:chOff x="6477000" y="3352800"/>
            <a:chExt cx="685800" cy="1027888"/>
          </a:xfrm>
        </p:grpSpPr>
        <p:sp>
          <p:nvSpPr>
            <p:cNvPr id="55" name="Dobbel hakeparentes 54"/>
            <p:cNvSpPr/>
            <p:nvPr/>
          </p:nvSpPr>
          <p:spPr bwMode="auto">
            <a:xfrm>
              <a:off x="6477000" y="3352800"/>
              <a:ext cx="685800" cy="1027888"/>
            </a:xfrm>
            <a:prstGeom prst="bracketPair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6" name="Rektangel 55"/>
            <p:cNvSpPr/>
            <p:nvPr/>
          </p:nvSpPr>
          <p:spPr>
            <a:xfrm>
              <a:off x="6639128" y="3393652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smtClean="0">
                  <a:solidFill>
                    <a:srgbClr val="000000"/>
                  </a:solidFill>
                </a:rPr>
                <a:t>0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57" name="Rektangel 56"/>
            <p:cNvSpPr/>
            <p:nvPr/>
          </p:nvSpPr>
          <p:spPr>
            <a:xfrm>
              <a:off x="6646266" y="3925428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0" dirty="0" err="1">
                  <a:solidFill>
                    <a:srgbClr val="000000"/>
                  </a:solidFill>
                </a:rPr>
                <a:t>p</a:t>
              </a:r>
              <a:r>
                <a:rPr lang="en-US" sz="2000" i="0" baseline="30000" dirty="0" err="1">
                  <a:solidFill>
                    <a:srgbClr val="000000"/>
                  </a:solidFill>
                </a:rPr>
                <a:t>x</a:t>
              </a:r>
              <a:endParaRPr lang="nb-NO" sz="2000" i="0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8" name="Rektangel 57"/>
          <p:cNvSpPr/>
          <p:nvPr/>
        </p:nvSpPr>
        <p:spPr>
          <a:xfrm>
            <a:off x="6486730" y="2590800"/>
            <a:ext cx="455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</a:rPr>
              <a:t>T</a:t>
            </a:r>
            <a:r>
              <a:rPr lang="en-US" sz="2000" i="0" baseline="30000" dirty="0">
                <a:solidFill>
                  <a:srgbClr val="000000"/>
                </a:solidFill>
              </a:rPr>
              <a:t>X</a:t>
            </a:r>
            <a:endParaRPr lang="nb-NO" sz="2000" i="0" baseline="30000" dirty="0">
              <a:solidFill>
                <a:srgbClr val="000000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4144538" y="2590800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Time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3554633" y="3568914"/>
            <a:ext cx="187743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Slopes</a:t>
            </a:r>
          </a:p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(first derivatives)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3368684" y="5068669"/>
            <a:ext cx="224933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“Curvatures”</a:t>
            </a:r>
          </a:p>
          <a:p>
            <a:pPr algn="ctr"/>
            <a:r>
              <a:rPr lang="en-US" b="1" i="0" dirty="0" smtClean="0">
                <a:solidFill>
                  <a:srgbClr val="002060"/>
                </a:solidFill>
              </a:rPr>
              <a:t>(second derivatives)</a:t>
            </a:r>
            <a:endParaRPr lang="nb-NO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762000" y="762000"/>
            <a:ext cx="8382000" cy="650875"/>
          </a:xfrm>
        </p:spPr>
        <p:txBody>
          <a:bodyPr/>
          <a:lstStyle/>
          <a:p>
            <a:r>
              <a:rPr lang="nb-NO" dirty="0" smtClean="0"/>
              <a:t>Basic </a:t>
            </a:r>
            <a:r>
              <a:rPr lang="nb-NO" dirty="0" err="1" smtClean="0"/>
              <a:t>conditions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for </a:t>
            </a:r>
            <a:r>
              <a:rPr lang="nb-NO" dirty="0" err="1" smtClean="0"/>
              <a:t>kinematic</a:t>
            </a:r>
            <a:r>
              <a:rPr lang="nb-NO" dirty="0" smtClean="0"/>
              <a:t> time </a:t>
            </a:r>
            <a:r>
              <a:rPr lang="nb-NO" dirty="0" err="1" smtClean="0"/>
              <a:t>migration</a:t>
            </a:r>
            <a:r>
              <a:rPr lang="nb-NO" dirty="0" smtClean="0"/>
              <a:t>/</a:t>
            </a:r>
            <a:r>
              <a:rPr lang="nb-NO" dirty="0" err="1" smtClean="0"/>
              <a:t>demigration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2667000"/>
            <a:ext cx="5819775" cy="7143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3962400"/>
            <a:ext cx="6362700" cy="10953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183760" y="18981"/>
            <a:ext cx="5791200" cy="1400467"/>
          </a:xfrm>
        </p:spPr>
        <p:txBody>
          <a:bodyPr/>
          <a:lstStyle/>
          <a:p>
            <a:pPr algn="ctr"/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Time-</a:t>
            </a:r>
            <a:r>
              <a:rPr lang="nb-NO" sz="2800" dirty="0" err="1" smtClean="0"/>
              <a:t>migration</a:t>
            </a:r>
            <a:r>
              <a:rPr lang="nb-NO" sz="2800" dirty="0" smtClean="0"/>
              <a:t> </a:t>
            </a:r>
            <a:r>
              <a:rPr lang="nb-NO" sz="2800" dirty="0" err="1" smtClean="0"/>
              <a:t>velocities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 ↕ </a:t>
            </a:r>
            <a:br>
              <a:rPr lang="nb-NO" sz="2800" dirty="0" smtClean="0"/>
            </a:br>
            <a:r>
              <a:rPr lang="nb-NO" sz="2800" dirty="0" smtClean="0"/>
              <a:t>normal-</a:t>
            </a:r>
            <a:r>
              <a:rPr lang="nb-NO" sz="2800" dirty="0" err="1" smtClean="0"/>
              <a:t>moveout</a:t>
            </a:r>
            <a:r>
              <a:rPr lang="nb-NO" sz="2800" dirty="0" smtClean="0"/>
              <a:t> </a:t>
            </a:r>
            <a:r>
              <a:rPr lang="nb-NO" sz="2800" dirty="0" err="1" smtClean="0"/>
              <a:t>velocities</a:t>
            </a:r>
            <a:endParaRPr lang="nb-NO" sz="28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781300"/>
            <a:ext cx="4086225" cy="105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3449532" y="5667392"/>
            <a:ext cx="4588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(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based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 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on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 standard double-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square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-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root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 </a:t>
            </a:r>
            <a:r>
              <a:rPr lang="nb-NO" sz="1600" i="0" kern="0" dirty="0" err="1" smtClean="0">
                <a:solidFill>
                  <a:srgbClr val="003366"/>
                </a:solidFill>
                <a:latin typeface="Arial"/>
              </a:rPr>
              <a:t>function</a:t>
            </a:r>
            <a:r>
              <a:rPr lang="nb-NO" sz="1600" i="0" kern="0" dirty="0" smtClean="0">
                <a:solidFill>
                  <a:srgbClr val="003366"/>
                </a:solidFill>
                <a:latin typeface="Arial"/>
              </a:rPr>
              <a:t>)</a:t>
            </a:r>
            <a:endParaRPr lang="nb-NO" sz="1600" dirty="0"/>
          </a:p>
        </p:txBody>
      </p:sp>
      <p:grpSp>
        <p:nvGrpSpPr>
          <p:cNvPr id="4" name="Gruppe 3"/>
          <p:cNvGrpSpPr/>
          <p:nvPr/>
        </p:nvGrpSpPr>
        <p:grpSpPr>
          <a:xfrm>
            <a:off x="5624061" y="3962400"/>
            <a:ext cx="2529339" cy="1219200"/>
            <a:chOff x="4938261" y="3962400"/>
            <a:chExt cx="2529339" cy="1219200"/>
          </a:xfrm>
        </p:grpSpPr>
        <p:sp>
          <p:nvSpPr>
            <p:cNvPr id="7" name="Rektangel 6"/>
            <p:cNvSpPr/>
            <p:nvPr/>
          </p:nvSpPr>
          <p:spPr>
            <a:xfrm>
              <a:off x="5091514" y="4029670"/>
              <a:ext cx="2223686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i="0" dirty="0" smtClean="0">
                  <a:solidFill>
                    <a:srgbClr val="002060"/>
                  </a:solidFill>
                </a:rPr>
                <a:t>Slopes</a:t>
              </a:r>
            </a:p>
            <a:p>
              <a:pPr algn="ctr"/>
              <a:r>
                <a:rPr lang="en-US" b="1" i="0" dirty="0" smtClean="0">
                  <a:solidFill>
                    <a:srgbClr val="002060"/>
                  </a:solidFill>
                </a:rPr>
                <a:t>(first derivatives)</a:t>
              </a:r>
            </a:p>
            <a:p>
              <a:pPr algn="ctr"/>
              <a:r>
                <a:rPr lang="en-US" b="1" i="0" dirty="0" smtClean="0">
                  <a:solidFill>
                    <a:srgbClr val="002060"/>
                  </a:solidFill>
                </a:rPr>
                <a:t>In recording domain</a:t>
              </a:r>
              <a:endParaRPr lang="nb-NO" b="1" dirty="0">
                <a:solidFill>
                  <a:srgbClr val="002060"/>
                </a:solidFill>
              </a:endParaRPr>
            </a:p>
          </p:txBody>
        </p:sp>
        <p:sp>
          <p:nvSpPr>
            <p:cNvPr id="3" name="Bildeforklaring formet som en ellipse 2"/>
            <p:cNvSpPr/>
            <p:nvPr/>
          </p:nvSpPr>
          <p:spPr bwMode="auto">
            <a:xfrm>
              <a:off x="4938261" y="3962400"/>
              <a:ext cx="2529339" cy="1219200"/>
            </a:xfrm>
            <a:prstGeom prst="wedgeEllipseCallout">
              <a:avLst>
                <a:gd name="adj1" fmla="val -47125"/>
                <a:gd name="adj2" fmla="val -70454"/>
              </a:avLst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2971800" y="3917373"/>
            <a:ext cx="2209800" cy="789801"/>
            <a:chOff x="2743200" y="3917373"/>
            <a:chExt cx="2209800" cy="789801"/>
          </a:xfrm>
        </p:grpSpPr>
        <p:sp>
          <p:nvSpPr>
            <p:cNvPr id="9" name="Rektangel 8"/>
            <p:cNvSpPr/>
            <p:nvPr/>
          </p:nvSpPr>
          <p:spPr>
            <a:xfrm>
              <a:off x="2910339" y="4029670"/>
              <a:ext cx="1890261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i="0" dirty="0" smtClean="0">
                  <a:solidFill>
                    <a:srgbClr val="002060"/>
                  </a:solidFill>
                </a:rPr>
                <a:t>Normal-</a:t>
              </a:r>
              <a:r>
                <a:rPr lang="en-US" b="1" i="0" dirty="0" err="1" smtClean="0">
                  <a:solidFill>
                    <a:srgbClr val="002060"/>
                  </a:solidFill>
                </a:rPr>
                <a:t>moveout</a:t>
              </a:r>
              <a:endParaRPr lang="en-US" b="1" i="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b="1" i="0" dirty="0" smtClean="0">
                  <a:solidFill>
                    <a:srgbClr val="002060"/>
                  </a:solidFill>
                </a:rPr>
                <a:t>matrix</a:t>
              </a:r>
              <a:endParaRPr lang="nb-NO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Bildeforklaring formet som en ellipse 10"/>
            <p:cNvSpPr/>
            <p:nvPr/>
          </p:nvSpPr>
          <p:spPr bwMode="auto">
            <a:xfrm>
              <a:off x="2743200" y="3917373"/>
              <a:ext cx="2209800" cy="789801"/>
            </a:xfrm>
            <a:prstGeom prst="wedgeEllipseCallout">
              <a:avLst>
                <a:gd name="adj1" fmla="val -18482"/>
                <a:gd name="adj2" fmla="val -87483"/>
              </a:avLst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533400" y="3917373"/>
            <a:ext cx="2209800" cy="789801"/>
            <a:chOff x="744681" y="3917373"/>
            <a:chExt cx="2209800" cy="789801"/>
          </a:xfrm>
        </p:grpSpPr>
        <p:sp>
          <p:nvSpPr>
            <p:cNvPr id="8" name="Rektangel 7"/>
            <p:cNvSpPr/>
            <p:nvPr/>
          </p:nvSpPr>
          <p:spPr>
            <a:xfrm>
              <a:off x="1012072" y="4029670"/>
              <a:ext cx="17235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i="0" dirty="0" smtClean="0">
                  <a:solidFill>
                    <a:srgbClr val="002060"/>
                  </a:solidFill>
                </a:rPr>
                <a:t>Time-migration</a:t>
              </a:r>
            </a:p>
            <a:p>
              <a:pPr algn="ctr"/>
              <a:r>
                <a:rPr lang="en-US" b="1" i="0" dirty="0" smtClean="0">
                  <a:solidFill>
                    <a:srgbClr val="002060"/>
                  </a:solidFill>
                </a:rPr>
                <a:t>matrix</a:t>
              </a:r>
              <a:endParaRPr lang="nb-NO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Bildeforklaring formet som en ellipse 11"/>
            <p:cNvSpPr/>
            <p:nvPr/>
          </p:nvSpPr>
          <p:spPr bwMode="auto">
            <a:xfrm>
              <a:off x="744681" y="3917373"/>
              <a:ext cx="2209800" cy="789801"/>
            </a:xfrm>
            <a:prstGeom prst="wedgeEllipseCallout">
              <a:avLst>
                <a:gd name="adj1" fmla="val 31361"/>
                <a:gd name="adj2" fmla="val -87483"/>
              </a:avLst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336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3366"/>
              </a:buClr>
            </a:pPr>
            <a:endParaRPr lang="nb-NO" smtClean="0">
              <a:solidFill>
                <a:srgbClr val="003366"/>
              </a:solidFill>
            </a:endParaRPr>
          </a:p>
          <a:p>
            <a:pPr eaLnBrk="1" hangingPunct="1">
              <a:buClr>
                <a:srgbClr val="003366"/>
              </a:buClr>
            </a:pPr>
            <a:r>
              <a:rPr lang="nb-NO" smtClean="0">
                <a:solidFill>
                  <a:srgbClr val="003366"/>
                </a:solidFill>
              </a:rPr>
              <a:t>Introduction</a:t>
            </a:r>
          </a:p>
          <a:p>
            <a:pPr eaLnBrk="1" hangingPunct="1">
              <a:buClr>
                <a:srgbClr val="003366"/>
              </a:buClr>
            </a:pPr>
            <a:r>
              <a:rPr lang="nb-NO" smtClean="0">
                <a:solidFill>
                  <a:srgbClr val="003366"/>
                </a:solidFill>
              </a:rPr>
              <a:t>Kinematic time migration and demigration</a:t>
            </a:r>
          </a:p>
          <a:p>
            <a:pPr eaLnBrk="1" hangingPunct="1">
              <a:buClr>
                <a:srgbClr val="003366"/>
              </a:buClr>
            </a:pPr>
            <a:r>
              <a:rPr lang="nb-NO" smtClean="0">
                <a:solidFill>
                  <a:srgbClr val="003366"/>
                </a:solidFill>
              </a:rPr>
              <a:t>Numerical example</a:t>
            </a:r>
          </a:p>
          <a:p>
            <a:pPr eaLnBrk="1" hangingPunct="1">
              <a:buClr>
                <a:srgbClr val="003366"/>
              </a:buClr>
            </a:pPr>
            <a:r>
              <a:rPr lang="nb-NO" smtClean="0">
                <a:solidFill>
                  <a:srgbClr val="003366"/>
                </a:solidFill>
              </a:rPr>
              <a:t>Concluding remarks</a:t>
            </a:r>
          </a:p>
          <a:p>
            <a:pPr eaLnBrk="1" hangingPunct="1"/>
            <a:endParaRPr lang="en-GB" sz="2000" smtClean="0"/>
          </a:p>
        </p:txBody>
      </p:sp>
      <p:sp>
        <p:nvSpPr>
          <p:cNvPr id="67588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uppe 57"/>
          <p:cNvGrpSpPr/>
          <p:nvPr/>
        </p:nvGrpSpPr>
        <p:grpSpPr>
          <a:xfrm>
            <a:off x="1219200" y="331011"/>
            <a:ext cx="6753704" cy="6069789"/>
            <a:chOff x="72182" y="1515914"/>
            <a:chExt cx="6753704" cy="6069789"/>
          </a:xfrm>
        </p:grpSpPr>
        <p:grpSp>
          <p:nvGrpSpPr>
            <p:cNvPr id="7" name="Gruppe 45"/>
            <p:cNvGrpSpPr/>
            <p:nvPr/>
          </p:nvGrpSpPr>
          <p:grpSpPr>
            <a:xfrm>
              <a:off x="72182" y="1515914"/>
              <a:ext cx="2268252" cy="2664296"/>
              <a:chOff x="72182" y="1515914"/>
              <a:chExt cx="2268252" cy="2664296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72182" y="1515914"/>
                <a:ext cx="2268252" cy="2664296"/>
              </a:xfrm>
              <a:prstGeom prst="ellipse">
                <a:avLst/>
              </a:prstGeom>
              <a:solidFill>
                <a:srgbClr val="3366CC">
                  <a:alpha val="50000"/>
                </a:srgbClr>
              </a:solidFill>
              <a:ln>
                <a:solidFill>
                  <a:srgbClr val="33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Rektangel 4"/>
              <p:cNvSpPr/>
              <p:nvPr/>
            </p:nvSpPr>
            <p:spPr>
              <a:xfrm>
                <a:off x="997204" y="2619901"/>
                <a:ext cx="495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0" dirty="0">
                    <a:solidFill>
                      <a:srgbClr val="000000"/>
                    </a:solidFill>
                    <a:latin typeface="Lucida Calligraphy" pitchFamily="66" charset="0"/>
                  </a:rPr>
                  <a:t>T</a:t>
                </a:r>
                <a:r>
                  <a:rPr lang="en-US" i="0" baseline="30000" dirty="0">
                    <a:solidFill>
                      <a:srgbClr val="000000"/>
                    </a:solidFill>
                  </a:rPr>
                  <a:t>M</a:t>
                </a:r>
                <a:endParaRPr lang="nb-NO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Rektangel 5"/>
              <p:cNvSpPr/>
              <p:nvPr/>
            </p:nvSpPr>
            <p:spPr>
              <a:xfrm>
                <a:off x="1017795" y="22126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>
                    <a:solidFill>
                      <a:srgbClr val="000000"/>
                    </a:solidFill>
                  </a:rPr>
                  <a:t>m</a:t>
                </a:r>
                <a:endParaRPr lang="nb-NO" b="1" i="0" baseline="30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" name="Gruppe 41"/>
              <p:cNvGrpSpPr/>
              <p:nvPr/>
            </p:nvGrpSpPr>
            <p:grpSpPr>
              <a:xfrm>
                <a:off x="642944" y="2923870"/>
                <a:ext cx="1126728" cy="369332"/>
                <a:chOff x="686346" y="2948816"/>
                <a:chExt cx="1126728" cy="369332"/>
              </a:xfrm>
            </p:grpSpPr>
            <p:sp>
              <p:nvSpPr>
                <p:cNvPr id="13" name="Rektangel 12"/>
                <p:cNvSpPr/>
                <p:nvPr/>
              </p:nvSpPr>
              <p:spPr>
                <a:xfrm>
                  <a:off x="686346" y="2948816"/>
                  <a:ext cx="4283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0" dirty="0" err="1">
                      <a:solidFill>
                        <a:srgbClr val="000000"/>
                      </a:solidFill>
                      <a:latin typeface="Symbol" pitchFamily="18" charset="2"/>
                    </a:rPr>
                    <a:t>y</a:t>
                  </a:r>
                  <a:r>
                    <a:rPr lang="en-US" i="0" baseline="30000" dirty="0" err="1">
                      <a:solidFill>
                        <a:srgbClr val="000000"/>
                      </a:solidFill>
                    </a:rPr>
                    <a:t>h</a:t>
                  </a:r>
                  <a:endParaRPr lang="nb-NO" i="0" baseline="30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ktangel 13"/>
                <p:cNvSpPr/>
                <p:nvPr/>
              </p:nvSpPr>
              <p:spPr>
                <a:xfrm>
                  <a:off x="1341470" y="2948816"/>
                  <a:ext cx="4716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0" dirty="0" err="1">
                      <a:solidFill>
                        <a:srgbClr val="000000"/>
                      </a:solidFill>
                      <a:latin typeface="Symbol" pitchFamily="18" charset="2"/>
                    </a:rPr>
                    <a:t>y</a:t>
                  </a:r>
                  <a:r>
                    <a:rPr lang="en-US" i="0" baseline="30000" dirty="0" err="1">
                      <a:solidFill>
                        <a:srgbClr val="000000"/>
                      </a:solidFill>
                    </a:rPr>
                    <a:t>m</a:t>
                  </a:r>
                  <a:endParaRPr lang="nb-NO" i="0" baseline="30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" name="Gruppe 42"/>
              <p:cNvGrpSpPr/>
              <p:nvPr/>
            </p:nvGrpSpPr>
            <p:grpSpPr>
              <a:xfrm>
                <a:off x="294556" y="3377019"/>
                <a:ext cx="1895450" cy="400110"/>
                <a:chOff x="294556" y="3364944"/>
                <a:chExt cx="1895450" cy="400110"/>
              </a:xfrm>
            </p:grpSpPr>
            <p:sp>
              <p:nvSpPr>
                <p:cNvPr id="10" name="Rektangel 9"/>
                <p:cNvSpPr/>
                <p:nvPr/>
              </p:nvSpPr>
              <p:spPr>
                <a:xfrm>
                  <a:off x="294556" y="3364944"/>
                  <a:ext cx="65114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0" dirty="0" err="1">
                      <a:solidFill>
                        <a:srgbClr val="000000"/>
                      </a:solidFill>
                      <a:latin typeface="Lucida Calligraphy" pitchFamily="66" charset="0"/>
                    </a:rPr>
                    <a:t>M</a:t>
                  </a:r>
                  <a:r>
                    <a:rPr lang="en-US" i="0" baseline="40000" dirty="0" err="1">
                      <a:solidFill>
                        <a:srgbClr val="000000"/>
                      </a:solidFill>
                    </a:rPr>
                    <a:t>hh</a:t>
                  </a:r>
                  <a:endParaRPr lang="nb-NO" b="1" i="0" baseline="40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" name="Rektangel 10"/>
                <p:cNvSpPr/>
                <p:nvPr/>
              </p:nvSpPr>
              <p:spPr>
                <a:xfrm>
                  <a:off x="1495585" y="3364944"/>
                  <a:ext cx="69442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0" dirty="0" err="1">
                      <a:solidFill>
                        <a:srgbClr val="000000"/>
                      </a:solidFill>
                      <a:latin typeface="Lucida Calligraphy" pitchFamily="66" charset="0"/>
                    </a:rPr>
                    <a:t>M</a:t>
                  </a:r>
                  <a:r>
                    <a:rPr lang="en-US" i="0" baseline="40000" dirty="0" err="1">
                      <a:solidFill>
                        <a:srgbClr val="000000"/>
                      </a:solidFill>
                    </a:rPr>
                    <a:t>hm</a:t>
                  </a:r>
                  <a:endParaRPr lang="nb-NO" b="1" i="0" baseline="40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Rektangel 11"/>
                <p:cNvSpPr/>
                <p:nvPr/>
              </p:nvSpPr>
              <p:spPr>
                <a:xfrm>
                  <a:off x="878398" y="3364944"/>
                  <a:ext cx="73770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0" dirty="0" err="1">
                      <a:solidFill>
                        <a:srgbClr val="000000"/>
                      </a:solidFill>
                      <a:latin typeface="Lucida Calligraphy" pitchFamily="66" charset="0"/>
                    </a:rPr>
                    <a:t>M</a:t>
                  </a:r>
                  <a:r>
                    <a:rPr lang="en-US" i="0" baseline="40000" dirty="0" err="1">
                      <a:solidFill>
                        <a:srgbClr val="000000"/>
                      </a:solidFill>
                    </a:rPr>
                    <a:t>mm</a:t>
                  </a:r>
                  <a:endParaRPr lang="nb-NO" b="1" i="0" baseline="40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" name="Rektangel 8"/>
              <p:cNvSpPr/>
              <p:nvPr/>
            </p:nvSpPr>
            <p:spPr>
              <a:xfrm>
                <a:off x="395814" y="1835696"/>
                <a:ext cx="1633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0" u="sng" dirty="0">
                    <a:solidFill>
                      <a:srgbClr val="000000"/>
                    </a:solidFill>
                  </a:rPr>
                  <a:t>Migration time</a:t>
                </a:r>
                <a:endParaRPr lang="nb-NO" i="0" u="sng" baseline="30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uppe 46"/>
            <p:cNvGrpSpPr/>
            <p:nvPr/>
          </p:nvGrpSpPr>
          <p:grpSpPr>
            <a:xfrm>
              <a:off x="4557886" y="1515914"/>
              <a:ext cx="2268000" cy="2664000"/>
              <a:chOff x="4557886" y="1515914"/>
              <a:chExt cx="2268000" cy="2664000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4557886" y="1515914"/>
                <a:ext cx="2268000" cy="26640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ktangel 16"/>
              <p:cNvSpPr/>
              <p:nvPr/>
            </p:nvSpPr>
            <p:spPr>
              <a:xfrm>
                <a:off x="5574481" y="2622590"/>
                <a:ext cx="428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0" dirty="0">
                    <a:solidFill>
                      <a:srgbClr val="000000"/>
                    </a:solidFill>
                  </a:rPr>
                  <a:t>T</a:t>
                </a:r>
                <a:r>
                  <a:rPr lang="en-US" i="0" baseline="30000" dirty="0">
                    <a:solidFill>
                      <a:srgbClr val="000000"/>
                    </a:solidFill>
                  </a:rPr>
                  <a:t>X</a:t>
                </a:r>
                <a:endParaRPr lang="nb-NO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ktangel 17"/>
              <p:cNvSpPr/>
              <p:nvPr/>
            </p:nvSpPr>
            <p:spPr>
              <a:xfrm>
                <a:off x="5587305" y="2212628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>
                    <a:solidFill>
                      <a:srgbClr val="000000"/>
                    </a:solidFill>
                  </a:rPr>
                  <a:t>x</a:t>
                </a:r>
                <a:endParaRPr lang="nb-NO" b="1" i="0" baseline="300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Gruppe 44"/>
              <p:cNvGrpSpPr/>
              <p:nvPr/>
            </p:nvGrpSpPr>
            <p:grpSpPr>
              <a:xfrm>
                <a:off x="5239640" y="2968320"/>
                <a:ext cx="995412" cy="369332"/>
                <a:chOff x="5229200" y="2987824"/>
                <a:chExt cx="995412" cy="369332"/>
              </a:xfrm>
            </p:grpSpPr>
            <p:sp>
              <p:nvSpPr>
                <p:cNvPr id="25" name="Rektangel 24"/>
                <p:cNvSpPr/>
                <p:nvPr/>
              </p:nvSpPr>
              <p:spPr>
                <a:xfrm>
                  <a:off x="5834762" y="2987824"/>
                  <a:ext cx="3898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0" dirty="0" err="1">
                      <a:solidFill>
                        <a:srgbClr val="000000"/>
                      </a:solidFill>
                    </a:rPr>
                    <a:t>p</a:t>
                  </a:r>
                  <a:r>
                    <a:rPr lang="en-US" i="0" baseline="30000" dirty="0" err="1">
                      <a:solidFill>
                        <a:srgbClr val="000000"/>
                      </a:solidFill>
                    </a:rPr>
                    <a:t>x</a:t>
                  </a:r>
                  <a:endParaRPr lang="nb-NO" i="0" baseline="30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Rektangel 25"/>
                <p:cNvSpPr/>
                <p:nvPr/>
              </p:nvSpPr>
              <p:spPr>
                <a:xfrm>
                  <a:off x="5229200" y="2987824"/>
                  <a:ext cx="3978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0" dirty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i="0" baseline="30000" dirty="0">
                      <a:solidFill>
                        <a:srgbClr val="000000"/>
                      </a:solidFill>
                    </a:rPr>
                    <a:t>h</a:t>
                  </a:r>
                  <a:endParaRPr lang="nb-NO" i="0" baseline="300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" name="Gruppe 43"/>
              <p:cNvGrpSpPr/>
              <p:nvPr/>
            </p:nvGrpSpPr>
            <p:grpSpPr>
              <a:xfrm>
                <a:off x="4909254" y="3392408"/>
                <a:ext cx="1656184" cy="369332"/>
                <a:chOff x="4941168" y="3419872"/>
                <a:chExt cx="1656184" cy="369332"/>
              </a:xfrm>
            </p:grpSpPr>
            <p:sp>
              <p:nvSpPr>
                <p:cNvPr id="22" name="Rektangel 21"/>
                <p:cNvSpPr/>
                <p:nvPr/>
              </p:nvSpPr>
              <p:spPr>
                <a:xfrm>
                  <a:off x="4941168" y="3419872"/>
                  <a:ext cx="546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0" dirty="0" err="1">
                      <a:solidFill>
                        <a:srgbClr val="000000"/>
                      </a:solidFill>
                    </a:rPr>
                    <a:t>M</a:t>
                  </a:r>
                  <a:r>
                    <a:rPr lang="en-US" i="0" baseline="30000" dirty="0" err="1">
                      <a:solidFill>
                        <a:srgbClr val="000000"/>
                      </a:solidFill>
                    </a:rPr>
                    <a:t>hh</a:t>
                  </a:r>
                  <a:endParaRPr lang="nb-NO" i="0" baseline="30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Rektangel 22"/>
                <p:cNvSpPr/>
                <p:nvPr/>
              </p:nvSpPr>
              <p:spPr>
                <a:xfrm>
                  <a:off x="6058422" y="3419872"/>
                  <a:ext cx="5389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0" dirty="0" err="1">
                      <a:solidFill>
                        <a:srgbClr val="000000"/>
                      </a:solidFill>
                    </a:rPr>
                    <a:t>M</a:t>
                  </a:r>
                  <a:r>
                    <a:rPr lang="en-US" i="0" baseline="30000" dirty="0" err="1">
                      <a:solidFill>
                        <a:srgbClr val="000000"/>
                      </a:solidFill>
                    </a:rPr>
                    <a:t>hx</a:t>
                  </a:r>
                  <a:endParaRPr lang="nb-NO" i="0" baseline="30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ktangel 23"/>
                <p:cNvSpPr/>
                <p:nvPr/>
              </p:nvSpPr>
              <p:spPr>
                <a:xfrm>
                  <a:off x="5510882" y="3419872"/>
                  <a:ext cx="5309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0" dirty="0" err="1">
                      <a:solidFill>
                        <a:srgbClr val="000000"/>
                      </a:solidFill>
                    </a:rPr>
                    <a:t>M</a:t>
                  </a:r>
                  <a:r>
                    <a:rPr lang="en-US" i="0" baseline="30000" dirty="0" err="1">
                      <a:solidFill>
                        <a:srgbClr val="000000"/>
                      </a:solidFill>
                    </a:rPr>
                    <a:t>xx</a:t>
                  </a:r>
                  <a:endParaRPr lang="nb-NO" i="0" baseline="30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" name="Rektangel 20"/>
              <p:cNvSpPr/>
              <p:nvPr/>
            </p:nvSpPr>
            <p:spPr>
              <a:xfrm>
                <a:off x="4818360" y="1835696"/>
                <a:ext cx="1736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0" u="sng" dirty="0">
                    <a:solidFill>
                      <a:srgbClr val="000000"/>
                    </a:solidFill>
                  </a:rPr>
                  <a:t>Recording time</a:t>
                </a:r>
                <a:endParaRPr lang="nb-NO" i="0" u="sng" baseline="30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" name="Gruppe 57"/>
            <p:cNvGrpSpPr/>
            <p:nvPr/>
          </p:nvGrpSpPr>
          <p:grpSpPr>
            <a:xfrm>
              <a:off x="1702842" y="3923928"/>
              <a:ext cx="3456384" cy="2808312"/>
              <a:chOff x="764704" y="3851920"/>
              <a:chExt cx="3456384" cy="2808312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764704" y="3851920"/>
                <a:ext cx="3456384" cy="2808312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ktangel 33"/>
              <p:cNvSpPr/>
              <p:nvPr/>
            </p:nvSpPr>
            <p:spPr>
              <a:xfrm>
                <a:off x="1666900" y="4067944"/>
                <a:ext cx="1723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0" u="sng" dirty="0">
                    <a:solidFill>
                      <a:srgbClr val="000000"/>
                    </a:solidFill>
                  </a:rPr>
                  <a:t>Diffraction time</a:t>
                </a:r>
                <a:endParaRPr lang="nb-NO" i="0" u="sng" baseline="30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2" name="Gruppe 61"/>
            <p:cNvGrpSpPr/>
            <p:nvPr/>
          </p:nvGrpSpPr>
          <p:grpSpPr>
            <a:xfrm flipH="1">
              <a:off x="2359501" y="2096170"/>
              <a:ext cx="2175019" cy="1512168"/>
              <a:chOff x="2204864" y="1403648"/>
              <a:chExt cx="2175019" cy="1512168"/>
            </a:xfrm>
          </p:grpSpPr>
          <p:sp>
            <p:nvSpPr>
              <p:cNvPr id="50" name="Pil høyre 49"/>
              <p:cNvSpPr/>
              <p:nvPr/>
            </p:nvSpPr>
            <p:spPr>
              <a:xfrm flipH="1">
                <a:off x="2204864" y="1403648"/>
                <a:ext cx="2160240" cy="1512168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ktangel 50"/>
              <p:cNvSpPr/>
              <p:nvPr/>
            </p:nvSpPr>
            <p:spPr>
              <a:xfrm>
                <a:off x="2489621" y="1835696"/>
                <a:ext cx="189026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i="0" dirty="0">
                    <a:solidFill>
                      <a:srgbClr val="000000"/>
                    </a:solidFill>
                  </a:rPr>
                  <a:t>Kinematic</a:t>
                </a:r>
              </a:p>
              <a:p>
                <a:pPr algn="ctr"/>
                <a:r>
                  <a:rPr lang="en-US" i="0" dirty="0">
                    <a:solidFill>
                      <a:srgbClr val="000000"/>
                    </a:solidFill>
                  </a:rPr>
                  <a:t>time demigration</a:t>
                </a:r>
                <a:endParaRPr lang="nb-NO" i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" name="Gruppe 58"/>
            <p:cNvGrpSpPr/>
            <p:nvPr/>
          </p:nvGrpSpPr>
          <p:grpSpPr>
            <a:xfrm>
              <a:off x="159164" y="6649599"/>
              <a:ext cx="2088232" cy="936104"/>
              <a:chOff x="4293096" y="4644008"/>
              <a:chExt cx="2088232" cy="936104"/>
            </a:xfrm>
          </p:grpSpPr>
          <p:sp>
            <p:nvSpPr>
              <p:cNvPr id="53" name="Ellipse 52"/>
              <p:cNvSpPr/>
              <p:nvPr/>
            </p:nvSpPr>
            <p:spPr>
              <a:xfrm>
                <a:off x="4293096" y="4644008"/>
                <a:ext cx="2088232" cy="936104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ktangel 53"/>
              <p:cNvSpPr/>
              <p:nvPr/>
            </p:nvSpPr>
            <p:spPr>
              <a:xfrm>
                <a:off x="4488239" y="4785082"/>
                <a:ext cx="17235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i="0" dirty="0">
                    <a:solidFill>
                      <a:srgbClr val="000000"/>
                    </a:solidFill>
                  </a:rPr>
                  <a:t>Time-migration</a:t>
                </a:r>
              </a:p>
              <a:p>
                <a:pPr algn="ctr"/>
                <a:r>
                  <a:rPr lang="en-US" i="0" dirty="0">
                    <a:solidFill>
                      <a:srgbClr val="000000"/>
                    </a:solidFill>
                  </a:rPr>
                  <a:t>velocity model</a:t>
                </a:r>
              </a:p>
            </p:txBody>
          </p:sp>
        </p:grpSp>
        <p:cxnSp>
          <p:nvCxnSpPr>
            <p:cNvPr id="55" name="Rett pil 54"/>
            <p:cNvCxnSpPr>
              <a:endCxn id="28" idx="3"/>
            </p:cNvCxnSpPr>
            <p:nvPr/>
          </p:nvCxnSpPr>
          <p:spPr>
            <a:xfrm rot="5400000" flipH="1" flipV="1">
              <a:off x="1813859" y="6337081"/>
              <a:ext cx="411267" cy="3790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tt pil 55"/>
            <p:cNvCxnSpPr/>
            <p:nvPr/>
          </p:nvCxnSpPr>
          <p:spPr>
            <a:xfrm rot="16200000" flipV="1">
              <a:off x="3104041" y="3571295"/>
              <a:ext cx="68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tt pil 56"/>
            <p:cNvCxnSpPr/>
            <p:nvPr/>
          </p:nvCxnSpPr>
          <p:spPr>
            <a:xfrm rot="16200000" flipV="1">
              <a:off x="1724810" y="4041520"/>
              <a:ext cx="411267" cy="37905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ktangel 41"/>
          <p:cNvSpPr/>
          <p:nvPr/>
        </p:nvSpPr>
        <p:spPr>
          <a:xfrm>
            <a:off x="3323616" y="3827930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0" dirty="0" smtClean="0">
                <a:solidFill>
                  <a:srgbClr val="000000"/>
                </a:solidFill>
              </a:rPr>
              <a:t>Function T</a:t>
            </a:r>
            <a:r>
              <a:rPr lang="en-US" i="0" baseline="30000" dirty="0" smtClean="0">
                <a:solidFill>
                  <a:srgbClr val="000000"/>
                </a:solidFill>
              </a:rPr>
              <a:t>D</a:t>
            </a:r>
            <a:r>
              <a:rPr lang="nb-NO" i="0" dirty="0" smtClean="0"/>
              <a:t>(</a:t>
            </a:r>
            <a:r>
              <a:rPr lang="nb-NO" b="1" i="0" dirty="0" smtClean="0"/>
              <a:t>h</a:t>
            </a:r>
            <a:r>
              <a:rPr lang="nb-NO" i="0" dirty="0" smtClean="0"/>
              <a:t>, </a:t>
            </a:r>
            <a:r>
              <a:rPr lang="nb-NO" b="1" i="0" dirty="0" smtClean="0"/>
              <a:t>a</a:t>
            </a:r>
            <a:r>
              <a:rPr lang="nb-NO" i="0" dirty="0" smtClean="0"/>
              <a:t>, </a:t>
            </a:r>
            <a:r>
              <a:rPr lang="nb-NO" b="1" i="0" dirty="0" smtClean="0"/>
              <a:t>m</a:t>
            </a:r>
            <a:r>
              <a:rPr lang="nb-NO" i="0" dirty="0" smtClean="0"/>
              <a:t>, </a:t>
            </a:r>
            <a:r>
              <a:rPr lang="nb-NO" i="0" dirty="0" smtClean="0">
                <a:latin typeface="Symbol" pitchFamily="18" charset="2"/>
              </a:rPr>
              <a:t>t</a:t>
            </a:r>
            <a:r>
              <a:rPr lang="nb-NO" i="0" dirty="0" smtClean="0"/>
              <a:t>)</a:t>
            </a:r>
          </a:p>
          <a:p>
            <a:pPr algn="ctr"/>
            <a:r>
              <a:rPr lang="nb-NO" i="0" dirty="0" smtClean="0"/>
              <a:t>and </a:t>
            </a:r>
            <a:r>
              <a:rPr lang="nb-NO" i="0" dirty="0" err="1" smtClean="0"/>
              <a:t>its</a:t>
            </a:r>
            <a:r>
              <a:rPr lang="nb-NO" i="0" dirty="0" smtClean="0"/>
              <a:t> derivatives</a:t>
            </a:r>
            <a:endParaRPr lang="nb-NO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E. Iversen et al., ROSE meeting, Trondheim, 23-24 April 2012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uppe 45"/>
          <p:cNvGrpSpPr/>
          <p:nvPr/>
        </p:nvGrpSpPr>
        <p:grpSpPr>
          <a:xfrm>
            <a:off x="1220400" y="331200"/>
            <a:ext cx="2268252" cy="2664296"/>
            <a:chOff x="72182" y="1515914"/>
            <a:chExt cx="2268252" cy="2664296"/>
          </a:xfrm>
        </p:grpSpPr>
        <p:sp>
          <p:nvSpPr>
            <p:cNvPr id="48" name="Ellipse 47"/>
            <p:cNvSpPr/>
            <p:nvPr/>
          </p:nvSpPr>
          <p:spPr>
            <a:xfrm>
              <a:off x="72182" y="1515914"/>
              <a:ext cx="2268252" cy="2664296"/>
            </a:xfrm>
            <a:prstGeom prst="ellipse">
              <a:avLst/>
            </a:prstGeom>
            <a:solidFill>
              <a:srgbClr val="3366CC">
                <a:alpha val="50000"/>
              </a:srgbClr>
            </a:solidFill>
            <a:ln>
              <a:solidFill>
                <a:srgbClr val="33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i="0">
                <a:solidFill>
                  <a:srgbClr val="FFFFFF"/>
                </a:solidFill>
              </a:endParaRPr>
            </a:p>
          </p:txBody>
        </p:sp>
        <p:sp>
          <p:nvSpPr>
            <p:cNvPr id="49" name="Rektangel 48"/>
            <p:cNvSpPr/>
            <p:nvPr/>
          </p:nvSpPr>
          <p:spPr>
            <a:xfrm>
              <a:off x="997204" y="2619901"/>
              <a:ext cx="495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00000"/>
                  </a:solidFill>
                  <a:latin typeface="Lucida Calligraphy" pitchFamily="66" charset="0"/>
                </a:rPr>
                <a:t>T</a:t>
              </a:r>
              <a:r>
                <a:rPr lang="en-US" i="0" baseline="30000" dirty="0">
                  <a:solidFill>
                    <a:srgbClr val="000000"/>
                  </a:solidFill>
                </a:rPr>
                <a:t>M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ktangel 49"/>
            <p:cNvSpPr/>
            <p:nvPr/>
          </p:nvSpPr>
          <p:spPr>
            <a:xfrm>
              <a:off x="1017795" y="221262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0" dirty="0">
                  <a:solidFill>
                    <a:srgbClr val="000000"/>
                  </a:solidFill>
                </a:rPr>
                <a:t>m</a:t>
              </a:r>
              <a:endParaRPr lang="nb-NO" b="1" i="0" baseline="300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uppe 41"/>
            <p:cNvGrpSpPr/>
            <p:nvPr/>
          </p:nvGrpSpPr>
          <p:grpSpPr>
            <a:xfrm>
              <a:off x="642944" y="2923870"/>
              <a:ext cx="1126728" cy="369332"/>
              <a:chOff x="686346" y="2948816"/>
              <a:chExt cx="1126728" cy="369332"/>
            </a:xfrm>
          </p:grpSpPr>
          <p:sp>
            <p:nvSpPr>
              <p:cNvPr id="57" name="Rektangel 56"/>
              <p:cNvSpPr/>
              <p:nvPr/>
            </p:nvSpPr>
            <p:spPr>
              <a:xfrm>
                <a:off x="686346" y="2948816"/>
                <a:ext cx="428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 err="1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r>
                  <a:rPr lang="en-US" i="0" baseline="30000" dirty="0" err="1">
                    <a:solidFill>
                      <a:srgbClr val="000000"/>
                    </a:solidFill>
                  </a:rPr>
                  <a:t>h</a:t>
                </a:r>
                <a:endParaRPr lang="nb-NO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ktangel 57"/>
              <p:cNvSpPr/>
              <p:nvPr/>
            </p:nvSpPr>
            <p:spPr>
              <a:xfrm>
                <a:off x="1341470" y="2948816"/>
                <a:ext cx="471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 err="1">
                    <a:solidFill>
                      <a:srgbClr val="000000"/>
                    </a:solidFill>
                    <a:latin typeface="Symbol" pitchFamily="18" charset="2"/>
                  </a:rPr>
                  <a:t>y</a:t>
                </a:r>
                <a:r>
                  <a:rPr lang="en-US" i="0" baseline="30000" dirty="0" err="1">
                    <a:solidFill>
                      <a:srgbClr val="000000"/>
                    </a:solidFill>
                  </a:rPr>
                  <a:t>m</a:t>
                </a:r>
                <a:endParaRPr lang="nb-NO" i="0" baseline="30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uppe 42"/>
            <p:cNvGrpSpPr/>
            <p:nvPr/>
          </p:nvGrpSpPr>
          <p:grpSpPr>
            <a:xfrm>
              <a:off x="294556" y="3377019"/>
              <a:ext cx="1895450" cy="400110"/>
              <a:chOff x="294556" y="3364944"/>
              <a:chExt cx="1895450" cy="400110"/>
            </a:xfrm>
          </p:grpSpPr>
          <p:sp>
            <p:nvSpPr>
              <p:cNvPr id="54" name="Rektangel 53"/>
              <p:cNvSpPr/>
              <p:nvPr/>
            </p:nvSpPr>
            <p:spPr>
              <a:xfrm>
                <a:off x="294556" y="3364944"/>
                <a:ext cx="651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0" dirty="0" err="1">
                    <a:solidFill>
                      <a:srgbClr val="000000"/>
                    </a:solidFill>
                    <a:latin typeface="Lucida Calligraphy" pitchFamily="66" charset="0"/>
                  </a:rPr>
                  <a:t>M</a:t>
                </a:r>
                <a:r>
                  <a:rPr lang="en-US" i="0" baseline="40000" dirty="0" err="1">
                    <a:solidFill>
                      <a:srgbClr val="000000"/>
                    </a:solidFill>
                  </a:rPr>
                  <a:t>hh</a:t>
                </a:r>
                <a:endParaRPr lang="nb-NO" b="1" i="0" baseline="4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ktangel 54"/>
              <p:cNvSpPr/>
              <p:nvPr/>
            </p:nvSpPr>
            <p:spPr>
              <a:xfrm>
                <a:off x="1495585" y="3364944"/>
                <a:ext cx="694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0" dirty="0" err="1">
                    <a:solidFill>
                      <a:srgbClr val="000000"/>
                    </a:solidFill>
                    <a:latin typeface="Lucida Calligraphy" pitchFamily="66" charset="0"/>
                  </a:rPr>
                  <a:t>M</a:t>
                </a:r>
                <a:r>
                  <a:rPr lang="en-US" i="0" baseline="40000" dirty="0" err="1">
                    <a:solidFill>
                      <a:srgbClr val="000000"/>
                    </a:solidFill>
                  </a:rPr>
                  <a:t>hm</a:t>
                </a:r>
                <a:endParaRPr lang="nb-NO" b="1" i="0" baseline="4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ktangel 55"/>
              <p:cNvSpPr/>
              <p:nvPr/>
            </p:nvSpPr>
            <p:spPr>
              <a:xfrm>
                <a:off x="878398" y="3364944"/>
                <a:ext cx="737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0" dirty="0" err="1">
                    <a:solidFill>
                      <a:srgbClr val="000000"/>
                    </a:solidFill>
                    <a:latin typeface="Lucida Calligraphy" pitchFamily="66" charset="0"/>
                  </a:rPr>
                  <a:t>M</a:t>
                </a:r>
                <a:r>
                  <a:rPr lang="en-US" i="0" baseline="40000" dirty="0" err="1">
                    <a:solidFill>
                      <a:srgbClr val="000000"/>
                    </a:solidFill>
                  </a:rPr>
                  <a:t>mm</a:t>
                </a:r>
                <a:endParaRPr lang="nb-NO" b="1" i="0" baseline="40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Rektangel 52"/>
            <p:cNvSpPr/>
            <p:nvPr/>
          </p:nvSpPr>
          <p:spPr>
            <a:xfrm>
              <a:off x="395814" y="1835696"/>
              <a:ext cx="1633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u="sng" dirty="0">
                  <a:solidFill>
                    <a:srgbClr val="000000"/>
                  </a:solidFill>
                </a:rPr>
                <a:t>Migration time</a:t>
              </a:r>
              <a:endParaRPr lang="nb-NO" i="0" u="sng" baseline="30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uppe 46"/>
          <p:cNvGrpSpPr/>
          <p:nvPr/>
        </p:nvGrpSpPr>
        <p:grpSpPr>
          <a:xfrm>
            <a:off x="5706104" y="331200"/>
            <a:ext cx="2268000" cy="2664000"/>
            <a:chOff x="4557886" y="1515914"/>
            <a:chExt cx="2268000" cy="2664000"/>
          </a:xfrm>
        </p:grpSpPr>
        <p:sp>
          <p:nvSpPr>
            <p:cNvPr id="37" name="Ellipse 36"/>
            <p:cNvSpPr/>
            <p:nvPr/>
          </p:nvSpPr>
          <p:spPr>
            <a:xfrm>
              <a:off x="4557886" y="1515914"/>
              <a:ext cx="2268000" cy="2664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i="0">
                <a:solidFill>
                  <a:srgbClr val="FFFFFF"/>
                </a:solidFill>
              </a:endParaRP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5574481" y="2622590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dirty="0">
                  <a:solidFill>
                    <a:srgbClr val="000000"/>
                  </a:solidFill>
                </a:rPr>
                <a:t>T</a:t>
              </a:r>
              <a:r>
                <a:rPr lang="en-US" i="0" baseline="30000" dirty="0">
                  <a:solidFill>
                    <a:srgbClr val="000000"/>
                  </a:solidFill>
                </a:rPr>
                <a:t>X</a:t>
              </a:r>
              <a:endParaRPr lang="nb-NO" i="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ktangel 38"/>
            <p:cNvSpPr/>
            <p:nvPr/>
          </p:nvSpPr>
          <p:spPr>
            <a:xfrm>
              <a:off x="5587305" y="221262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0" dirty="0">
                  <a:solidFill>
                    <a:srgbClr val="000000"/>
                  </a:solidFill>
                </a:rPr>
                <a:t>x</a:t>
              </a:r>
              <a:endParaRPr lang="nb-NO" b="1" i="0" baseline="300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uppe 44"/>
            <p:cNvGrpSpPr/>
            <p:nvPr/>
          </p:nvGrpSpPr>
          <p:grpSpPr>
            <a:xfrm>
              <a:off x="5239640" y="2968320"/>
              <a:ext cx="995412" cy="369332"/>
              <a:chOff x="5229200" y="2987824"/>
              <a:chExt cx="995412" cy="369332"/>
            </a:xfrm>
          </p:grpSpPr>
          <p:sp>
            <p:nvSpPr>
              <p:cNvPr id="46" name="Rektangel 45"/>
              <p:cNvSpPr/>
              <p:nvPr/>
            </p:nvSpPr>
            <p:spPr>
              <a:xfrm>
                <a:off x="5834762" y="298782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 err="1">
                    <a:solidFill>
                      <a:srgbClr val="000000"/>
                    </a:solidFill>
                  </a:rPr>
                  <a:t>p</a:t>
                </a:r>
                <a:r>
                  <a:rPr lang="en-US" i="0" baseline="30000" dirty="0" err="1">
                    <a:solidFill>
                      <a:srgbClr val="000000"/>
                    </a:solidFill>
                  </a:rPr>
                  <a:t>x</a:t>
                </a:r>
                <a:endParaRPr lang="nb-NO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ktangel 46"/>
              <p:cNvSpPr/>
              <p:nvPr/>
            </p:nvSpPr>
            <p:spPr>
              <a:xfrm>
                <a:off x="5229200" y="2987824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>
                    <a:solidFill>
                      <a:srgbClr val="000000"/>
                    </a:solidFill>
                  </a:rPr>
                  <a:t>p</a:t>
                </a:r>
                <a:r>
                  <a:rPr lang="en-US" i="0" baseline="30000" dirty="0">
                    <a:solidFill>
                      <a:srgbClr val="000000"/>
                    </a:solidFill>
                  </a:rPr>
                  <a:t>h</a:t>
                </a:r>
                <a:endParaRPr lang="nb-NO" i="0" baseline="30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" name="Gruppe 43"/>
            <p:cNvGrpSpPr/>
            <p:nvPr/>
          </p:nvGrpSpPr>
          <p:grpSpPr>
            <a:xfrm>
              <a:off x="4909254" y="3392408"/>
              <a:ext cx="1656184" cy="369332"/>
              <a:chOff x="4941168" y="3419872"/>
              <a:chExt cx="1656184" cy="369332"/>
            </a:xfrm>
          </p:grpSpPr>
          <p:sp>
            <p:nvSpPr>
              <p:cNvPr id="43" name="Rektangel 42"/>
              <p:cNvSpPr/>
              <p:nvPr/>
            </p:nvSpPr>
            <p:spPr>
              <a:xfrm>
                <a:off x="4941168" y="3419872"/>
                <a:ext cx="546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 err="1">
                    <a:solidFill>
                      <a:srgbClr val="000000"/>
                    </a:solidFill>
                  </a:rPr>
                  <a:t>M</a:t>
                </a:r>
                <a:r>
                  <a:rPr lang="en-US" i="0" baseline="30000" dirty="0" err="1">
                    <a:solidFill>
                      <a:srgbClr val="000000"/>
                    </a:solidFill>
                  </a:rPr>
                  <a:t>hh</a:t>
                </a:r>
                <a:endParaRPr lang="nb-NO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ktangel 43"/>
              <p:cNvSpPr/>
              <p:nvPr/>
            </p:nvSpPr>
            <p:spPr>
              <a:xfrm>
                <a:off x="6058422" y="3419872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 err="1">
                    <a:solidFill>
                      <a:srgbClr val="000000"/>
                    </a:solidFill>
                  </a:rPr>
                  <a:t>M</a:t>
                </a:r>
                <a:r>
                  <a:rPr lang="en-US" i="0" baseline="30000" dirty="0" err="1">
                    <a:solidFill>
                      <a:srgbClr val="000000"/>
                    </a:solidFill>
                  </a:rPr>
                  <a:t>hx</a:t>
                </a:r>
                <a:endParaRPr lang="nb-NO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ktangel 44"/>
              <p:cNvSpPr/>
              <p:nvPr/>
            </p:nvSpPr>
            <p:spPr>
              <a:xfrm>
                <a:off x="5510882" y="3419872"/>
                <a:ext cx="530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0" dirty="0" err="1">
                    <a:solidFill>
                      <a:srgbClr val="000000"/>
                    </a:solidFill>
                  </a:rPr>
                  <a:t>M</a:t>
                </a:r>
                <a:r>
                  <a:rPr lang="en-US" i="0" baseline="30000" dirty="0" err="1">
                    <a:solidFill>
                      <a:srgbClr val="000000"/>
                    </a:solidFill>
                  </a:rPr>
                  <a:t>xx</a:t>
                </a:r>
                <a:endParaRPr lang="nb-NO" i="0" baseline="30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Rektangel 41"/>
            <p:cNvSpPr/>
            <p:nvPr/>
          </p:nvSpPr>
          <p:spPr>
            <a:xfrm>
              <a:off x="4818360" y="1835696"/>
              <a:ext cx="1736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u="sng" dirty="0">
                  <a:solidFill>
                    <a:srgbClr val="000000"/>
                  </a:solidFill>
                </a:rPr>
                <a:t>Recording time</a:t>
              </a:r>
              <a:endParaRPr lang="nb-NO" i="0" u="sng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Ellipse 15"/>
          <p:cNvSpPr/>
          <p:nvPr/>
        </p:nvSpPr>
        <p:spPr>
          <a:xfrm>
            <a:off x="2851060" y="2739214"/>
            <a:ext cx="3456384" cy="280831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i="0">
              <a:solidFill>
                <a:srgbClr val="FFFFFF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3753256" y="295523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u="sng" dirty="0">
                <a:solidFill>
                  <a:srgbClr val="000000"/>
                </a:solidFill>
              </a:rPr>
              <a:t>Diffraction time</a:t>
            </a:r>
            <a:endParaRPr lang="nb-NO" i="0" u="sng" baseline="30000" dirty="0">
              <a:solidFill>
                <a:srgbClr val="000000"/>
              </a:solidFill>
            </a:endParaRPr>
          </a:p>
        </p:txBody>
      </p:sp>
      <p:grpSp>
        <p:nvGrpSpPr>
          <p:cNvPr id="51" name="Gruppe 61"/>
          <p:cNvGrpSpPr/>
          <p:nvPr/>
        </p:nvGrpSpPr>
        <p:grpSpPr>
          <a:xfrm>
            <a:off x="3522498" y="911456"/>
            <a:ext cx="2160240" cy="1512168"/>
            <a:chOff x="2204864" y="1403648"/>
            <a:chExt cx="2160240" cy="1512168"/>
          </a:xfrm>
        </p:grpSpPr>
        <p:sp>
          <p:nvSpPr>
            <p:cNvPr id="14" name="Pil høyre 13"/>
            <p:cNvSpPr/>
            <p:nvPr/>
          </p:nvSpPr>
          <p:spPr>
            <a:xfrm flipH="1">
              <a:off x="2204864" y="1403648"/>
              <a:ext cx="2160240" cy="151216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i="0">
                <a:solidFill>
                  <a:srgbClr val="FFFFFF"/>
                </a:solidFill>
              </a:endParaRP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2617862" y="1835696"/>
              <a:ext cx="16337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0" dirty="0">
                  <a:solidFill>
                    <a:srgbClr val="000000"/>
                  </a:solidFill>
                </a:rPr>
                <a:t>Kinematic</a:t>
              </a:r>
            </a:p>
            <a:p>
              <a:pPr algn="ctr"/>
              <a:r>
                <a:rPr lang="en-US" i="0" dirty="0">
                  <a:solidFill>
                    <a:srgbClr val="000000"/>
                  </a:solidFill>
                </a:rPr>
                <a:t>time migration</a:t>
              </a:r>
              <a:endParaRPr lang="nb-NO" i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uppe 58"/>
          <p:cNvGrpSpPr/>
          <p:nvPr/>
        </p:nvGrpSpPr>
        <p:grpSpPr>
          <a:xfrm>
            <a:off x="1307382" y="5464885"/>
            <a:ext cx="2088232" cy="936104"/>
            <a:chOff x="4293096" y="4644008"/>
            <a:chExt cx="2088232" cy="936104"/>
          </a:xfrm>
        </p:grpSpPr>
        <p:sp>
          <p:nvSpPr>
            <p:cNvPr id="12" name="Ellipse 11"/>
            <p:cNvSpPr/>
            <p:nvPr/>
          </p:nvSpPr>
          <p:spPr>
            <a:xfrm>
              <a:off x="4293096" y="4644008"/>
              <a:ext cx="2088232" cy="936104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i="0">
                <a:solidFill>
                  <a:srgbClr val="FFFFFF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488239" y="4785082"/>
              <a:ext cx="17235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0" dirty="0">
                  <a:solidFill>
                    <a:srgbClr val="000000"/>
                  </a:solidFill>
                </a:rPr>
                <a:t>Time-migration</a:t>
              </a:r>
            </a:p>
            <a:p>
              <a:pPr algn="ctr"/>
              <a:r>
                <a:rPr lang="en-US" i="0" dirty="0">
                  <a:solidFill>
                    <a:srgbClr val="000000"/>
                  </a:solidFill>
                </a:rPr>
                <a:t>velocity model</a:t>
              </a:r>
            </a:p>
          </p:txBody>
        </p:sp>
      </p:grpSp>
      <p:cxnSp>
        <p:nvCxnSpPr>
          <p:cNvPr id="10" name="Rett pil 9"/>
          <p:cNvCxnSpPr/>
          <p:nvPr/>
        </p:nvCxnSpPr>
        <p:spPr>
          <a:xfrm rot="16200000" flipV="1">
            <a:off x="4252259" y="2386581"/>
            <a:ext cx="68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rot="5400000" flipH="1" flipV="1">
            <a:off x="5910250" y="2856806"/>
            <a:ext cx="411267" cy="37905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ktangel 59"/>
          <p:cNvSpPr/>
          <p:nvPr/>
        </p:nvSpPr>
        <p:spPr>
          <a:xfrm>
            <a:off x="3323616" y="3827930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0" dirty="0" smtClean="0">
                <a:solidFill>
                  <a:srgbClr val="000000"/>
                </a:solidFill>
              </a:rPr>
              <a:t>Function T</a:t>
            </a:r>
            <a:r>
              <a:rPr lang="en-US" i="0" baseline="30000" dirty="0" smtClean="0">
                <a:solidFill>
                  <a:srgbClr val="000000"/>
                </a:solidFill>
              </a:rPr>
              <a:t>D</a:t>
            </a:r>
            <a:r>
              <a:rPr lang="nb-NO" i="0" dirty="0" smtClean="0"/>
              <a:t>(</a:t>
            </a:r>
            <a:r>
              <a:rPr lang="nb-NO" b="1" i="0" dirty="0" smtClean="0"/>
              <a:t>h</a:t>
            </a:r>
            <a:r>
              <a:rPr lang="nb-NO" i="0" dirty="0" smtClean="0"/>
              <a:t>, </a:t>
            </a:r>
            <a:r>
              <a:rPr lang="nb-NO" b="1" i="0" dirty="0" smtClean="0"/>
              <a:t>a</a:t>
            </a:r>
            <a:r>
              <a:rPr lang="nb-NO" i="0" dirty="0" smtClean="0"/>
              <a:t>, </a:t>
            </a:r>
            <a:r>
              <a:rPr lang="nb-NO" b="1" i="0" dirty="0" smtClean="0"/>
              <a:t>m</a:t>
            </a:r>
            <a:r>
              <a:rPr lang="nb-NO" i="0" dirty="0" smtClean="0"/>
              <a:t>, </a:t>
            </a:r>
            <a:r>
              <a:rPr lang="nb-NO" i="0" dirty="0" smtClean="0">
                <a:latin typeface="Symbol" pitchFamily="18" charset="2"/>
              </a:rPr>
              <a:t>t</a:t>
            </a:r>
            <a:r>
              <a:rPr lang="nb-NO" i="0" dirty="0" smtClean="0"/>
              <a:t>)</a:t>
            </a:r>
          </a:p>
          <a:p>
            <a:pPr algn="ctr"/>
            <a:r>
              <a:rPr lang="nb-NO" i="0" dirty="0" smtClean="0"/>
              <a:t>and </a:t>
            </a:r>
            <a:r>
              <a:rPr lang="nb-NO" i="0" dirty="0" err="1" smtClean="0"/>
              <a:t>its</a:t>
            </a:r>
            <a:r>
              <a:rPr lang="nb-NO" i="0" dirty="0" smtClean="0"/>
              <a:t> derivatives</a:t>
            </a:r>
            <a:endParaRPr lang="nb-NO" i="0" dirty="0"/>
          </a:p>
        </p:txBody>
      </p:sp>
      <p:cxnSp>
        <p:nvCxnSpPr>
          <p:cNvPr id="61" name="Rett pil 60"/>
          <p:cNvCxnSpPr/>
          <p:nvPr/>
        </p:nvCxnSpPr>
        <p:spPr>
          <a:xfrm rot="5400000" flipH="1" flipV="1">
            <a:off x="2960877" y="5152178"/>
            <a:ext cx="411267" cy="379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Numerical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7412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863725"/>
            <a:ext cx="65659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457200" y="532800"/>
            <a:ext cx="5165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Generation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of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reflection</a:t>
            </a:r>
            <a:r>
              <a:rPr lang="nb-NO" sz="2000" dirty="0" smtClean="0">
                <a:solidFill>
                  <a:srgbClr val="002060"/>
                </a:solidFill>
              </a:rPr>
              <a:t> data by </a:t>
            </a:r>
            <a:r>
              <a:rPr lang="nb-NO" sz="2000" dirty="0" err="1" smtClean="0">
                <a:solidFill>
                  <a:srgbClr val="002060"/>
                </a:solidFill>
              </a:rPr>
              <a:t>ray</a:t>
            </a:r>
            <a:r>
              <a:rPr lang="nb-NO" sz="2000" dirty="0" smtClean="0">
                <a:solidFill>
                  <a:srgbClr val="002060"/>
                </a:solidFill>
              </a:rPr>
              <a:t> tracing: 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600" y="90000"/>
            <a:ext cx="5823105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221672" y="24938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Reflections</a:t>
            </a:r>
            <a:r>
              <a:rPr lang="nb-NO" sz="2000" dirty="0" smtClean="0">
                <a:solidFill>
                  <a:srgbClr val="002060"/>
                </a:solidFill>
              </a:rPr>
              <a:t> in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endParaRPr lang="nb-NO" sz="2000" dirty="0" smtClean="0">
              <a:solidFill>
                <a:srgbClr val="002060"/>
              </a:solidFill>
            </a:endParaRPr>
          </a:p>
          <a:p>
            <a:r>
              <a:rPr lang="nb-NO" sz="2000" dirty="0" err="1" smtClean="0">
                <a:solidFill>
                  <a:srgbClr val="002060"/>
                </a:solidFill>
              </a:rPr>
              <a:t>recording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domain</a:t>
            </a:r>
            <a:r>
              <a:rPr lang="nb-NO" sz="2000" dirty="0" smtClean="0">
                <a:solidFill>
                  <a:srgbClr val="002060"/>
                </a:solidFill>
              </a:rPr>
              <a:t>: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0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695" y="90000"/>
            <a:ext cx="5823105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221672" y="249382"/>
            <a:ext cx="279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Reflections</a:t>
            </a:r>
            <a:r>
              <a:rPr lang="nb-NO" sz="2000" dirty="0" smtClean="0">
                <a:solidFill>
                  <a:srgbClr val="002060"/>
                </a:solidFill>
              </a:rPr>
              <a:t> in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endParaRPr lang="nb-NO" sz="2000" dirty="0" smtClean="0">
              <a:solidFill>
                <a:srgbClr val="002060"/>
              </a:solidFill>
            </a:endParaRPr>
          </a:p>
          <a:p>
            <a:r>
              <a:rPr lang="nb-NO" sz="2000" dirty="0" smtClean="0">
                <a:solidFill>
                  <a:srgbClr val="002060"/>
                </a:solidFill>
              </a:rPr>
              <a:t>time-</a:t>
            </a:r>
            <a:r>
              <a:rPr lang="nb-NO" sz="2000" dirty="0" err="1" smtClean="0">
                <a:solidFill>
                  <a:srgbClr val="002060"/>
                </a:solidFill>
              </a:rPr>
              <a:t>migration</a:t>
            </a:r>
            <a:r>
              <a:rPr lang="nb-NO" sz="2000" dirty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domain</a:t>
            </a:r>
            <a:r>
              <a:rPr lang="nb-NO" sz="2000" dirty="0" smtClean="0">
                <a:solidFill>
                  <a:srgbClr val="002060"/>
                </a:solidFill>
              </a:rPr>
              <a:t>: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7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1688"/>
            <a:ext cx="5389563" cy="537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457200" y="532800"/>
            <a:ext cx="6833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Common-reflection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surfaces</a:t>
            </a:r>
            <a:r>
              <a:rPr lang="nb-NO" sz="2000" dirty="0" smtClean="0">
                <a:solidFill>
                  <a:srgbClr val="002060"/>
                </a:solidFill>
              </a:rPr>
              <a:t> in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r>
              <a:rPr lang="nb-NO" sz="2000" dirty="0" smtClean="0">
                <a:solidFill>
                  <a:srgbClr val="002060"/>
                </a:solidFill>
              </a:rPr>
              <a:t> time-</a:t>
            </a:r>
            <a:r>
              <a:rPr lang="nb-NO" sz="2000" dirty="0" err="1" smtClean="0">
                <a:solidFill>
                  <a:srgbClr val="002060"/>
                </a:solidFill>
              </a:rPr>
              <a:t>migration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domain</a:t>
            </a:r>
            <a:r>
              <a:rPr lang="nb-NO" sz="2000" dirty="0" smtClean="0">
                <a:solidFill>
                  <a:srgbClr val="002060"/>
                </a:solidFill>
              </a:rPr>
              <a:t>: 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1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65213"/>
            <a:ext cx="674211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457200" y="533400"/>
            <a:ext cx="3661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Time-</a:t>
            </a:r>
            <a:r>
              <a:rPr lang="nb-NO" sz="2000" dirty="0" err="1" smtClean="0">
                <a:solidFill>
                  <a:srgbClr val="002060"/>
                </a:solidFill>
              </a:rPr>
              <a:t>migration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velocity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model</a:t>
            </a:r>
            <a:r>
              <a:rPr lang="nb-NO" sz="2000" dirty="0" smtClean="0">
                <a:solidFill>
                  <a:srgbClr val="002060"/>
                </a:solidFill>
              </a:rPr>
              <a:t>: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11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600" y="90000"/>
            <a:ext cx="5823105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221672" y="249382"/>
            <a:ext cx="279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Reflections</a:t>
            </a:r>
            <a:r>
              <a:rPr lang="nb-NO" sz="2000" dirty="0" smtClean="0">
                <a:solidFill>
                  <a:srgbClr val="002060"/>
                </a:solidFill>
              </a:rPr>
              <a:t> in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endParaRPr lang="nb-NO" sz="2000" dirty="0" smtClean="0">
              <a:solidFill>
                <a:srgbClr val="002060"/>
              </a:solidFill>
            </a:endParaRPr>
          </a:p>
          <a:p>
            <a:r>
              <a:rPr lang="nb-NO" sz="2000" dirty="0" smtClean="0">
                <a:solidFill>
                  <a:srgbClr val="002060"/>
                </a:solidFill>
              </a:rPr>
              <a:t>time-</a:t>
            </a:r>
            <a:r>
              <a:rPr lang="nb-NO" sz="2000" dirty="0" err="1" smtClean="0">
                <a:solidFill>
                  <a:srgbClr val="002060"/>
                </a:solidFill>
              </a:rPr>
              <a:t>migration</a:t>
            </a:r>
            <a:r>
              <a:rPr lang="nb-NO" sz="2000" dirty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domain</a:t>
            </a:r>
            <a:r>
              <a:rPr lang="nb-NO" sz="2000" dirty="0" smtClean="0">
                <a:solidFill>
                  <a:srgbClr val="002060"/>
                </a:solidFill>
              </a:rPr>
              <a:t>: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863725"/>
            <a:ext cx="65659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457200" y="532800"/>
            <a:ext cx="5024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Generation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of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reflection</a:t>
            </a:r>
            <a:r>
              <a:rPr lang="nb-NO" sz="2000" dirty="0" smtClean="0">
                <a:solidFill>
                  <a:srgbClr val="002060"/>
                </a:solidFill>
              </a:rPr>
              <a:t> data by </a:t>
            </a:r>
            <a:r>
              <a:rPr lang="nb-NO" sz="2000" dirty="0" err="1" smtClean="0">
                <a:solidFill>
                  <a:srgbClr val="002060"/>
                </a:solidFill>
              </a:rPr>
              <a:t>ray</a:t>
            </a:r>
            <a:r>
              <a:rPr lang="nb-NO" sz="2000" dirty="0" smtClean="0">
                <a:solidFill>
                  <a:srgbClr val="002060"/>
                </a:solidFill>
              </a:rPr>
              <a:t> tracing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in </a:t>
            </a:r>
            <a:r>
              <a:rPr lang="nb-NO" sz="2000" dirty="0" err="1" smtClean="0">
                <a:solidFill>
                  <a:srgbClr val="002060"/>
                </a:solidFill>
              </a:rPr>
              <a:t>modified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depth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model</a:t>
            </a:r>
            <a:r>
              <a:rPr lang="nb-NO" sz="2000" dirty="0" smtClean="0">
                <a:solidFill>
                  <a:srgbClr val="002060"/>
                </a:solidFill>
              </a:rPr>
              <a:t>: 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468313" y="1771650"/>
            <a:ext cx="2736850" cy="1944688"/>
          </a:xfrm>
          <a:prstGeom prst="ellipse">
            <a:avLst/>
          </a:prstGeom>
          <a:solidFill>
            <a:srgbClr val="3366CC">
              <a:alpha val="49804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059113" y="4364038"/>
            <a:ext cx="2736850" cy="1944687"/>
          </a:xfrm>
          <a:prstGeom prst="ellipse">
            <a:avLst/>
          </a:prstGeom>
          <a:solidFill>
            <a:srgbClr val="996633">
              <a:alpha val="49804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938838" y="1771650"/>
            <a:ext cx="2736850" cy="1944688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1685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Seismic data domains and processes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504458" y="2319338"/>
            <a:ext cx="1675459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Recording </a:t>
            </a: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time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101276" y="2349500"/>
            <a:ext cx="1537600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Migration 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time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769863" y="4984750"/>
            <a:ext cx="1537601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Migration 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depth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995738" y="1816100"/>
            <a:ext cx="1728787" cy="7493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Time </a:t>
            </a:r>
          </a:p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migration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867400" y="3789363"/>
            <a:ext cx="1800225" cy="7493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Depth </a:t>
            </a:r>
          </a:p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migration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07950" y="6302190"/>
            <a:ext cx="2990850" cy="366713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i="0" dirty="0" err="1">
                <a:solidFill>
                  <a:srgbClr val="003366"/>
                </a:solidFill>
                <a:latin typeface="Arial" charset="0"/>
              </a:rPr>
              <a:t>Parkes</a:t>
            </a:r>
            <a:r>
              <a:rPr lang="en-GB" sz="2000" i="0" dirty="0">
                <a:solidFill>
                  <a:srgbClr val="003366"/>
                </a:solidFill>
                <a:latin typeface="Arial" charset="0"/>
              </a:rPr>
              <a:t> and Hatton, 1984</a:t>
            </a:r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3419475" y="2420938"/>
            <a:ext cx="2305050" cy="720725"/>
          </a:xfrm>
          <a:prstGeom prst="leftArrow">
            <a:avLst>
              <a:gd name="adj1" fmla="val 50000"/>
              <a:gd name="adj2" fmla="val 79956"/>
            </a:avLst>
          </a:prstGeom>
          <a:solidFill>
            <a:srgbClr val="FFC000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 rot="-2929107">
            <a:off x="5235576" y="3689350"/>
            <a:ext cx="1225550" cy="720725"/>
          </a:xfrm>
          <a:prstGeom prst="leftArrow">
            <a:avLst>
              <a:gd name="adj1" fmla="val 50000"/>
              <a:gd name="adj2" fmla="val 42511"/>
            </a:avLst>
          </a:prstGeom>
          <a:solidFill>
            <a:srgbClr val="FFC000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600" y="90000"/>
            <a:ext cx="5823105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221672" y="24938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Reflections</a:t>
            </a:r>
            <a:r>
              <a:rPr lang="nb-NO" sz="2000" dirty="0" smtClean="0">
                <a:solidFill>
                  <a:srgbClr val="002060"/>
                </a:solidFill>
              </a:rPr>
              <a:t> in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endParaRPr lang="nb-NO" sz="2000" dirty="0" smtClean="0">
              <a:solidFill>
                <a:srgbClr val="002060"/>
              </a:solidFill>
            </a:endParaRPr>
          </a:p>
          <a:p>
            <a:r>
              <a:rPr lang="nb-NO" sz="2000" dirty="0" err="1" smtClean="0">
                <a:solidFill>
                  <a:srgbClr val="002060"/>
                </a:solidFill>
              </a:rPr>
              <a:t>recording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domain</a:t>
            </a:r>
            <a:r>
              <a:rPr lang="nb-NO" sz="2000" dirty="0" smtClean="0">
                <a:solidFill>
                  <a:srgbClr val="002060"/>
                </a:solidFill>
              </a:rPr>
              <a:t>: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7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65213"/>
            <a:ext cx="674211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457200" y="533400"/>
            <a:ext cx="3661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Time-</a:t>
            </a:r>
            <a:r>
              <a:rPr lang="nb-NO" sz="2000" dirty="0" err="1" smtClean="0">
                <a:solidFill>
                  <a:srgbClr val="002060"/>
                </a:solidFill>
              </a:rPr>
              <a:t>migration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velocity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model</a:t>
            </a:r>
            <a:r>
              <a:rPr lang="nb-NO" sz="2000" dirty="0" smtClean="0">
                <a:solidFill>
                  <a:srgbClr val="002060"/>
                </a:solidFill>
              </a:rPr>
              <a:t>: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72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bunntekst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600" y="90000"/>
            <a:ext cx="5823105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221672" y="249382"/>
            <a:ext cx="279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Reflections</a:t>
            </a:r>
            <a:r>
              <a:rPr lang="nb-NO" sz="2000" dirty="0" smtClean="0">
                <a:solidFill>
                  <a:srgbClr val="002060"/>
                </a:solidFill>
              </a:rPr>
              <a:t> in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endParaRPr lang="nb-NO" sz="2000" dirty="0" smtClean="0">
              <a:solidFill>
                <a:srgbClr val="002060"/>
              </a:solidFill>
            </a:endParaRPr>
          </a:p>
          <a:p>
            <a:r>
              <a:rPr lang="nb-NO" sz="2000" dirty="0" smtClean="0">
                <a:solidFill>
                  <a:srgbClr val="002060"/>
                </a:solidFill>
              </a:rPr>
              <a:t>time-</a:t>
            </a:r>
            <a:r>
              <a:rPr lang="nb-NO" sz="2000" dirty="0" err="1" smtClean="0">
                <a:solidFill>
                  <a:srgbClr val="002060"/>
                </a:solidFill>
              </a:rPr>
              <a:t>migration</a:t>
            </a:r>
            <a:r>
              <a:rPr lang="nb-NO" sz="2000" dirty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domain</a:t>
            </a:r>
            <a:r>
              <a:rPr lang="nb-NO" sz="2000" dirty="0" smtClean="0">
                <a:solidFill>
                  <a:srgbClr val="002060"/>
                </a:solidFill>
              </a:rPr>
              <a:t>: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7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Concluding remarks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3366"/>
              </a:buClr>
            </a:pPr>
            <a:r>
              <a:rPr lang="nb-NO" sz="2400" dirty="0" err="1" smtClean="0">
                <a:solidFill>
                  <a:srgbClr val="003366"/>
                </a:solidFill>
              </a:rPr>
              <a:t>We</a:t>
            </a:r>
            <a:r>
              <a:rPr lang="nb-NO" sz="2400" dirty="0" smtClean="0">
                <a:solidFill>
                  <a:srgbClr val="003366"/>
                </a:solidFill>
              </a:rPr>
              <a:t> have </a:t>
            </a:r>
            <a:r>
              <a:rPr lang="nb-NO" sz="2400" dirty="0" err="1" smtClean="0">
                <a:solidFill>
                  <a:srgbClr val="003366"/>
                </a:solidFill>
              </a:rPr>
              <a:t>extended</a:t>
            </a:r>
            <a:r>
              <a:rPr lang="nb-NO" sz="2400" dirty="0" smtClean="0">
                <a:solidFill>
                  <a:srgbClr val="003366"/>
                </a:solidFill>
              </a:rPr>
              <a:t> </a:t>
            </a:r>
            <a:r>
              <a:rPr lang="nb-NO" sz="2400" dirty="0" err="1" smtClean="0">
                <a:solidFill>
                  <a:srgbClr val="003366"/>
                </a:solidFill>
              </a:rPr>
              <a:t>previous</a:t>
            </a:r>
            <a:r>
              <a:rPr lang="nb-NO" sz="2400" dirty="0" smtClean="0">
                <a:solidFill>
                  <a:srgbClr val="003366"/>
                </a:solidFill>
              </a:rPr>
              <a:t> </a:t>
            </a:r>
            <a:r>
              <a:rPr lang="nb-NO" sz="2400" dirty="0" err="1" smtClean="0">
                <a:solidFill>
                  <a:srgbClr val="003366"/>
                </a:solidFill>
              </a:rPr>
              <a:t>approaches</a:t>
            </a:r>
            <a:r>
              <a:rPr lang="nb-NO" sz="2400" dirty="0" smtClean="0">
                <a:solidFill>
                  <a:srgbClr val="003366"/>
                </a:solidFill>
              </a:rPr>
              <a:t> from zero offset to </a:t>
            </a:r>
            <a:r>
              <a:rPr lang="nb-NO" sz="2400" dirty="0" err="1" smtClean="0">
                <a:solidFill>
                  <a:srgbClr val="003366"/>
                </a:solidFill>
              </a:rPr>
              <a:t>finite</a:t>
            </a:r>
            <a:r>
              <a:rPr lang="nb-NO" sz="2400" dirty="0" smtClean="0">
                <a:solidFill>
                  <a:srgbClr val="003366"/>
                </a:solidFill>
              </a:rPr>
              <a:t> offsets</a:t>
            </a:r>
          </a:p>
          <a:p>
            <a:pPr eaLnBrk="1" hangingPunct="1">
              <a:buClr>
                <a:srgbClr val="003366"/>
              </a:buClr>
            </a:pPr>
            <a:r>
              <a:rPr lang="nb-NO" sz="2400" dirty="0" err="1" smtClean="0">
                <a:solidFill>
                  <a:srgbClr val="003366"/>
                </a:solidFill>
              </a:rPr>
              <a:t>Our</a:t>
            </a:r>
            <a:r>
              <a:rPr lang="nb-NO" sz="2400" dirty="0" smtClean="0">
                <a:solidFill>
                  <a:srgbClr val="003366"/>
                </a:solidFill>
              </a:rPr>
              <a:t> </a:t>
            </a:r>
            <a:r>
              <a:rPr lang="nb-NO" sz="2400" dirty="0" err="1" smtClean="0">
                <a:solidFill>
                  <a:srgbClr val="003366"/>
                </a:solidFill>
              </a:rPr>
              <a:t>approach</a:t>
            </a:r>
            <a:r>
              <a:rPr lang="nb-NO" sz="2400" dirty="0" smtClean="0">
                <a:solidFill>
                  <a:srgbClr val="003366"/>
                </a:solidFill>
              </a:rPr>
              <a:t> </a:t>
            </a:r>
            <a:r>
              <a:rPr lang="nb-NO" sz="2400" dirty="0" err="1" smtClean="0">
                <a:solidFill>
                  <a:srgbClr val="003366"/>
                </a:solidFill>
              </a:rPr>
              <a:t>allows</a:t>
            </a:r>
            <a:r>
              <a:rPr lang="nb-NO" sz="2400" dirty="0" smtClean="0">
                <a:solidFill>
                  <a:srgbClr val="003366"/>
                </a:solidFill>
              </a:rPr>
              <a:t> to </a:t>
            </a:r>
            <a:r>
              <a:rPr lang="nb-NO" sz="2400" dirty="0" err="1" smtClean="0">
                <a:solidFill>
                  <a:srgbClr val="003366"/>
                </a:solidFill>
              </a:rPr>
              <a:t>map</a:t>
            </a:r>
            <a:r>
              <a:rPr lang="nb-NO" sz="2400" dirty="0" smtClean="0">
                <a:solidFill>
                  <a:srgbClr val="003366"/>
                </a:solidFill>
              </a:rPr>
              <a:t> </a:t>
            </a:r>
            <a:r>
              <a:rPr lang="nb-NO" sz="2400" dirty="0" err="1" smtClean="0">
                <a:solidFill>
                  <a:srgbClr val="003366"/>
                </a:solidFill>
              </a:rPr>
              <a:t>the</a:t>
            </a:r>
            <a:r>
              <a:rPr lang="nb-NO" sz="2400" dirty="0" smtClean="0">
                <a:solidFill>
                  <a:srgbClr val="003366"/>
                </a:solidFill>
              </a:rPr>
              <a:t> full </a:t>
            </a:r>
            <a:r>
              <a:rPr lang="nb-NO" sz="2400" dirty="0" err="1" smtClean="0">
                <a:solidFill>
                  <a:srgbClr val="003366"/>
                </a:solidFill>
              </a:rPr>
              <a:t>set</a:t>
            </a:r>
            <a:r>
              <a:rPr lang="nb-NO" sz="2400" dirty="0" smtClean="0">
                <a:solidFill>
                  <a:srgbClr val="003366"/>
                </a:solidFill>
              </a:rPr>
              <a:t> of </a:t>
            </a:r>
            <a:r>
              <a:rPr lang="nb-NO" sz="2400" dirty="0" err="1" smtClean="0">
                <a:solidFill>
                  <a:srgbClr val="003366"/>
                </a:solidFill>
              </a:rPr>
              <a:t>reflection-time</a:t>
            </a:r>
            <a:r>
              <a:rPr lang="nb-NO" sz="2400" dirty="0" smtClean="0">
                <a:solidFill>
                  <a:srgbClr val="003366"/>
                </a:solidFill>
              </a:rPr>
              <a:t> </a:t>
            </a:r>
            <a:r>
              <a:rPr lang="nb-NO" sz="2400" dirty="0" err="1" smtClean="0">
                <a:solidFill>
                  <a:srgbClr val="003366"/>
                </a:solidFill>
              </a:rPr>
              <a:t>second</a:t>
            </a:r>
            <a:r>
              <a:rPr lang="nb-NO" sz="2400" dirty="0" smtClean="0">
                <a:solidFill>
                  <a:srgbClr val="003366"/>
                </a:solidFill>
              </a:rPr>
              <a:t> derivatives</a:t>
            </a:r>
          </a:p>
          <a:p>
            <a:pPr eaLnBrk="1" hangingPunct="1">
              <a:buClr>
                <a:srgbClr val="003366"/>
              </a:buClr>
            </a:pPr>
            <a:r>
              <a:rPr lang="nb-NO" sz="2400" dirty="0" smtClean="0">
                <a:solidFill>
                  <a:srgbClr val="003366"/>
                </a:solidFill>
              </a:rPr>
              <a:t>The </a:t>
            </a:r>
            <a:r>
              <a:rPr lang="nb-NO" sz="2400" dirty="0" err="1" smtClean="0">
                <a:solidFill>
                  <a:srgbClr val="003366"/>
                </a:solidFill>
              </a:rPr>
              <a:t>mapping</a:t>
            </a:r>
            <a:r>
              <a:rPr lang="nb-NO" sz="2400" dirty="0" smtClean="0">
                <a:solidFill>
                  <a:srgbClr val="003366"/>
                </a:solidFill>
              </a:rPr>
              <a:t> </a:t>
            </a:r>
            <a:r>
              <a:rPr lang="nb-NO" sz="2400" dirty="0" err="1" smtClean="0">
                <a:solidFill>
                  <a:srgbClr val="003366"/>
                </a:solidFill>
              </a:rPr>
              <a:t>formulas</a:t>
            </a:r>
            <a:r>
              <a:rPr lang="nb-NO" sz="2400" dirty="0" smtClean="0">
                <a:solidFill>
                  <a:srgbClr val="003366"/>
                </a:solidFill>
              </a:rPr>
              <a:t> </a:t>
            </a:r>
            <a:r>
              <a:rPr lang="nb-NO" sz="2400" dirty="0" err="1" smtClean="0">
                <a:solidFill>
                  <a:srgbClr val="003366"/>
                </a:solidFill>
              </a:rPr>
              <a:t>are</a:t>
            </a:r>
            <a:r>
              <a:rPr lang="nb-NO" sz="2400" dirty="0" smtClean="0">
                <a:solidFill>
                  <a:srgbClr val="003366"/>
                </a:solidFill>
              </a:rPr>
              <a:t> independent</a:t>
            </a:r>
          </a:p>
          <a:p>
            <a:pPr lvl="1" eaLnBrk="1" hangingPunct="1">
              <a:buClr>
                <a:srgbClr val="003366"/>
              </a:buClr>
            </a:pPr>
            <a:r>
              <a:rPr lang="nb-NO" sz="2000" dirty="0" smtClean="0">
                <a:solidFill>
                  <a:srgbClr val="003366"/>
                </a:solidFill>
              </a:rPr>
              <a:t>of </a:t>
            </a:r>
            <a:r>
              <a:rPr lang="nb-NO" sz="2000" dirty="0" err="1" smtClean="0">
                <a:solidFill>
                  <a:srgbClr val="003366"/>
                </a:solidFill>
              </a:rPr>
              <a:t>the</a:t>
            </a:r>
            <a:r>
              <a:rPr lang="nb-NO" sz="2000" dirty="0" smtClean="0">
                <a:solidFill>
                  <a:srgbClr val="003366"/>
                </a:solidFill>
              </a:rPr>
              <a:t> type of </a:t>
            </a:r>
            <a:r>
              <a:rPr lang="nb-NO" sz="2000" dirty="0" err="1" smtClean="0">
                <a:solidFill>
                  <a:srgbClr val="003366"/>
                </a:solidFill>
              </a:rPr>
              <a:t>diffraction-time</a:t>
            </a:r>
            <a:r>
              <a:rPr lang="nb-NO" sz="2000" dirty="0" smtClean="0">
                <a:solidFill>
                  <a:srgbClr val="003366"/>
                </a:solidFill>
              </a:rPr>
              <a:t> </a:t>
            </a:r>
            <a:r>
              <a:rPr lang="nb-NO" sz="2000" dirty="0" err="1" smtClean="0">
                <a:solidFill>
                  <a:srgbClr val="003366"/>
                </a:solidFill>
              </a:rPr>
              <a:t>function</a:t>
            </a:r>
            <a:endParaRPr lang="nb-NO" sz="2000" dirty="0" smtClean="0">
              <a:solidFill>
                <a:srgbClr val="003366"/>
              </a:solidFill>
            </a:endParaRPr>
          </a:p>
          <a:p>
            <a:pPr lvl="1" eaLnBrk="1" hangingPunct="1">
              <a:buClr>
                <a:srgbClr val="003366"/>
              </a:buClr>
            </a:pPr>
            <a:r>
              <a:rPr lang="nb-NO" sz="2000" dirty="0" smtClean="0">
                <a:solidFill>
                  <a:srgbClr val="003366"/>
                </a:solidFill>
              </a:rPr>
              <a:t>of </a:t>
            </a:r>
            <a:r>
              <a:rPr lang="nb-NO" sz="2000" dirty="0" err="1" smtClean="0">
                <a:solidFill>
                  <a:srgbClr val="003366"/>
                </a:solidFill>
              </a:rPr>
              <a:t>the</a:t>
            </a:r>
            <a:r>
              <a:rPr lang="nb-NO" sz="2000" dirty="0" smtClean="0">
                <a:solidFill>
                  <a:srgbClr val="003366"/>
                </a:solidFill>
              </a:rPr>
              <a:t> </a:t>
            </a:r>
            <a:r>
              <a:rPr lang="nb-NO" sz="2000" dirty="0" err="1" smtClean="0">
                <a:solidFill>
                  <a:srgbClr val="003366"/>
                </a:solidFill>
              </a:rPr>
              <a:t>parametrization</a:t>
            </a:r>
            <a:r>
              <a:rPr lang="nb-NO" sz="2000" dirty="0" smtClean="0">
                <a:solidFill>
                  <a:srgbClr val="003366"/>
                </a:solidFill>
              </a:rPr>
              <a:t> of </a:t>
            </a:r>
            <a:r>
              <a:rPr lang="nb-NO" sz="2000" dirty="0" err="1" smtClean="0">
                <a:solidFill>
                  <a:srgbClr val="003366"/>
                </a:solidFill>
              </a:rPr>
              <a:t>the</a:t>
            </a:r>
            <a:r>
              <a:rPr lang="nb-NO" sz="2000" dirty="0" smtClean="0">
                <a:solidFill>
                  <a:srgbClr val="003366"/>
                </a:solidFill>
              </a:rPr>
              <a:t> </a:t>
            </a:r>
            <a:r>
              <a:rPr lang="nb-NO" sz="2000" dirty="0" err="1" smtClean="0">
                <a:solidFill>
                  <a:srgbClr val="003366"/>
                </a:solidFill>
              </a:rPr>
              <a:t>migration-velocity</a:t>
            </a:r>
            <a:r>
              <a:rPr lang="nb-NO" sz="2000" dirty="0" smtClean="0">
                <a:solidFill>
                  <a:srgbClr val="003366"/>
                </a:solidFill>
              </a:rPr>
              <a:t> </a:t>
            </a:r>
            <a:r>
              <a:rPr lang="nb-NO" sz="2000" dirty="0" err="1" smtClean="0">
                <a:solidFill>
                  <a:srgbClr val="003366"/>
                </a:solidFill>
              </a:rPr>
              <a:t>model</a:t>
            </a:r>
            <a:endParaRPr lang="nb-NO" sz="2000" dirty="0" smtClean="0">
              <a:solidFill>
                <a:srgbClr val="003366"/>
              </a:solidFill>
            </a:endParaRPr>
          </a:p>
          <a:p>
            <a:pPr eaLnBrk="1" hangingPunct="1">
              <a:buClr>
                <a:srgbClr val="003366"/>
              </a:buClr>
            </a:pPr>
            <a:r>
              <a:rPr lang="nb-NO" sz="2400" dirty="0" err="1" smtClean="0">
                <a:solidFill>
                  <a:srgbClr val="003366"/>
                </a:solidFill>
              </a:rPr>
              <a:t>Applications</a:t>
            </a:r>
            <a:r>
              <a:rPr lang="nb-NO" sz="2400" dirty="0" smtClean="0">
                <a:solidFill>
                  <a:srgbClr val="003366"/>
                </a:solidFill>
              </a:rPr>
              <a:t> in </a:t>
            </a:r>
          </a:p>
          <a:p>
            <a:pPr lvl="1" eaLnBrk="1" hangingPunct="1">
              <a:buClr>
                <a:srgbClr val="003366"/>
              </a:buClr>
            </a:pPr>
            <a:r>
              <a:rPr lang="nb-NO" sz="2000" dirty="0" err="1" smtClean="0">
                <a:solidFill>
                  <a:srgbClr val="003366"/>
                </a:solidFill>
              </a:rPr>
              <a:t>multi-midpoint</a:t>
            </a:r>
            <a:r>
              <a:rPr lang="nb-NO" sz="2000" dirty="0" smtClean="0">
                <a:solidFill>
                  <a:srgbClr val="003366"/>
                </a:solidFill>
              </a:rPr>
              <a:t> </a:t>
            </a:r>
            <a:r>
              <a:rPr lang="nb-NO" sz="2000" dirty="0" err="1" smtClean="0">
                <a:solidFill>
                  <a:srgbClr val="003366"/>
                </a:solidFill>
              </a:rPr>
              <a:t>stacking</a:t>
            </a:r>
            <a:r>
              <a:rPr lang="nb-NO" sz="2000" dirty="0" smtClean="0">
                <a:solidFill>
                  <a:srgbClr val="003366"/>
                </a:solidFill>
              </a:rPr>
              <a:t> </a:t>
            </a:r>
            <a:r>
              <a:rPr lang="nb-NO" sz="2000" dirty="0" err="1" smtClean="0">
                <a:solidFill>
                  <a:srgbClr val="003366"/>
                </a:solidFill>
              </a:rPr>
              <a:t>techniques</a:t>
            </a:r>
            <a:endParaRPr lang="nb-NO" sz="2000" dirty="0" smtClean="0">
              <a:solidFill>
                <a:srgbClr val="003366"/>
              </a:solidFill>
            </a:endParaRPr>
          </a:p>
          <a:p>
            <a:pPr lvl="1" eaLnBrk="1" hangingPunct="1">
              <a:buClr>
                <a:srgbClr val="003366"/>
              </a:buClr>
            </a:pPr>
            <a:r>
              <a:rPr lang="nb-NO" sz="2000" dirty="0" err="1" smtClean="0">
                <a:solidFill>
                  <a:srgbClr val="003366"/>
                </a:solidFill>
              </a:rPr>
              <a:t>time-migration</a:t>
            </a:r>
            <a:r>
              <a:rPr lang="nb-NO" sz="2000" dirty="0" smtClean="0">
                <a:solidFill>
                  <a:srgbClr val="003366"/>
                </a:solidFill>
              </a:rPr>
              <a:t> </a:t>
            </a:r>
            <a:r>
              <a:rPr lang="nb-NO" sz="2000" dirty="0" err="1" smtClean="0">
                <a:solidFill>
                  <a:srgbClr val="003366"/>
                </a:solidFill>
              </a:rPr>
              <a:t>tomography</a:t>
            </a:r>
            <a:endParaRPr lang="nb-NO" sz="2000" dirty="0" smtClean="0">
              <a:solidFill>
                <a:srgbClr val="003366"/>
              </a:solidFill>
            </a:endParaRPr>
          </a:p>
          <a:p>
            <a:pPr lvl="1" eaLnBrk="1" hangingPunct="1">
              <a:buClr>
                <a:srgbClr val="003366"/>
              </a:buClr>
            </a:pPr>
            <a:r>
              <a:rPr lang="nb-NO" sz="2000" dirty="0" err="1" smtClean="0">
                <a:solidFill>
                  <a:srgbClr val="003366"/>
                </a:solidFill>
              </a:rPr>
              <a:t>depth-migration</a:t>
            </a:r>
            <a:r>
              <a:rPr lang="nb-NO" sz="2000" dirty="0" smtClean="0">
                <a:solidFill>
                  <a:srgbClr val="003366"/>
                </a:solidFill>
              </a:rPr>
              <a:t> </a:t>
            </a:r>
            <a:r>
              <a:rPr lang="nb-NO" sz="2000" dirty="0" err="1" smtClean="0">
                <a:solidFill>
                  <a:srgbClr val="003366"/>
                </a:solidFill>
              </a:rPr>
              <a:t>tomography</a:t>
            </a:r>
            <a:endParaRPr lang="nb-NO" sz="2000" dirty="0" smtClean="0">
              <a:solidFill>
                <a:srgbClr val="003366"/>
              </a:solidFill>
            </a:endParaRPr>
          </a:p>
          <a:p>
            <a:pPr eaLnBrk="1" hangingPunct="1">
              <a:buClr>
                <a:srgbClr val="003366"/>
              </a:buClr>
            </a:pPr>
            <a:endParaRPr lang="nb-NO" sz="2400" dirty="0" smtClean="0">
              <a:solidFill>
                <a:srgbClr val="003366"/>
              </a:solidFill>
            </a:endParaRPr>
          </a:p>
        </p:txBody>
      </p:sp>
      <p:sp>
        <p:nvSpPr>
          <p:cNvPr id="67588" name="Plassholder for bunn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3366"/>
                </a:solidFill>
              </a:rPr>
              <a:t>E. Iversen et al., ROSE meeting, Trondheim, 23-24 April 2012</a:t>
            </a:r>
            <a:endParaRPr lang="en-US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468313" y="1771650"/>
            <a:ext cx="2736850" cy="1944688"/>
          </a:xfrm>
          <a:prstGeom prst="ellipse">
            <a:avLst/>
          </a:prstGeom>
          <a:solidFill>
            <a:srgbClr val="3366CC">
              <a:alpha val="49804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059113" y="4364038"/>
            <a:ext cx="2736850" cy="1944687"/>
          </a:xfrm>
          <a:prstGeom prst="ellipse">
            <a:avLst/>
          </a:prstGeom>
          <a:solidFill>
            <a:srgbClr val="996633">
              <a:alpha val="49804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938838" y="1771650"/>
            <a:ext cx="2736850" cy="1944688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2709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Reverse processes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3348038" y="1773238"/>
            <a:ext cx="1871662" cy="7493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Time </a:t>
            </a:r>
          </a:p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demigration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5940425" y="3933825"/>
            <a:ext cx="1800225" cy="7493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Depth </a:t>
            </a:r>
          </a:p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demigration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134938" y="6302190"/>
            <a:ext cx="4221162" cy="366713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i="0" dirty="0" err="1">
                <a:solidFill>
                  <a:srgbClr val="003366"/>
                </a:solidFill>
                <a:latin typeface="Arial" charset="0"/>
              </a:rPr>
              <a:t>Schleicher</a:t>
            </a:r>
            <a:r>
              <a:rPr lang="en-GB" sz="2000" i="0" dirty="0">
                <a:solidFill>
                  <a:srgbClr val="003366"/>
                </a:solidFill>
                <a:latin typeface="Arial" charset="0"/>
              </a:rPr>
              <a:t>, Tygel, and </a:t>
            </a:r>
            <a:r>
              <a:rPr lang="en-GB" sz="2000" i="0" dirty="0" err="1">
                <a:solidFill>
                  <a:srgbClr val="003366"/>
                </a:solidFill>
                <a:latin typeface="Arial" charset="0"/>
              </a:rPr>
              <a:t>Hubral</a:t>
            </a:r>
            <a:r>
              <a:rPr lang="en-GB" sz="2000" i="0" dirty="0">
                <a:solidFill>
                  <a:srgbClr val="003366"/>
                </a:solidFill>
                <a:latin typeface="Arial" charset="0"/>
              </a:rPr>
              <a:t>, 2007</a:t>
            </a:r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auto">
          <a:xfrm flipH="1">
            <a:off x="3419475" y="2420938"/>
            <a:ext cx="2305050" cy="720725"/>
          </a:xfrm>
          <a:prstGeom prst="leftArrow">
            <a:avLst>
              <a:gd name="adj1" fmla="val 50000"/>
              <a:gd name="adj2" fmla="val 79956"/>
            </a:avLst>
          </a:prstGeom>
          <a:solidFill>
            <a:srgbClr val="FFC000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 rot="-2929107" flipH="1" flipV="1">
            <a:off x="5235576" y="3689350"/>
            <a:ext cx="1225550" cy="720725"/>
          </a:xfrm>
          <a:prstGeom prst="leftArrow">
            <a:avLst>
              <a:gd name="adj1" fmla="val 50000"/>
              <a:gd name="adj2" fmla="val 42511"/>
            </a:avLst>
          </a:prstGeom>
          <a:solidFill>
            <a:srgbClr val="FFC000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504458" y="2319338"/>
            <a:ext cx="1675459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Recording </a:t>
            </a: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time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101276" y="2349500"/>
            <a:ext cx="1537600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Migration 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time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769863" y="4984750"/>
            <a:ext cx="1537601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Migration 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depth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468313" y="1771650"/>
            <a:ext cx="2736850" cy="1944688"/>
          </a:xfrm>
          <a:prstGeom prst="ellipse">
            <a:avLst/>
          </a:prstGeom>
          <a:solidFill>
            <a:srgbClr val="3366CC">
              <a:alpha val="49804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3059113" y="4364038"/>
            <a:ext cx="2736850" cy="1944687"/>
          </a:xfrm>
          <a:prstGeom prst="ellipse">
            <a:avLst/>
          </a:prstGeom>
          <a:solidFill>
            <a:srgbClr val="996633">
              <a:alpha val="49804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5938838" y="1771650"/>
            <a:ext cx="2736850" cy="1944688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3733" name="AutoShape 5"/>
          <p:cNvSpPr>
            <a:spLocks noGrp="1" noChangeArrowheads="1"/>
          </p:cNvSpPr>
          <p:nvPr>
            <p:ph type="title" idx="4294967295"/>
          </p:nvPr>
        </p:nvSpPr>
        <p:spPr>
          <a:xfrm>
            <a:off x="869950" y="762000"/>
            <a:ext cx="8274050" cy="650875"/>
          </a:xfrm>
        </p:spPr>
        <p:txBody>
          <a:bodyPr/>
          <a:lstStyle/>
          <a:p>
            <a:pPr eaLnBrk="1" hangingPunct="1"/>
            <a:r>
              <a:rPr lang="en-GB" dirty="0" smtClean="0"/>
              <a:t>Kinematic mapping between the domains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5795963" y="4151313"/>
            <a:ext cx="2736850" cy="1077912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Kinematic depth </a:t>
            </a:r>
          </a:p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migration &amp; demigration</a:t>
            </a:r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3419475" y="2420938"/>
            <a:ext cx="2305050" cy="720725"/>
          </a:xfrm>
          <a:prstGeom prst="leftRightArrow">
            <a:avLst>
              <a:gd name="adj1" fmla="val 50000"/>
              <a:gd name="adj2" fmla="val 63965"/>
            </a:avLst>
          </a:prstGeom>
          <a:solidFill>
            <a:srgbClr val="FFC000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 rot="-2929107">
            <a:off x="5235576" y="3689350"/>
            <a:ext cx="1225550" cy="720725"/>
          </a:xfrm>
          <a:prstGeom prst="leftRightArrow">
            <a:avLst>
              <a:gd name="adj1" fmla="val 50000"/>
              <a:gd name="adj2" fmla="val 34009"/>
            </a:avLst>
          </a:prstGeom>
          <a:solidFill>
            <a:srgbClr val="FFC000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9750" y="3436938"/>
            <a:ext cx="2952750" cy="1792287"/>
            <a:chOff x="340" y="2165"/>
            <a:chExt cx="1860" cy="1129"/>
          </a:xfrm>
        </p:grpSpPr>
        <p:sp>
          <p:nvSpPr>
            <p:cNvPr id="73743" name="AutoShape 13"/>
            <p:cNvSpPr>
              <a:spLocks noChangeArrowheads="1"/>
            </p:cNvSpPr>
            <p:nvPr/>
          </p:nvSpPr>
          <p:spPr bwMode="auto">
            <a:xfrm rot="2929107" flipH="1">
              <a:off x="1587" y="2324"/>
              <a:ext cx="772" cy="454"/>
            </a:xfrm>
            <a:prstGeom prst="leftRightArrow">
              <a:avLst>
                <a:gd name="adj1" fmla="val 50000"/>
                <a:gd name="adj2" fmla="val 34009"/>
              </a:avLst>
            </a:prstGeom>
            <a:solidFill>
              <a:srgbClr val="FFC000"/>
            </a:solidFill>
            <a:ln w="57150" cmpd="thinThick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nb-NO" sz="2800" b="1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73744" name="Rectangle 14"/>
            <p:cNvSpPr>
              <a:spLocks noChangeArrowheads="1"/>
            </p:cNvSpPr>
            <p:nvPr/>
          </p:nvSpPr>
          <p:spPr bwMode="auto">
            <a:xfrm>
              <a:off x="340" y="2408"/>
              <a:ext cx="1724" cy="886"/>
            </a:xfrm>
            <a:prstGeom prst="rect">
              <a:avLst/>
            </a:prstGeom>
            <a:noFill/>
            <a:ln w="57150" cmpd="thinThick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400" i="0">
                  <a:solidFill>
                    <a:srgbClr val="003366"/>
                  </a:solidFill>
                  <a:latin typeface="Arial" charset="0"/>
                </a:rPr>
                <a:t>Kinematic </a:t>
              </a:r>
            </a:p>
            <a:p>
              <a:pPr algn="ctr">
                <a:lnSpc>
                  <a:spcPct val="90000"/>
                </a:lnSpc>
              </a:pPr>
              <a:r>
                <a:rPr lang="en-GB" sz="2400" i="0">
                  <a:solidFill>
                    <a:srgbClr val="003366"/>
                  </a:solidFill>
                  <a:latin typeface="Arial" charset="0"/>
                </a:rPr>
                <a:t>image-ray </a:t>
              </a:r>
            </a:p>
            <a:p>
              <a:pPr algn="ctr">
                <a:lnSpc>
                  <a:spcPct val="90000"/>
                </a:lnSpc>
              </a:pPr>
              <a:r>
                <a:rPr lang="en-GB" sz="2400" i="0">
                  <a:solidFill>
                    <a:srgbClr val="003366"/>
                  </a:solidFill>
                  <a:latin typeface="Arial" charset="0"/>
                </a:rPr>
                <a:t>migration &amp; demigration</a:t>
              </a:r>
            </a:p>
          </p:txBody>
        </p:sp>
      </p:grpSp>
      <p:sp>
        <p:nvSpPr>
          <p:cNvPr id="73741" name="Rectangle 15"/>
          <p:cNvSpPr>
            <a:spLocks noChangeArrowheads="1"/>
          </p:cNvSpPr>
          <p:nvPr/>
        </p:nvSpPr>
        <p:spPr bwMode="auto">
          <a:xfrm>
            <a:off x="3194050" y="1509713"/>
            <a:ext cx="2736850" cy="1077912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Kinematic time </a:t>
            </a:r>
          </a:p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migration &amp; demigration</a:t>
            </a:r>
          </a:p>
        </p:txBody>
      </p:sp>
      <p:sp>
        <p:nvSpPr>
          <p:cNvPr id="73742" name="Plassholder for bunntekst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504458" y="2319338"/>
            <a:ext cx="1675459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Recording </a:t>
            </a: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time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101276" y="2349500"/>
            <a:ext cx="1537600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Migration 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time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769863" y="4984750"/>
            <a:ext cx="1537601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Migration 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depth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/>
          <p:cNvSpPr>
            <a:spLocks noChangeArrowheads="1"/>
          </p:cNvSpPr>
          <p:nvPr/>
        </p:nvSpPr>
        <p:spPr bwMode="auto">
          <a:xfrm>
            <a:off x="468313" y="1771650"/>
            <a:ext cx="2736850" cy="1944688"/>
          </a:xfrm>
          <a:prstGeom prst="ellipse">
            <a:avLst/>
          </a:prstGeom>
          <a:solidFill>
            <a:srgbClr val="3366CC">
              <a:alpha val="49804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3059113" y="4364038"/>
            <a:ext cx="2736850" cy="1944687"/>
          </a:xfrm>
          <a:prstGeom prst="ellipse">
            <a:avLst/>
          </a:prstGeom>
          <a:solidFill>
            <a:srgbClr val="996633">
              <a:alpha val="49804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5938838" y="1771650"/>
            <a:ext cx="2736850" cy="1944688"/>
          </a:xfrm>
          <a:prstGeom prst="ellipse">
            <a:avLst/>
          </a:prstGeom>
          <a:solidFill>
            <a:srgbClr val="FF0000">
              <a:alpha val="50000"/>
            </a:srgbClr>
          </a:solidFill>
          <a:ln w="57150" cmpd="thinThick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3419475" y="2420938"/>
            <a:ext cx="2305050" cy="720725"/>
          </a:xfrm>
          <a:prstGeom prst="leftRightArrow">
            <a:avLst>
              <a:gd name="adj1" fmla="val 50000"/>
              <a:gd name="adj2" fmla="val 63965"/>
            </a:avLst>
          </a:prstGeom>
          <a:solidFill>
            <a:srgbClr val="FFC000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 rot="-2929107">
            <a:off x="5235576" y="3689350"/>
            <a:ext cx="1225550" cy="720725"/>
          </a:xfrm>
          <a:prstGeom prst="leftRightArrow">
            <a:avLst>
              <a:gd name="adj1" fmla="val 50000"/>
              <a:gd name="adj2" fmla="val 34009"/>
            </a:avLst>
          </a:prstGeom>
          <a:solidFill>
            <a:srgbClr val="FFC000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4763" name="Rectangle 13"/>
          <p:cNvSpPr>
            <a:spLocks noChangeArrowheads="1"/>
          </p:cNvSpPr>
          <p:nvPr/>
        </p:nvSpPr>
        <p:spPr bwMode="auto">
          <a:xfrm>
            <a:off x="3194050" y="1509713"/>
            <a:ext cx="2736850" cy="1077912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Kinematic time </a:t>
            </a:r>
          </a:p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migration &amp; demigration</a:t>
            </a:r>
          </a:p>
        </p:txBody>
      </p:sp>
      <p:sp>
        <p:nvSpPr>
          <p:cNvPr id="74764" name="Rectangle 14"/>
          <p:cNvSpPr>
            <a:spLocks noChangeArrowheads="1"/>
          </p:cNvSpPr>
          <p:nvPr/>
        </p:nvSpPr>
        <p:spPr bwMode="auto">
          <a:xfrm>
            <a:off x="5795963" y="4151313"/>
            <a:ext cx="2736850" cy="1077912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Kinematic depth </a:t>
            </a:r>
          </a:p>
          <a:p>
            <a:pPr algn="ctr">
              <a:lnSpc>
                <a:spcPct val="90000"/>
              </a:lnSpc>
            </a:pPr>
            <a:r>
              <a:rPr lang="en-GB" sz="2400" i="0">
                <a:solidFill>
                  <a:srgbClr val="003366"/>
                </a:solidFill>
                <a:latin typeface="Arial" charset="0"/>
              </a:rPr>
              <a:t>migration &amp; demigration</a:t>
            </a:r>
          </a:p>
        </p:txBody>
      </p:sp>
      <p:sp>
        <p:nvSpPr>
          <p:cNvPr id="74765" name="Rectangle 15"/>
          <p:cNvSpPr>
            <a:spLocks noChangeArrowheads="1"/>
          </p:cNvSpPr>
          <p:nvPr/>
        </p:nvSpPr>
        <p:spPr bwMode="auto">
          <a:xfrm>
            <a:off x="937160" y="333375"/>
            <a:ext cx="6022975" cy="420688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i="0" dirty="0">
                <a:solidFill>
                  <a:srgbClr val="003366"/>
                </a:solidFill>
                <a:latin typeface="Arial" charset="0"/>
              </a:rPr>
              <a:t>For velocity estimation and processing: </a:t>
            </a:r>
          </a:p>
        </p:txBody>
      </p:sp>
      <p:sp>
        <p:nvSpPr>
          <p:cNvPr id="74766" name="Rectangle 16"/>
          <p:cNvSpPr>
            <a:spLocks noChangeArrowheads="1"/>
          </p:cNvSpPr>
          <p:nvPr/>
        </p:nvSpPr>
        <p:spPr bwMode="auto">
          <a:xfrm>
            <a:off x="937160" y="765175"/>
            <a:ext cx="6149440" cy="535531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200" b="1" i="0" dirty="0">
                <a:solidFill>
                  <a:srgbClr val="003366"/>
                </a:solidFill>
                <a:latin typeface="Arial" charset="0"/>
              </a:rPr>
              <a:t>Where to interpret </a:t>
            </a:r>
            <a:r>
              <a:rPr lang="en-GB" sz="3200" b="1" i="0" dirty="0" smtClean="0">
                <a:solidFill>
                  <a:srgbClr val="003366"/>
                </a:solidFill>
                <a:latin typeface="Arial" charset="0"/>
              </a:rPr>
              <a:t>reflections?</a:t>
            </a:r>
            <a:endParaRPr lang="en-GB" sz="3200" b="1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4767" name="AutoShape 17"/>
          <p:cNvSpPr>
            <a:spLocks noChangeArrowheads="1"/>
          </p:cNvSpPr>
          <p:nvPr/>
        </p:nvSpPr>
        <p:spPr bwMode="auto">
          <a:xfrm rot="2929107" flipH="1">
            <a:off x="2519363" y="3689350"/>
            <a:ext cx="1225550" cy="720725"/>
          </a:xfrm>
          <a:prstGeom prst="leftRightArrow">
            <a:avLst>
              <a:gd name="adj1" fmla="val 50000"/>
              <a:gd name="adj2" fmla="val 34009"/>
            </a:avLst>
          </a:prstGeom>
          <a:solidFill>
            <a:srgbClr val="FFC000"/>
          </a:solidFill>
          <a:ln w="57150" cmpd="thinThick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nb-NO" sz="2800" b="1" i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74768" name="Rectangle 18"/>
          <p:cNvSpPr>
            <a:spLocks noChangeArrowheads="1"/>
          </p:cNvSpPr>
          <p:nvPr/>
        </p:nvSpPr>
        <p:spPr bwMode="auto">
          <a:xfrm>
            <a:off x="539750" y="3822700"/>
            <a:ext cx="2736850" cy="140652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Kinematic </a:t>
            </a:r>
          </a:p>
          <a:p>
            <a:pPr algn="ctr">
              <a:lnSpc>
                <a:spcPct val="90000"/>
              </a:lnSpc>
            </a:pP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image-ray </a:t>
            </a:r>
          </a:p>
          <a:p>
            <a:pPr algn="ctr">
              <a:lnSpc>
                <a:spcPct val="90000"/>
              </a:lnSpc>
            </a:pP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migration &amp; demigration</a:t>
            </a:r>
          </a:p>
        </p:txBody>
      </p:sp>
      <p:sp>
        <p:nvSpPr>
          <p:cNvPr id="74769" name="Plassholder for bunntekst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504458" y="2319338"/>
            <a:ext cx="1675459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Recording </a:t>
            </a: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time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101276" y="2349500"/>
            <a:ext cx="1537600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Migration 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time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769863" y="4984750"/>
            <a:ext cx="1537601" cy="75713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Migration 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depth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72225" y="1771650"/>
            <a:ext cx="1803400" cy="1944688"/>
            <a:chOff x="412" y="2840"/>
            <a:chExt cx="818" cy="1089"/>
          </a:xfrm>
        </p:grpSpPr>
        <p:sp>
          <p:nvSpPr>
            <p:cNvPr id="74770" name="Line 11"/>
            <p:cNvSpPr>
              <a:spLocks noChangeShapeType="1"/>
            </p:cNvSpPr>
            <p:nvPr/>
          </p:nvSpPr>
          <p:spPr bwMode="auto">
            <a:xfrm flipH="1" flipV="1">
              <a:off x="412" y="2840"/>
              <a:ext cx="817" cy="108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nb-NO"/>
            </a:p>
          </p:txBody>
        </p:sp>
        <p:sp>
          <p:nvSpPr>
            <p:cNvPr id="74771" name="Line 12"/>
            <p:cNvSpPr>
              <a:spLocks noChangeShapeType="1"/>
            </p:cNvSpPr>
            <p:nvPr/>
          </p:nvSpPr>
          <p:spPr bwMode="auto">
            <a:xfrm flipV="1">
              <a:off x="413" y="2840"/>
              <a:ext cx="817" cy="108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6884130" y="4731676"/>
            <a:ext cx="1040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Horizontal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distance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4399547" y="492424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x</a:t>
            </a:r>
            <a:endParaRPr kumimoji="0" lang="nb-NO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Freeform 18"/>
          <p:cNvSpPr>
            <a:spLocks/>
          </p:cNvSpPr>
          <p:nvPr/>
        </p:nvSpPr>
        <p:spPr bwMode="auto">
          <a:xfrm flipV="1">
            <a:off x="1516088" y="5328663"/>
            <a:ext cx="5904655" cy="13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8" y="0"/>
              </a:cxn>
            </a:cxnLst>
            <a:rect l="0" t="0" r="r" b="b"/>
            <a:pathLst>
              <a:path w="4458" h="1">
                <a:moveTo>
                  <a:pt x="0" y="0"/>
                </a:moveTo>
                <a:lnTo>
                  <a:pt x="4458" y="0"/>
                </a:lnTo>
              </a:path>
            </a:pathLst>
          </a:custGeom>
          <a:noFill/>
          <a:ln w="28575" cmpd="sng">
            <a:solidFill>
              <a:sysClr val="windowText" lastClr="0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Oval 55"/>
          <p:cNvSpPr>
            <a:spLocks noChangeArrowheads="1"/>
          </p:cNvSpPr>
          <p:nvPr/>
        </p:nvSpPr>
        <p:spPr bwMode="auto">
          <a:xfrm>
            <a:off x="2938887" y="5253754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val 55"/>
          <p:cNvSpPr>
            <a:spLocks noChangeArrowheads="1"/>
          </p:cNvSpPr>
          <p:nvPr/>
        </p:nvSpPr>
        <p:spPr bwMode="auto">
          <a:xfrm>
            <a:off x="4582930" y="5253754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2673221" y="492424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m</a:t>
            </a:r>
            <a:endParaRPr kumimoji="0" lang="nb-NO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3" name="Rett linje 122"/>
          <p:cNvCxnSpPr/>
          <p:nvPr/>
        </p:nvCxnSpPr>
        <p:spPr>
          <a:xfrm rot="5400000">
            <a:off x="2433413" y="4743217"/>
            <a:ext cx="11520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</a:ln>
          <a:effectLst/>
        </p:spPr>
      </p:cxnSp>
      <p:sp>
        <p:nvSpPr>
          <p:cNvPr id="124" name="Line 58"/>
          <p:cNvSpPr>
            <a:spLocks noChangeShapeType="1"/>
          </p:cNvSpPr>
          <p:nvPr/>
        </p:nvSpPr>
        <p:spPr bwMode="auto">
          <a:xfrm>
            <a:off x="1524035" y="2241848"/>
            <a:ext cx="0" cy="3094808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Rectangle 59"/>
          <p:cNvSpPr>
            <a:spLocks noChangeArrowheads="1"/>
          </p:cNvSpPr>
          <p:nvPr/>
        </p:nvSpPr>
        <p:spPr bwMode="auto">
          <a:xfrm>
            <a:off x="1236861" y="2007386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Time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131" name="Freeform 18"/>
          <p:cNvSpPr>
            <a:spLocks/>
          </p:cNvSpPr>
          <p:nvPr/>
        </p:nvSpPr>
        <p:spPr bwMode="auto">
          <a:xfrm>
            <a:off x="1516088" y="5333926"/>
            <a:ext cx="5904655" cy="13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8" y="0"/>
              </a:cxn>
            </a:cxnLst>
            <a:rect l="0" t="0" r="r" b="b"/>
            <a:pathLst>
              <a:path w="4458" h="1">
                <a:moveTo>
                  <a:pt x="0" y="0"/>
                </a:moveTo>
                <a:lnTo>
                  <a:pt x="4458" y="0"/>
                </a:lnTo>
              </a:path>
            </a:pathLst>
          </a:custGeom>
          <a:noFill/>
          <a:ln w="28575" cmpd="sng">
            <a:solidFill>
              <a:sysClr val="windowText" lastClr="0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Oval 55"/>
          <p:cNvSpPr>
            <a:spLocks noChangeArrowheads="1"/>
          </p:cNvSpPr>
          <p:nvPr/>
        </p:nvSpPr>
        <p:spPr bwMode="auto">
          <a:xfrm flipV="1">
            <a:off x="2938887" y="5265737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Oval 55"/>
          <p:cNvSpPr>
            <a:spLocks noChangeArrowheads="1"/>
          </p:cNvSpPr>
          <p:nvPr/>
        </p:nvSpPr>
        <p:spPr bwMode="auto">
          <a:xfrm flipV="1">
            <a:off x="4582930" y="5265737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Freeform 97"/>
          <p:cNvSpPr>
            <a:spLocks/>
          </p:cNvSpPr>
          <p:nvPr/>
        </p:nvSpPr>
        <p:spPr bwMode="auto">
          <a:xfrm>
            <a:off x="1611103" y="1592075"/>
            <a:ext cx="3433388" cy="2554637"/>
          </a:xfrm>
          <a:custGeom>
            <a:avLst/>
            <a:gdLst>
              <a:gd name="connsiteX0" fmla="*/ 0 w 10000"/>
              <a:gd name="connsiteY0" fmla="*/ 0 h 10000"/>
              <a:gd name="connsiteX1" fmla="*/ 762 w 10000"/>
              <a:gd name="connsiteY1" fmla="*/ 3061 h 10000"/>
              <a:gd name="connsiteX2" fmla="*/ 1657 w 10000"/>
              <a:gd name="connsiteY2" fmla="*/ 6020 h 10000"/>
              <a:gd name="connsiteX3" fmla="*/ 3130 w 10000"/>
              <a:gd name="connsiteY3" fmla="*/ 8734 h 10000"/>
              <a:gd name="connsiteX4" fmla="*/ 4697 w 10000"/>
              <a:gd name="connsiteY4" fmla="*/ 9950 h 10000"/>
              <a:gd name="connsiteX5" fmla="*/ 6269 w 10000"/>
              <a:gd name="connsiteY5" fmla="*/ 9051 h 10000"/>
              <a:gd name="connsiteX6" fmla="*/ 8134 w 10000"/>
              <a:gd name="connsiteY6" fmla="*/ 5745 h 10000"/>
              <a:gd name="connsiteX7" fmla="*/ 10000 w 10000"/>
              <a:gd name="connsiteY7" fmla="*/ 0 h 10000"/>
              <a:gd name="connsiteX0" fmla="*/ 0 w 9238"/>
              <a:gd name="connsiteY0" fmla="*/ 3061 h 10000"/>
              <a:gd name="connsiteX1" fmla="*/ 895 w 9238"/>
              <a:gd name="connsiteY1" fmla="*/ 6020 h 10000"/>
              <a:gd name="connsiteX2" fmla="*/ 2368 w 9238"/>
              <a:gd name="connsiteY2" fmla="*/ 8734 h 10000"/>
              <a:gd name="connsiteX3" fmla="*/ 3935 w 9238"/>
              <a:gd name="connsiteY3" fmla="*/ 9950 h 10000"/>
              <a:gd name="connsiteX4" fmla="*/ 5507 w 9238"/>
              <a:gd name="connsiteY4" fmla="*/ 9051 h 10000"/>
              <a:gd name="connsiteX5" fmla="*/ 7372 w 9238"/>
              <a:gd name="connsiteY5" fmla="*/ 5745 h 10000"/>
              <a:gd name="connsiteX6" fmla="*/ 9238 w 9238"/>
              <a:gd name="connsiteY6" fmla="*/ 0 h 10000"/>
              <a:gd name="connsiteX0" fmla="*/ 0 w 10879"/>
              <a:gd name="connsiteY0" fmla="*/ 5705 h 12644"/>
              <a:gd name="connsiteX1" fmla="*/ 969 w 10879"/>
              <a:gd name="connsiteY1" fmla="*/ 8664 h 12644"/>
              <a:gd name="connsiteX2" fmla="*/ 2563 w 10879"/>
              <a:gd name="connsiteY2" fmla="*/ 11378 h 12644"/>
              <a:gd name="connsiteX3" fmla="*/ 4260 w 10879"/>
              <a:gd name="connsiteY3" fmla="*/ 12594 h 12644"/>
              <a:gd name="connsiteX4" fmla="*/ 5961 w 10879"/>
              <a:gd name="connsiteY4" fmla="*/ 11695 h 12644"/>
              <a:gd name="connsiteX5" fmla="*/ 7980 w 10879"/>
              <a:gd name="connsiteY5" fmla="*/ 8389 h 12644"/>
              <a:gd name="connsiteX6" fmla="*/ 10879 w 10879"/>
              <a:gd name="connsiteY6" fmla="*/ 0 h 12644"/>
              <a:gd name="connsiteX0" fmla="*/ 0 w 10879"/>
              <a:gd name="connsiteY0" fmla="*/ 5705 h 12644"/>
              <a:gd name="connsiteX1" fmla="*/ 969 w 10879"/>
              <a:gd name="connsiteY1" fmla="*/ 8664 h 12644"/>
              <a:gd name="connsiteX2" fmla="*/ 2563 w 10879"/>
              <a:gd name="connsiteY2" fmla="*/ 11378 h 12644"/>
              <a:gd name="connsiteX3" fmla="*/ 4260 w 10879"/>
              <a:gd name="connsiteY3" fmla="*/ 12594 h 12644"/>
              <a:gd name="connsiteX4" fmla="*/ 5961 w 10879"/>
              <a:gd name="connsiteY4" fmla="*/ 11695 h 12644"/>
              <a:gd name="connsiteX5" fmla="*/ 7980 w 10879"/>
              <a:gd name="connsiteY5" fmla="*/ 8389 h 12644"/>
              <a:gd name="connsiteX6" fmla="*/ 9738 w 10879"/>
              <a:gd name="connsiteY6" fmla="*/ 3399 h 12644"/>
              <a:gd name="connsiteX7" fmla="*/ 10879 w 10879"/>
              <a:gd name="connsiteY7" fmla="*/ 0 h 12644"/>
              <a:gd name="connsiteX0" fmla="*/ 0 w 10879"/>
              <a:gd name="connsiteY0" fmla="*/ 6460 h 13399"/>
              <a:gd name="connsiteX1" fmla="*/ 969 w 10879"/>
              <a:gd name="connsiteY1" fmla="*/ 9419 h 13399"/>
              <a:gd name="connsiteX2" fmla="*/ 2563 w 10879"/>
              <a:gd name="connsiteY2" fmla="*/ 12133 h 13399"/>
              <a:gd name="connsiteX3" fmla="*/ 4260 w 10879"/>
              <a:gd name="connsiteY3" fmla="*/ 13349 h 13399"/>
              <a:gd name="connsiteX4" fmla="*/ 5961 w 10879"/>
              <a:gd name="connsiteY4" fmla="*/ 12450 h 13399"/>
              <a:gd name="connsiteX5" fmla="*/ 7980 w 10879"/>
              <a:gd name="connsiteY5" fmla="*/ 9144 h 13399"/>
              <a:gd name="connsiteX6" fmla="*/ 9738 w 10879"/>
              <a:gd name="connsiteY6" fmla="*/ 4154 h 13399"/>
              <a:gd name="connsiteX7" fmla="*/ 10879 w 10879"/>
              <a:gd name="connsiteY7" fmla="*/ 0 h 13399"/>
              <a:gd name="connsiteX0" fmla="*/ 0 w 10879"/>
              <a:gd name="connsiteY0" fmla="*/ 6460 h 13399"/>
              <a:gd name="connsiteX1" fmla="*/ 969 w 10879"/>
              <a:gd name="connsiteY1" fmla="*/ 9419 h 13399"/>
              <a:gd name="connsiteX2" fmla="*/ 2563 w 10879"/>
              <a:gd name="connsiteY2" fmla="*/ 12133 h 13399"/>
              <a:gd name="connsiteX3" fmla="*/ 4260 w 10879"/>
              <a:gd name="connsiteY3" fmla="*/ 13349 h 13399"/>
              <a:gd name="connsiteX4" fmla="*/ 5961 w 10879"/>
              <a:gd name="connsiteY4" fmla="*/ 12450 h 13399"/>
              <a:gd name="connsiteX5" fmla="*/ 7980 w 10879"/>
              <a:gd name="connsiteY5" fmla="*/ 9144 h 13399"/>
              <a:gd name="connsiteX6" fmla="*/ 9738 w 10879"/>
              <a:gd name="connsiteY6" fmla="*/ 4154 h 13399"/>
              <a:gd name="connsiteX7" fmla="*/ 10879 w 10879"/>
              <a:gd name="connsiteY7" fmla="*/ 0 h 13399"/>
              <a:gd name="connsiteX0" fmla="*/ 0 w 10879"/>
              <a:gd name="connsiteY0" fmla="*/ 6460 h 13399"/>
              <a:gd name="connsiteX1" fmla="*/ 969 w 10879"/>
              <a:gd name="connsiteY1" fmla="*/ 9419 h 13399"/>
              <a:gd name="connsiteX2" fmla="*/ 2563 w 10879"/>
              <a:gd name="connsiteY2" fmla="*/ 12133 h 13399"/>
              <a:gd name="connsiteX3" fmla="*/ 4260 w 10879"/>
              <a:gd name="connsiteY3" fmla="*/ 13349 h 13399"/>
              <a:gd name="connsiteX4" fmla="*/ 5961 w 10879"/>
              <a:gd name="connsiteY4" fmla="*/ 12450 h 13399"/>
              <a:gd name="connsiteX5" fmla="*/ 7980 w 10879"/>
              <a:gd name="connsiteY5" fmla="*/ 9144 h 13399"/>
              <a:gd name="connsiteX6" fmla="*/ 9738 w 10879"/>
              <a:gd name="connsiteY6" fmla="*/ 4154 h 13399"/>
              <a:gd name="connsiteX7" fmla="*/ 10879 w 10879"/>
              <a:gd name="connsiteY7" fmla="*/ 0 h 1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9" h="13399">
                <a:moveTo>
                  <a:pt x="0" y="6460"/>
                </a:moveTo>
                <a:cubicBezTo>
                  <a:pt x="299" y="7463"/>
                  <a:pt x="541" y="8474"/>
                  <a:pt x="969" y="9419"/>
                </a:cubicBezTo>
                <a:cubicBezTo>
                  <a:pt x="1396" y="10364"/>
                  <a:pt x="2015" y="11476"/>
                  <a:pt x="2563" y="12133"/>
                </a:cubicBezTo>
                <a:cubicBezTo>
                  <a:pt x="3111" y="12791"/>
                  <a:pt x="3696" y="13299"/>
                  <a:pt x="4260" y="13349"/>
                </a:cubicBezTo>
                <a:cubicBezTo>
                  <a:pt x="4824" y="13399"/>
                  <a:pt x="5341" y="13149"/>
                  <a:pt x="5961" y="12450"/>
                </a:cubicBezTo>
                <a:cubicBezTo>
                  <a:pt x="6582" y="11750"/>
                  <a:pt x="7351" y="10527"/>
                  <a:pt x="7980" y="9144"/>
                </a:cubicBezTo>
                <a:cubicBezTo>
                  <a:pt x="8610" y="7761"/>
                  <a:pt x="9255" y="5678"/>
                  <a:pt x="9738" y="4154"/>
                </a:cubicBezTo>
                <a:cubicBezTo>
                  <a:pt x="10221" y="2630"/>
                  <a:pt x="10674" y="606"/>
                  <a:pt x="10879" y="0"/>
                </a:cubicBezTo>
              </a:path>
            </a:pathLst>
          </a:custGeom>
          <a:noFill/>
          <a:ln w="28575" cap="flat" cmpd="sng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Oval 55"/>
          <p:cNvSpPr>
            <a:spLocks noChangeArrowheads="1"/>
          </p:cNvSpPr>
          <p:nvPr/>
        </p:nvSpPr>
        <p:spPr bwMode="auto">
          <a:xfrm flipV="1">
            <a:off x="2942425" y="4072224"/>
            <a:ext cx="144463" cy="144463"/>
          </a:xfrm>
          <a:prstGeom prst="ellipse">
            <a:avLst/>
          </a:prstGeom>
          <a:solidFill>
            <a:srgbClr val="33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0" name="Rett linje 139"/>
          <p:cNvCxnSpPr/>
          <p:nvPr/>
        </p:nvCxnSpPr>
        <p:spPr>
          <a:xfrm rot="5400000">
            <a:off x="3216970" y="3885516"/>
            <a:ext cx="28800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</a:ln>
          <a:effectLst/>
        </p:spPr>
      </p:cxnSp>
      <p:sp>
        <p:nvSpPr>
          <p:cNvPr id="141" name="Oval 55"/>
          <p:cNvSpPr>
            <a:spLocks noChangeArrowheads="1"/>
          </p:cNvSpPr>
          <p:nvPr/>
        </p:nvSpPr>
        <p:spPr bwMode="auto">
          <a:xfrm flipV="1">
            <a:off x="4582093" y="2373508"/>
            <a:ext cx="144463" cy="144463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2992770" y="4504311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Calligraphy" pitchFamily="66" charset="0"/>
              </a:rPr>
              <a:t> </a:t>
            </a:r>
            <a:endParaRPr kumimoji="0" lang="nb-NO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9" name="Group 38"/>
          <p:cNvGrpSpPr>
            <a:grpSpLocks noChangeAspect="1"/>
          </p:cNvGrpSpPr>
          <p:nvPr/>
        </p:nvGrpSpPr>
        <p:grpSpPr bwMode="auto">
          <a:xfrm>
            <a:off x="1844472" y="2029387"/>
            <a:ext cx="2341880" cy="1991360"/>
            <a:chOff x="1247" y="1227"/>
            <a:chExt cx="1844" cy="1568"/>
          </a:xfrm>
        </p:grpSpPr>
        <p:sp>
          <p:nvSpPr>
            <p:cNvPr id="150" name="Line 22"/>
            <p:cNvSpPr>
              <a:spLocks noChangeShapeType="1"/>
            </p:cNvSpPr>
            <p:nvPr/>
          </p:nvSpPr>
          <p:spPr bwMode="auto">
            <a:xfrm>
              <a:off x="1247" y="1706"/>
              <a:ext cx="817" cy="1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nb-NO" sz="1600"/>
            </a:p>
          </p:txBody>
        </p:sp>
        <p:sp>
          <p:nvSpPr>
            <p:cNvPr id="151" name="Line 23"/>
            <p:cNvSpPr>
              <a:spLocks noChangeShapeType="1"/>
            </p:cNvSpPr>
            <p:nvPr/>
          </p:nvSpPr>
          <p:spPr bwMode="auto">
            <a:xfrm flipH="1">
              <a:off x="2274" y="1706"/>
              <a:ext cx="817" cy="1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nb-NO" sz="1600"/>
            </a:p>
          </p:txBody>
        </p:sp>
        <p:sp>
          <p:nvSpPr>
            <p:cNvPr id="152" name="Rectangle 24"/>
            <p:cNvSpPr>
              <a:spLocks noChangeArrowheads="1"/>
            </p:cNvSpPr>
            <p:nvPr/>
          </p:nvSpPr>
          <p:spPr bwMode="auto">
            <a:xfrm>
              <a:off x="1260" y="1227"/>
              <a:ext cx="1828" cy="727"/>
            </a:xfrm>
            <a:prstGeom prst="rect">
              <a:avLst/>
            </a:prstGeom>
            <a:noFill/>
            <a:ln w="57150" cmpd="thinThick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0" dirty="0" smtClean="0">
                  <a:solidFill>
                    <a:srgbClr val="003366"/>
                  </a:solidFill>
                  <a:latin typeface="Arial" charset="0"/>
                </a:rPr>
                <a:t>Time migration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0" dirty="0" smtClean="0">
                  <a:solidFill>
                    <a:srgbClr val="003366"/>
                  </a:solidFill>
                  <a:latin typeface="Arial" charset="0"/>
                </a:rPr>
                <a:t>sums contributions</a:t>
              </a:r>
              <a:endParaRPr lang="en-GB" sz="2000" i="0" dirty="0">
                <a:solidFill>
                  <a:srgbClr val="003366"/>
                </a:solidFill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2000" i="0" dirty="0">
                  <a:solidFill>
                    <a:srgbClr val="003366"/>
                  </a:solidFill>
                  <a:latin typeface="Arial" charset="0"/>
                </a:rPr>
                <a:t>to </a:t>
              </a:r>
              <a:r>
                <a:rPr lang="en-GB" sz="2000" i="0" dirty="0" smtClean="0">
                  <a:solidFill>
                    <a:srgbClr val="003366"/>
                  </a:solidFill>
                  <a:latin typeface="Arial" charset="0"/>
                </a:rPr>
                <a:t>apex</a:t>
              </a:r>
              <a:r>
                <a:rPr lang="en-GB" sz="2000" b="1" i="0" dirty="0" smtClean="0">
                  <a:solidFill>
                    <a:srgbClr val="003366"/>
                  </a:solidFill>
                  <a:latin typeface="Arial" charset="0"/>
                </a:rPr>
                <a:t> </a:t>
              </a:r>
              <a:endParaRPr lang="en-GB" sz="2000" b="1" i="0" dirty="0">
                <a:solidFill>
                  <a:srgbClr val="003366"/>
                </a:solidFill>
                <a:latin typeface="Arial" charset="0"/>
              </a:endParaRPr>
            </a:p>
          </p:txBody>
        </p:sp>
      </p:grpSp>
      <p:pic>
        <p:nvPicPr>
          <p:cNvPr id="153" name="Picture 8" descr="marm-cmp-4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480" y="2062001"/>
            <a:ext cx="3093720" cy="25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4" name="Group 40"/>
          <p:cNvGrpSpPr>
            <a:grpSpLocks/>
          </p:cNvGrpSpPr>
          <p:nvPr/>
        </p:nvGrpSpPr>
        <p:grpSpPr bwMode="auto">
          <a:xfrm>
            <a:off x="4723996" y="2487020"/>
            <a:ext cx="3870326" cy="1360488"/>
            <a:chOff x="2848" y="2395"/>
            <a:chExt cx="2438" cy="857"/>
          </a:xfrm>
        </p:grpSpPr>
        <p:sp>
          <p:nvSpPr>
            <p:cNvPr id="155" name="Oval 17"/>
            <p:cNvSpPr>
              <a:spLocks noChangeArrowheads="1"/>
            </p:cNvSpPr>
            <p:nvPr/>
          </p:nvSpPr>
          <p:spPr bwMode="auto">
            <a:xfrm>
              <a:off x="4134" y="2934"/>
              <a:ext cx="91" cy="91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56" name="Line 10"/>
            <p:cNvSpPr>
              <a:spLocks noChangeShapeType="1"/>
            </p:cNvSpPr>
            <p:nvPr/>
          </p:nvSpPr>
          <p:spPr bwMode="auto">
            <a:xfrm>
              <a:off x="2848" y="2395"/>
              <a:ext cx="1290" cy="570"/>
            </a:xfrm>
            <a:custGeom>
              <a:avLst/>
              <a:gdLst>
                <a:gd name="T0" fmla="*/ 0 w 1290"/>
                <a:gd name="T1" fmla="*/ 0 h 740"/>
                <a:gd name="T2" fmla="*/ 1290 w 1290"/>
                <a:gd name="T3" fmla="*/ 740 h 740"/>
                <a:gd name="T4" fmla="*/ 0 60000 65536"/>
                <a:gd name="T5" fmla="*/ 0 60000 65536"/>
                <a:gd name="T6" fmla="*/ 0 w 1290"/>
                <a:gd name="T7" fmla="*/ 0 h 740"/>
                <a:gd name="T8" fmla="*/ 1290 w 1290"/>
                <a:gd name="T9" fmla="*/ 740 h 7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90" h="740">
                  <a:moveTo>
                    <a:pt x="0" y="0"/>
                  </a:moveTo>
                  <a:lnTo>
                    <a:pt x="1290" y="740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7" name="Text Box 12"/>
            <p:cNvSpPr txBox="1">
              <a:spLocks noChangeArrowheads="1"/>
            </p:cNvSpPr>
            <p:nvPr/>
          </p:nvSpPr>
          <p:spPr bwMode="auto">
            <a:xfrm>
              <a:off x="4265" y="3019"/>
              <a:ext cx="1021" cy="23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b-NO" i="0" dirty="0" err="1">
                  <a:solidFill>
                    <a:srgbClr val="336699"/>
                  </a:solidFill>
                  <a:latin typeface="Arial" charset="0"/>
                </a:rPr>
                <a:t>Get</a:t>
              </a:r>
              <a:r>
                <a:rPr lang="nb-NO" i="0" dirty="0">
                  <a:solidFill>
                    <a:srgbClr val="336699"/>
                  </a:solidFill>
                  <a:latin typeface="Arial" charset="0"/>
                </a:rPr>
                <a:t> </a:t>
              </a:r>
              <a:r>
                <a:rPr lang="nb-NO" i="0" dirty="0" smtClean="0">
                  <a:solidFill>
                    <a:srgbClr val="336699"/>
                  </a:solidFill>
                  <a:latin typeface="Arial" charset="0"/>
                </a:rPr>
                <a:t>amplitude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Time </a:t>
            </a:r>
            <a:r>
              <a:rPr lang="nb-NO" dirty="0" err="1" smtClean="0"/>
              <a:t>migration</a:t>
            </a:r>
            <a:endParaRPr lang="nb-NO" dirty="0"/>
          </a:p>
        </p:txBody>
      </p:sp>
      <p:sp>
        <p:nvSpPr>
          <p:cNvPr id="160" name="Plassholder for bunntekst 1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162" name="Rektangel 161"/>
          <p:cNvSpPr/>
          <p:nvPr/>
        </p:nvSpPr>
        <p:spPr>
          <a:xfrm>
            <a:off x="4667016" y="3239291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T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D</a:t>
            </a:r>
            <a:endParaRPr kumimoji="0" lang="nb-NO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Rektangel 162"/>
          <p:cNvSpPr/>
          <p:nvPr/>
        </p:nvSpPr>
        <p:spPr>
          <a:xfrm>
            <a:off x="6866611" y="4096059"/>
            <a:ext cx="1210589" cy="2862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i="0" dirty="0" smtClean="0">
                <a:solidFill>
                  <a:srgbClr val="003366"/>
                </a:solidFill>
                <a:latin typeface="Arial" charset="0"/>
              </a:rPr>
              <a:t>Seismic data</a:t>
            </a:r>
          </a:p>
        </p:txBody>
      </p:sp>
      <p:sp>
        <p:nvSpPr>
          <p:cNvPr id="164" name="Rektangel 163"/>
          <p:cNvSpPr/>
          <p:nvPr/>
        </p:nvSpPr>
        <p:spPr>
          <a:xfrm>
            <a:off x="152400" y="3544091"/>
            <a:ext cx="18288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GB" sz="2000" b="1" i="0" dirty="0">
                <a:solidFill>
                  <a:srgbClr val="5F5F5F"/>
                </a:solidFill>
                <a:latin typeface="Arial" charset="0"/>
              </a:rPr>
              <a:t>Elementary</a:t>
            </a:r>
          </a:p>
          <a:p>
            <a:pPr lvl="0"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5F5F5F"/>
                </a:solidFill>
                <a:latin typeface="Arial" charset="0"/>
              </a:rPr>
              <a:t>diffraction-</a:t>
            </a:r>
          </a:p>
          <a:p>
            <a:pPr lvl="0"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5F5F5F"/>
                </a:solidFill>
                <a:latin typeface="Arial" charset="0"/>
              </a:rPr>
              <a:t>time</a:t>
            </a:r>
            <a:r>
              <a:rPr lang="en-GB" sz="2000" b="1" i="0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en-GB" sz="2000" b="1" i="0" dirty="0" smtClean="0">
                <a:solidFill>
                  <a:srgbClr val="5F5F5F"/>
                </a:solidFill>
                <a:latin typeface="Arial" charset="0"/>
              </a:rPr>
              <a:t>function</a:t>
            </a:r>
            <a:endParaRPr lang="en-GB" sz="2000" b="1" i="0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3744191" y="5507182"/>
            <a:ext cx="1851789" cy="92333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GB" i="0" dirty="0" smtClean="0"/>
              <a:t>Source-receiver</a:t>
            </a:r>
          </a:p>
          <a:p>
            <a:pPr algn="ctr"/>
            <a:r>
              <a:rPr lang="en-GB" i="0" dirty="0"/>
              <a:t>m</a:t>
            </a:r>
            <a:r>
              <a:rPr lang="en-GB" i="0" dirty="0" smtClean="0"/>
              <a:t>idpoint</a:t>
            </a:r>
          </a:p>
          <a:p>
            <a:pPr algn="ctr"/>
            <a:r>
              <a:rPr lang="en-GB" i="0" dirty="0" smtClean="0"/>
              <a:t>location</a:t>
            </a:r>
            <a:endParaRPr lang="nb-NO" dirty="0"/>
          </a:p>
        </p:txBody>
      </p:sp>
      <p:sp>
        <p:nvSpPr>
          <p:cNvPr id="62" name="Rektangel 61"/>
          <p:cNvSpPr/>
          <p:nvPr/>
        </p:nvSpPr>
        <p:spPr>
          <a:xfrm>
            <a:off x="2230582" y="5507182"/>
            <a:ext cx="1556836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GB" i="0" dirty="0" smtClean="0"/>
              <a:t>Image-gather</a:t>
            </a:r>
          </a:p>
          <a:p>
            <a:pPr algn="ctr"/>
            <a:r>
              <a:rPr lang="en-GB" i="0" dirty="0" smtClean="0"/>
              <a:t>location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11" descr="marm_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18541"/>
            <a:ext cx="35052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59"/>
          <p:cNvSpPr>
            <a:spLocks noChangeArrowheads="1"/>
          </p:cNvSpPr>
          <p:nvPr/>
        </p:nvSpPr>
        <p:spPr bwMode="auto">
          <a:xfrm>
            <a:off x="6884130" y="4731676"/>
            <a:ext cx="1040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Horizontal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distance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93" name="Rektangel 92"/>
          <p:cNvSpPr/>
          <p:nvPr/>
        </p:nvSpPr>
        <p:spPr>
          <a:xfrm>
            <a:off x="4399547" y="492424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x</a:t>
            </a:r>
            <a:endParaRPr kumimoji="0" lang="nb-NO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Freeform 18"/>
          <p:cNvSpPr>
            <a:spLocks/>
          </p:cNvSpPr>
          <p:nvPr/>
        </p:nvSpPr>
        <p:spPr bwMode="auto">
          <a:xfrm flipV="1">
            <a:off x="1516088" y="5328663"/>
            <a:ext cx="5904655" cy="13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8" y="0"/>
              </a:cxn>
            </a:cxnLst>
            <a:rect l="0" t="0" r="r" b="b"/>
            <a:pathLst>
              <a:path w="4458" h="1">
                <a:moveTo>
                  <a:pt x="0" y="0"/>
                </a:moveTo>
                <a:lnTo>
                  <a:pt x="4458" y="0"/>
                </a:lnTo>
              </a:path>
            </a:pathLst>
          </a:custGeom>
          <a:noFill/>
          <a:ln w="28575" cmpd="sng">
            <a:solidFill>
              <a:sysClr val="windowText" lastClr="0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Oval 55"/>
          <p:cNvSpPr>
            <a:spLocks noChangeArrowheads="1"/>
          </p:cNvSpPr>
          <p:nvPr/>
        </p:nvSpPr>
        <p:spPr bwMode="auto">
          <a:xfrm>
            <a:off x="2938887" y="5253754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val 55"/>
          <p:cNvSpPr>
            <a:spLocks noChangeArrowheads="1"/>
          </p:cNvSpPr>
          <p:nvPr/>
        </p:nvSpPr>
        <p:spPr bwMode="auto">
          <a:xfrm>
            <a:off x="4582930" y="5253754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2673221" y="492424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m</a:t>
            </a:r>
            <a:endParaRPr kumimoji="0" lang="nb-NO" sz="1800" b="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3" name="Rett linje 122"/>
          <p:cNvCxnSpPr/>
          <p:nvPr/>
        </p:nvCxnSpPr>
        <p:spPr>
          <a:xfrm rot="5400000">
            <a:off x="2433413" y="4743217"/>
            <a:ext cx="11520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</a:ln>
          <a:effectLst/>
        </p:spPr>
      </p:cxnSp>
      <p:sp>
        <p:nvSpPr>
          <p:cNvPr id="124" name="Line 58"/>
          <p:cNvSpPr>
            <a:spLocks noChangeShapeType="1"/>
          </p:cNvSpPr>
          <p:nvPr/>
        </p:nvSpPr>
        <p:spPr bwMode="auto">
          <a:xfrm>
            <a:off x="1524035" y="2241848"/>
            <a:ext cx="0" cy="3094808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Rectangle 59"/>
          <p:cNvSpPr>
            <a:spLocks noChangeArrowheads="1"/>
          </p:cNvSpPr>
          <p:nvPr/>
        </p:nvSpPr>
        <p:spPr bwMode="auto">
          <a:xfrm>
            <a:off x="1236861" y="2007386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Time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131" name="Freeform 18"/>
          <p:cNvSpPr>
            <a:spLocks/>
          </p:cNvSpPr>
          <p:nvPr/>
        </p:nvSpPr>
        <p:spPr bwMode="auto">
          <a:xfrm>
            <a:off x="1516088" y="5333926"/>
            <a:ext cx="5904655" cy="13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58" y="0"/>
              </a:cxn>
            </a:cxnLst>
            <a:rect l="0" t="0" r="r" b="b"/>
            <a:pathLst>
              <a:path w="4458" h="1">
                <a:moveTo>
                  <a:pt x="0" y="0"/>
                </a:moveTo>
                <a:lnTo>
                  <a:pt x="4458" y="0"/>
                </a:lnTo>
              </a:path>
            </a:pathLst>
          </a:custGeom>
          <a:noFill/>
          <a:ln w="28575" cmpd="sng">
            <a:solidFill>
              <a:sysClr val="windowText" lastClr="0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Oval 55"/>
          <p:cNvSpPr>
            <a:spLocks noChangeArrowheads="1"/>
          </p:cNvSpPr>
          <p:nvPr/>
        </p:nvSpPr>
        <p:spPr bwMode="auto">
          <a:xfrm flipV="1">
            <a:off x="2938887" y="5265737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Oval 55"/>
          <p:cNvSpPr>
            <a:spLocks noChangeArrowheads="1"/>
          </p:cNvSpPr>
          <p:nvPr/>
        </p:nvSpPr>
        <p:spPr bwMode="auto">
          <a:xfrm flipV="1">
            <a:off x="4582930" y="5265737"/>
            <a:ext cx="144463" cy="144463"/>
          </a:xfrm>
          <a:prstGeom prst="ellipse">
            <a:avLst/>
          </a:prstGeom>
          <a:solidFill>
            <a:sysClr val="windowText" lastClr="000000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Freeform 97"/>
          <p:cNvSpPr>
            <a:spLocks/>
          </p:cNvSpPr>
          <p:nvPr/>
        </p:nvSpPr>
        <p:spPr bwMode="auto">
          <a:xfrm>
            <a:off x="1611103" y="1592075"/>
            <a:ext cx="3433388" cy="2554637"/>
          </a:xfrm>
          <a:custGeom>
            <a:avLst/>
            <a:gdLst>
              <a:gd name="connsiteX0" fmla="*/ 0 w 10000"/>
              <a:gd name="connsiteY0" fmla="*/ 0 h 10000"/>
              <a:gd name="connsiteX1" fmla="*/ 762 w 10000"/>
              <a:gd name="connsiteY1" fmla="*/ 3061 h 10000"/>
              <a:gd name="connsiteX2" fmla="*/ 1657 w 10000"/>
              <a:gd name="connsiteY2" fmla="*/ 6020 h 10000"/>
              <a:gd name="connsiteX3" fmla="*/ 3130 w 10000"/>
              <a:gd name="connsiteY3" fmla="*/ 8734 h 10000"/>
              <a:gd name="connsiteX4" fmla="*/ 4697 w 10000"/>
              <a:gd name="connsiteY4" fmla="*/ 9950 h 10000"/>
              <a:gd name="connsiteX5" fmla="*/ 6269 w 10000"/>
              <a:gd name="connsiteY5" fmla="*/ 9051 h 10000"/>
              <a:gd name="connsiteX6" fmla="*/ 8134 w 10000"/>
              <a:gd name="connsiteY6" fmla="*/ 5745 h 10000"/>
              <a:gd name="connsiteX7" fmla="*/ 10000 w 10000"/>
              <a:gd name="connsiteY7" fmla="*/ 0 h 10000"/>
              <a:gd name="connsiteX0" fmla="*/ 0 w 9238"/>
              <a:gd name="connsiteY0" fmla="*/ 3061 h 10000"/>
              <a:gd name="connsiteX1" fmla="*/ 895 w 9238"/>
              <a:gd name="connsiteY1" fmla="*/ 6020 h 10000"/>
              <a:gd name="connsiteX2" fmla="*/ 2368 w 9238"/>
              <a:gd name="connsiteY2" fmla="*/ 8734 h 10000"/>
              <a:gd name="connsiteX3" fmla="*/ 3935 w 9238"/>
              <a:gd name="connsiteY3" fmla="*/ 9950 h 10000"/>
              <a:gd name="connsiteX4" fmla="*/ 5507 w 9238"/>
              <a:gd name="connsiteY4" fmla="*/ 9051 h 10000"/>
              <a:gd name="connsiteX5" fmla="*/ 7372 w 9238"/>
              <a:gd name="connsiteY5" fmla="*/ 5745 h 10000"/>
              <a:gd name="connsiteX6" fmla="*/ 9238 w 9238"/>
              <a:gd name="connsiteY6" fmla="*/ 0 h 10000"/>
              <a:gd name="connsiteX0" fmla="*/ 0 w 10879"/>
              <a:gd name="connsiteY0" fmla="*/ 5705 h 12644"/>
              <a:gd name="connsiteX1" fmla="*/ 969 w 10879"/>
              <a:gd name="connsiteY1" fmla="*/ 8664 h 12644"/>
              <a:gd name="connsiteX2" fmla="*/ 2563 w 10879"/>
              <a:gd name="connsiteY2" fmla="*/ 11378 h 12644"/>
              <a:gd name="connsiteX3" fmla="*/ 4260 w 10879"/>
              <a:gd name="connsiteY3" fmla="*/ 12594 h 12644"/>
              <a:gd name="connsiteX4" fmla="*/ 5961 w 10879"/>
              <a:gd name="connsiteY4" fmla="*/ 11695 h 12644"/>
              <a:gd name="connsiteX5" fmla="*/ 7980 w 10879"/>
              <a:gd name="connsiteY5" fmla="*/ 8389 h 12644"/>
              <a:gd name="connsiteX6" fmla="*/ 10879 w 10879"/>
              <a:gd name="connsiteY6" fmla="*/ 0 h 12644"/>
              <a:gd name="connsiteX0" fmla="*/ 0 w 10879"/>
              <a:gd name="connsiteY0" fmla="*/ 5705 h 12644"/>
              <a:gd name="connsiteX1" fmla="*/ 969 w 10879"/>
              <a:gd name="connsiteY1" fmla="*/ 8664 h 12644"/>
              <a:gd name="connsiteX2" fmla="*/ 2563 w 10879"/>
              <a:gd name="connsiteY2" fmla="*/ 11378 h 12644"/>
              <a:gd name="connsiteX3" fmla="*/ 4260 w 10879"/>
              <a:gd name="connsiteY3" fmla="*/ 12594 h 12644"/>
              <a:gd name="connsiteX4" fmla="*/ 5961 w 10879"/>
              <a:gd name="connsiteY4" fmla="*/ 11695 h 12644"/>
              <a:gd name="connsiteX5" fmla="*/ 7980 w 10879"/>
              <a:gd name="connsiteY5" fmla="*/ 8389 h 12644"/>
              <a:gd name="connsiteX6" fmla="*/ 9738 w 10879"/>
              <a:gd name="connsiteY6" fmla="*/ 3399 h 12644"/>
              <a:gd name="connsiteX7" fmla="*/ 10879 w 10879"/>
              <a:gd name="connsiteY7" fmla="*/ 0 h 12644"/>
              <a:gd name="connsiteX0" fmla="*/ 0 w 10879"/>
              <a:gd name="connsiteY0" fmla="*/ 6460 h 13399"/>
              <a:gd name="connsiteX1" fmla="*/ 969 w 10879"/>
              <a:gd name="connsiteY1" fmla="*/ 9419 h 13399"/>
              <a:gd name="connsiteX2" fmla="*/ 2563 w 10879"/>
              <a:gd name="connsiteY2" fmla="*/ 12133 h 13399"/>
              <a:gd name="connsiteX3" fmla="*/ 4260 w 10879"/>
              <a:gd name="connsiteY3" fmla="*/ 13349 h 13399"/>
              <a:gd name="connsiteX4" fmla="*/ 5961 w 10879"/>
              <a:gd name="connsiteY4" fmla="*/ 12450 h 13399"/>
              <a:gd name="connsiteX5" fmla="*/ 7980 w 10879"/>
              <a:gd name="connsiteY5" fmla="*/ 9144 h 13399"/>
              <a:gd name="connsiteX6" fmla="*/ 9738 w 10879"/>
              <a:gd name="connsiteY6" fmla="*/ 4154 h 13399"/>
              <a:gd name="connsiteX7" fmla="*/ 10879 w 10879"/>
              <a:gd name="connsiteY7" fmla="*/ 0 h 13399"/>
              <a:gd name="connsiteX0" fmla="*/ 0 w 10879"/>
              <a:gd name="connsiteY0" fmla="*/ 6460 h 13399"/>
              <a:gd name="connsiteX1" fmla="*/ 969 w 10879"/>
              <a:gd name="connsiteY1" fmla="*/ 9419 h 13399"/>
              <a:gd name="connsiteX2" fmla="*/ 2563 w 10879"/>
              <a:gd name="connsiteY2" fmla="*/ 12133 h 13399"/>
              <a:gd name="connsiteX3" fmla="*/ 4260 w 10879"/>
              <a:gd name="connsiteY3" fmla="*/ 13349 h 13399"/>
              <a:gd name="connsiteX4" fmla="*/ 5961 w 10879"/>
              <a:gd name="connsiteY4" fmla="*/ 12450 h 13399"/>
              <a:gd name="connsiteX5" fmla="*/ 7980 w 10879"/>
              <a:gd name="connsiteY5" fmla="*/ 9144 h 13399"/>
              <a:gd name="connsiteX6" fmla="*/ 9738 w 10879"/>
              <a:gd name="connsiteY6" fmla="*/ 4154 h 13399"/>
              <a:gd name="connsiteX7" fmla="*/ 10879 w 10879"/>
              <a:gd name="connsiteY7" fmla="*/ 0 h 13399"/>
              <a:gd name="connsiteX0" fmla="*/ 0 w 10879"/>
              <a:gd name="connsiteY0" fmla="*/ 6460 h 13399"/>
              <a:gd name="connsiteX1" fmla="*/ 969 w 10879"/>
              <a:gd name="connsiteY1" fmla="*/ 9419 h 13399"/>
              <a:gd name="connsiteX2" fmla="*/ 2563 w 10879"/>
              <a:gd name="connsiteY2" fmla="*/ 12133 h 13399"/>
              <a:gd name="connsiteX3" fmla="*/ 4260 w 10879"/>
              <a:gd name="connsiteY3" fmla="*/ 13349 h 13399"/>
              <a:gd name="connsiteX4" fmla="*/ 5961 w 10879"/>
              <a:gd name="connsiteY4" fmla="*/ 12450 h 13399"/>
              <a:gd name="connsiteX5" fmla="*/ 7980 w 10879"/>
              <a:gd name="connsiteY5" fmla="*/ 9144 h 13399"/>
              <a:gd name="connsiteX6" fmla="*/ 9738 w 10879"/>
              <a:gd name="connsiteY6" fmla="*/ 4154 h 13399"/>
              <a:gd name="connsiteX7" fmla="*/ 10879 w 10879"/>
              <a:gd name="connsiteY7" fmla="*/ 0 h 1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9" h="13399">
                <a:moveTo>
                  <a:pt x="0" y="6460"/>
                </a:moveTo>
                <a:cubicBezTo>
                  <a:pt x="299" y="7463"/>
                  <a:pt x="541" y="8474"/>
                  <a:pt x="969" y="9419"/>
                </a:cubicBezTo>
                <a:cubicBezTo>
                  <a:pt x="1396" y="10364"/>
                  <a:pt x="2015" y="11476"/>
                  <a:pt x="2563" y="12133"/>
                </a:cubicBezTo>
                <a:cubicBezTo>
                  <a:pt x="3111" y="12791"/>
                  <a:pt x="3696" y="13299"/>
                  <a:pt x="4260" y="13349"/>
                </a:cubicBezTo>
                <a:cubicBezTo>
                  <a:pt x="4824" y="13399"/>
                  <a:pt x="5341" y="13149"/>
                  <a:pt x="5961" y="12450"/>
                </a:cubicBezTo>
                <a:cubicBezTo>
                  <a:pt x="6582" y="11750"/>
                  <a:pt x="7351" y="10527"/>
                  <a:pt x="7980" y="9144"/>
                </a:cubicBezTo>
                <a:cubicBezTo>
                  <a:pt x="8610" y="7761"/>
                  <a:pt x="9255" y="5678"/>
                  <a:pt x="9738" y="4154"/>
                </a:cubicBezTo>
                <a:cubicBezTo>
                  <a:pt x="10221" y="2630"/>
                  <a:pt x="10674" y="606"/>
                  <a:pt x="10879" y="0"/>
                </a:cubicBezTo>
              </a:path>
            </a:pathLst>
          </a:custGeom>
          <a:noFill/>
          <a:ln w="28575" cap="flat" cmpd="sng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Oval 55"/>
          <p:cNvSpPr>
            <a:spLocks noChangeArrowheads="1"/>
          </p:cNvSpPr>
          <p:nvPr/>
        </p:nvSpPr>
        <p:spPr bwMode="auto">
          <a:xfrm flipV="1">
            <a:off x="2942425" y="4072224"/>
            <a:ext cx="144463" cy="144463"/>
          </a:xfrm>
          <a:prstGeom prst="ellipse">
            <a:avLst/>
          </a:prstGeom>
          <a:solidFill>
            <a:srgbClr val="3366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0" name="Rett linje 139"/>
          <p:cNvCxnSpPr/>
          <p:nvPr/>
        </p:nvCxnSpPr>
        <p:spPr>
          <a:xfrm rot="5400000">
            <a:off x="3216970" y="3885516"/>
            <a:ext cx="28800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</a:ln>
          <a:effectLst/>
        </p:spPr>
      </p:cxnSp>
      <p:sp>
        <p:nvSpPr>
          <p:cNvPr id="141" name="Oval 55"/>
          <p:cNvSpPr>
            <a:spLocks noChangeArrowheads="1"/>
          </p:cNvSpPr>
          <p:nvPr/>
        </p:nvSpPr>
        <p:spPr bwMode="auto">
          <a:xfrm flipV="1">
            <a:off x="4582093" y="2373508"/>
            <a:ext cx="144463" cy="144463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2992770" y="4504311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Calligraphy" pitchFamily="66" charset="0"/>
              </a:rPr>
              <a:t> </a:t>
            </a:r>
            <a:endParaRPr kumimoji="0" lang="nb-NO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152400" y="3544091"/>
            <a:ext cx="18288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GB" sz="2000" b="1" i="0" dirty="0">
                <a:solidFill>
                  <a:srgbClr val="5F5F5F"/>
                </a:solidFill>
                <a:latin typeface="Arial" charset="0"/>
              </a:rPr>
              <a:t>Elementary</a:t>
            </a:r>
          </a:p>
          <a:p>
            <a:pPr lvl="0"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5F5F5F"/>
                </a:solidFill>
                <a:latin typeface="Arial" charset="0"/>
              </a:rPr>
              <a:t>diffraction-</a:t>
            </a:r>
          </a:p>
          <a:p>
            <a:pPr lvl="0" algn="ctr">
              <a:lnSpc>
                <a:spcPct val="90000"/>
              </a:lnSpc>
            </a:pPr>
            <a:r>
              <a:rPr lang="en-GB" sz="2000" b="1" i="0" dirty="0" smtClean="0">
                <a:solidFill>
                  <a:srgbClr val="5F5F5F"/>
                </a:solidFill>
                <a:latin typeface="Arial" charset="0"/>
              </a:rPr>
              <a:t>time</a:t>
            </a:r>
            <a:r>
              <a:rPr lang="en-GB" sz="2000" b="1" i="0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en-GB" sz="2000" b="1" i="0" dirty="0" smtClean="0">
                <a:solidFill>
                  <a:srgbClr val="5F5F5F"/>
                </a:solidFill>
                <a:latin typeface="Arial" charset="0"/>
              </a:rPr>
              <a:t>function</a:t>
            </a:r>
            <a:endParaRPr lang="en-GB" sz="2000" b="1" i="0" dirty="0">
              <a:solidFill>
                <a:srgbClr val="5F5F5F"/>
              </a:solidFill>
              <a:latin typeface="Arial" charset="0"/>
            </a:endParaRPr>
          </a:p>
        </p:txBody>
      </p:sp>
      <p:grpSp>
        <p:nvGrpSpPr>
          <p:cNvPr id="4" name="Group 38"/>
          <p:cNvGrpSpPr>
            <a:grpSpLocks noChangeAspect="1"/>
          </p:cNvGrpSpPr>
          <p:nvPr/>
        </p:nvGrpSpPr>
        <p:grpSpPr bwMode="auto">
          <a:xfrm>
            <a:off x="1647622" y="2029387"/>
            <a:ext cx="2749550" cy="1991360"/>
            <a:chOff x="1092" y="1227"/>
            <a:chExt cx="2165" cy="1568"/>
          </a:xfrm>
        </p:grpSpPr>
        <p:sp>
          <p:nvSpPr>
            <p:cNvPr id="150" name="Line 22"/>
            <p:cNvSpPr>
              <a:spLocks noChangeShapeType="1"/>
            </p:cNvSpPr>
            <p:nvPr/>
          </p:nvSpPr>
          <p:spPr bwMode="auto">
            <a:xfrm flipH="1" flipV="1">
              <a:off x="1247" y="1706"/>
              <a:ext cx="817" cy="1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nb-NO" sz="1600"/>
            </a:p>
          </p:txBody>
        </p:sp>
        <p:sp>
          <p:nvSpPr>
            <p:cNvPr id="151" name="Line 23"/>
            <p:cNvSpPr>
              <a:spLocks noChangeShapeType="1"/>
            </p:cNvSpPr>
            <p:nvPr/>
          </p:nvSpPr>
          <p:spPr bwMode="auto">
            <a:xfrm flipV="1">
              <a:off x="2274" y="1706"/>
              <a:ext cx="817" cy="108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nb-NO" sz="1600"/>
            </a:p>
          </p:txBody>
        </p:sp>
        <p:sp>
          <p:nvSpPr>
            <p:cNvPr id="152" name="Rectangle 24"/>
            <p:cNvSpPr>
              <a:spLocks noChangeArrowheads="1"/>
            </p:cNvSpPr>
            <p:nvPr/>
          </p:nvSpPr>
          <p:spPr bwMode="auto">
            <a:xfrm>
              <a:off x="1092" y="1227"/>
              <a:ext cx="2165" cy="727"/>
            </a:xfrm>
            <a:prstGeom prst="rect">
              <a:avLst/>
            </a:prstGeom>
            <a:noFill/>
            <a:ln w="57150" cmpd="thinThick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i="0" dirty="0" smtClean="0">
                  <a:solidFill>
                    <a:srgbClr val="003366"/>
                  </a:solidFill>
                  <a:latin typeface="Arial" charset="0"/>
                </a:rPr>
                <a:t>Time demigration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i="0" dirty="0" smtClean="0">
                  <a:solidFill>
                    <a:srgbClr val="003366"/>
                  </a:solidFill>
                  <a:latin typeface="Arial" charset="0"/>
                </a:rPr>
                <a:t>distributes contribution</a:t>
              </a:r>
              <a:endParaRPr lang="en-GB" sz="2000" i="0" dirty="0">
                <a:solidFill>
                  <a:srgbClr val="003366"/>
                </a:solidFill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2000" i="0" dirty="0" smtClean="0">
                  <a:solidFill>
                    <a:srgbClr val="003366"/>
                  </a:solidFill>
                  <a:latin typeface="Arial" charset="0"/>
                </a:rPr>
                <a:t>found in </a:t>
              </a:r>
              <a:r>
                <a:rPr lang="en-GB" sz="2000" i="0" dirty="0">
                  <a:solidFill>
                    <a:srgbClr val="003366"/>
                  </a:solidFill>
                  <a:latin typeface="Arial" charset="0"/>
                </a:rPr>
                <a:t>apex</a:t>
              </a:r>
              <a:r>
                <a:rPr lang="en-GB" sz="2000" b="1" i="0" dirty="0">
                  <a:solidFill>
                    <a:srgbClr val="003366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076172" y="3468098"/>
            <a:ext cx="5429252" cy="695326"/>
            <a:chOff x="1810" y="3013"/>
            <a:chExt cx="3420" cy="438"/>
          </a:xfrm>
        </p:grpSpPr>
        <p:sp>
          <p:nvSpPr>
            <p:cNvPr id="155" name="Oval 17"/>
            <p:cNvSpPr>
              <a:spLocks noChangeArrowheads="1"/>
            </p:cNvSpPr>
            <p:nvPr/>
          </p:nvSpPr>
          <p:spPr bwMode="auto">
            <a:xfrm>
              <a:off x="4048" y="3205"/>
              <a:ext cx="91" cy="91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 i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56" name="Line 10"/>
            <p:cNvSpPr>
              <a:spLocks noChangeShapeType="1"/>
            </p:cNvSpPr>
            <p:nvPr/>
          </p:nvSpPr>
          <p:spPr bwMode="auto">
            <a:xfrm flipH="1">
              <a:off x="1810" y="3253"/>
              <a:ext cx="2239" cy="198"/>
            </a:xfrm>
            <a:custGeom>
              <a:avLst/>
              <a:gdLst>
                <a:gd name="T0" fmla="*/ 0 w 1290"/>
                <a:gd name="T1" fmla="*/ 0 h 740"/>
                <a:gd name="T2" fmla="*/ 1290 w 1290"/>
                <a:gd name="T3" fmla="*/ 740 h 740"/>
                <a:gd name="T4" fmla="*/ 0 60000 65536"/>
                <a:gd name="T5" fmla="*/ 0 60000 65536"/>
                <a:gd name="T6" fmla="*/ 0 w 1290"/>
                <a:gd name="T7" fmla="*/ 0 h 740"/>
                <a:gd name="T8" fmla="*/ 1290 w 1290"/>
                <a:gd name="T9" fmla="*/ 740 h 7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90" h="740">
                  <a:moveTo>
                    <a:pt x="0" y="0"/>
                  </a:moveTo>
                  <a:lnTo>
                    <a:pt x="1290" y="740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7" name="Text Box 12"/>
            <p:cNvSpPr txBox="1">
              <a:spLocks noChangeArrowheads="1"/>
            </p:cNvSpPr>
            <p:nvPr/>
          </p:nvSpPr>
          <p:spPr bwMode="auto">
            <a:xfrm>
              <a:off x="4209" y="3013"/>
              <a:ext cx="1021" cy="23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b-NO" i="0" dirty="0" err="1">
                  <a:solidFill>
                    <a:srgbClr val="336699"/>
                  </a:solidFill>
                  <a:latin typeface="Arial" charset="0"/>
                </a:rPr>
                <a:t>Get</a:t>
              </a:r>
              <a:r>
                <a:rPr lang="nb-NO" i="0" dirty="0">
                  <a:solidFill>
                    <a:srgbClr val="336699"/>
                  </a:solidFill>
                  <a:latin typeface="Arial" charset="0"/>
                </a:rPr>
                <a:t> </a:t>
              </a:r>
              <a:r>
                <a:rPr lang="nb-NO" i="0" dirty="0" smtClean="0">
                  <a:solidFill>
                    <a:srgbClr val="336699"/>
                  </a:solidFill>
                  <a:latin typeface="Arial" charset="0"/>
                </a:rPr>
                <a:t>amplitude</a:t>
              </a:r>
            </a:p>
          </p:txBody>
        </p:sp>
      </p:grp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Time </a:t>
            </a:r>
            <a:r>
              <a:rPr lang="nb-NO" dirty="0" err="1" smtClean="0"/>
              <a:t>demigration</a:t>
            </a:r>
            <a:endParaRPr lang="nb-NO" dirty="0"/>
          </a:p>
        </p:txBody>
      </p:sp>
      <p:sp>
        <p:nvSpPr>
          <p:cNvPr id="160" name="Plassholder for bunntekst 1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  <p:sp>
        <p:nvSpPr>
          <p:cNvPr id="76" name="Rektangel 75"/>
          <p:cNvSpPr/>
          <p:nvPr/>
        </p:nvSpPr>
        <p:spPr>
          <a:xfrm>
            <a:off x="4667016" y="3239291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T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8"/>
              </a:rPr>
              <a:t>D</a:t>
            </a:r>
            <a:endParaRPr kumimoji="0" lang="nb-NO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Rektangel 78"/>
          <p:cNvSpPr/>
          <p:nvPr/>
        </p:nvSpPr>
        <p:spPr>
          <a:xfrm>
            <a:off x="6629400" y="4037691"/>
            <a:ext cx="1277914" cy="2862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i="0" dirty="0" smtClean="0">
                <a:solidFill>
                  <a:srgbClr val="003366"/>
                </a:solidFill>
                <a:latin typeface="Arial" charset="0"/>
              </a:rPr>
              <a:t>Migrated data</a:t>
            </a:r>
          </a:p>
        </p:txBody>
      </p:sp>
      <p:sp>
        <p:nvSpPr>
          <p:cNvPr id="61" name="Rektangel 60"/>
          <p:cNvSpPr/>
          <p:nvPr/>
        </p:nvSpPr>
        <p:spPr>
          <a:xfrm>
            <a:off x="3744191" y="5507182"/>
            <a:ext cx="1851789" cy="92333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GB" i="0" dirty="0" smtClean="0"/>
              <a:t>Source-receiver</a:t>
            </a:r>
          </a:p>
          <a:p>
            <a:pPr algn="ctr"/>
            <a:r>
              <a:rPr lang="en-GB" i="0" dirty="0"/>
              <a:t>m</a:t>
            </a:r>
            <a:r>
              <a:rPr lang="en-GB" i="0" dirty="0" smtClean="0"/>
              <a:t>idpoint</a:t>
            </a:r>
          </a:p>
          <a:p>
            <a:pPr algn="ctr"/>
            <a:r>
              <a:rPr lang="en-GB" i="0" dirty="0" smtClean="0"/>
              <a:t>location</a:t>
            </a:r>
            <a:endParaRPr lang="nb-NO" dirty="0"/>
          </a:p>
        </p:txBody>
      </p:sp>
      <p:sp>
        <p:nvSpPr>
          <p:cNvPr id="62" name="Rektangel 61"/>
          <p:cNvSpPr/>
          <p:nvPr/>
        </p:nvSpPr>
        <p:spPr>
          <a:xfrm>
            <a:off x="2230582" y="5507182"/>
            <a:ext cx="1556836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/>
            <a:r>
              <a:rPr lang="en-GB" i="0" dirty="0" smtClean="0"/>
              <a:t>Image-gather</a:t>
            </a:r>
          </a:p>
          <a:p>
            <a:pPr algn="ctr"/>
            <a:r>
              <a:rPr lang="en-GB" i="0" dirty="0" smtClean="0"/>
              <a:t>location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Time migration/</a:t>
            </a:r>
            <a:r>
              <a:rPr lang="en-GB" dirty="0" err="1" smtClean="0"/>
              <a:t>demigration</a:t>
            </a:r>
            <a:endParaRPr lang="en-GB" dirty="0" smtClean="0"/>
          </a:p>
        </p:txBody>
      </p:sp>
      <p:sp>
        <p:nvSpPr>
          <p:cNvPr id="2416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28775"/>
            <a:ext cx="8077200" cy="4457700"/>
          </a:xfrm>
        </p:spPr>
        <p:txBody>
          <a:bodyPr/>
          <a:lstStyle/>
          <a:p>
            <a:pPr eaLnBrk="1" hangingPunct="1"/>
            <a:r>
              <a:rPr lang="en-GB" dirty="0" smtClean="0"/>
              <a:t>Input and output traces are in </a:t>
            </a:r>
            <a:r>
              <a:rPr lang="en-GB" b="1" dirty="0" smtClean="0"/>
              <a:t>TIME</a:t>
            </a:r>
            <a:endParaRPr lang="en-GB" dirty="0" smtClean="0"/>
          </a:p>
          <a:p>
            <a:pPr eaLnBrk="1" hangingPunct="1"/>
            <a:r>
              <a:rPr lang="en-GB" dirty="0" smtClean="0"/>
              <a:t>A </a:t>
            </a:r>
            <a:r>
              <a:rPr lang="en-GB" i="1" dirty="0" smtClean="0"/>
              <a:t>time-migration velocity model</a:t>
            </a:r>
            <a:r>
              <a:rPr lang="en-GB" dirty="0" smtClean="0"/>
              <a:t> is needed as input, e.g.,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Time migration yields useful images only if the lateral velocity variation is small or moderate</a:t>
            </a:r>
          </a:p>
          <a:p>
            <a:pPr eaLnBrk="1" hangingPunct="1"/>
            <a:r>
              <a:rPr lang="en-GB" dirty="0" smtClean="0"/>
              <a:t>Diffraction-time function must be single valued</a:t>
            </a:r>
          </a:p>
        </p:txBody>
      </p:sp>
      <p:sp>
        <p:nvSpPr>
          <p:cNvPr id="2416646" name="Rectangle 6"/>
          <p:cNvSpPr>
            <a:spLocks noChangeArrowheads="1"/>
          </p:cNvSpPr>
          <p:nvPr/>
        </p:nvSpPr>
        <p:spPr bwMode="auto">
          <a:xfrm>
            <a:off x="1755324" y="3284713"/>
            <a:ext cx="7236276" cy="1200329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i="0" dirty="0" smtClean="0">
                <a:solidFill>
                  <a:srgbClr val="003366"/>
                </a:solidFill>
                <a:latin typeface="Arial" charset="0"/>
              </a:rPr>
              <a:t>V</a:t>
            </a:r>
            <a:r>
              <a:rPr lang="en-GB" sz="2800" i="0" baseline="30000" dirty="0" smtClean="0">
                <a:solidFill>
                  <a:srgbClr val="003366"/>
                </a:solidFill>
                <a:latin typeface="Arial" charset="0"/>
              </a:rPr>
              <a:t>M</a:t>
            </a:r>
            <a:r>
              <a:rPr lang="en-GB" sz="2800" i="0" baseline="-25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(m, </a:t>
            </a:r>
            <a:r>
              <a:rPr lang="en-GB" sz="2400" i="0" dirty="0" smtClean="0">
                <a:solidFill>
                  <a:srgbClr val="003366"/>
                </a:solidFill>
                <a:latin typeface="Symbol" pitchFamily="18" charset="2"/>
              </a:rPr>
              <a:t>t</a:t>
            </a: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),	migration velocity	</a:t>
            </a:r>
          </a:p>
          <a:p>
            <a:pPr>
              <a:lnSpc>
                <a:spcPct val="90000"/>
              </a:lnSpc>
            </a:pPr>
            <a:r>
              <a:rPr lang="en-GB" sz="2800" b="1" i="0" dirty="0" smtClean="0">
                <a:solidFill>
                  <a:srgbClr val="003366"/>
                </a:solidFill>
                <a:latin typeface="Arial" charset="0"/>
              </a:rPr>
              <a:t>S</a:t>
            </a:r>
            <a:r>
              <a:rPr lang="en-GB" sz="2800" i="0" baseline="30000" dirty="0" smtClean="0">
                <a:solidFill>
                  <a:srgbClr val="003366"/>
                </a:solidFill>
                <a:latin typeface="Arial" charset="0"/>
              </a:rPr>
              <a:t>M</a:t>
            </a:r>
            <a:r>
              <a:rPr lang="en-GB" sz="2800" i="0" baseline="-2500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(</a:t>
            </a:r>
            <a:r>
              <a:rPr lang="en-GB" sz="2400" b="1" i="0" dirty="0">
                <a:solidFill>
                  <a:srgbClr val="003366"/>
                </a:solidFill>
                <a:latin typeface="Arial" charset="0"/>
              </a:rPr>
              <a:t>m</a:t>
            </a: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GB" sz="2400" i="0" dirty="0">
                <a:solidFill>
                  <a:srgbClr val="003366"/>
                </a:solidFill>
                <a:latin typeface="Symbol" pitchFamily="18" charset="2"/>
              </a:rPr>
              <a:t>t</a:t>
            </a: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),	time-migration matrix</a:t>
            </a:r>
          </a:p>
          <a:p>
            <a:pPr>
              <a:lnSpc>
                <a:spcPct val="90000"/>
              </a:lnSpc>
            </a:pPr>
            <a:r>
              <a:rPr lang="en-GB" sz="2400" i="0" dirty="0">
                <a:solidFill>
                  <a:srgbClr val="003366"/>
                </a:solidFill>
                <a:latin typeface="Arial" charset="0"/>
              </a:rPr>
              <a:t>	</a:t>
            </a:r>
            <a:r>
              <a:rPr lang="en-GB" sz="2400" i="0" dirty="0" smtClean="0">
                <a:solidFill>
                  <a:srgbClr val="003366"/>
                </a:solidFill>
                <a:latin typeface="Arial" charset="0"/>
              </a:rPr>
              <a:t>	(describes the time-migration ellipse)  </a:t>
            </a:r>
            <a:endParaRPr lang="en-GB" sz="2400" i="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Iversen et al., ROSE meeting, Trondheim, 23-24 April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46" grpId="0"/>
    </p:bldLst>
  </p:timing>
</p:sld>
</file>

<file path=ppt/theme/theme1.xml><?xml version="1.0" encoding="utf-8"?>
<a:theme xmlns:a="http://schemas.openxmlformats.org/drawingml/2006/main" name="3_Capsules">
  <a:themeElements>
    <a:clrScheme name="3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3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3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lide master">
  <a:themeElements>
    <a:clrScheme name="3_Slide mast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3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Slide mast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lide master">
  <a:themeElements>
    <a:clrScheme name="3_Slide mast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3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Slide mast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lide master">
  <a:themeElements>
    <a:clrScheme name="3_Slide mast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3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Slide mast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lide master">
  <a:themeElements>
    <a:clrScheme name="3_Slide mast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3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Slide mast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lide master">
  <a:themeElements>
    <a:clrScheme name="3_Slide mast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3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Slide mast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lide mast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lide mast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Lofoten versjon 3_HG</Template>
  <TotalTime>30522</TotalTime>
  <Words>1183</Words>
  <Application>Microsoft Office PowerPoint</Application>
  <PresentationFormat>On-screen Show (4:3)</PresentationFormat>
  <Paragraphs>356</Paragraphs>
  <Slides>33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3_Capsules</vt:lpstr>
      <vt:lpstr>Default Design</vt:lpstr>
      <vt:lpstr>3_Slide master</vt:lpstr>
      <vt:lpstr>4_Slide master</vt:lpstr>
      <vt:lpstr>5_Slide master</vt:lpstr>
      <vt:lpstr>1_Default Design</vt:lpstr>
      <vt:lpstr>6_Slide master</vt:lpstr>
      <vt:lpstr>7_Slide master</vt:lpstr>
      <vt:lpstr>Kinematic time migration and demigration of reflections in prestack seismic data</vt:lpstr>
      <vt:lpstr>Contents</vt:lpstr>
      <vt:lpstr>Seismic data domains and processes</vt:lpstr>
      <vt:lpstr>Reverse processes</vt:lpstr>
      <vt:lpstr>Kinematic mapping between the domains</vt:lpstr>
      <vt:lpstr>Slide 6</vt:lpstr>
      <vt:lpstr>Time migration</vt:lpstr>
      <vt:lpstr>Time demigration</vt:lpstr>
      <vt:lpstr>Time migration/demigration</vt:lpstr>
      <vt:lpstr>Kinematic time migration and demigration</vt:lpstr>
      <vt:lpstr>Lateral coordinates</vt:lpstr>
      <vt:lpstr>Diffraction-time function TD(h,a,m,t) </vt:lpstr>
      <vt:lpstr>Kinematic time demigration</vt:lpstr>
      <vt:lpstr>Kinematic time migration</vt:lpstr>
      <vt:lpstr>Common reflection surface (CRS)</vt:lpstr>
      <vt:lpstr>Reflection-time parameters at finite offsets</vt:lpstr>
      <vt:lpstr>Reflection-time parameters at zero offset (standard CRS parameters)</vt:lpstr>
      <vt:lpstr>Basic conditions for kinematic time migration/demigration</vt:lpstr>
      <vt:lpstr>  Time-migration velocities  ↕  normal-moveout velocities</vt:lpstr>
      <vt:lpstr>Slide 20</vt:lpstr>
      <vt:lpstr>Slide 21</vt:lpstr>
      <vt:lpstr>Numerical example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Concluding remarks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Einar Iversen</dc:creator>
  <cp:lastModifiedBy>mlan</cp:lastModifiedBy>
  <cp:revision>87</cp:revision>
  <cp:lastPrinted>1601-01-01T00:00:00Z</cp:lastPrinted>
  <dcterms:created xsi:type="dcterms:W3CDTF">1601-01-01T00:00:00Z</dcterms:created>
  <dcterms:modified xsi:type="dcterms:W3CDTF">2012-04-24T12:22:33Z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