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99" r:id="rId2"/>
    <p:sldId id="668" r:id="rId3"/>
    <p:sldId id="686" r:id="rId4"/>
    <p:sldId id="663" r:id="rId5"/>
    <p:sldId id="688" r:id="rId6"/>
    <p:sldId id="690" r:id="rId7"/>
    <p:sldId id="674" r:id="rId8"/>
    <p:sldId id="676" r:id="rId9"/>
    <p:sldId id="677" r:id="rId10"/>
    <p:sldId id="678" r:id="rId11"/>
    <p:sldId id="675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54" r:id="rId20"/>
    <p:sldId id="673" r:id="rId21"/>
    <p:sldId id="672" r:id="rId22"/>
  </p:sldIdLst>
  <p:sldSz cx="9144000" cy="6858000" type="screen4x3"/>
  <p:notesSz cx="6794500" cy="100076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00"/>
    <a:srgbClr val="FF9900"/>
    <a:srgbClr val="FF0000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2526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52975"/>
            <a:ext cx="5435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182112-E834-449E-A5C6-8988BDB1D93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F2B9-9785-4EBF-88DE-5D246F6F10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664F-C074-4615-8746-DD972EC9E24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1871-6681-42A9-B689-01F0DBB1FF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D9AC1-6EEA-4899-BF00-4CF92B0DBB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08C9-5CDC-4D8A-9090-A75C1853239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9BC3-492F-412E-B1B9-29583033AC3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5A2-85A5-40BE-BCB9-FE10B2D7D29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CD384-2ECF-43EC-B65C-6F068914A5B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8666-95B3-43C2-8EF7-0858AC91CD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E38D-CE02-4930-8BFA-B30CE42FB8B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8035-050B-41CC-A462-4318E714C69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AB29-C1EB-46E7-B7AE-D1E3F0272C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5E64-999B-4A40-8139-EFFD4CE6DC9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94A0-0586-4F31-8AC3-A4B0F3F04A5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CC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BD439-C978-4CC7-8CCA-002A8EF4216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jpeg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7"/>
          <p:cNvSpPr txBox="1">
            <a:spLocks noChangeArrowheads="1"/>
          </p:cNvSpPr>
          <p:nvPr/>
        </p:nvSpPr>
        <p:spPr bwMode="auto">
          <a:xfrm>
            <a:off x="4067175" y="6308725"/>
            <a:ext cx="474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 i="1"/>
              <a:t>by M. Landrø, NTNU and P. Hatchell, Shell</a:t>
            </a:r>
            <a:endParaRPr lang="en-US" b="1" i="1"/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85750" y="357188"/>
            <a:ext cx="90011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541" tIns="131082" rIns="65541" bIns="131082"/>
          <a:lstStyle/>
          <a:p>
            <a:pPr algn="ctr"/>
            <a:r>
              <a:rPr lang="nb-NO" sz="3600" b="1">
                <a:cs typeface="Times New Roman" pitchFamily="18" charset="0"/>
              </a:rPr>
              <a:t>Normal modes revisited – some field observations</a:t>
            </a:r>
            <a:endParaRPr lang="nb-NO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nb-NO"/>
              <a:t/>
            </a:r>
            <a:br>
              <a:rPr lang="nb-NO"/>
            </a:br>
            <a:endParaRPr lang="nb-NO"/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/>
          <a:srcRect l="32683" t="15750" r="44878" b="55264"/>
          <a:stretch>
            <a:fillRect/>
          </a:stretch>
        </p:blipFill>
        <p:spPr bwMode="auto">
          <a:xfrm>
            <a:off x="179388" y="1773238"/>
            <a:ext cx="5976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/>
          <a:srcRect l="18854" t="25500" r="15544" b="25317"/>
          <a:stretch>
            <a:fillRect/>
          </a:stretch>
        </p:blipFill>
        <p:spPr bwMode="auto">
          <a:xfrm>
            <a:off x="179388" y="3479800"/>
            <a:ext cx="597693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300788" y="2133600"/>
            <a:ext cx="2663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/>
              <a:t>Interference noise, recorded by Rig Master; 1989</a:t>
            </a:r>
            <a:endParaRPr lang="en-US" sz="1600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6300788" y="3933825"/>
            <a:ext cx="284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/>
              <a:t>Modeling by Pekeris; 1948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725487"/>
          </a:xfrm>
        </p:spPr>
        <p:txBody>
          <a:bodyPr/>
          <a:lstStyle/>
          <a:p>
            <a:r>
              <a:rPr lang="nb-NO" sz="3200" b="1" smtClean="0"/>
              <a:t>The refracted wave</a:t>
            </a:r>
            <a:endParaRPr lang="en-US" sz="3200" b="1" smtClean="0"/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000125" y="4714875"/>
          <a:ext cx="3071813" cy="1366838"/>
        </p:xfrm>
        <a:graphic>
          <a:graphicData uri="http://schemas.openxmlformats.org/presentationml/2006/ole">
            <p:oleObj spid="_x0000_s50180" name="Equation" r:id="rId3" imgW="1562100" imgH="698500" progId="Equation.3">
              <p:embed/>
            </p:oleObj>
          </a:graphicData>
        </a:graphic>
      </p:graphicFrame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286375" y="4714875"/>
          <a:ext cx="3240088" cy="1316038"/>
        </p:xfrm>
        <a:graphic>
          <a:graphicData uri="http://schemas.openxmlformats.org/presentationml/2006/ole">
            <p:oleObj spid="_x0000_s50182" name="Equation" r:id="rId4" imgW="1218671" imgH="495085" progId="Equation.3">
              <p:embed/>
            </p:oleObj>
          </a:graphicData>
        </a:graphic>
      </p:graphicFrame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571500" y="3286125"/>
            <a:ext cx="746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This wave is close to monochromatic – can we estimate the frequency? </a:t>
            </a:r>
            <a:endParaRPr lang="en-US"/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642938" y="3857625"/>
            <a:ext cx="7221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Assuming a phase velocity close to that of the second layer, we find from the period equation: </a:t>
            </a:r>
            <a:endParaRPr lang="en-US"/>
          </a:p>
        </p:txBody>
      </p:sp>
      <p:grpSp>
        <p:nvGrpSpPr>
          <p:cNvPr id="50188" name="Group 11"/>
          <p:cNvGrpSpPr>
            <a:grpSpLocks/>
          </p:cNvGrpSpPr>
          <p:nvPr/>
        </p:nvGrpSpPr>
        <p:grpSpPr bwMode="auto">
          <a:xfrm>
            <a:off x="642938" y="1071563"/>
            <a:ext cx="7572375" cy="2143125"/>
            <a:chOff x="1214414" y="1071546"/>
            <a:chExt cx="6286544" cy="1928826"/>
          </a:xfrm>
        </p:grpSpPr>
        <p:pic>
          <p:nvPicPr>
            <p:cNvPr id="50190" name="Picture 8"/>
            <p:cNvPicPr>
              <a:picLocks noChangeAspect="1" noChangeArrowheads="1"/>
            </p:cNvPicPr>
            <p:nvPr/>
          </p:nvPicPr>
          <p:blipFill>
            <a:blip r:embed="rId5"/>
            <a:srcRect l="18854" t="25500" r="15544" b="25317"/>
            <a:stretch>
              <a:fillRect/>
            </a:stretch>
          </p:blipFill>
          <p:spPr bwMode="auto">
            <a:xfrm>
              <a:off x="1214414" y="1071546"/>
              <a:ext cx="6286544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214414" y="1500174"/>
              <a:ext cx="3285608" cy="107157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</p:grpSp>
      <p:sp>
        <p:nvSpPr>
          <p:cNvPr id="50189" name="TextBox 12"/>
          <p:cNvSpPr txBox="1">
            <a:spLocks noChangeArrowheads="1"/>
          </p:cNvSpPr>
          <p:nvPr/>
        </p:nvSpPr>
        <p:spPr bwMode="auto">
          <a:xfrm>
            <a:off x="4429125" y="5072063"/>
            <a:ext cx="60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/>
              <a:t>=&gt;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774700"/>
          </a:xfrm>
        </p:spPr>
        <p:txBody>
          <a:bodyPr/>
          <a:lstStyle/>
          <a:p>
            <a:r>
              <a:rPr lang="nb-NO" sz="3200" b="1" smtClean="0"/>
              <a:t>Data acquisition</a:t>
            </a:r>
            <a:endParaRPr lang="en-US" sz="3200" b="1" smtClean="0"/>
          </a:p>
        </p:txBody>
      </p:sp>
      <p:pic>
        <p:nvPicPr>
          <p:cNvPr id="55298" name="Picture 4" descr="fig1"/>
          <p:cNvPicPr>
            <a:picLocks noChangeAspect="1" noChangeArrowheads="1"/>
          </p:cNvPicPr>
          <p:nvPr/>
        </p:nvPicPr>
        <p:blipFill>
          <a:blip r:embed="rId2"/>
          <a:srcRect t="47884"/>
          <a:stretch>
            <a:fillRect/>
          </a:stretch>
        </p:blipFill>
        <p:spPr bwMode="auto">
          <a:xfrm>
            <a:off x="142875" y="1228725"/>
            <a:ext cx="5029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3357563"/>
            <a:ext cx="5937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5286375" y="1360488"/>
            <a:ext cx="36782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Data acquired by M/V Rig Master February 1989 in the Ekofisk area, North Sea. Part of the ”Marine Seismic Noise” project performed by Seres in 1989. </a:t>
            </a:r>
            <a:endParaRPr lang="en-US"/>
          </a:p>
        </p:txBody>
      </p:sp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i="1"/>
              <a:t>Ref.: Seismic interference noise recorded by M/V Rig Master, by M. Landrø and S. Vaage, 1989</a:t>
            </a:r>
            <a:endParaRPr lang="en-US" i="1"/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6143625" y="3500438"/>
            <a:ext cx="269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113 records of the mid-streamer trace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9" name="Rectangle 2"/>
          <p:cNvSpPr>
            <a:spLocks noGrp="1" noChangeArrowheads="1"/>
          </p:cNvSpPr>
          <p:nvPr>
            <p:ph type="title"/>
          </p:nvPr>
        </p:nvSpPr>
        <p:spPr>
          <a:xfrm>
            <a:off x="-442913" y="115888"/>
            <a:ext cx="8301038" cy="696912"/>
          </a:xfrm>
        </p:spPr>
        <p:txBody>
          <a:bodyPr/>
          <a:lstStyle/>
          <a:p>
            <a:r>
              <a:rPr lang="nb-NO" sz="3200" b="1" smtClean="0"/>
              <a:t>Refraction wave =&gt; estimates of </a:t>
            </a:r>
            <a:r>
              <a:rPr lang="nb-NO" smtClean="0"/>
              <a:t> </a:t>
            </a:r>
            <a:endParaRPr lang="en-US" smtClean="0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932363" y="836613"/>
            <a:ext cx="3708400" cy="1227137"/>
            <a:chOff x="3107" y="527"/>
            <a:chExt cx="2336" cy="773"/>
          </a:xfrm>
        </p:grpSpPr>
        <p:pic>
          <p:nvPicPr>
            <p:cNvPr id="51240" name="Picture 5" descr="fig4"/>
            <p:cNvPicPr>
              <a:picLocks noChangeAspect="1" noChangeArrowheads="1"/>
            </p:cNvPicPr>
            <p:nvPr/>
          </p:nvPicPr>
          <p:blipFill>
            <a:blip r:embed="rId3"/>
            <a:srcRect l="21545" t="34019" r="37025" b="38924"/>
            <a:stretch>
              <a:fillRect/>
            </a:stretch>
          </p:blipFill>
          <p:spPr bwMode="auto">
            <a:xfrm>
              <a:off x="3288" y="527"/>
              <a:ext cx="215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1" name="Rectangle 6"/>
            <p:cNvSpPr>
              <a:spLocks noChangeArrowheads="1"/>
            </p:cNvSpPr>
            <p:nvPr/>
          </p:nvSpPr>
          <p:spPr bwMode="auto">
            <a:xfrm>
              <a:off x="3334" y="709"/>
              <a:ext cx="1147" cy="321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2" name="Line 7"/>
            <p:cNvSpPr>
              <a:spLocks noChangeShapeType="1"/>
            </p:cNvSpPr>
            <p:nvPr/>
          </p:nvSpPr>
          <p:spPr bwMode="auto">
            <a:xfrm flipH="1">
              <a:off x="3107" y="1026"/>
              <a:ext cx="257" cy="27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1231" name="Rectangle 15"/>
          <p:cNvSpPr>
            <a:spLocks noChangeArrowheads="1"/>
          </p:cNvSpPr>
          <p:nvPr/>
        </p:nvSpPr>
        <p:spPr bwMode="auto">
          <a:xfrm>
            <a:off x="0" y="2432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32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4" name="Object 24"/>
          <p:cNvGraphicFramePr>
            <a:graphicFrameLocks noChangeAspect="1"/>
          </p:cNvGraphicFramePr>
          <p:nvPr/>
        </p:nvGraphicFramePr>
        <p:xfrm>
          <a:off x="6948488" y="165100"/>
          <a:ext cx="609600" cy="674688"/>
        </p:xfrm>
        <a:graphic>
          <a:graphicData uri="http://schemas.openxmlformats.org/presentationml/2006/ole">
            <p:oleObj spid="_x0000_s51224" name="Equation" r:id="rId4" imgW="177569" imgH="202936" progId="Equation.3">
              <p:embed/>
            </p:oleObj>
          </a:graphicData>
        </a:graphic>
      </p:graphicFrame>
      <p:sp>
        <p:nvSpPr>
          <p:cNvPr id="51233" name="Text Box 26"/>
          <p:cNvSpPr txBox="1">
            <a:spLocks noChangeArrowheads="1"/>
          </p:cNvSpPr>
          <p:nvPr/>
        </p:nvSpPr>
        <p:spPr bwMode="auto">
          <a:xfrm>
            <a:off x="250825" y="6381750"/>
            <a:ext cx="855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/>
              <a:t>Low frequencies see ”deeper” into earth =&gt; velocity decrease with frequency</a:t>
            </a:r>
            <a:endParaRPr lang="en-US" b="1"/>
          </a:p>
        </p:txBody>
      </p:sp>
      <p:grpSp>
        <p:nvGrpSpPr>
          <p:cNvPr id="51234" name="Group 31"/>
          <p:cNvGrpSpPr>
            <a:grpSpLocks/>
          </p:cNvGrpSpPr>
          <p:nvPr/>
        </p:nvGrpSpPr>
        <p:grpSpPr bwMode="auto">
          <a:xfrm>
            <a:off x="395288" y="2060575"/>
            <a:ext cx="8245475" cy="4240213"/>
            <a:chOff x="249" y="1298"/>
            <a:chExt cx="5194" cy="2671"/>
          </a:xfrm>
        </p:grpSpPr>
        <p:pic>
          <p:nvPicPr>
            <p:cNvPr id="51235" name="Picture 4" descr="fig3"/>
            <p:cNvPicPr>
              <a:picLocks noChangeAspect="1" noChangeArrowheads="1"/>
            </p:cNvPicPr>
            <p:nvPr/>
          </p:nvPicPr>
          <p:blipFill>
            <a:blip r:embed="rId5"/>
            <a:srcRect l="3368" t="9242"/>
            <a:stretch>
              <a:fillRect/>
            </a:stretch>
          </p:blipFill>
          <p:spPr bwMode="auto">
            <a:xfrm>
              <a:off x="249" y="1298"/>
              <a:ext cx="5194" cy="2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36" name="Text Box 20"/>
            <p:cNvSpPr txBox="1">
              <a:spLocks noChangeArrowheads="1"/>
            </p:cNvSpPr>
            <p:nvPr/>
          </p:nvSpPr>
          <p:spPr bwMode="auto">
            <a:xfrm>
              <a:off x="657" y="1344"/>
              <a:ext cx="879" cy="204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9 Hz; 1778 m/s</a:t>
              </a:r>
              <a:endParaRPr lang="en-US" sz="1400"/>
            </a:p>
          </p:txBody>
        </p:sp>
        <p:sp>
          <p:nvSpPr>
            <p:cNvPr id="51237" name="Text Box 21"/>
            <p:cNvSpPr txBox="1">
              <a:spLocks noChangeArrowheads="1"/>
            </p:cNvSpPr>
            <p:nvPr/>
          </p:nvSpPr>
          <p:spPr bwMode="auto">
            <a:xfrm>
              <a:off x="1474" y="2931"/>
              <a:ext cx="941" cy="204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28 Hz; 1752 m/s</a:t>
              </a:r>
              <a:endParaRPr lang="en-US" sz="1400"/>
            </a:p>
          </p:txBody>
        </p:sp>
        <p:sp>
          <p:nvSpPr>
            <p:cNvPr id="51238" name="Text Box 22"/>
            <p:cNvSpPr txBox="1">
              <a:spLocks noChangeArrowheads="1"/>
            </p:cNvSpPr>
            <p:nvPr/>
          </p:nvSpPr>
          <p:spPr bwMode="auto">
            <a:xfrm>
              <a:off x="2517" y="3158"/>
              <a:ext cx="941" cy="204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49 Hz; 1716 m/s</a:t>
              </a:r>
              <a:endParaRPr lang="en-US" sz="1400"/>
            </a:p>
          </p:txBody>
        </p:sp>
        <p:sp>
          <p:nvSpPr>
            <p:cNvPr id="51239" name="Text Box 23"/>
            <p:cNvSpPr txBox="1">
              <a:spLocks noChangeArrowheads="1"/>
            </p:cNvSpPr>
            <p:nvPr/>
          </p:nvSpPr>
          <p:spPr bwMode="auto">
            <a:xfrm>
              <a:off x="3515" y="3249"/>
              <a:ext cx="941" cy="204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400"/>
                <a:t>71 Hz; 1705 m/s</a:t>
              </a:r>
              <a:endParaRPr lang="en-US" sz="1400"/>
            </a:p>
          </p:txBody>
        </p:sp>
        <p:graphicFrame>
          <p:nvGraphicFramePr>
            <p:cNvPr id="51228" name="Object 28"/>
            <p:cNvGraphicFramePr>
              <a:graphicFrameLocks noChangeAspect="1"/>
            </p:cNvGraphicFramePr>
            <p:nvPr/>
          </p:nvGraphicFramePr>
          <p:xfrm>
            <a:off x="3878" y="2069"/>
            <a:ext cx="1134" cy="461"/>
          </p:xfrm>
          <a:graphic>
            <a:graphicData uri="http://schemas.openxmlformats.org/presentationml/2006/ole">
              <p:oleObj spid="_x0000_s51228" name="Equation" r:id="rId6" imgW="1218671" imgH="495085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09588"/>
          </a:xfrm>
        </p:spPr>
        <p:txBody>
          <a:bodyPr/>
          <a:lstStyle/>
          <a:p>
            <a:r>
              <a:rPr lang="nb-NO" sz="3200" b="1" smtClean="0"/>
              <a:t>Comparing traveltimes</a:t>
            </a:r>
            <a:endParaRPr lang="en-US" sz="3200" b="1" smtClean="0"/>
          </a:p>
        </p:txBody>
      </p:sp>
      <p:sp>
        <p:nvSpPr>
          <p:cNvPr id="53263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356100" y="4437063"/>
          <a:ext cx="581025" cy="428625"/>
        </p:xfrm>
        <a:graphic>
          <a:graphicData uri="http://schemas.openxmlformats.org/presentationml/2006/ole">
            <p:oleObj spid="_x0000_s53253" name="Equation" r:id="rId3" imgW="583947" imgH="431613" progId="Equation.3">
              <p:embed/>
            </p:oleObj>
          </a:graphicData>
        </a:graphic>
      </p:graphicFrame>
      <p:sp>
        <p:nvSpPr>
          <p:cNvPr id="53264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4284663" y="3860800"/>
          <a:ext cx="574675" cy="496888"/>
        </p:xfrm>
        <a:graphic>
          <a:graphicData uri="http://schemas.openxmlformats.org/presentationml/2006/ole">
            <p:oleObj spid="_x0000_s53255" name="Equation" r:id="rId4" imgW="495085" imgH="431613" progId="Equation.3">
              <p:embed/>
            </p:oleObj>
          </a:graphicData>
        </a:graphic>
      </p:graphicFrame>
      <p:sp>
        <p:nvSpPr>
          <p:cNvPr id="53265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851275" y="5013325"/>
          <a:ext cx="1457325" cy="428625"/>
        </p:xfrm>
        <a:graphic>
          <a:graphicData uri="http://schemas.openxmlformats.org/presentationml/2006/ole">
            <p:oleObj spid="_x0000_s53257" name="Equation" r:id="rId5" imgW="1459866" imgH="431613" progId="Equation.3">
              <p:embed/>
            </p:oleObj>
          </a:graphicData>
        </a:graphic>
      </p:graphicFrame>
      <p:sp>
        <p:nvSpPr>
          <p:cNvPr id="53266" name="Rectangle 1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3779838" y="5516563"/>
          <a:ext cx="1476375" cy="495300"/>
        </p:xfrm>
        <a:graphic>
          <a:graphicData uri="http://schemas.openxmlformats.org/presentationml/2006/ole">
            <p:oleObj spid="_x0000_s53259" name="Equation" r:id="rId6" imgW="1473200" imgH="495300" progId="Equation.3">
              <p:embed/>
            </p:oleObj>
          </a:graphicData>
        </a:graphic>
      </p:graphicFrame>
      <p:sp>
        <p:nvSpPr>
          <p:cNvPr id="53267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3995738" y="6165850"/>
          <a:ext cx="1247775" cy="228600"/>
        </p:xfrm>
        <a:graphic>
          <a:graphicData uri="http://schemas.openxmlformats.org/presentationml/2006/ole">
            <p:oleObj spid="_x0000_s53261" name="Equation" r:id="rId7" imgW="1244600" imgH="228600" progId="Equation.3">
              <p:embed/>
            </p:oleObj>
          </a:graphicData>
        </a:graphic>
      </p:graphicFrame>
      <p:pic>
        <p:nvPicPr>
          <p:cNvPr id="53268" name="Picture 15" descr="fig4"/>
          <p:cNvPicPr>
            <a:picLocks noChangeAspect="1" noChangeArrowheads="1"/>
          </p:cNvPicPr>
          <p:nvPr/>
        </p:nvPicPr>
        <p:blipFill>
          <a:blip r:embed="rId8"/>
          <a:srcRect l="19009" t="66309" r="2490" b="-1193"/>
          <a:stretch>
            <a:fillRect/>
          </a:stretch>
        </p:blipFill>
        <p:spPr bwMode="auto">
          <a:xfrm>
            <a:off x="323850" y="1052513"/>
            <a:ext cx="8280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9" name="Text Box 16"/>
          <p:cNvSpPr txBox="1">
            <a:spLocks noChangeArrowheads="1"/>
          </p:cNvSpPr>
          <p:nvPr/>
        </p:nvSpPr>
        <p:spPr bwMode="auto">
          <a:xfrm>
            <a:off x="323850" y="3933825"/>
            <a:ext cx="33083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Direct wave thorugh water: </a:t>
            </a:r>
          </a:p>
          <a:p>
            <a:endParaRPr lang="nb-NO"/>
          </a:p>
          <a:p>
            <a:r>
              <a:rPr lang="nb-NO"/>
              <a:t>Arrival of critical reflections:</a:t>
            </a:r>
          </a:p>
          <a:p>
            <a:endParaRPr lang="nb-NO"/>
          </a:p>
          <a:p>
            <a:r>
              <a:rPr lang="nb-NO"/>
              <a:t>Duration of water wave: </a:t>
            </a:r>
          </a:p>
          <a:p>
            <a:endParaRPr lang="nb-NO"/>
          </a:p>
          <a:p>
            <a:r>
              <a:rPr lang="nb-NO"/>
              <a:t>Refracted wave: </a:t>
            </a:r>
          </a:p>
          <a:p>
            <a:endParaRPr lang="nb-NO"/>
          </a:p>
          <a:p>
            <a:r>
              <a:rPr lang="nb-NO"/>
              <a:t>Duration of interference noise: </a:t>
            </a:r>
          </a:p>
          <a:p>
            <a:endParaRPr lang="nb-NO"/>
          </a:p>
          <a:p>
            <a:endParaRPr lang="en-US"/>
          </a:p>
        </p:txBody>
      </p:sp>
      <p:sp>
        <p:nvSpPr>
          <p:cNvPr id="53270" name="Line 17"/>
          <p:cNvSpPr>
            <a:spLocks noChangeShapeType="1"/>
          </p:cNvSpPr>
          <p:nvPr/>
        </p:nvSpPr>
        <p:spPr bwMode="auto">
          <a:xfrm>
            <a:off x="3276600" y="1052513"/>
            <a:ext cx="12239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53271" name="Line 18"/>
          <p:cNvSpPr>
            <a:spLocks noChangeShapeType="1"/>
          </p:cNvSpPr>
          <p:nvPr/>
        </p:nvSpPr>
        <p:spPr bwMode="auto">
          <a:xfrm>
            <a:off x="2195513" y="1484313"/>
            <a:ext cx="1079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53272" name="Text Box 19"/>
          <p:cNvSpPr txBox="1">
            <a:spLocks noChangeArrowheads="1"/>
          </p:cNvSpPr>
          <p:nvPr/>
        </p:nvSpPr>
        <p:spPr bwMode="auto">
          <a:xfrm>
            <a:off x="3203575" y="765175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Water wave</a:t>
            </a:r>
            <a:endParaRPr lang="en-US"/>
          </a:p>
        </p:txBody>
      </p:sp>
      <p:sp>
        <p:nvSpPr>
          <p:cNvPr id="53273" name="Text Box 20"/>
          <p:cNvSpPr txBox="1">
            <a:spLocks noChangeArrowheads="1"/>
          </p:cNvSpPr>
          <p:nvPr/>
        </p:nvSpPr>
        <p:spPr bwMode="auto">
          <a:xfrm>
            <a:off x="2195513" y="119062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refracted</a:t>
            </a:r>
            <a:endParaRPr lang="en-US"/>
          </a:p>
        </p:txBody>
      </p:sp>
      <p:sp>
        <p:nvSpPr>
          <p:cNvPr id="53274" name="Line 21"/>
          <p:cNvSpPr>
            <a:spLocks noChangeShapeType="1"/>
          </p:cNvSpPr>
          <p:nvPr/>
        </p:nvSpPr>
        <p:spPr bwMode="auto">
          <a:xfrm>
            <a:off x="2268538" y="3068638"/>
            <a:ext cx="2305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732588" y="1341438"/>
          <a:ext cx="1655762" cy="409575"/>
        </p:xfrm>
        <a:graphic>
          <a:graphicData uri="http://schemas.openxmlformats.org/presentationml/2006/ole">
            <p:oleObj spid="_x0000_s54277" name="Equation" r:id="rId3" imgW="1040948" imgH="253890" progId="Equation.3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5580063" y="2133600"/>
          <a:ext cx="1944687" cy="525463"/>
        </p:xfrm>
        <a:graphic>
          <a:graphicData uri="http://schemas.openxmlformats.org/presentationml/2006/ole">
            <p:oleObj spid="_x0000_s54279" name="Equation" r:id="rId4" imgW="1511300" imgH="406400" progId="Equation.3">
              <p:embed/>
            </p:oleObj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132138" y="2852738"/>
          <a:ext cx="1246187" cy="576262"/>
        </p:xfrm>
        <a:graphic>
          <a:graphicData uri="http://schemas.openxmlformats.org/presentationml/2006/ole">
            <p:oleObj spid="_x0000_s54281" name="Equation" r:id="rId5" imgW="888840" imgH="406080" progId="Equation.3">
              <p:embed/>
            </p:oleObj>
          </a:graphicData>
        </a:graphic>
      </p:graphicFrame>
      <p:pic>
        <p:nvPicPr>
          <p:cNvPr id="54315" name="Picture 13" descr="f_nmodes_4"/>
          <p:cNvPicPr>
            <a:picLocks noChangeAspect="1" noChangeArrowheads="1"/>
          </p:cNvPicPr>
          <p:nvPr/>
        </p:nvPicPr>
        <p:blipFill>
          <a:blip r:embed="rId6"/>
          <a:srcRect l="6049" t="2592" r="6531"/>
          <a:stretch>
            <a:fillRect/>
          </a:stretch>
        </p:blipFill>
        <p:spPr bwMode="auto">
          <a:xfrm>
            <a:off x="323850" y="3500438"/>
            <a:ext cx="51847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16" name="Text Box 14"/>
          <p:cNvSpPr txBox="1">
            <a:spLocks noChangeArrowheads="1"/>
          </p:cNvSpPr>
          <p:nvPr/>
        </p:nvSpPr>
        <p:spPr bwMode="auto">
          <a:xfrm>
            <a:off x="395288" y="188913"/>
            <a:ext cx="8097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/>
              <a:t>Simple raytracing considerations – water wave</a:t>
            </a:r>
            <a:endParaRPr lang="en-US" sz="2800" b="1"/>
          </a:p>
        </p:txBody>
      </p:sp>
      <p:grpSp>
        <p:nvGrpSpPr>
          <p:cNvPr id="54317" name="Group 15"/>
          <p:cNvGrpSpPr>
            <a:grpSpLocks noChangeAspect="1"/>
          </p:cNvGrpSpPr>
          <p:nvPr/>
        </p:nvGrpSpPr>
        <p:grpSpPr bwMode="auto">
          <a:xfrm>
            <a:off x="323850" y="765175"/>
            <a:ext cx="6192838" cy="1241425"/>
            <a:chOff x="2281" y="7961"/>
            <a:chExt cx="10766" cy="2130"/>
          </a:xfrm>
        </p:grpSpPr>
        <p:sp>
          <p:nvSpPr>
            <p:cNvPr id="54327" name="AutoShape 16"/>
            <p:cNvSpPr>
              <a:spLocks noChangeAspect="1" noChangeArrowheads="1"/>
            </p:cNvSpPr>
            <p:nvPr/>
          </p:nvSpPr>
          <p:spPr bwMode="auto">
            <a:xfrm>
              <a:off x="2281" y="7961"/>
              <a:ext cx="10766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28" name="Group 17"/>
            <p:cNvGrpSpPr>
              <a:grpSpLocks/>
            </p:cNvGrpSpPr>
            <p:nvPr/>
          </p:nvGrpSpPr>
          <p:grpSpPr bwMode="auto">
            <a:xfrm>
              <a:off x="2751" y="8542"/>
              <a:ext cx="10296" cy="1549"/>
              <a:chOff x="567" y="663"/>
              <a:chExt cx="4491" cy="726"/>
            </a:xfrm>
          </p:grpSpPr>
          <p:grpSp>
            <p:nvGrpSpPr>
              <p:cNvPr id="54337" name="Group 18"/>
              <p:cNvGrpSpPr>
                <a:grpSpLocks/>
              </p:cNvGrpSpPr>
              <p:nvPr/>
            </p:nvGrpSpPr>
            <p:grpSpPr bwMode="auto">
              <a:xfrm>
                <a:off x="567" y="663"/>
                <a:ext cx="4491" cy="726"/>
                <a:chOff x="567" y="663"/>
                <a:chExt cx="4491" cy="726"/>
              </a:xfrm>
            </p:grpSpPr>
            <p:sp>
              <p:nvSpPr>
                <p:cNvPr id="54339" name="Rectangle 19"/>
                <p:cNvSpPr>
                  <a:spLocks noChangeArrowheads="1"/>
                </p:cNvSpPr>
                <p:nvPr/>
              </p:nvSpPr>
              <p:spPr bwMode="auto">
                <a:xfrm>
                  <a:off x="567" y="663"/>
                  <a:ext cx="4491" cy="72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340" name="Line 20"/>
                <p:cNvSpPr>
                  <a:spLocks noChangeShapeType="1"/>
                </p:cNvSpPr>
                <p:nvPr/>
              </p:nvSpPr>
              <p:spPr bwMode="auto">
                <a:xfrm>
                  <a:off x="567" y="663"/>
                  <a:ext cx="2268" cy="7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4341" name="Line 21"/>
                <p:cNvSpPr>
                  <a:spLocks noChangeShapeType="1"/>
                </p:cNvSpPr>
                <p:nvPr/>
              </p:nvSpPr>
              <p:spPr bwMode="auto">
                <a:xfrm>
                  <a:off x="567" y="663"/>
                  <a:ext cx="998" cy="7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43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565" y="663"/>
                  <a:ext cx="1270" cy="7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4343" name="Line 23"/>
                <p:cNvSpPr>
                  <a:spLocks noChangeShapeType="1"/>
                </p:cNvSpPr>
                <p:nvPr/>
              </p:nvSpPr>
              <p:spPr bwMode="auto">
                <a:xfrm>
                  <a:off x="2835" y="663"/>
                  <a:ext cx="1134" cy="7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43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969" y="663"/>
                  <a:ext cx="1088" cy="7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54338" name="Line 25"/>
              <p:cNvSpPr>
                <a:spLocks noChangeShapeType="1"/>
              </p:cNvSpPr>
              <p:nvPr/>
            </p:nvSpPr>
            <p:spPr bwMode="auto">
              <a:xfrm flipV="1">
                <a:off x="2835" y="663"/>
                <a:ext cx="2222" cy="7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54329" name="Text Box 26"/>
            <p:cNvSpPr txBox="1">
              <a:spLocks noChangeArrowheads="1"/>
            </p:cNvSpPr>
            <p:nvPr/>
          </p:nvSpPr>
          <p:spPr bwMode="auto">
            <a:xfrm>
              <a:off x="4413" y="8832"/>
              <a:ext cx="975" cy="52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915" tIns="35458" rIns="70915" bIns="35458"/>
            <a:lstStyle/>
            <a:p>
              <a:r>
                <a:rPr lang="en-US" sz="1400">
                  <a:solidFill>
                    <a:srgbClr val="000000"/>
                  </a:solidFill>
                </a:rPr>
                <a:t>n=1</a:t>
              </a:r>
              <a:endParaRPr lang="en-US"/>
            </a:p>
          </p:txBody>
        </p:sp>
        <p:sp>
          <p:nvSpPr>
            <p:cNvPr id="54330" name="Text Box 27"/>
            <p:cNvSpPr txBox="1">
              <a:spLocks noChangeArrowheads="1"/>
            </p:cNvSpPr>
            <p:nvPr/>
          </p:nvSpPr>
          <p:spPr bwMode="auto">
            <a:xfrm>
              <a:off x="6598" y="8832"/>
              <a:ext cx="1069" cy="52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0915" tIns="35458" rIns="70915" bIns="35458"/>
            <a:lstStyle/>
            <a:p>
              <a:r>
                <a:rPr lang="en-US" sz="1400">
                  <a:solidFill>
                    <a:srgbClr val="000000"/>
                  </a:solidFill>
                </a:rPr>
                <a:t>n=2</a:t>
              </a:r>
              <a:endParaRPr lang="en-US"/>
            </a:p>
          </p:txBody>
        </p:sp>
        <p:sp>
          <p:nvSpPr>
            <p:cNvPr id="54331" name="Text Box 28"/>
            <p:cNvSpPr txBox="1">
              <a:spLocks noChangeArrowheads="1"/>
            </p:cNvSpPr>
            <p:nvPr/>
          </p:nvSpPr>
          <p:spPr bwMode="auto">
            <a:xfrm>
              <a:off x="2281" y="8870"/>
              <a:ext cx="486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915" tIns="35458" rIns="70915" bIns="35458"/>
            <a:lstStyle/>
            <a:p>
              <a:r>
                <a:rPr lang="en-US" b="1">
                  <a:solidFill>
                    <a:srgbClr val="000000"/>
                  </a:solidFill>
                </a:rPr>
                <a:t>z</a:t>
              </a:r>
              <a:endParaRPr lang="en-US"/>
            </a:p>
          </p:txBody>
        </p:sp>
        <p:sp>
          <p:nvSpPr>
            <p:cNvPr id="54332" name="Text Box 29"/>
            <p:cNvSpPr txBox="1">
              <a:spLocks noChangeArrowheads="1"/>
            </p:cNvSpPr>
            <p:nvPr/>
          </p:nvSpPr>
          <p:spPr bwMode="auto">
            <a:xfrm>
              <a:off x="7639" y="7961"/>
              <a:ext cx="511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915" tIns="35458" rIns="70915" bIns="35458"/>
            <a:lstStyle/>
            <a:p>
              <a:r>
                <a:rPr lang="en-US" b="1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sp>
          <p:nvSpPr>
            <p:cNvPr id="54333" name="Line 30"/>
            <p:cNvSpPr>
              <a:spLocks noChangeShapeType="1"/>
            </p:cNvSpPr>
            <p:nvPr/>
          </p:nvSpPr>
          <p:spPr bwMode="auto">
            <a:xfrm>
              <a:off x="8053" y="8347"/>
              <a:ext cx="49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4334" name="Line 31"/>
            <p:cNvSpPr>
              <a:spLocks noChangeShapeType="1"/>
            </p:cNvSpPr>
            <p:nvPr/>
          </p:nvSpPr>
          <p:spPr bwMode="auto">
            <a:xfrm flipH="1">
              <a:off x="2751" y="8347"/>
              <a:ext cx="48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4335" name="Line 32"/>
            <p:cNvSpPr>
              <a:spLocks noChangeShapeType="1"/>
            </p:cNvSpPr>
            <p:nvPr/>
          </p:nvSpPr>
          <p:spPr bwMode="auto">
            <a:xfrm flipV="1">
              <a:off x="2542" y="8542"/>
              <a:ext cx="0" cy="4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4336" name="Line 33"/>
            <p:cNvSpPr>
              <a:spLocks noChangeShapeType="1"/>
            </p:cNvSpPr>
            <p:nvPr/>
          </p:nvSpPr>
          <p:spPr bwMode="auto">
            <a:xfrm>
              <a:off x="2542" y="9412"/>
              <a:ext cx="0" cy="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4318" name="Text Box 34"/>
          <p:cNvSpPr txBox="1">
            <a:spLocks noChangeArrowheads="1"/>
          </p:cNvSpPr>
          <p:nvPr/>
        </p:nvSpPr>
        <p:spPr bwMode="auto">
          <a:xfrm>
            <a:off x="0" y="2276475"/>
            <a:ext cx="498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Characteristic frequency between two bounces:</a:t>
            </a:r>
            <a:endParaRPr lang="en-US"/>
          </a:p>
        </p:txBody>
      </p:sp>
      <p:sp>
        <p:nvSpPr>
          <p:cNvPr id="54319" name="Text Box 35"/>
          <p:cNvSpPr txBox="1">
            <a:spLocks noChangeArrowheads="1"/>
          </p:cNvSpPr>
          <p:nvPr/>
        </p:nvSpPr>
        <p:spPr bwMode="auto">
          <a:xfrm>
            <a:off x="323850" y="2924175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Assuming that x &gt;&gt; z: </a:t>
            </a:r>
            <a:endParaRPr lang="en-US"/>
          </a:p>
        </p:txBody>
      </p:sp>
      <p:sp>
        <p:nvSpPr>
          <p:cNvPr id="54320" name="Text Box 37"/>
          <p:cNvSpPr txBox="1">
            <a:spLocks noChangeArrowheads="1"/>
          </p:cNvSpPr>
          <p:nvPr/>
        </p:nvSpPr>
        <p:spPr bwMode="auto">
          <a:xfrm>
            <a:off x="4716463" y="2924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1" name="Rectangle 4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322" name="Rectangle 43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314" name="Object 42"/>
          <p:cNvGraphicFramePr>
            <a:graphicFrameLocks noChangeAspect="1"/>
          </p:cNvGraphicFramePr>
          <p:nvPr/>
        </p:nvGraphicFramePr>
        <p:xfrm>
          <a:off x="5292725" y="2852738"/>
          <a:ext cx="720725" cy="608012"/>
        </p:xfrm>
        <a:graphic>
          <a:graphicData uri="http://schemas.openxmlformats.org/presentationml/2006/ole">
            <p:oleObj spid="_x0000_s54314" name="Equation" r:id="rId7" imgW="482391" imgH="406224" progId="Equation.3">
              <p:embed/>
            </p:oleObj>
          </a:graphicData>
        </a:graphic>
      </p:graphicFrame>
      <p:sp>
        <p:nvSpPr>
          <p:cNvPr id="54323" name="Text Box 44"/>
          <p:cNvSpPr txBox="1">
            <a:spLocks noChangeArrowheads="1"/>
          </p:cNvSpPr>
          <p:nvPr/>
        </p:nvSpPr>
        <p:spPr bwMode="auto">
          <a:xfrm>
            <a:off x="4583113" y="29241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and</a:t>
            </a:r>
            <a:endParaRPr lang="en-US"/>
          </a:p>
        </p:txBody>
      </p:sp>
      <p:pic>
        <p:nvPicPr>
          <p:cNvPr id="54324" name="Picture 45" descr="fig4"/>
          <p:cNvPicPr>
            <a:picLocks noChangeAspect="1" noChangeArrowheads="1"/>
          </p:cNvPicPr>
          <p:nvPr/>
        </p:nvPicPr>
        <p:blipFill>
          <a:blip r:embed="rId8"/>
          <a:srcRect l="44940" t="67194" r="35931" b="9268"/>
          <a:stretch>
            <a:fillRect/>
          </a:stretch>
        </p:blipFill>
        <p:spPr bwMode="auto">
          <a:xfrm>
            <a:off x="5580063" y="3500438"/>
            <a:ext cx="2663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25" name="Picture 46"/>
          <p:cNvPicPr>
            <a:picLocks noChangeAspect="1" noChangeArrowheads="1"/>
          </p:cNvPicPr>
          <p:nvPr/>
        </p:nvPicPr>
        <p:blipFill>
          <a:blip r:embed="rId9"/>
          <a:srcRect l="55219" t="28499" r="15544" b="25317"/>
          <a:stretch>
            <a:fillRect/>
          </a:stretch>
        </p:blipFill>
        <p:spPr bwMode="auto">
          <a:xfrm>
            <a:off x="5580063" y="4724400"/>
            <a:ext cx="2663825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26" name="Text Box 47"/>
          <p:cNvSpPr txBox="1">
            <a:spLocks noChangeArrowheads="1"/>
          </p:cNvSpPr>
          <p:nvPr/>
        </p:nvSpPr>
        <p:spPr bwMode="auto">
          <a:xfrm>
            <a:off x="395288" y="6308725"/>
            <a:ext cx="835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b="1"/>
              <a:t>Frequency content of water wave decreases with increasing recording time</a:t>
            </a:r>
            <a:endParaRPr lang="en-US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57188" y="71438"/>
            <a:ext cx="8229600" cy="703262"/>
          </a:xfrm>
        </p:spPr>
        <p:txBody>
          <a:bodyPr/>
          <a:lstStyle/>
          <a:p>
            <a:r>
              <a:rPr lang="nb-NO" sz="3200" b="1" smtClean="0"/>
              <a:t>Observation of normal modes</a:t>
            </a:r>
          </a:p>
        </p:txBody>
      </p:sp>
      <p:pic>
        <p:nvPicPr>
          <p:cNvPr id="57346" name="Picture 2" descr="dispersion_1725"/>
          <p:cNvPicPr>
            <a:picLocks noChangeAspect="1" noChangeArrowheads="1"/>
          </p:cNvPicPr>
          <p:nvPr/>
        </p:nvPicPr>
        <p:blipFill>
          <a:blip r:embed="rId2"/>
          <a:srcRect l="4819" r="7253"/>
          <a:stretch>
            <a:fillRect/>
          </a:stretch>
        </p:blipFill>
        <p:spPr bwMode="auto">
          <a:xfrm>
            <a:off x="285750" y="4000500"/>
            <a:ext cx="60721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fig9"/>
          <p:cNvPicPr>
            <a:picLocks noChangeAspect="1" noChangeArrowheads="1"/>
          </p:cNvPicPr>
          <p:nvPr/>
        </p:nvPicPr>
        <p:blipFill>
          <a:blip r:embed="rId3"/>
          <a:srcRect r="13310"/>
          <a:stretch>
            <a:fillRect/>
          </a:stretch>
        </p:blipFill>
        <p:spPr bwMode="auto">
          <a:xfrm>
            <a:off x="214313" y="785813"/>
            <a:ext cx="61134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6357938" y="857250"/>
            <a:ext cx="2643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4 modes interpreted – assumping that the trends represent  group velocity – hard to see phase velocity on this plot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6500813" y="4214813"/>
            <a:ext cx="25003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Modeling of 4 first modes assuming v2=1725 m/s and a density ratio of 1.8. Dots represent </a:t>
            </a:r>
            <a:r>
              <a:rPr lang="nb-NO" b="1"/>
              <a:t>group </a:t>
            </a:r>
            <a:r>
              <a:rPr lang="nb-NO"/>
              <a:t>velocity estimates from top figure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74700"/>
          </a:xfrm>
        </p:spPr>
        <p:txBody>
          <a:bodyPr/>
          <a:lstStyle/>
          <a:p>
            <a:r>
              <a:rPr lang="nb-NO" sz="3200" b="1" smtClean="0"/>
              <a:t>Effect of velocity change in layer 2 from 1700 m/s (solid) to 1800 m/s (dashed)</a:t>
            </a:r>
          </a:p>
        </p:txBody>
      </p:sp>
      <p:pic>
        <p:nvPicPr>
          <p:cNvPr id="58370" name="Picture 2" descr="dispersion_c"/>
          <p:cNvPicPr>
            <a:picLocks noChangeAspect="1" noChangeArrowheads="1"/>
          </p:cNvPicPr>
          <p:nvPr/>
        </p:nvPicPr>
        <p:blipFill>
          <a:blip r:embed="rId2"/>
          <a:srcRect l="5969" r="7060"/>
          <a:stretch>
            <a:fillRect/>
          </a:stretch>
        </p:blipFill>
        <p:spPr bwMode="auto">
          <a:xfrm>
            <a:off x="357188" y="1000125"/>
            <a:ext cx="85725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dispersion_d"/>
          <p:cNvPicPr>
            <a:picLocks noChangeAspect="1" noChangeArrowheads="1"/>
          </p:cNvPicPr>
          <p:nvPr/>
        </p:nvPicPr>
        <p:blipFill>
          <a:blip r:embed="rId2"/>
          <a:srcRect l="5095" t="4453" r="7574" b="2045"/>
          <a:stretch>
            <a:fillRect/>
          </a:stretch>
        </p:blipFill>
        <p:spPr bwMode="auto">
          <a:xfrm>
            <a:off x="214313" y="1285875"/>
            <a:ext cx="871537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74700"/>
          </a:xfrm>
        </p:spPr>
        <p:txBody>
          <a:bodyPr/>
          <a:lstStyle/>
          <a:p>
            <a:r>
              <a:rPr lang="nb-NO" sz="3200" b="1" smtClean="0"/>
              <a:t>Effect of density change in layer 2 from  1.8 (solid) to 2.2 (dashed)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dispersion_f"/>
          <p:cNvPicPr>
            <a:picLocks noChangeAspect="1" noChangeArrowheads="1"/>
          </p:cNvPicPr>
          <p:nvPr/>
        </p:nvPicPr>
        <p:blipFill>
          <a:blip r:embed="rId2"/>
          <a:srcRect l="6044" t="4546" r="7358"/>
          <a:stretch>
            <a:fillRect/>
          </a:stretch>
        </p:blipFill>
        <p:spPr bwMode="auto">
          <a:xfrm>
            <a:off x="214313" y="1428750"/>
            <a:ext cx="8786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74700"/>
          </a:xfrm>
        </p:spPr>
        <p:txBody>
          <a:bodyPr/>
          <a:lstStyle/>
          <a:p>
            <a:r>
              <a:rPr lang="nb-NO" sz="3200" b="1" smtClean="0"/>
              <a:t>Effect of changing the water depth from 75 (solid) to 300 m (dashed)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631825"/>
          </a:xfrm>
        </p:spPr>
        <p:txBody>
          <a:bodyPr/>
          <a:lstStyle/>
          <a:p>
            <a:r>
              <a:rPr lang="nb-NO" sz="3200" b="1" smtClean="0"/>
              <a:t>Conclusions</a:t>
            </a:r>
          </a:p>
        </p:txBody>
      </p:sp>
      <p:sp>
        <p:nvSpPr>
          <p:cNvPr id="61442" name="Content Placeholder 3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r>
              <a:rPr lang="nb-NO" sz="2800" b="1" smtClean="0"/>
              <a:t>4 normal modes interpreted at 13 km offset data from Ekofisk</a:t>
            </a:r>
          </a:p>
          <a:p>
            <a:r>
              <a:rPr lang="nb-NO" sz="2800" b="1" smtClean="0"/>
              <a:t>Group velocity versus frequency observations fit well with theory</a:t>
            </a:r>
          </a:p>
          <a:p>
            <a:r>
              <a:rPr lang="nb-NO" sz="2800" b="1" smtClean="0"/>
              <a:t>No clear observations of phase velocity versus frequency</a:t>
            </a:r>
          </a:p>
          <a:p>
            <a:r>
              <a:rPr lang="nb-NO" sz="2800" b="1" smtClean="0"/>
              <a:t>Frequency analysis of refraction wave shows 4 distinct peaks corresponding to slightly decreasing velocities of second layer</a:t>
            </a:r>
          </a:p>
          <a:p>
            <a:endParaRPr lang="nb-NO" sz="2800" b="1" smtClean="0"/>
          </a:p>
          <a:p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r>
              <a:rPr lang="nb-NO" sz="3200" b="1" smtClean="0"/>
              <a:t>Objective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r>
              <a:rPr lang="nb-NO" sz="2400" b="1" smtClean="0"/>
              <a:t>Improved understanding of ultrafar offset seismic signals</a:t>
            </a:r>
          </a:p>
          <a:p>
            <a:endParaRPr lang="nb-NO" sz="2400" b="1" smtClean="0"/>
          </a:p>
          <a:p>
            <a:endParaRPr lang="nb-NO" sz="2400" b="1" smtClean="0"/>
          </a:p>
          <a:p>
            <a:endParaRPr lang="nb-NO" sz="2400" b="1" smtClean="0"/>
          </a:p>
          <a:p>
            <a:r>
              <a:rPr lang="nb-NO" sz="2400" b="1" smtClean="0"/>
              <a:t>Exploit normal modes for monitoring  changes within waterlayer and first layer below seabed</a:t>
            </a:r>
          </a:p>
          <a:p>
            <a:endParaRPr lang="nb-NO" sz="2400" b="1" smtClean="0"/>
          </a:p>
          <a:p>
            <a:r>
              <a:rPr lang="nb-NO" sz="2400" b="1" smtClean="0"/>
              <a:t>Scaring effects on fish: Need to know signal characteristics versus water depth and subsurface properties</a:t>
            </a:r>
          </a:p>
        </p:txBody>
      </p:sp>
      <p:sp>
        <p:nvSpPr>
          <p:cNvPr id="18435" name="Title 4"/>
          <p:cNvSpPr>
            <a:spLocks/>
          </p:cNvSpPr>
          <p:nvPr/>
        </p:nvSpPr>
        <p:spPr bwMode="auto">
          <a:xfrm>
            <a:off x="468313" y="2349500"/>
            <a:ext cx="8229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nb-NO" sz="3200" b="1">
                <a:solidFill>
                  <a:schemeClr val="tx2"/>
                </a:solidFill>
              </a:rPr>
              <a:t>Motivation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8229600" cy="796925"/>
          </a:xfrm>
        </p:spPr>
        <p:txBody>
          <a:bodyPr/>
          <a:lstStyle/>
          <a:p>
            <a:r>
              <a:rPr lang="nb-NO" sz="2800" b="1" smtClean="0"/>
              <a:t>Future work</a:t>
            </a:r>
            <a:endParaRPr lang="en-US" sz="2800" b="1" smtClean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8207375" cy="4679950"/>
          </a:xfrm>
        </p:spPr>
        <p:txBody>
          <a:bodyPr/>
          <a:lstStyle/>
          <a:p>
            <a:pPr>
              <a:buFontTx/>
              <a:buNone/>
            </a:pPr>
            <a:endParaRPr lang="nb-NO" sz="2400" b="1" smtClean="0"/>
          </a:p>
          <a:p>
            <a:r>
              <a:rPr lang="nb-NO" sz="2400" b="1" smtClean="0"/>
              <a:t>Include field data for various water depths</a:t>
            </a:r>
          </a:p>
          <a:p>
            <a:endParaRPr lang="nb-NO" sz="2400" b="1" smtClean="0"/>
          </a:p>
          <a:p>
            <a:r>
              <a:rPr lang="nb-NO" sz="2400" b="1" smtClean="0"/>
              <a:t>Explore possibilities for 4D analysis of near seabed effects </a:t>
            </a:r>
          </a:p>
          <a:p>
            <a:endParaRPr lang="nb-NO" sz="2400" b="1" smtClean="0"/>
          </a:p>
          <a:p>
            <a:r>
              <a:rPr lang="nb-NO" sz="2400" b="1" smtClean="0"/>
              <a:t>Explore possibilities for estimating variations in water velocities (4D calibration of time shifts) </a:t>
            </a:r>
          </a:p>
          <a:p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4"/>
          <p:cNvSpPr>
            <a:spLocks noGrp="1"/>
          </p:cNvSpPr>
          <p:nvPr>
            <p:ph type="title" idx="4294967295"/>
          </p:nvPr>
        </p:nvSpPr>
        <p:spPr>
          <a:xfrm>
            <a:off x="468313" y="836613"/>
            <a:ext cx="8229600" cy="796925"/>
          </a:xfrm>
        </p:spPr>
        <p:txBody>
          <a:bodyPr/>
          <a:lstStyle/>
          <a:p>
            <a:r>
              <a:rPr lang="nb-NO" sz="3200" b="1" smtClean="0"/>
              <a:t>Acknowledgments</a:t>
            </a:r>
          </a:p>
        </p:txBody>
      </p:sp>
      <p:sp>
        <p:nvSpPr>
          <p:cNvPr id="63490" name="Content Placeholder 5"/>
          <p:cNvSpPr>
            <a:spLocks noGrp="1"/>
          </p:cNvSpPr>
          <p:nvPr>
            <p:ph idx="4294967295"/>
          </p:nvPr>
        </p:nvSpPr>
        <p:spPr>
          <a:xfrm>
            <a:off x="468313" y="2205038"/>
            <a:ext cx="8229600" cy="2009775"/>
          </a:xfrm>
        </p:spPr>
        <p:txBody>
          <a:bodyPr/>
          <a:lstStyle/>
          <a:p>
            <a:r>
              <a:rPr lang="nb-NO" sz="2400" b="1" smtClean="0"/>
              <a:t>PGS (Seres) for permission to use the data</a:t>
            </a:r>
          </a:p>
          <a:p>
            <a:pPr>
              <a:buFontTx/>
              <a:buNone/>
            </a:pPr>
            <a:endParaRPr lang="nb-NO" sz="2400" b="1" smtClean="0"/>
          </a:p>
          <a:p>
            <a:r>
              <a:rPr lang="nb-NO" sz="2400" b="1" smtClean="0"/>
              <a:t>NFR for financial support to the ROSE project at NTNU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74700"/>
          </a:xfrm>
        </p:spPr>
        <p:txBody>
          <a:bodyPr/>
          <a:lstStyle/>
          <a:p>
            <a:r>
              <a:rPr lang="nb-NO" sz="3200" b="1" smtClean="0"/>
              <a:t>Definitions used by Pekeris</a:t>
            </a:r>
          </a:p>
        </p:txBody>
      </p:sp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/>
          <a:srcRect l="18854" t="25500" r="15544" b="25317"/>
          <a:stretch>
            <a:fillRect/>
          </a:stretch>
        </p:blipFill>
        <p:spPr bwMode="auto">
          <a:xfrm>
            <a:off x="214313" y="1285875"/>
            <a:ext cx="8747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857250" y="5762625"/>
            <a:ext cx="3668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/>
              <a:t>REFRACTION WAVE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5643563" y="5762625"/>
            <a:ext cx="2582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/>
              <a:t>WATER WAVE</a:t>
            </a:r>
          </a:p>
        </p:txBody>
      </p:sp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285750" y="6215063"/>
            <a:ext cx="8643938" cy="1587"/>
            <a:chOff x="285720" y="6215082"/>
            <a:chExt cx="8643998" cy="158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5720" y="6215082"/>
              <a:ext cx="4572032" cy="158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929190" y="6215082"/>
              <a:ext cx="4000528" cy="158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 l="19833" t="43256" r="20937" b="39203"/>
          <a:stretch>
            <a:fillRect/>
          </a:stretch>
        </p:blipFill>
        <p:spPr bwMode="auto">
          <a:xfrm>
            <a:off x="0" y="939800"/>
            <a:ext cx="700087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/>
          <a:srcRect l="23560" t="25916" r="25356" b="41583"/>
          <a:stretch>
            <a:fillRect/>
          </a:stretch>
        </p:blipFill>
        <p:spPr bwMode="auto">
          <a:xfrm>
            <a:off x="714375" y="3357563"/>
            <a:ext cx="76850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50825" y="2420938"/>
            <a:ext cx="8678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Variation of NMO velocity between various surveys at Valhall is used to estimate subtle changes in water velocity: ~ 1.3 %! Such changes are important for accurate 4D time shift analysis. </a:t>
            </a:r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0" y="1857375"/>
            <a:ext cx="236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EAGE, London, 2007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8875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/>
              <a:t>Estimating subtle changes in water layer velocities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0" y="6600825"/>
            <a:ext cx="2185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cs typeface="Times New Roman" pitchFamily="18" charset="0"/>
              </a:rPr>
              <a:t>Hatchell, Wills, Landr</a:t>
            </a:r>
            <a:r>
              <a:rPr lang="en-US" sz="1000">
                <a:cs typeface="Arial" charset="0"/>
              </a:rPr>
              <a:t>ø</a:t>
            </a:r>
            <a:r>
              <a:rPr lang="en-US" sz="1000">
                <a:cs typeface="Times New Roman" pitchFamily="18" charset="0"/>
              </a:rPr>
              <a:t> EAGE, 2008</a:t>
            </a: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1093788" y="228600"/>
            <a:ext cx="6024562" cy="655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01688" eaLnBrk="0" hangingPunct="0">
              <a:spcAft>
                <a:spcPct val="15000"/>
              </a:spcAft>
            </a:pPr>
            <a:r>
              <a:rPr lang="en-US" sz="2000" b="1">
                <a:solidFill>
                  <a:srgbClr val="00006E"/>
                </a:solidFill>
                <a:cs typeface="Times New Roman" pitchFamily="18" charset="0"/>
              </a:rPr>
              <a:t>North Sea Gullfaks Field</a:t>
            </a:r>
          </a:p>
          <a:p>
            <a:pPr defTabSz="801688" eaLnBrk="0" hangingPunct="0">
              <a:spcAft>
                <a:spcPct val="15000"/>
              </a:spcAft>
            </a:pPr>
            <a:r>
              <a:rPr lang="en-US" sz="2000" b="1">
                <a:solidFill>
                  <a:srgbClr val="00006E"/>
                </a:solidFill>
                <a:cs typeface="Times New Roman" pitchFamily="18" charset="0"/>
              </a:rPr>
              <a:t>Sea water temperature - 1996</a:t>
            </a:r>
          </a:p>
        </p:txBody>
      </p:sp>
      <p:grpSp>
        <p:nvGrpSpPr>
          <p:cNvPr id="65574" name="Group 38"/>
          <p:cNvGrpSpPr>
            <a:grpSpLocks/>
          </p:cNvGrpSpPr>
          <p:nvPr/>
        </p:nvGrpSpPr>
        <p:grpSpPr bwMode="auto">
          <a:xfrm>
            <a:off x="0" y="-26988"/>
            <a:ext cx="9066213" cy="6884988"/>
            <a:chOff x="0" y="-17"/>
            <a:chExt cx="5711" cy="4337"/>
          </a:xfrm>
        </p:grpSpPr>
        <p:grpSp>
          <p:nvGrpSpPr>
            <p:cNvPr id="65538" name="Group 2"/>
            <p:cNvGrpSpPr>
              <a:grpSpLocks/>
            </p:cNvGrpSpPr>
            <p:nvPr/>
          </p:nvGrpSpPr>
          <p:grpSpPr bwMode="auto">
            <a:xfrm>
              <a:off x="0" y="1603"/>
              <a:ext cx="5711" cy="2717"/>
              <a:chOff x="1" y="864"/>
              <a:chExt cx="5711" cy="2717"/>
            </a:xfrm>
          </p:grpSpPr>
          <p:pic>
            <p:nvPicPr>
              <p:cNvPr id="65539" name="Picture 3" descr="vel_plot"/>
              <p:cNvPicPr>
                <a:picLocks noChangeAspect="1" noChangeArrowheads="1"/>
              </p:cNvPicPr>
              <p:nvPr/>
            </p:nvPicPr>
            <p:blipFill>
              <a:blip r:embed="rId2"/>
              <a:srcRect l="5969" t="12083" r="16782" b="12083"/>
              <a:stretch>
                <a:fillRect/>
              </a:stretch>
            </p:blipFill>
            <p:spPr bwMode="auto">
              <a:xfrm>
                <a:off x="354" y="1068"/>
                <a:ext cx="5358" cy="2184"/>
              </a:xfrm>
              <a:prstGeom prst="rect">
                <a:avLst/>
              </a:prstGeom>
              <a:noFill/>
            </p:spPr>
          </p:pic>
          <p:sp>
            <p:nvSpPr>
              <p:cNvPr id="65540" name="Text Box 4"/>
              <p:cNvSpPr txBox="1">
                <a:spLocks noChangeArrowheads="1"/>
              </p:cNvSpPr>
              <p:nvPr/>
            </p:nvSpPr>
            <p:spPr bwMode="auto">
              <a:xfrm rot="16200000">
                <a:off x="-607" y="2050"/>
                <a:ext cx="139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Maximum NMO Velocity (m/s)</a:t>
                </a:r>
              </a:p>
            </p:txBody>
          </p:sp>
          <p:sp>
            <p:nvSpPr>
              <p:cNvPr id="65541" name="Text Box 5"/>
              <p:cNvSpPr txBox="1">
                <a:spLocks noChangeArrowheads="1"/>
              </p:cNvSpPr>
              <p:nvPr/>
            </p:nvSpPr>
            <p:spPr bwMode="auto">
              <a:xfrm>
                <a:off x="2552" y="3408"/>
                <a:ext cx="10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Days from January 1</a:t>
                </a:r>
              </a:p>
            </p:txBody>
          </p:sp>
          <p:sp>
            <p:nvSpPr>
              <p:cNvPr id="65542" name="Text Box 6"/>
              <p:cNvSpPr txBox="1">
                <a:spLocks noChangeArrowheads="1"/>
              </p:cNvSpPr>
              <p:nvPr/>
            </p:nvSpPr>
            <p:spPr bwMode="auto">
              <a:xfrm>
                <a:off x="2112" y="864"/>
                <a:ext cx="18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Arial Unicode MS" pitchFamily="34" charset="-128"/>
                    <a:cs typeface="Times New Roman" pitchFamily="18" charset="0"/>
                  </a:rPr>
                  <a:t>Water velocity changes versus time</a:t>
                </a:r>
                <a:endParaRPr lang="en-GB" sz="1400">
                  <a:latin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65543" name="Text Box 7"/>
              <p:cNvSpPr txBox="1">
                <a:spLocks noChangeArrowheads="1"/>
              </p:cNvSpPr>
              <p:nvPr/>
            </p:nvSpPr>
            <p:spPr bwMode="auto">
              <a:xfrm>
                <a:off x="1717" y="3216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65544" name="Text Box 8"/>
              <p:cNvSpPr txBox="1">
                <a:spLocks noChangeArrowheads="1"/>
              </p:cNvSpPr>
              <p:nvPr/>
            </p:nvSpPr>
            <p:spPr bwMode="auto">
              <a:xfrm>
                <a:off x="1026" y="3216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50</a:t>
                </a:r>
              </a:p>
            </p:txBody>
          </p:sp>
          <p:sp>
            <p:nvSpPr>
              <p:cNvPr id="65545" name="Text Box 9"/>
              <p:cNvSpPr txBox="1">
                <a:spLocks noChangeArrowheads="1"/>
              </p:cNvSpPr>
              <p:nvPr/>
            </p:nvSpPr>
            <p:spPr bwMode="auto">
              <a:xfrm>
                <a:off x="336" y="3216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65546" name="Text Box 10"/>
              <p:cNvSpPr txBox="1">
                <a:spLocks noChangeArrowheads="1"/>
              </p:cNvSpPr>
              <p:nvPr/>
            </p:nvSpPr>
            <p:spPr bwMode="auto">
              <a:xfrm>
                <a:off x="3181" y="3216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200</a:t>
                </a:r>
              </a:p>
            </p:txBody>
          </p:sp>
          <p:sp>
            <p:nvSpPr>
              <p:cNvPr id="65547" name="Text Box 11"/>
              <p:cNvSpPr txBox="1">
                <a:spLocks noChangeArrowheads="1"/>
              </p:cNvSpPr>
              <p:nvPr/>
            </p:nvSpPr>
            <p:spPr bwMode="auto">
              <a:xfrm>
                <a:off x="2442" y="3216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150</a:t>
                </a:r>
              </a:p>
            </p:txBody>
          </p:sp>
          <p:sp>
            <p:nvSpPr>
              <p:cNvPr id="65548" name="Text Box 12"/>
              <p:cNvSpPr txBox="1">
                <a:spLocks noChangeArrowheads="1"/>
              </p:cNvSpPr>
              <p:nvPr/>
            </p:nvSpPr>
            <p:spPr bwMode="auto">
              <a:xfrm>
                <a:off x="4604" y="3216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300</a:t>
                </a:r>
              </a:p>
            </p:txBody>
          </p:sp>
          <p:sp>
            <p:nvSpPr>
              <p:cNvPr id="65549" name="Text Box 13"/>
              <p:cNvSpPr txBox="1">
                <a:spLocks noChangeArrowheads="1"/>
              </p:cNvSpPr>
              <p:nvPr/>
            </p:nvSpPr>
            <p:spPr bwMode="auto">
              <a:xfrm>
                <a:off x="5329" y="3216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350</a:t>
                </a:r>
              </a:p>
            </p:txBody>
          </p:sp>
          <p:sp>
            <p:nvSpPr>
              <p:cNvPr id="65550" name="Text Box 14"/>
              <p:cNvSpPr txBox="1">
                <a:spLocks noChangeArrowheads="1"/>
              </p:cNvSpPr>
              <p:nvPr/>
            </p:nvSpPr>
            <p:spPr bwMode="auto">
              <a:xfrm>
                <a:off x="3883" y="3216"/>
                <a:ext cx="2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250</a:t>
                </a:r>
              </a:p>
            </p:txBody>
          </p:sp>
          <p:sp>
            <p:nvSpPr>
              <p:cNvPr id="65551" name="Text Box 15"/>
              <p:cNvSpPr txBox="1">
                <a:spLocks noChangeArrowheads="1"/>
              </p:cNvSpPr>
              <p:nvPr/>
            </p:nvSpPr>
            <p:spPr bwMode="auto">
              <a:xfrm>
                <a:off x="96" y="3151"/>
                <a:ext cx="3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1480</a:t>
                </a:r>
              </a:p>
            </p:txBody>
          </p:sp>
          <p:sp>
            <p:nvSpPr>
              <p:cNvPr id="65552" name="Text Box 16"/>
              <p:cNvSpPr txBox="1">
                <a:spLocks noChangeArrowheads="1"/>
              </p:cNvSpPr>
              <p:nvPr/>
            </p:nvSpPr>
            <p:spPr bwMode="auto">
              <a:xfrm>
                <a:off x="104" y="2430"/>
                <a:ext cx="3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1490</a:t>
                </a:r>
              </a:p>
            </p:txBody>
          </p:sp>
          <p:sp>
            <p:nvSpPr>
              <p:cNvPr id="65553" name="Text Box 17"/>
              <p:cNvSpPr txBox="1">
                <a:spLocks noChangeArrowheads="1"/>
              </p:cNvSpPr>
              <p:nvPr/>
            </p:nvSpPr>
            <p:spPr bwMode="auto">
              <a:xfrm>
                <a:off x="96" y="1711"/>
                <a:ext cx="3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1500</a:t>
                </a:r>
              </a:p>
            </p:txBody>
          </p:sp>
          <p:sp>
            <p:nvSpPr>
              <p:cNvPr id="65554" name="Text Box 18"/>
              <p:cNvSpPr txBox="1">
                <a:spLocks noChangeArrowheads="1"/>
              </p:cNvSpPr>
              <p:nvPr/>
            </p:nvSpPr>
            <p:spPr bwMode="auto">
              <a:xfrm>
                <a:off x="104" y="996"/>
                <a:ext cx="3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1510</a:t>
                </a:r>
              </a:p>
            </p:txBody>
          </p:sp>
          <p:sp>
            <p:nvSpPr>
              <p:cNvPr id="65555" name="Line 19"/>
              <p:cNvSpPr>
                <a:spLocks noChangeShapeType="1"/>
              </p:cNvSpPr>
              <p:nvPr/>
            </p:nvSpPr>
            <p:spPr bwMode="auto">
              <a:xfrm>
                <a:off x="1296" y="2304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5556" name="Text Box 20"/>
              <p:cNvSpPr txBox="1">
                <a:spLocks noChangeArrowheads="1"/>
              </p:cNvSpPr>
              <p:nvPr/>
            </p:nvSpPr>
            <p:spPr bwMode="auto">
              <a:xfrm>
                <a:off x="864" y="2016"/>
                <a:ext cx="512" cy="3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Survey 2</a:t>
                </a:r>
              </a:p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2004</a:t>
                </a:r>
              </a:p>
            </p:txBody>
          </p:sp>
          <p:sp>
            <p:nvSpPr>
              <p:cNvPr id="65557" name="Line 21"/>
              <p:cNvSpPr>
                <a:spLocks noChangeShapeType="1"/>
              </p:cNvSpPr>
              <p:nvPr/>
            </p:nvSpPr>
            <p:spPr bwMode="auto">
              <a:xfrm>
                <a:off x="2592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5558" name="Text Box 22"/>
              <p:cNvSpPr txBox="1">
                <a:spLocks noChangeArrowheads="1"/>
              </p:cNvSpPr>
              <p:nvPr/>
            </p:nvSpPr>
            <p:spPr bwMode="auto">
              <a:xfrm>
                <a:off x="2160" y="1584"/>
                <a:ext cx="512" cy="3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Survey 3</a:t>
                </a:r>
              </a:p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2004</a:t>
                </a:r>
              </a:p>
            </p:txBody>
          </p:sp>
          <p:sp>
            <p:nvSpPr>
              <p:cNvPr id="65559" name="Line 23"/>
              <p:cNvSpPr>
                <a:spLocks noChangeShapeType="1"/>
              </p:cNvSpPr>
              <p:nvPr/>
            </p:nvSpPr>
            <p:spPr bwMode="auto">
              <a:xfrm flipH="1">
                <a:off x="4848" y="139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5560" name="Text Box 24"/>
              <p:cNvSpPr txBox="1">
                <a:spLocks noChangeArrowheads="1"/>
              </p:cNvSpPr>
              <p:nvPr/>
            </p:nvSpPr>
            <p:spPr bwMode="auto">
              <a:xfrm>
                <a:off x="4848" y="1104"/>
                <a:ext cx="512" cy="3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Survey 6</a:t>
                </a:r>
              </a:p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2005</a:t>
                </a:r>
              </a:p>
            </p:txBody>
          </p:sp>
          <p:sp>
            <p:nvSpPr>
              <p:cNvPr id="65561" name="Line 25"/>
              <p:cNvSpPr>
                <a:spLocks noChangeShapeType="1"/>
              </p:cNvSpPr>
              <p:nvPr/>
            </p:nvSpPr>
            <p:spPr bwMode="auto">
              <a:xfrm flipV="1">
                <a:off x="4128" y="2016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65562" name="Text Box 26"/>
              <p:cNvSpPr txBox="1">
                <a:spLocks noChangeArrowheads="1"/>
              </p:cNvSpPr>
              <p:nvPr/>
            </p:nvSpPr>
            <p:spPr bwMode="auto">
              <a:xfrm>
                <a:off x="3648" y="2208"/>
                <a:ext cx="512" cy="30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Survey 1</a:t>
                </a:r>
              </a:p>
              <a:p>
                <a:pPr algn="ctr"/>
                <a:r>
                  <a:rPr lang="en-GB" sz="1200">
                    <a:latin typeface="Arial Unicode MS" pitchFamily="34" charset="-128"/>
                    <a:cs typeface="Times New Roman" pitchFamily="18" charset="0"/>
                  </a:rPr>
                  <a:t>2003</a:t>
                </a:r>
              </a:p>
            </p:txBody>
          </p:sp>
        </p:grpSp>
        <p:grpSp>
          <p:nvGrpSpPr>
            <p:cNvPr id="65573" name="Group 37"/>
            <p:cNvGrpSpPr>
              <a:grpSpLocks/>
            </p:cNvGrpSpPr>
            <p:nvPr/>
          </p:nvGrpSpPr>
          <p:grpSpPr bwMode="auto">
            <a:xfrm>
              <a:off x="0" y="-17"/>
              <a:ext cx="5692" cy="1769"/>
              <a:chOff x="0" y="-17"/>
              <a:chExt cx="5692" cy="1769"/>
            </a:xfrm>
          </p:grpSpPr>
          <p:pic>
            <p:nvPicPr>
              <p:cNvPr id="65565" name="Picture 29"/>
              <p:cNvPicPr>
                <a:picLocks noChangeAspect="1" noChangeArrowheads="1"/>
              </p:cNvPicPr>
              <p:nvPr/>
            </p:nvPicPr>
            <p:blipFill>
              <a:blip r:embed="rId3"/>
              <a:srcRect l="7195" t="32222" b="4445"/>
              <a:stretch>
                <a:fillRect/>
              </a:stretch>
            </p:blipFill>
            <p:spPr bwMode="auto">
              <a:xfrm>
                <a:off x="385" y="73"/>
                <a:ext cx="5307" cy="1679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</p:pic>
          <p:sp>
            <p:nvSpPr>
              <p:cNvPr id="65567" name="Text Box 31"/>
              <p:cNvSpPr txBox="1">
                <a:spLocks noChangeArrowheads="1"/>
              </p:cNvSpPr>
              <p:nvPr/>
            </p:nvSpPr>
            <p:spPr bwMode="auto">
              <a:xfrm rot="16200000">
                <a:off x="-658" y="658"/>
                <a:ext cx="15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 Unicode MS" pitchFamily="34" charset="-128"/>
                    <a:cs typeface="Times New Roman" pitchFamily="18" charset="0"/>
                  </a:rPr>
                  <a:t>Temperature (Celsius)</a:t>
                </a:r>
              </a:p>
            </p:txBody>
          </p:sp>
          <p:sp>
            <p:nvSpPr>
              <p:cNvPr id="65569" name="Text Box 33"/>
              <p:cNvSpPr txBox="1">
                <a:spLocks noChangeArrowheads="1"/>
              </p:cNvSpPr>
              <p:nvPr/>
            </p:nvSpPr>
            <p:spPr bwMode="auto">
              <a:xfrm>
                <a:off x="235" y="152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 Unicode MS" pitchFamily="34" charset="-128"/>
                    <a:cs typeface="Times New Roman" pitchFamily="18" charset="0"/>
                  </a:rPr>
                  <a:t>5</a:t>
                </a:r>
              </a:p>
            </p:txBody>
          </p:sp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158" y="750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 Unicode MS" pitchFamily="34" charset="-128"/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158" y="-17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>
                    <a:latin typeface="Arial Unicode MS" pitchFamily="34" charset="-128"/>
                    <a:cs typeface="Times New Roman" pitchFamily="18" charset="0"/>
                  </a:rPr>
                  <a:t>15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1219200"/>
            <a:ext cx="408305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1220788"/>
            <a:ext cx="383857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6600825"/>
            <a:ext cx="2490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cs typeface="Times New Roman" pitchFamily="18" charset="0"/>
              </a:rPr>
              <a:t>Hatchell, Wills, Didraga First Break, 2008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000125" y="136525"/>
            <a:ext cx="692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cs typeface="Times New Roman" pitchFamily="18" charset="0"/>
              </a:rPr>
              <a:t>Impact of water velocities/multiples on time-lapse time-shifts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62000" y="722313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Top reservoir timeshifts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334000" y="681038"/>
            <a:ext cx="297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cs typeface="Times New Roman" pitchFamily="18" charset="0"/>
              </a:rPr>
              <a:t>After data adaptive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012825"/>
          </a:xfrm>
        </p:spPr>
        <p:txBody>
          <a:bodyPr/>
          <a:lstStyle/>
          <a:p>
            <a:r>
              <a:rPr lang="nb-NO" sz="2800" b="1" smtClean="0"/>
              <a:t>THEORY</a:t>
            </a:r>
            <a:br>
              <a:rPr lang="nb-NO" sz="2800" b="1" smtClean="0"/>
            </a:br>
            <a:r>
              <a:rPr lang="nb-NO" sz="2800" b="1" smtClean="0"/>
              <a:t> </a:t>
            </a:r>
            <a:r>
              <a:rPr lang="nb-NO" sz="2000" b="1" smtClean="0"/>
              <a:t>(Ewing et al, 1957)</a:t>
            </a:r>
            <a:endParaRPr lang="en-US" sz="2000" b="1" smtClean="0"/>
          </a:p>
        </p:txBody>
      </p:sp>
      <p:sp>
        <p:nvSpPr>
          <p:cNvPr id="46098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39750" y="3860800"/>
          <a:ext cx="3382963" cy="1682750"/>
        </p:xfrm>
        <a:graphic>
          <a:graphicData uri="http://schemas.openxmlformats.org/presentationml/2006/ole">
            <p:oleObj spid="_x0000_s46084" name="Equation" r:id="rId3" imgW="1930400" imgH="965200" progId="Equation.3">
              <p:embed/>
            </p:oleObj>
          </a:graphicData>
        </a:graphic>
      </p:graphicFrame>
      <p:grpSp>
        <p:nvGrpSpPr>
          <p:cNvPr id="46099" name="Group 6"/>
          <p:cNvGrpSpPr>
            <a:grpSpLocks noChangeAspect="1"/>
          </p:cNvGrpSpPr>
          <p:nvPr/>
        </p:nvGrpSpPr>
        <p:grpSpPr bwMode="auto">
          <a:xfrm>
            <a:off x="539750" y="1412875"/>
            <a:ext cx="6048375" cy="1928813"/>
            <a:chOff x="2269" y="331"/>
            <a:chExt cx="6137" cy="1932"/>
          </a:xfrm>
        </p:grpSpPr>
        <p:sp>
          <p:nvSpPr>
            <p:cNvPr id="46106" name="AutoShape 7"/>
            <p:cNvSpPr>
              <a:spLocks noChangeAspect="1" noChangeArrowheads="1"/>
            </p:cNvSpPr>
            <p:nvPr/>
          </p:nvSpPr>
          <p:spPr bwMode="auto">
            <a:xfrm>
              <a:off x="2269" y="331"/>
              <a:ext cx="6137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8"/>
            <p:cNvSpPr>
              <a:spLocks noChangeShapeType="1"/>
            </p:cNvSpPr>
            <p:nvPr/>
          </p:nvSpPr>
          <p:spPr bwMode="auto">
            <a:xfrm>
              <a:off x="2269" y="420"/>
              <a:ext cx="61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08" name="Line 9"/>
            <p:cNvSpPr>
              <a:spLocks noChangeShapeType="1"/>
            </p:cNvSpPr>
            <p:nvPr/>
          </p:nvSpPr>
          <p:spPr bwMode="auto">
            <a:xfrm>
              <a:off x="2269" y="1913"/>
              <a:ext cx="61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09" name="Line 10"/>
            <p:cNvSpPr>
              <a:spLocks noChangeShapeType="1"/>
            </p:cNvSpPr>
            <p:nvPr/>
          </p:nvSpPr>
          <p:spPr bwMode="auto">
            <a:xfrm>
              <a:off x="2624" y="420"/>
              <a:ext cx="0" cy="61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10" name="Line 11"/>
            <p:cNvSpPr>
              <a:spLocks noChangeShapeType="1"/>
            </p:cNvSpPr>
            <p:nvPr/>
          </p:nvSpPr>
          <p:spPr bwMode="auto">
            <a:xfrm>
              <a:off x="2624" y="1297"/>
              <a:ext cx="0" cy="6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11" name="Text Box 12"/>
            <p:cNvSpPr txBox="1">
              <a:spLocks noChangeArrowheads="1"/>
            </p:cNvSpPr>
            <p:nvPr/>
          </p:nvSpPr>
          <p:spPr bwMode="auto">
            <a:xfrm>
              <a:off x="2402" y="947"/>
              <a:ext cx="432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b-NO">
                  <a:solidFill>
                    <a:srgbClr val="000000"/>
                  </a:solidFill>
                </a:rPr>
                <a:t>z</a:t>
              </a:r>
              <a:endParaRPr lang="en-US"/>
            </a:p>
          </p:txBody>
        </p:sp>
        <p:sp>
          <p:nvSpPr>
            <p:cNvPr id="46112" name="Text Box 13"/>
            <p:cNvSpPr txBox="1">
              <a:spLocks noChangeArrowheads="1"/>
            </p:cNvSpPr>
            <p:nvPr/>
          </p:nvSpPr>
          <p:spPr bwMode="auto">
            <a:xfrm>
              <a:off x="2981" y="420"/>
              <a:ext cx="33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b-NO">
                  <a:solidFill>
                    <a:srgbClr val="000000"/>
                  </a:solidFill>
                </a:rPr>
                <a:t>*</a:t>
              </a:r>
              <a:endParaRPr lang="en-US"/>
            </a:p>
          </p:txBody>
        </p:sp>
        <p:sp>
          <p:nvSpPr>
            <p:cNvPr id="46113" name="Text Box 14"/>
            <p:cNvSpPr txBox="1">
              <a:spLocks noChangeArrowheads="1"/>
            </p:cNvSpPr>
            <p:nvPr/>
          </p:nvSpPr>
          <p:spPr bwMode="auto">
            <a:xfrm>
              <a:off x="7782" y="331"/>
              <a:ext cx="385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nb-NO">
                  <a:solidFill>
                    <a:srgbClr val="000000"/>
                  </a:solidFill>
                </a:rPr>
                <a:t>¤</a:t>
              </a:r>
              <a:endParaRPr lang="en-US"/>
            </a:p>
          </p:txBody>
        </p:sp>
        <p:graphicFrame>
          <p:nvGraphicFramePr>
            <p:cNvPr id="46095" name="Object 15"/>
            <p:cNvGraphicFramePr>
              <a:graphicFrameLocks noChangeAspect="1"/>
            </p:cNvGraphicFramePr>
            <p:nvPr/>
          </p:nvGraphicFramePr>
          <p:xfrm>
            <a:off x="7606" y="1473"/>
            <a:ext cx="455" cy="263"/>
          </p:xfrm>
          <a:graphic>
            <a:graphicData uri="http://schemas.openxmlformats.org/presentationml/2006/ole">
              <p:oleObj spid="_x0000_s46095" name="Equation" r:id="rId4" imgW="355320" imgH="203040" progId="Equation.3">
                <p:embed/>
              </p:oleObj>
            </a:graphicData>
          </a:graphic>
        </p:graphicFrame>
        <p:graphicFrame>
          <p:nvGraphicFramePr>
            <p:cNvPr id="46096" name="Object 16"/>
            <p:cNvGraphicFramePr>
              <a:graphicFrameLocks noChangeAspect="1"/>
            </p:cNvGraphicFramePr>
            <p:nvPr/>
          </p:nvGraphicFramePr>
          <p:xfrm>
            <a:off x="7606" y="2000"/>
            <a:ext cx="502" cy="263"/>
          </p:xfrm>
          <a:graphic>
            <a:graphicData uri="http://schemas.openxmlformats.org/presentationml/2006/ole">
              <p:oleObj spid="_x0000_s46096" name="Equation" r:id="rId5" imgW="380880" imgH="203040" progId="Equation.3">
                <p:embed/>
              </p:oleObj>
            </a:graphicData>
          </a:graphic>
        </p:graphicFrame>
        <p:sp>
          <p:nvSpPr>
            <p:cNvPr id="46114" name="Line 17"/>
            <p:cNvSpPr>
              <a:spLocks noChangeShapeType="1"/>
            </p:cNvSpPr>
            <p:nvPr/>
          </p:nvSpPr>
          <p:spPr bwMode="auto">
            <a:xfrm>
              <a:off x="3159" y="594"/>
              <a:ext cx="443" cy="1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15" name="Line 18"/>
            <p:cNvSpPr>
              <a:spLocks noChangeShapeType="1"/>
            </p:cNvSpPr>
            <p:nvPr/>
          </p:nvSpPr>
          <p:spPr bwMode="auto">
            <a:xfrm flipV="1">
              <a:off x="3602" y="420"/>
              <a:ext cx="712" cy="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16" name="Line 19"/>
            <p:cNvSpPr>
              <a:spLocks noChangeShapeType="1"/>
            </p:cNvSpPr>
            <p:nvPr/>
          </p:nvSpPr>
          <p:spPr bwMode="auto">
            <a:xfrm>
              <a:off x="4314" y="420"/>
              <a:ext cx="534" cy="14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17" name="Line 20"/>
            <p:cNvSpPr>
              <a:spLocks noChangeShapeType="1"/>
            </p:cNvSpPr>
            <p:nvPr/>
          </p:nvSpPr>
          <p:spPr bwMode="auto">
            <a:xfrm>
              <a:off x="3602" y="2000"/>
              <a:ext cx="36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118" name="Line 21"/>
            <p:cNvSpPr>
              <a:spLocks noChangeShapeType="1"/>
            </p:cNvSpPr>
            <p:nvPr/>
          </p:nvSpPr>
          <p:spPr bwMode="auto">
            <a:xfrm flipV="1">
              <a:off x="7249" y="594"/>
              <a:ext cx="712" cy="1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6100" name="Text Box 22"/>
          <p:cNvSpPr txBox="1">
            <a:spLocks noChangeArrowheads="1"/>
          </p:cNvSpPr>
          <p:nvPr/>
        </p:nvSpPr>
        <p:spPr bwMode="auto">
          <a:xfrm>
            <a:off x="107950" y="981075"/>
            <a:ext cx="743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400"/>
              <a:t>Acoustic case: Water layer over an infinite half-space:</a:t>
            </a:r>
            <a:endParaRPr lang="en-US" sz="2400"/>
          </a:p>
        </p:txBody>
      </p:sp>
      <p:sp>
        <p:nvSpPr>
          <p:cNvPr id="46101" name="Text Box 23"/>
          <p:cNvSpPr txBox="1">
            <a:spLocks noChangeArrowheads="1"/>
          </p:cNvSpPr>
          <p:nvPr/>
        </p:nvSpPr>
        <p:spPr bwMode="auto">
          <a:xfrm>
            <a:off x="468313" y="5734050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C = phase velocity of normal mode</a:t>
            </a:r>
            <a:endParaRPr lang="en-US"/>
          </a:p>
        </p:txBody>
      </p:sp>
      <p:pic>
        <p:nvPicPr>
          <p:cNvPr id="46102" name="Picture 24"/>
          <p:cNvPicPr>
            <a:picLocks noChangeAspect="1" noChangeArrowheads="1"/>
          </p:cNvPicPr>
          <p:nvPr/>
        </p:nvPicPr>
        <p:blipFill>
          <a:blip r:embed="rId6"/>
          <a:srcRect l="25880" t="10037" r="32704" b="5019"/>
          <a:stretch>
            <a:fillRect/>
          </a:stretch>
        </p:blipFill>
        <p:spPr bwMode="auto">
          <a:xfrm>
            <a:off x="4932363" y="378936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3" name="Text Box 25"/>
          <p:cNvSpPr txBox="1">
            <a:spLocks noChangeArrowheads="1"/>
          </p:cNvSpPr>
          <p:nvPr/>
        </p:nvSpPr>
        <p:spPr bwMode="auto">
          <a:xfrm>
            <a:off x="395288" y="34290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The periodic equation: </a:t>
            </a:r>
            <a:endParaRPr lang="en-US"/>
          </a:p>
        </p:txBody>
      </p:sp>
      <p:sp>
        <p:nvSpPr>
          <p:cNvPr id="46104" name="Text Box 26"/>
          <p:cNvSpPr txBox="1">
            <a:spLocks noChangeArrowheads="1"/>
          </p:cNvSpPr>
          <p:nvPr/>
        </p:nvSpPr>
        <p:spPr bwMode="auto">
          <a:xfrm>
            <a:off x="4119563" y="460057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=&gt;</a:t>
            </a:r>
            <a:endParaRPr lang="en-US"/>
          </a:p>
        </p:txBody>
      </p:sp>
      <p:sp>
        <p:nvSpPr>
          <p:cNvPr id="46105" name="Text Box 27"/>
          <p:cNvSpPr txBox="1">
            <a:spLocks noChangeArrowheads="1"/>
          </p:cNvSpPr>
          <p:nvPr/>
        </p:nvSpPr>
        <p:spPr bwMode="auto">
          <a:xfrm>
            <a:off x="4643438" y="5876925"/>
            <a:ext cx="3690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Solutions corresponding to different modes of propagation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725487"/>
          </a:xfrm>
        </p:spPr>
        <p:txBody>
          <a:bodyPr/>
          <a:lstStyle/>
          <a:p>
            <a:r>
              <a:rPr lang="nb-NO" sz="3200" b="1" smtClean="0"/>
              <a:t>Modeled normal modes (4 modes)</a:t>
            </a:r>
            <a:endParaRPr lang="en-US" sz="3200" b="1" smtClean="0"/>
          </a:p>
        </p:txBody>
      </p:sp>
      <p:sp>
        <p:nvSpPr>
          <p:cNvPr id="48144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5" name="Rectangle 12"/>
          <p:cNvSpPr>
            <a:spLocks noChangeArrowheads="1"/>
          </p:cNvSpPr>
          <p:nvPr/>
        </p:nvSpPr>
        <p:spPr bwMode="auto">
          <a:xfrm>
            <a:off x="0" y="3675063"/>
            <a:ext cx="204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600"/>
              <a:t> </a:t>
            </a:r>
            <a:endParaRPr lang="en-US"/>
          </a:p>
        </p:txBody>
      </p:sp>
      <p:sp>
        <p:nvSpPr>
          <p:cNvPr id="48146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8147" name="Group 21"/>
          <p:cNvGrpSpPr>
            <a:grpSpLocks/>
          </p:cNvGrpSpPr>
          <p:nvPr/>
        </p:nvGrpSpPr>
        <p:grpSpPr bwMode="auto">
          <a:xfrm>
            <a:off x="179388" y="836613"/>
            <a:ext cx="8640762" cy="4416425"/>
            <a:chOff x="113" y="527"/>
            <a:chExt cx="5443" cy="2782"/>
          </a:xfrm>
        </p:grpSpPr>
        <p:grpSp>
          <p:nvGrpSpPr>
            <p:cNvPr id="48149" name="Group 16"/>
            <p:cNvGrpSpPr>
              <a:grpSpLocks/>
            </p:cNvGrpSpPr>
            <p:nvPr/>
          </p:nvGrpSpPr>
          <p:grpSpPr bwMode="auto">
            <a:xfrm>
              <a:off x="113" y="527"/>
              <a:ext cx="5443" cy="2782"/>
              <a:chOff x="113" y="544"/>
              <a:chExt cx="5443" cy="2782"/>
            </a:xfrm>
          </p:grpSpPr>
          <p:pic>
            <p:nvPicPr>
              <p:cNvPr id="48154" name="Picture 13" descr="groupandphase"/>
              <p:cNvPicPr>
                <a:picLocks noChangeAspect="1" noChangeArrowheads="1"/>
              </p:cNvPicPr>
              <p:nvPr/>
            </p:nvPicPr>
            <p:blipFill>
              <a:blip r:embed="rId3"/>
              <a:srcRect l="6799" t="4179" r="5922"/>
              <a:stretch>
                <a:fillRect/>
              </a:stretch>
            </p:blipFill>
            <p:spPr bwMode="auto">
              <a:xfrm>
                <a:off x="113" y="544"/>
                <a:ext cx="5443" cy="2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8142" name="Object 14"/>
              <p:cNvGraphicFramePr>
                <a:graphicFrameLocks noChangeAspect="1"/>
              </p:cNvGraphicFramePr>
              <p:nvPr/>
            </p:nvGraphicFramePr>
            <p:xfrm>
              <a:off x="158" y="709"/>
              <a:ext cx="192" cy="394"/>
            </p:xfrm>
            <a:graphic>
              <a:graphicData uri="http://schemas.openxmlformats.org/presentationml/2006/ole">
                <p:oleObj spid="_x0000_s48142" name="Equation" r:id="rId4" imgW="203024" imgH="406048" progId="Equation.3">
                  <p:embed/>
                </p:oleObj>
              </a:graphicData>
            </a:graphic>
          </p:graphicFrame>
        </p:grpSp>
        <p:grpSp>
          <p:nvGrpSpPr>
            <p:cNvPr id="48150" name="Group 20"/>
            <p:cNvGrpSpPr>
              <a:grpSpLocks/>
            </p:cNvGrpSpPr>
            <p:nvPr/>
          </p:nvGrpSpPr>
          <p:grpSpPr bwMode="auto">
            <a:xfrm>
              <a:off x="4286" y="659"/>
              <a:ext cx="978" cy="961"/>
              <a:chOff x="4286" y="659"/>
              <a:chExt cx="978" cy="961"/>
            </a:xfrm>
          </p:grpSpPr>
          <p:graphicFrame>
            <p:nvGraphicFramePr>
              <p:cNvPr id="48134" name="Object 6"/>
              <p:cNvGraphicFramePr>
                <a:graphicFrameLocks noChangeAspect="1"/>
              </p:cNvGraphicFramePr>
              <p:nvPr/>
            </p:nvGraphicFramePr>
            <p:xfrm>
              <a:off x="4286" y="1026"/>
              <a:ext cx="466" cy="364"/>
            </p:xfrm>
            <a:graphic>
              <a:graphicData uri="http://schemas.openxmlformats.org/presentationml/2006/ole">
                <p:oleObj spid="_x0000_s48134" name="Equation" r:id="rId5" imgW="520474" imgH="406224" progId="Equation.3">
                  <p:embed/>
                </p:oleObj>
              </a:graphicData>
            </a:graphic>
          </p:graphicFrame>
          <p:graphicFrame>
            <p:nvGraphicFramePr>
              <p:cNvPr id="48137" name="Object 9"/>
              <p:cNvGraphicFramePr>
                <a:graphicFrameLocks noChangeAspect="1"/>
              </p:cNvGraphicFramePr>
              <p:nvPr/>
            </p:nvGraphicFramePr>
            <p:xfrm>
              <a:off x="4286" y="671"/>
              <a:ext cx="635" cy="219"/>
            </p:xfrm>
            <a:graphic>
              <a:graphicData uri="http://schemas.openxmlformats.org/presentationml/2006/ole">
                <p:oleObj spid="_x0000_s48137" name="Equation" r:id="rId6" imgW="583947" imgH="203112" progId="Equation.3">
                  <p:embed/>
                </p:oleObj>
              </a:graphicData>
            </a:graphic>
          </p:graphicFrame>
          <p:graphicFrame>
            <p:nvGraphicFramePr>
              <p:cNvPr id="48136" name="Object 8"/>
              <p:cNvGraphicFramePr>
                <a:graphicFrameLocks noChangeAspect="1"/>
              </p:cNvGraphicFramePr>
              <p:nvPr/>
            </p:nvGraphicFramePr>
            <p:xfrm>
              <a:off x="4286" y="845"/>
              <a:ext cx="635" cy="213"/>
            </p:xfrm>
            <a:graphic>
              <a:graphicData uri="http://schemas.openxmlformats.org/presentationml/2006/ole">
                <p:oleObj spid="_x0000_s48136" name="Equation" r:id="rId7" imgW="596641" imgH="203112" progId="Equation.3">
                  <p:embed/>
                </p:oleObj>
              </a:graphicData>
            </a:graphic>
          </p:graphicFrame>
          <p:sp>
            <p:nvSpPr>
              <p:cNvPr id="48151" name="Text Box 17"/>
              <p:cNvSpPr txBox="1">
                <a:spLocks noChangeArrowheads="1"/>
              </p:cNvSpPr>
              <p:nvPr/>
            </p:nvSpPr>
            <p:spPr bwMode="auto">
              <a:xfrm>
                <a:off x="4287" y="1389"/>
                <a:ext cx="6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/>
                  <a:t>h = 75 m</a:t>
                </a:r>
                <a:endParaRPr lang="en-US"/>
              </a:p>
            </p:txBody>
          </p:sp>
          <p:sp>
            <p:nvSpPr>
              <p:cNvPr id="48152" name="Text Box 18"/>
              <p:cNvSpPr txBox="1">
                <a:spLocks noChangeArrowheads="1"/>
              </p:cNvSpPr>
              <p:nvPr/>
            </p:nvSpPr>
            <p:spPr bwMode="auto">
              <a:xfrm>
                <a:off x="4876" y="659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/>
                  <a:t> m/s</a:t>
                </a:r>
                <a:endParaRPr lang="en-US"/>
              </a:p>
            </p:txBody>
          </p:sp>
          <p:sp>
            <p:nvSpPr>
              <p:cNvPr id="48153" name="Text Box 19"/>
              <p:cNvSpPr txBox="1">
                <a:spLocks noChangeArrowheads="1"/>
              </p:cNvSpPr>
              <p:nvPr/>
            </p:nvSpPr>
            <p:spPr bwMode="auto">
              <a:xfrm>
                <a:off x="4876" y="820"/>
                <a:ext cx="3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/>
                  <a:t> m/s</a:t>
                </a:r>
                <a:endParaRPr lang="en-US"/>
              </a:p>
            </p:txBody>
          </p:sp>
        </p:grpSp>
      </p:grpSp>
      <p:sp>
        <p:nvSpPr>
          <p:cNvPr id="48148" name="Text Box 22"/>
          <p:cNvSpPr txBox="1">
            <a:spLocks noChangeArrowheads="1"/>
          </p:cNvSpPr>
          <p:nvPr/>
        </p:nvSpPr>
        <p:spPr bwMode="auto">
          <a:xfrm>
            <a:off x="592138" y="5511800"/>
            <a:ext cx="7942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nb-NO" sz="2000"/>
              <a:t>Maximum phase and group velocity equal to velocity of second layer</a:t>
            </a:r>
          </a:p>
          <a:p>
            <a:pPr>
              <a:buFontTx/>
              <a:buChar char="-"/>
            </a:pPr>
            <a:r>
              <a:rPr lang="nb-NO" sz="2000"/>
              <a:t>Minimum phase velocity equal to water velocity</a:t>
            </a:r>
          </a:p>
          <a:p>
            <a:pPr>
              <a:buFontTx/>
              <a:buChar char="-"/>
            </a:pPr>
            <a:r>
              <a:rPr lang="nb-NO" sz="2000"/>
              <a:t>Minimum group velocity decreases with increasing mode number</a:t>
            </a:r>
            <a:endParaRPr 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smtClean="0"/>
              <a:t>Fluid-solid interface (Press and Ewing, 1950)</a:t>
            </a:r>
            <a:endParaRPr lang="en-US" sz="4000" smtClean="0"/>
          </a:p>
        </p:txBody>
      </p:sp>
      <p:sp>
        <p:nvSpPr>
          <p:cNvPr id="49162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971550" y="1700213"/>
          <a:ext cx="6696075" cy="1630362"/>
        </p:xfrm>
        <a:graphic>
          <a:graphicData uri="http://schemas.openxmlformats.org/presentationml/2006/ole">
            <p:oleObj spid="_x0000_s49156" name="Equation" r:id="rId3" imgW="3949700" imgH="965200" progId="Equation.3">
              <p:embed/>
            </p:oleObj>
          </a:graphicData>
        </a:graphic>
      </p:graphicFrame>
      <p:sp>
        <p:nvSpPr>
          <p:cNvPr id="49163" name="Rectangle 7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971550" y="4149725"/>
          <a:ext cx="4319588" cy="1343025"/>
        </p:xfrm>
        <a:graphic>
          <a:graphicData uri="http://schemas.openxmlformats.org/presentationml/2006/ole">
            <p:oleObj spid="_x0000_s49158" name="Equation" r:id="rId4" imgW="3098800" imgH="965200" progId="Equation.3">
              <p:embed/>
            </p:oleObj>
          </a:graphicData>
        </a:graphic>
      </p:graphicFrame>
      <p:sp>
        <p:nvSpPr>
          <p:cNvPr id="49164" name="Rectangle 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468313" y="3573463"/>
          <a:ext cx="1141412" cy="392112"/>
        </p:xfrm>
        <a:graphic>
          <a:graphicData uri="http://schemas.openxmlformats.org/presentationml/2006/ole">
            <p:oleObj spid="_x0000_s49160" name="Equation" r:id="rId5" imgW="634449" imgH="215713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44622</TotalTime>
  <Words>600</Words>
  <Application>Microsoft Office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Arial Unicode MS</vt:lpstr>
      <vt:lpstr>Default Design</vt:lpstr>
      <vt:lpstr>Equation</vt:lpstr>
      <vt:lpstr>Slide 1</vt:lpstr>
      <vt:lpstr>Objective</vt:lpstr>
      <vt:lpstr>Definitions used by Pekeris</vt:lpstr>
      <vt:lpstr>Slide 4</vt:lpstr>
      <vt:lpstr>Slide 5</vt:lpstr>
      <vt:lpstr>Slide 6</vt:lpstr>
      <vt:lpstr>THEORY  (Ewing et al, 1957)</vt:lpstr>
      <vt:lpstr>Modeled normal modes (4 modes)</vt:lpstr>
      <vt:lpstr>Fluid-solid interface (Press and Ewing, 1950)</vt:lpstr>
      <vt:lpstr>The refracted wave</vt:lpstr>
      <vt:lpstr>Data acquisition</vt:lpstr>
      <vt:lpstr>Refraction wave =&gt; estimates of  </vt:lpstr>
      <vt:lpstr>Comparing traveltimes</vt:lpstr>
      <vt:lpstr>Slide 14</vt:lpstr>
      <vt:lpstr>Observation of normal modes</vt:lpstr>
      <vt:lpstr>Effect of velocity change in layer 2 from 1700 m/s (solid) to 1800 m/s (dashed)</vt:lpstr>
      <vt:lpstr>Effect of density change in layer 2 from  1.8 (solid) to 2.2 (dashed)</vt:lpstr>
      <vt:lpstr>Effect of changing the water depth from 75 (solid) to 300 m (dashed)</vt:lpstr>
      <vt:lpstr>Conclusions</vt:lpstr>
      <vt:lpstr>Future work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mlan</cp:lastModifiedBy>
  <cp:revision>181</cp:revision>
  <dcterms:created xsi:type="dcterms:W3CDTF">2005-10-04T19:03:43Z</dcterms:created>
  <dcterms:modified xsi:type="dcterms:W3CDTF">2010-04-20T05:43:34Z</dcterms:modified>
</cp:coreProperties>
</file>