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5"/>
  </p:notesMasterIdLst>
  <p:handoutMasterIdLst>
    <p:handoutMasterId r:id="rId16"/>
  </p:handoutMasterIdLst>
  <p:sldIdLst>
    <p:sldId id="328" r:id="rId2"/>
    <p:sldId id="311" r:id="rId3"/>
    <p:sldId id="315" r:id="rId4"/>
    <p:sldId id="330" r:id="rId5"/>
    <p:sldId id="320" r:id="rId6"/>
    <p:sldId id="339" r:id="rId7"/>
    <p:sldId id="335" r:id="rId8"/>
    <p:sldId id="341" r:id="rId9"/>
    <p:sldId id="344" r:id="rId10"/>
    <p:sldId id="345" r:id="rId11"/>
    <p:sldId id="346" r:id="rId12"/>
    <p:sldId id="323" r:id="rId13"/>
    <p:sldId id="340" r:id="rId14"/>
  </p:sldIdLst>
  <p:sldSz cx="9144000" cy="6858000" type="screen4x3"/>
  <p:notesSz cx="6797675" cy="9926638"/>
  <p:defaultTextStyle>
    <a:defPPr>
      <a:defRPr lang="nb-NO"/>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739" userDrawn="1">
          <p15:clr>
            <a:srgbClr val="A4A3A4"/>
          </p15:clr>
        </p15:guide>
        <p15:guide id="2" pos="26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EEEEE"/>
    <a:srgbClr val="BFBFBF"/>
    <a:srgbClr val="656565"/>
    <a:srgbClr val="CCCCCC"/>
    <a:srgbClr val="5A5A5A"/>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0929"/>
  </p:normalViewPr>
  <p:slideViewPr>
    <p:cSldViewPr>
      <p:cViewPr varScale="1">
        <p:scale>
          <a:sx n="120" d="100"/>
          <a:sy n="120" d="100"/>
        </p:scale>
        <p:origin x="1440" y="1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696" y="-976"/>
      </p:cViewPr>
      <p:guideLst>
        <p:guide orient="horz" pos="1739"/>
        <p:guide pos="26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358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1" y="1"/>
            <a:ext cx="2951593" cy="4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defRPr sz="1200" smtClean="0">
                <a:latin typeface="Times"/>
                <a:ea typeface="+mn-ea"/>
              </a:defRPr>
            </a:lvl1pPr>
          </a:lstStyle>
          <a:p>
            <a:pPr>
              <a:defRPr/>
            </a:pPr>
            <a:endParaRPr lang="nn-NO"/>
          </a:p>
        </p:txBody>
      </p:sp>
      <p:sp>
        <p:nvSpPr>
          <p:cNvPr id="125955" name="Rectangle 3"/>
          <p:cNvSpPr>
            <a:spLocks noGrp="1" noChangeArrowheads="1"/>
          </p:cNvSpPr>
          <p:nvPr>
            <p:ph type="dt" idx="1"/>
          </p:nvPr>
        </p:nvSpPr>
        <p:spPr bwMode="auto">
          <a:xfrm>
            <a:off x="3883444" y="1"/>
            <a:ext cx="2951593" cy="4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a:defRPr sz="1200" smtClean="0">
                <a:latin typeface="Times"/>
                <a:ea typeface="+mn-ea"/>
              </a:defRPr>
            </a:lvl1pPr>
          </a:lstStyle>
          <a:p>
            <a:pPr>
              <a:defRPr/>
            </a:pPr>
            <a:endParaRPr lang="nn-NO"/>
          </a:p>
        </p:txBody>
      </p:sp>
      <p:sp>
        <p:nvSpPr>
          <p:cNvPr id="3076" name="Rectangle 4"/>
          <p:cNvSpPr>
            <a:spLocks noGrp="1" noRot="1" noChangeAspect="1" noChangeArrowheads="1" noTextEdit="1"/>
          </p:cNvSpPr>
          <p:nvPr>
            <p:ph type="sldImg" idx="2"/>
          </p:nvPr>
        </p:nvSpPr>
        <p:spPr bwMode="auto">
          <a:xfrm>
            <a:off x="954088" y="769938"/>
            <a:ext cx="4927600"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25957" name="Rectangle 5"/>
          <p:cNvSpPr>
            <a:spLocks noGrp="1" noChangeArrowheads="1"/>
          </p:cNvSpPr>
          <p:nvPr>
            <p:ph type="body" sz="quarter" idx="3"/>
          </p:nvPr>
        </p:nvSpPr>
        <p:spPr bwMode="auto">
          <a:xfrm>
            <a:off x="931851" y="4697491"/>
            <a:ext cx="4971335" cy="44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nn-NO" noProof="0" smtClean="0"/>
              <a:t>Click to edit Master text styles</a:t>
            </a:r>
          </a:p>
          <a:p>
            <a:pPr lvl="1"/>
            <a:r>
              <a:rPr lang="nn-NO" noProof="0" smtClean="0"/>
              <a:t>Second level</a:t>
            </a:r>
          </a:p>
          <a:p>
            <a:pPr lvl="2"/>
            <a:r>
              <a:rPr lang="nn-NO" noProof="0" smtClean="0"/>
              <a:t>Third level</a:t>
            </a:r>
          </a:p>
          <a:p>
            <a:pPr lvl="3"/>
            <a:r>
              <a:rPr lang="nn-NO" noProof="0" smtClean="0"/>
              <a:t>Fourth level</a:t>
            </a:r>
          </a:p>
          <a:p>
            <a:pPr lvl="4"/>
            <a:r>
              <a:rPr lang="nn-NO" noProof="0" smtClean="0"/>
              <a:t>Fifth level</a:t>
            </a:r>
          </a:p>
        </p:txBody>
      </p:sp>
      <p:sp>
        <p:nvSpPr>
          <p:cNvPr id="125958" name="Rectangle 6"/>
          <p:cNvSpPr>
            <a:spLocks noGrp="1" noChangeArrowheads="1"/>
          </p:cNvSpPr>
          <p:nvPr>
            <p:ph type="ftr" sz="quarter" idx="4"/>
          </p:nvPr>
        </p:nvSpPr>
        <p:spPr bwMode="auto">
          <a:xfrm>
            <a:off x="1" y="9397344"/>
            <a:ext cx="2951593" cy="53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defRPr sz="1200" smtClean="0">
                <a:latin typeface="Times"/>
                <a:ea typeface="+mn-ea"/>
              </a:defRPr>
            </a:lvl1pPr>
          </a:lstStyle>
          <a:p>
            <a:pPr>
              <a:defRPr/>
            </a:pPr>
            <a:endParaRPr lang="nn-NO"/>
          </a:p>
        </p:txBody>
      </p:sp>
      <p:sp>
        <p:nvSpPr>
          <p:cNvPr id="125959" name="Rectangle 7"/>
          <p:cNvSpPr>
            <a:spLocks noGrp="1" noChangeArrowheads="1"/>
          </p:cNvSpPr>
          <p:nvPr>
            <p:ph type="sldNum" sz="quarter" idx="5"/>
          </p:nvPr>
        </p:nvSpPr>
        <p:spPr bwMode="auto">
          <a:xfrm>
            <a:off x="3883444" y="9397344"/>
            <a:ext cx="2951593" cy="53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a:defRPr sz="1200"/>
            </a:lvl1pPr>
          </a:lstStyle>
          <a:p>
            <a:fld id="{B30F52BF-EC4E-924C-BCE4-DEDB7CD23217}" type="slidenum">
              <a:rPr lang="nn-NO"/>
              <a:pPr/>
              <a:t>‹#›</a:t>
            </a:fld>
            <a:endParaRPr lang="nn-NO"/>
          </a:p>
        </p:txBody>
      </p:sp>
    </p:spTree>
    <p:extLst>
      <p:ext uri="{BB962C8B-B14F-4D97-AF65-F5344CB8AC3E}">
        <p14:creationId xmlns:p14="http://schemas.microsoft.com/office/powerpoint/2010/main" val="188817740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a:ea typeface="ＭＳ Ｐゴシック" charset="0"/>
        <a:cs typeface="+mn-cs"/>
      </a:defRPr>
    </a:lvl1pPr>
    <a:lvl2pPr marL="457200" algn="l" defTabSz="762000" rtl="0" eaLnBrk="0" fontAlgn="base" hangingPunct="0">
      <a:spcBef>
        <a:spcPct val="30000"/>
      </a:spcBef>
      <a:spcAft>
        <a:spcPct val="0"/>
      </a:spcAft>
      <a:defRPr sz="1200" kern="1200">
        <a:solidFill>
          <a:schemeClr val="tx1"/>
        </a:solidFill>
        <a:latin typeface="Times"/>
        <a:ea typeface="ＭＳ Ｐゴシック" charset="0"/>
        <a:cs typeface="+mn-cs"/>
      </a:defRPr>
    </a:lvl2pPr>
    <a:lvl3pPr marL="914400" algn="l" defTabSz="762000" rtl="0" eaLnBrk="0" fontAlgn="base" hangingPunct="0">
      <a:spcBef>
        <a:spcPct val="30000"/>
      </a:spcBef>
      <a:spcAft>
        <a:spcPct val="0"/>
      </a:spcAft>
      <a:defRPr sz="1200" kern="1200">
        <a:solidFill>
          <a:schemeClr val="tx1"/>
        </a:solidFill>
        <a:latin typeface="Times"/>
        <a:ea typeface="ＭＳ Ｐゴシック" charset="0"/>
        <a:cs typeface="+mn-cs"/>
      </a:defRPr>
    </a:lvl3pPr>
    <a:lvl4pPr marL="1371600" algn="l" defTabSz="762000" rtl="0" eaLnBrk="0" fontAlgn="base" hangingPunct="0">
      <a:spcBef>
        <a:spcPct val="30000"/>
      </a:spcBef>
      <a:spcAft>
        <a:spcPct val="0"/>
      </a:spcAft>
      <a:defRPr sz="1200" kern="1200">
        <a:solidFill>
          <a:schemeClr val="tx1"/>
        </a:solidFill>
        <a:latin typeface="Times"/>
        <a:ea typeface="ＭＳ Ｐゴシック" charset="0"/>
        <a:cs typeface="+mn-cs"/>
      </a:defRPr>
    </a:lvl4pPr>
    <a:lvl5pPr marL="1828800" algn="l" defTabSz="762000" rtl="0" eaLnBrk="0" fontAlgn="base" hangingPunct="0">
      <a:spcBef>
        <a:spcPct val="30000"/>
      </a:spcBef>
      <a:spcAft>
        <a:spcPct val="0"/>
      </a:spcAft>
      <a:defRPr sz="1200" kern="1200">
        <a:solidFill>
          <a:schemeClr val="tx1"/>
        </a:solidFill>
        <a:latin typeface="Times"/>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CCA2661B-6323-413B-8910-E3C5229A9D65}" type="slidenum">
              <a:rPr lang="nb-NO" smtClean="0"/>
              <a:pPr/>
              <a:t>1</a:t>
            </a:fld>
            <a:endParaRPr lang="nb-NO" dirty="0"/>
          </a:p>
        </p:txBody>
      </p:sp>
    </p:spTree>
    <p:extLst>
      <p:ext uri="{BB962C8B-B14F-4D97-AF65-F5344CB8AC3E}">
        <p14:creationId xmlns:p14="http://schemas.microsoft.com/office/powerpoint/2010/main" val="360307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30F52BF-EC4E-924C-BCE4-DEDB7CD23217}" type="slidenum">
              <a:rPr lang="nn-NO" smtClean="0"/>
              <a:pPr/>
              <a:t>6</a:t>
            </a:fld>
            <a:endParaRPr lang="nn-NO"/>
          </a:p>
        </p:txBody>
      </p:sp>
    </p:spTree>
    <p:extLst>
      <p:ext uri="{BB962C8B-B14F-4D97-AF65-F5344CB8AC3E}">
        <p14:creationId xmlns:p14="http://schemas.microsoft.com/office/powerpoint/2010/main" val="29979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176990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6872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11950" y="762000"/>
            <a:ext cx="2109788" cy="48006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381000" y="762000"/>
            <a:ext cx="6178550" cy="48006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8894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front">
    <p:spTree>
      <p:nvGrpSpPr>
        <p:cNvPr id="1" name=""/>
        <p:cNvGrpSpPr/>
        <p:nvPr/>
      </p:nvGrpSpPr>
      <p:grpSpPr>
        <a:xfrm>
          <a:off x="0" y="0"/>
          <a:ext cx="0" cy="0"/>
          <a:chOff x="0" y="0"/>
          <a:chExt cx="0" cy="0"/>
        </a:xfrm>
      </p:grpSpPr>
      <p:sp>
        <p:nvSpPr>
          <p:cNvPr id="28" name="Text Placeholder 2"/>
          <p:cNvSpPr>
            <a:spLocks noGrp="1"/>
          </p:cNvSpPr>
          <p:nvPr>
            <p:ph type="body" idx="13" hasCustomPrompt="1"/>
          </p:nvPr>
        </p:nvSpPr>
        <p:spPr>
          <a:xfrm>
            <a:off x="323528" y="692696"/>
            <a:ext cx="8460472" cy="288000"/>
          </a:xfrm>
        </p:spPr>
        <p:txBody>
          <a:bodyPr wrap="square" lIns="0" bIns="0" anchor="b" anchorCtr="0">
            <a:noAutofit/>
          </a:bodyPr>
          <a:lstStyle>
            <a:lvl1pPr marL="0" indent="0" algn="ctr">
              <a:buNone/>
              <a:defRPr sz="2000" b="1" baseline="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smtClean="0"/>
              <a:t>Click to insert text</a:t>
            </a:r>
          </a:p>
        </p:txBody>
      </p:sp>
      <p:sp>
        <p:nvSpPr>
          <p:cNvPr id="23" name="Slide Number Placeholder 22"/>
          <p:cNvSpPr>
            <a:spLocks noGrp="1"/>
          </p:cNvSpPr>
          <p:nvPr>
            <p:ph type="sldNum" sz="quarter" idx="18"/>
          </p:nvPr>
        </p:nvSpPr>
        <p:spPr>
          <a:xfrm>
            <a:off x="8429652" y="6415200"/>
            <a:ext cx="514296" cy="285752"/>
          </a:xfrm>
          <a:prstGeom prst="rect">
            <a:avLst/>
          </a:prstGeom>
        </p:spPr>
        <p:txBody>
          <a:bodyPr/>
          <a:lstStyle/>
          <a:p>
            <a:fld id="{17A9B3F3-0CDD-4032-910D-70E772557002}" type="slidenum">
              <a:rPr lang="en-GB" noProof="0" smtClean="0"/>
              <a:pPr/>
              <a:t>‹#›</a:t>
            </a:fld>
            <a:endParaRPr lang="en-GB" noProof="0"/>
          </a:p>
        </p:txBody>
      </p:sp>
      <p:sp>
        <p:nvSpPr>
          <p:cNvPr id="9" name="Text Placeholder 8"/>
          <p:cNvSpPr>
            <a:spLocks noGrp="1"/>
          </p:cNvSpPr>
          <p:nvPr>
            <p:ph type="body" sz="quarter" idx="19" hasCustomPrompt="1"/>
          </p:nvPr>
        </p:nvSpPr>
        <p:spPr>
          <a:xfrm>
            <a:off x="360000" y="4869160"/>
            <a:ext cx="8443101" cy="1224136"/>
          </a:xfrm>
        </p:spPr>
        <p:txBody>
          <a:bodyPr lIns="0" tIns="0" rIns="0" bIns="0">
            <a:noAutofit/>
          </a:bodyPr>
          <a:lstStyle>
            <a:lvl1pPr algn="ctr">
              <a:buFont typeface="Arial" pitchFamily="34" charset="0"/>
              <a:buNone/>
              <a:defRPr sz="2400">
                <a:solidFill>
                  <a:srgbClr val="002060"/>
                </a:solidFill>
              </a:defRPr>
            </a:lvl1pPr>
            <a:lvl2pPr>
              <a:buFont typeface="Arial" pitchFamily="34" charset="0"/>
              <a:buNone/>
              <a:defRPr/>
            </a:lvl2pPr>
            <a:lvl3pPr>
              <a:buFont typeface="Arial" pitchFamily="34" charset="0"/>
              <a:buNone/>
              <a:defRPr/>
            </a:lvl3pPr>
            <a:lvl4pPr>
              <a:buFont typeface="Arial" pitchFamily="34" charset="0"/>
              <a:buNone/>
              <a:defRPr/>
            </a:lvl4pPr>
            <a:lvl5pPr>
              <a:buFont typeface="Arial" pitchFamily="34" charset="0"/>
              <a:buNone/>
              <a:defRPr/>
            </a:lvl5pPr>
          </a:lstStyle>
          <a:p>
            <a:pPr lvl="0"/>
            <a:r>
              <a:rPr lang="en-GB" noProof="0" dirty="0" smtClean="0"/>
              <a:t>Click to insert text</a:t>
            </a:r>
          </a:p>
          <a:p>
            <a:pPr lvl="0"/>
            <a:r>
              <a:rPr lang="en-GB" noProof="0" dirty="0" smtClean="0"/>
              <a:t>Second level</a:t>
            </a:r>
          </a:p>
          <a:p>
            <a:pPr lvl="0"/>
            <a:r>
              <a:rPr lang="en-GB" noProof="0" dirty="0" smtClean="0"/>
              <a:t>Third level</a:t>
            </a:r>
          </a:p>
        </p:txBody>
      </p:sp>
      <p:sp>
        <p:nvSpPr>
          <p:cNvPr id="11" name="Text Placeholder 2"/>
          <p:cNvSpPr>
            <a:spLocks noGrp="1"/>
          </p:cNvSpPr>
          <p:nvPr>
            <p:ph type="body" idx="20" hasCustomPrompt="1"/>
          </p:nvPr>
        </p:nvSpPr>
        <p:spPr>
          <a:xfrm>
            <a:off x="323528" y="1340768"/>
            <a:ext cx="8460000" cy="2016224"/>
          </a:xfrm>
        </p:spPr>
        <p:txBody>
          <a:bodyPr wrap="square" lIns="0" tIns="0" rIns="0" bIns="0" numCol="1" spcCol="0" anchor="t" anchorCtr="0">
            <a:noAutofit/>
          </a:bodyPr>
          <a:lstStyle>
            <a:lvl1pPr marL="0" indent="0" algn="ctr">
              <a:buNone/>
              <a:defRPr sz="3600" b="1" spc="0" baseline="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smtClean="0"/>
              <a:t>Click to insert text</a:t>
            </a:r>
          </a:p>
          <a:p>
            <a:pPr lvl="0"/>
            <a:r>
              <a:rPr lang="en-GB" noProof="0" dirty="0" smtClean="0"/>
              <a:t>by</a:t>
            </a:r>
          </a:p>
          <a:p>
            <a:pPr lvl="0"/>
            <a:r>
              <a:rPr lang="en-GB" noProof="0" dirty="0" smtClean="0"/>
              <a:t>NN</a:t>
            </a:r>
          </a:p>
        </p:txBody>
      </p:sp>
    </p:spTree>
    <p:extLst>
      <p:ext uri="{BB962C8B-B14F-4D97-AF65-F5344CB8AC3E}">
        <p14:creationId xmlns:p14="http://schemas.microsoft.com/office/powerpoint/2010/main" val="3324022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lumn Vertical Graph ">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95537" y="1268760"/>
            <a:ext cx="8352928" cy="4752528"/>
          </a:xfrm>
        </p:spPr>
        <p:txBody>
          <a:bodyPr lIns="0">
            <a:noAutofit/>
          </a:bodyPr>
          <a:lstStyle>
            <a:lvl1pPr marL="342900" indent="-342900">
              <a:buClrTx/>
              <a:buFont typeface="Wingdings" panose="05000000000000000000" pitchFamily="2" charset="2"/>
              <a:buChar char="Ø"/>
              <a:defRPr sz="2400" i="0">
                <a:solidFill>
                  <a:srgbClr val="002060"/>
                </a:solidFill>
              </a:defRPr>
            </a:lvl1pPr>
            <a:lvl2pPr marL="742950" indent="-285750">
              <a:buClrTx/>
              <a:buFont typeface="Wingdings" panose="05000000000000000000" pitchFamily="2" charset="2"/>
              <a:buChar char="Ø"/>
              <a:defRPr sz="2000" i="0">
                <a:solidFill>
                  <a:srgbClr val="002060"/>
                </a:solidFill>
              </a:defRPr>
            </a:lvl2pPr>
            <a:lvl3pPr marL="1143000" indent="-228600">
              <a:buClrTx/>
              <a:buFont typeface="Wingdings" panose="05000000000000000000" pitchFamily="2" charset="2"/>
              <a:buChar char="Ø"/>
              <a:defRPr sz="1800" i="0">
                <a:solidFill>
                  <a:srgbClr val="002060"/>
                </a:solidFill>
              </a:defRPr>
            </a:lvl3pPr>
            <a:lvl4pPr marL="1600200" indent="-228600">
              <a:buClrTx/>
              <a:buFont typeface="Wingdings" panose="05000000000000000000" pitchFamily="2" charset="2"/>
              <a:buChar char="Ø"/>
              <a:defRPr sz="1800" i="0">
                <a:solidFill>
                  <a:srgbClr val="002060"/>
                </a:solidFill>
              </a:defRPr>
            </a:lvl4pPr>
            <a:lvl5pPr marL="2057400" indent="-228600">
              <a:buClrTx/>
              <a:buFont typeface="Wingdings" panose="05000000000000000000" pitchFamily="2" charset="2"/>
              <a:buChar char="Ø"/>
              <a:defRPr sz="1800" i="0">
                <a:solidFill>
                  <a:srgbClr val="002060"/>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Slide Number Placeholder 9"/>
          <p:cNvSpPr>
            <a:spLocks noGrp="1"/>
          </p:cNvSpPr>
          <p:nvPr>
            <p:ph type="sldNum" sz="quarter" idx="21"/>
          </p:nvPr>
        </p:nvSpPr>
        <p:spPr>
          <a:xfrm>
            <a:off x="8429652" y="6415200"/>
            <a:ext cx="514296" cy="285752"/>
          </a:xfrm>
          <a:prstGeom prst="rect">
            <a:avLst/>
          </a:prstGeom>
        </p:spPr>
        <p:txBody>
          <a:bodyPr/>
          <a:lstStyle/>
          <a:p>
            <a:fld id="{17A9B3F3-0CDD-4032-910D-70E772557002}" type="slidenum">
              <a:rPr lang="en-GB" noProof="0" smtClean="0"/>
              <a:pPr/>
              <a:t>‹#›</a:t>
            </a:fld>
            <a:endParaRPr lang="en-GB" noProof="0"/>
          </a:p>
        </p:txBody>
      </p:sp>
      <p:sp>
        <p:nvSpPr>
          <p:cNvPr id="6" name="Text Placeholder 2"/>
          <p:cNvSpPr>
            <a:spLocks noGrp="1"/>
          </p:cNvSpPr>
          <p:nvPr>
            <p:ph type="body" idx="22" hasCustomPrompt="1"/>
          </p:nvPr>
        </p:nvSpPr>
        <p:spPr>
          <a:xfrm>
            <a:off x="395536" y="332656"/>
            <a:ext cx="8280920" cy="642942"/>
          </a:xfrm>
        </p:spPr>
        <p:txBody>
          <a:bodyPr wrap="square" lIns="0" tIns="46800" anchor="t" anchorCtr="0">
            <a:noAutofit/>
          </a:bodyPr>
          <a:lstStyle>
            <a:lvl1pPr marL="0" indent="0">
              <a:buNone/>
              <a:defRPr sz="3600" b="1">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smtClean="0"/>
              <a:t>Click to insert text</a:t>
            </a:r>
          </a:p>
        </p:txBody>
      </p:sp>
    </p:spTree>
    <p:extLst>
      <p:ext uri="{BB962C8B-B14F-4D97-AF65-F5344CB8AC3E}">
        <p14:creationId xmlns:p14="http://schemas.microsoft.com/office/powerpoint/2010/main" val="3891828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1099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15010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381000" y="1981200"/>
            <a:ext cx="4143375"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76775" y="1981200"/>
            <a:ext cx="4144963"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213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46954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18836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6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76783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57067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6" descr="SINTEF_NTNU_eng.jpg                                            00088CCDMacintosh HD                   C076225C:"/>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938" y="6064250"/>
            <a:ext cx="91519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p:nvSpPr>
        <p:spPr bwMode="auto">
          <a:xfrm>
            <a:off x="0" y="0"/>
            <a:ext cx="9144000" cy="381000"/>
          </a:xfrm>
          <a:prstGeom prst="rect">
            <a:avLst/>
          </a:prstGeom>
          <a:solidFill>
            <a:srgbClr val="EEEEEE"/>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28" name="Rectangle 20"/>
          <p:cNvSpPr>
            <a:spLocks noGrp="1" noChangeArrowheads="1"/>
          </p:cNvSpPr>
          <p:nvPr>
            <p:ph type="title"/>
          </p:nvPr>
        </p:nvSpPr>
        <p:spPr bwMode="auto">
          <a:xfrm>
            <a:off x="381000" y="762000"/>
            <a:ext cx="84407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a:t>Click to edit Master title style</a:t>
            </a:r>
          </a:p>
        </p:txBody>
      </p:sp>
      <p:sp>
        <p:nvSpPr>
          <p:cNvPr id="1029" name="Rectangle 21"/>
          <p:cNvSpPr>
            <a:spLocks noGrp="1" noChangeArrowheads="1"/>
          </p:cNvSpPr>
          <p:nvPr>
            <p:ph type="body" idx="1"/>
          </p:nvPr>
        </p:nvSpPr>
        <p:spPr bwMode="auto">
          <a:xfrm>
            <a:off x="381000" y="1981200"/>
            <a:ext cx="84407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30" name="Line 26"/>
          <p:cNvSpPr>
            <a:spLocks noChangeShapeType="1"/>
          </p:cNvSpPr>
          <p:nvPr/>
        </p:nvSpPr>
        <p:spPr bwMode="auto">
          <a:xfrm>
            <a:off x="6781800" y="6172200"/>
            <a:ext cx="0" cy="45720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31" name="Line 27"/>
          <p:cNvSpPr>
            <a:spLocks noChangeShapeType="1"/>
          </p:cNvSpPr>
          <p:nvPr/>
        </p:nvSpPr>
        <p:spPr bwMode="auto">
          <a:xfrm>
            <a:off x="0" y="381000"/>
            <a:ext cx="9144000" cy="0"/>
          </a:xfrm>
          <a:prstGeom prst="line">
            <a:avLst/>
          </a:prstGeom>
          <a:noFill/>
          <a:ln w="25400">
            <a:solidFill>
              <a:srgbClr val="BFBFB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nb-NO"/>
          </a:p>
        </p:txBody>
      </p:sp>
      <p:sp>
        <p:nvSpPr>
          <p:cNvPr id="1032" name="Rectangle 30"/>
          <p:cNvSpPr>
            <a:spLocks noChangeArrowheads="1"/>
          </p:cNvSpPr>
          <p:nvPr/>
        </p:nvSpPr>
        <p:spPr bwMode="auto">
          <a:xfrm>
            <a:off x="71438" y="6248400"/>
            <a:ext cx="42068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fld id="{253ADE68-BFEF-384A-A7AE-38AFB2FADDCD}" type="slidenum">
              <a:rPr lang="nn-NO" sz="1400" b="1">
                <a:latin typeface="Arial" charset="0"/>
              </a:rPr>
              <a:pPr algn="ctr"/>
              <a:t>‹#›</a:t>
            </a:fld>
            <a:endParaRPr lang="nn-NO" sz="1400" b="1">
              <a:latin typeface="Arial"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6.jpeg"/><Relationship Id="rId4" Type="http://schemas.openxmlformats.org/officeDocument/2006/relationships/image" Target="../media/image10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bin"/><Relationship Id="rId7" Type="http://schemas.openxmlformats.org/officeDocument/2006/relationships/package" Target="../embeddings/Microsoft_PowerPoint_Presentation1.pptx"/><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iff"/><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tiff"/></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GB" dirty="0">
              <a:latin typeface="Calibri" panose="020F0502020204030204" pitchFamily="34" charset="0"/>
            </a:endParaRPr>
          </a:p>
        </p:txBody>
      </p:sp>
      <p:sp>
        <p:nvSpPr>
          <p:cNvPr id="4" name="Text Placeholder 3"/>
          <p:cNvSpPr>
            <a:spLocks noGrp="1"/>
          </p:cNvSpPr>
          <p:nvPr>
            <p:ph type="body" sz="quarter" idx="19"/>
          </p:nvPr>
        </p:nvSpPr>
        <p:spPr>
          <a:xfrm>
            <a:off x="323528" y="4149080"/>
            <a:ext cx="8443101" cy="1224136"/>
          </a:xfrm>
        </p:spPr>
        <p:txBody>
          <a:bodyPr/>
          <a:lstStyle/>
          <a:p>
            <a:r>
              <a:rPr lang="nb-NO" dirty="0" smtClean="0">
                <a:latin typeface="Calibri" panose="020F0502020204030204" pitchFamily="34" charset="0"/>
              </a:rPr>
              <a:t>ROSE </a:t>
            </a:r>
            <a:r>
              <a:rPr lang="nb-NO" dirty="0" err="1" smtClean="0">
                <a:latin typeface="Calibri" panose="020F0502020204030204" pitchFamily="34" charset="0"/>
              </a:rPr>
              <a:t>meeting</a:t>
            </a:r>
            <a:endParaRPr lang="en-GB" dirty="0" smtClean="0">
              <a:solidFill>
                <a:srgbClr val="003366"/>
              </a:solidFill>
              <a:latin typeface="Calibri" panose="020F0502020204030204" pitchFamily="34" charset="0"/>
            </a:endParaRPr>
          </a:p>
          <a:p>
            <a:r>
              <a:rPr lang="en-GB" dirty="0" smtClean="0">
                <a:latin typeface="Calibri" panose="020F0502020204030204" pitchFamily="34" charset="0"/>
              </a:rPr>
              <a:t>24</a:t>
            </a:r>
            <a:r>
              <a:rPr lang="en-GB" baseline="30000" dirty="0" smtClean="0">
                <a:latin typeface="Calibri" panose="020F0502020204030204" pitchFamily="34" charset="0"/>
              </a:rPr>
              <a:t>th</a:t>
            </a:r>
            <a:r>
              <a:rPr lang="en-GB" dirty="0" smtClean="0">
                <a:latin typeface="Calibri" panose="020F0502020204030204" pitchFamily="34" charset="0"/>
              </a:rPr>
              <a:t> - 27</a:t>
            </a:r>
            <a:r>
              <a:rPr lang="en-GB" baseline="30000" dirty="0" smtClean="0">
                <a:latin typeface="Calibri" panose="020F0502020204030204" pitchFamily="34" charset="0"/>
              </a:rPr>
              <a:t>th</a:t>
            </a:r>
            <a:r>
              <a:rPr lang="en-GB" dirty="0" smtClean="0">
                <a:latin typeface="Calibri" panose="020F0502020204030204" pitchFamily="34" charset="0"/>
              </a:rPr>
              <a:t> April 2017</a:t>
            </a:r>
          </a:p>
          <a:p>
            <a:r>
              <a:rPr lang="nb-NO" dirty="0" smtClean="0">
                <a:latin typeface="Calibri" panose="020F0502020204030204" pitchFamily="34" charset="0"/>
              </a:rPr>
              <a:t>Trondheim, Norway</a:t>
            </a:r>
            <a:endParaRPr lang="en-GB" dirty="0">
              <a:latin typeface="Calibri" panose="020F0502020204030204" pitchFamily="34" charset="0"/>
            </a:endParaRPr>
          </a:p>
        </p:txBody>
      </p:sp>
      <p:sp>
        <p:nvSpPr>
          <p:cNvPr id="5" name="Text Placeholder 4"/>
          <p:cNvSpPr>
            <a:spLocks noGrp="1"/>
          </p:cNvSpPr>
          <p:nvPr>
            <p:ph type="body" idx="20"/>
          </p:nvPr>
        </p:nvSpPr>
        <p:spPr/>
        <p:txBody>
          <a:bodyPr/>
          <a:lstStyle/>
          <a:p>
            <a:r>
              <a:rPr lang="en-US" sz="2600" dirty="0"/>
              <a:t>I</a:t>
            </a:r>
            <a:r>
              <a:rPr lang="en-US" sz="2600" dirty="0" smtClean="0"/>
              <a:t>mpact </a:t>
            </a:r>
            <a:r>
              <a:rPr lang="en-US" sz="2600" dirty="0"/>
              <a:t>of stress and saturation on seismic dispersion in </a:t>
            </a:r>
            <a:r>
              <a:rPr lang="en-US" sz="2600" dirty="0" smtClean="0"/>
              <a:t>shales - </a:t>
            </a:r>
            <a:r>
              <a:rPr lang="en-US" sz="2600" dirty="0"/>
              <a:t>Laboratory </a:t>
            </a:r>
            <a:r>
              <a:rPr lang="en-US" sz="2600" dirty="0" smtClean="0"/>
              <a:t>measurements</a:t>
            </a:r>
          </a:p>
          <a:p>
            <a:endParaRPr lang="en-GB" sz="2400" dirty="0" smtClean="0">
              <a:latin typeface="Calibri" panose="020F0502020204030204" pitchFamily="34" charset="0"/>
            </a:endParaRPr>
          </a:p>
          <a:p>
            <a:r>
              <a:rPr lang="en-GB" sz="2000" dirty="0" smtClean="0">
                <a:latin typeface="Calibri" panose="020F0502020204030204" pitchFamily="34" charset="0"/>
              </a:rPr>
              <a:t>by</a:t>
            </a:r>
          </a:p>
          <a:p>
            <a:r>
              <a:rPr lang="en-GB" sz="2000" dirty="0" smtClean="0">
                <a:latin typeface="Calibri" panose="020F0502020204030204" pitchFamily="34" charset="0"/>
              </a:rPr>
              <a:t>Dawid Szewczyk</a:t>
            </a:r>
            <a:r>
              <a:rPr lang="en-GB" sz="2000" dirty="0">
                <a:latin typeface="Calibri" panose="020F0502020204030204" pitchFamily="34" charset="0"/>
              </a:rPr>
              <a:t>, Rune M. </a:t>
            </a:r>
            <a:r>
              <a:rPr lang="en-GB" sz="2000" dirty="0" smtClean="0">
                <a:latin typeface="Calibri" panose="020F0502020204030204" pitchFamily="34" charset="0"/>
              </a:rPr>
              <a:t>Holt, </a:t>
            </a:r>
            <a:r>
              <a:rPr lang="en-GB" sz="2000" dirty="0">
                <a:latin typeface="Calibri" panose="020F0502020204030204" pitchFamily="34" charset="0"/>
              </a:rPr>
              <a:t>Andreas </a:t>
            </a:r>
            <a:r>
              <a:rPr lang="en-GB" sz="2000" dirty="0" smtClean="0">
                <a:latin typeface="Calibri" panose="020F0502020204030204" pitchFamily="34" charset="0"/>
              </a:rPr>
              <a:t>Bauer </a:t>
            </a:r>
            <a:endParaRPr lang="en-GB" sz="2000" dirty="0">
              <a:latin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88224" y="4149080"/>
            <a:ext cx="1441289" cy="1421471"/>
          </a:xfrm>
          <a:prstGeom prst="rect">
            <a:avLst/>
          </a:prstGeom>
        </p:spPr>
      </p:pic>
    </p:spTree>
    <p:extLst>
      <p:ext uri="{BB962C8B-B14F-4D97-AF65-F5344CB8AC3E}">
        <p14:creationId xmlns:p14="http://schemas.microsoft.com/office/powerpoint/2010/main" val="2421997356"/>
      </p:ext>
    </p:extLst>
  </p:cSld>
  <p:clrMapOvr>
    <a:masterClrMapping/>
  </p:clrMapOvr>
  <mc:AlternateContent xmlns:mc="http://schemas.openxmlformats.org/markup-compatibility/2006" xmlns:p14="http://schemas.microsoft.com/office/powerpoint/2010/main">
    <mc:Choice Requires="p14">
      <p:transition spd="slow" p14:dur="2000" advTm="56449"/>
    </mc:Choice>
    <mc:Fallback xmlns="">
      <p:transition spd="slow" advTm="5644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200"/>
              </a:spcAft>
            </a:pPr>
            <a:r>
              <a:rPr lang="en-US" sz="2600" b="1" dirty="0" smtClean="0">
                <a:solidFill>
                  <a:srgbClr val="002060"/>
                </a:solidFill>
                <a:latin typeface="Calibri" panose="020F0502020204030204" pitchFamily="34" charset="0"/>
              </a:rPr>
              <a:t>What is causing the observed </a:t>
            </a:r>
            <a:r>
              <a:rPr lang="en-US" sz="2600" b="1" dirty="0">
                <a:solidFill>
                  <a:srgbClr val="002060"/>
                </a:solidFill>
                <a:latin typeface="Calibri" panose="020F0502020204030204" pitchFamily="34" charset="0"/>
              </a:rPr>
              <a:t>softening and dispersion </a:t>
            </a:r>
            <a:r>
              <a:rPr lang="en-US" sz="2600" b="1" dirty="0" smtClean="0">
                <a:solidFill>
                  <a:srgbClr val="002060"/>
                </a:solidFill>
                <a:latin typeface="Calibri" panose="020F0502020204030204" pitchFamily="34" charset="0"/>
              </a:rPr>
              <a:t>effects?</a:t>
            </a:r>
            <a:endParaRPr lang="en-US" sz="2600" b="1" dirty="0">
              <a:solidFill>
                <a:srgbClr val="002060"/>
              </a:solidFill>
              <a:latin typeface="Calibri" panose="020F0502020204030204" pitchFamily="34" charset="0"/>
            </a:endParaRPr>
          </a:p>
        </p:txBody>
      </p:sp>
      <p:sp>
        <p:nvSpPr>
          <p:cNvPr id="3" name="TextBox 2"/>
          <p:cNvSpPr txBox="1"/>
          <p:nvPr/>
        </p:nvSpPr>
        <p:spPr>
          <a:xfrm>
            <a:off x="76808" y="3717032"/>
            <a:ext cx="9144000" cy="1938992"/>
          </a:xfrm>
          <a:prstGeom prst="rect">
            <a:avLst/>
          </a:prstGeom>
          <a:noFill/>
        </p:spPr>
        <p:txBody>
          <a:bodyPr wrap="square" rtlCol="0">
            <a:spAutoFit/>
          </a:bodyPr>
          <a:lstStyle/>
          <a:p>
            <a:r>
              <a:rPr lang="en-US" sz="2000" dirty="0">
                <a:solidFill>
                  <a:srgbClr val="002060"/>
                </a:solidFill>
                <a:latin typeface="Calibri" panose="020F0502020204030204" pitchFamily="34" charset="0"/>
              </a:rPr>
              <a:t>Water adsorption at grain contacts can also explain the observed increase in dispersion </a:t>
            </a:r>
            <a:r>
              <a:rPr lang="en-US" sz="2000" dirty="0" smtClean="0">
                <a:solidFill>
                  <a:srgbClr val="002060"/>
                </a:solidFill>
                <a:latin typeface="Calibri" panose="020F0502020204030204" pitchFamily="34" charset="0"/>
              </a:rPr>
              <a:t>with </a:t>
            </a:r>
            <a:r>
              <a:rPr lang="en-US" sz="2000" dirty="0">
                <a:solidFill>
                  <a:srgbClr val="002060"/>
                </a:solidFill>
                <a:latin typeface="Calibri" panose="020F0502020204030204" pitchFamily="34" charset="0"/>
              </a:rPr>
              <a:t>increased water </a:t>
            </a:r>
            <a:r>
              <a:rPr lang="en-US" sz="2000" dirty="0" smtClean="0">
                <a:solidFill>
                  <a:srgbClr val="002060"/>
                </a:solidFill>
                <a:latin typeface="Calibri" panose="020F0502020204030204" pitchFamily="34" charset="0"/>
              </a:rPr>
              <a:t>content. Displacement </a:t>
            </a:r>
            <a:r>
              <a:rPr lang="en-US" sz="2000" dirty="0">
                <a:solidFill>
                  <a:srgbClr val="002060"/>
                </a:solidFill>
                <a:latin typeface="Calibri" panose="020F0502020204030204" pitchFamily="34" charset="0"/>
              </a:rPr>
              <a:t>of water molecules during stress variation </a:t>
            </a:r>
            <a:r>
              <a:rPr lang="en-US" sz="2000" dirty="0" smtClean="0">
                <a:solidFill>
                  <a:srgbClr val="002060"/>
                </a:solidFill>
                <a:latin typeface="Calibri" panose="020F0502020204030204" pitchFamily="34" charset="0"/>
              </a:rPr>
              <a:t>(</a:t>
            </a:r>
            <a:r>
              <a:rPr lang="en-US" sz="2000" dirty="0">
                <a:solidFill>
                  <a:srgbClr val="002060"/>
                </a:solidFill>
                <a:latin typeface="Calibri" panose="020F0502020204030204" pitchFamily="34" charset="0"/>
              </a:rPr>
              <a:t>an increase in stress results in an increase of the chemical potential of the water in </a:t>
            </a:r>
            <a:r>
              <a:rPr lang="en-US" sz="2000" dirty="0" smtClean="0">
                <a:solidFill>
                  <a:srgbClr val="002060"/>
                </a:solidFill>
                <a:latin typeface="Calibri" panose="020F0502020204030204" pitchFamily="34" charset="0"/>
              </a:rPr>
              <a:t>between </a:t>
            </a:r>
            <a:r>
              <a:rPr lang="en-US" sz="2000" dirty="0">
                <a:solidFill>
                  <a:srgbClr val="002060"/>
                </a:solidFill>
                <a:latin typeface="Calibri" panose="020F0502020204030204" pitchFamily="34" charset="0"/>
              </a:rPr>
              <a:t>the grains, making it energetically more </a:t>
            </a:r>
            <a:r>
              <a:rPr lang="en-US" sz="2000" dirty="0" smtClean="0">
                <a:solidFill>
                  <a:srgbClr val="002060"/>
                </a:solidFill>
                <a:latin typeface="Calibri" panose="020F0502020204030204" pitchFamily="34" charset="0"/>
              </a:rPr>
              <a:t>favorable </a:t>
            </a:r>
            <a:r>
              <a:rPr lang="en-US" sz="2000" dirty="0">
                <a:solidFill>
                  <a:srgbClr val="002060"/>
                </a:solidFill>
                <a:latin typeface="Calibri" panose="020F0502020204030204" pitchFamily="34" charset="0"/>
              </a:rPr>
              <a:t>for the water to </a:t>
            </a:r>
            <a:r>
              <a:rPr lang="en-US" sz="2000" dirty="0" smtClean="0">
                <a:solidFill>
                  <a:srgbClr val="002060"/>
                </a:solidFill>
                <a:latin typeface="Calibri" panose="020F0502020204030204" pitchFamily="34" charset="0"/>
              </a:rPr>
              <a:t>move away </a:t>
            </a:r>
            <a:r>
              <a:rPr lang="en-US" sz="2000" dirty="0">
                <a:solidFill>
                  <a:srgbClr val="002060"/>
                </a:solidFill>
                <a:latin typeface="Calibri" panose="020F0502020204030204" pitchFamily="34" charset="0"/>
              </a:rPr>
              <a:t>from the grain contact) takes time due to viscous </a:t>
            </a:r>
            <a:r>
              <a:rPr lang="en-US" sz="2000" dirty="0" smtClean="0">
                <a:solidFill>
                  <a:srgbClr val="002060"/>
                </a:solidFill>
                <a:latin typeface="Calibri" panose="020F0502020204030204" pitchFamily="34" charset="0"/>
              </a:rPr>
              <a:t>forces </a:t>
            </a:r>
            <a:r>
              <a:rPr lang="en-US" sz="2000" dirty="0">
                <a:solidFill>
                  <a:srgbClr val="002060"/>
                </a:solidFill>
                <a:latin typeface="Calibri" panose="020F0502020204030204" pitchFamily="34" charset="0"/>
              </a:rPr>
              <a:t>- local flow </a:t>
            </a:r>
            <a:r>
              <a:rPr lang="en-US" sz="2000" dirty="0" smtClean="0">
                <a:solidFill>
                  <a:srgbClr val="002060"/>
                </a:solidFill>
                <a:latin typeface="Calibri" panose="020F0502020204030204" pitchFamily="34" charset="0"/>
              </a:rPr>
              <a:t>type mechanism.</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8024" y="485825"/>
            <a:ext cx="4233863" cy="308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808" y="1412776"/>
            <a:ext cx="4711216" cy="1015663"/>
          </a:xfrm>
          <a:prstGeom prst="rect">
            <a:avLst/>
          </a:prstGeom>
        </p:spPr>
        <p:txBody>
          <a:bodyPr wrap="square">
            <a:spAutoFit/>
          </a:bodyPr>
          <a:lstStyle/>
          <a:p>
            <a:r>
              <a:rPr lang="en-US" sz="2000" dirty="0" smtClean="0">
                <a:solidFill>
                  <a:srgbClr val="002060"/>
                </a:solidFill>
                <a:latin typeface="Calibri" panose="020F0502020204030204" pitchFamily="34" charset="0"/>
              </a:rPr>
              <a:t>Smaller grain-surface </a:t>
            </a:r>
            <a:r>
              <a:rPr lang="en-US" sz="2000" dirty="0">
                <a:solidFill>
                  <a:srgbClr val="002060"/>
                </a:solidFill>
                <a:latin typeface="Calibri" panose="020F0502020204030204" pitchFamily="34" charset="0"/>
              </a:rPr>
              <a:t>energy </a:t>
            </a:r>
            <a:r>
              <a:rPr lang="en-US" sz="2000" dirty="0" smtClean="0">
                <a:solidFill>
                  <a:srgbClr val="002060"/>
                </a:solidFill>
                <a:latin typeface="Calibri" panose="020F0502020204030204" pitchFamily="34" charset="0"/>
              </a:rPr>
              <a:t>→ </a:t>
            </a:r>
          </a:p>
          <a:p>
            <a:r>
              <a:rPr lang="en-US" sz="2000" dirty="0" smtClean="0">
                <a:solidFill>
                  <a:srgbClr val="002060"/>
                </a:solidFill>
                <a:latin typeface="Calibri" panose="020F0502020204030204" pitchFamily="34" charset="0"/>
              </a:rPr>
              <a:t>reduced stiffness (e.g. Clark et al., 1980; </a:t>
            </a:r>
          </a:p>
          <a:p>
            <a:r>
              <a:rPr lang="en-US" sz="2000" dirty="0" smtClean="0">
                <a:solidFill>
                  <a:srgbClr val="002060"/>
                </a:solidFill>
                <a:latin typeface="Calibri" panose="020F0502020204030204" pitchFamily="34" charset="0"/>
              </a:rPr>
              <a:t>Murphy </a:t>
            </a:r>
            <a:r>
              <a:rPr lang="en-US" sz="2000" dirty="0">
                <a:solidFill>
                  <a:srgbClr val="002060"/>
                </a:solidFill>
                <a:latin typeface="Calibri" panose="020F0502020204030204" pitchFamily="34" charset="0"/>
              </a:rPr>
              <a:t>et al., 1984</a:t>
            </a:r>
            <a:r>
              <a:rPr lang="en-US" sz="2000" dirty="0" smtClean="0">
                <a:solidFill>
                  <a:srgbClr val="002060"/>
                </a:solidFill>
                <a:latin typeface="Calibri" panose="020F0502020204030204" pitchFamily="34" charset="0"/>
              </a:rPr>
              <a:t>)</a:t>
            </a:r>
            <a:endParaRPr 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73989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200"/>
              </a:spcAft>
            </a:pPr>
            <a:r>
              <a:rPr lang="en-US" sz="2600" b="1" dirty="0">
                <a:solidFill>
                  <a:srgbClr val="002060"/>
                </a:solidFill>
                <a:latin typeface="Calibri" panose="020F0502020204030204" pitchFamily="34" charset="0"/>
              </a:rPr>
              <a:t>Modelling of the fluid-saturation effects </a:t>
            </a:r>
          </a:p>
        </p:txBody>
      </p:sp>
      <p:sp>
        <p:nvSpPr>
          <p:cNvPr id="4" name="TextBox 3"/>
          <p:cNvSpPr txBox="1"/>
          <p:nvPr/>
        </p:nvSpPr>
        <p:spPr>
          <a:xfrm>
            <a:off x="47464" y="485825"/>
            <a:ext cx="9144000" cy="707886"/>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Anisotropic Gassmann </a:t>
            </a:r>
            <a:r>
              <a:rPr lang="en-US" sz="2000" dirty="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effective rock-frame </a:t>
            </a:r>
            <a:r>
              <a:rPr lang="en-US" sz="2000" dirty="0">
                <a:solidFill>
                  <a:srgbClr val="002060"/>
                </a:solidFill>
                <a:latin typeface="Calibri" panose="020F0502020204030204" pitchFamily="34" charset="0"/>
              </a:rPr>
              <a:t>modulus and the pore-fluid modulus </a:t>
            </a:r>
            <a:endParaRPr lang="en-US" sz="2000" dirty="0" smtClean="0">
              <a:solidFill>
                <a:srgbClr val="002060"/>
              </a:solidFill>
              <a:latin typeface="Calibri" panose="020F0502020204030204" pitchFamily="34" charset="0"/>
            </a:endParaRPr>
          </a:p>
          <a:p>
            <a:r>
              <a:rPr lang="en-US" sz="2000" dirty="0">
                <a:solidFill>
                  <a:srgbClr val="002060"/>
                </a:solidFill>
                <a:latin typeface="Calibri" panose="020F0502020204030204" pitchFamily="34" charset="0"/>
              </a:rPr>
              <a:t>accounting for rock-fluid interaction effects such as adsorption </a:t>
            </a:r>
            <a:r>
              <a:rPr lang="en-US" sz="2000" dirty="0" smtClean="0">
                <a:solidFill>
                  <a:srgbClr val="002060"/>
                </a:solidFill>
                <a:latin typeface="Calibri" panose="020F0502020204030204" pitchFamily="34" charset="0"/>
              </a:rPr>
              <a:t>effects or dispersion.</a:t>
            </a:r>
          </a:p>
        </p:txBody>
      </p:sp>
      <p:sp>
        <p:nvSpPr>
          <p:cNvPr id="3" name="Rectangle 2"/>
          <p:cNvSpPr/>
          <p:nvPr/>
        </p:nvSpPr>
        <p:spPr>
          <a:xfrm>
            <a:off x="0" y="1193711"/>
            <a:ext cx="3887474" cy="400110"/>
          </a:xfrm>
          <a:prstGeom prst="rect">
            <a:avLst/>
          </a:prstGeom>
        </p:spPr>
        <p:txBody>
          <a:bodyPr wrap="none">
            <a:spAutoFit/>
          </a:bodyPr>
          <a:lstStyle/>
          <a:p>
            <a:r>
              <a:rPr lang="en-US" sz="2000" dirty="0" smtClean="0">
                <a:solidFill>
                  <a:srgbClr val="002060"/>
                </a:solidFill>
                <a:latin typeface="Calibri" panose="020F0502020204030204" pitchFamily="34" charset="0"/>
              </a:rPr>
              <a:t>Pore-fluid modulus </a:t>
            </a:r>
            <a:r>
              <a:rPr lang="en-US" sz="2000" dirty="0">
                <a:solidFill>
                  <a:srgbClr val="002060"/>
                </a:solidFill>
                <a:latin typeface="Calibri" panose="020F0502020204030204" pitchFamily="34" charset="0"/>
              </a:rPr>
              <a:t>→</a:t>
            </a:r>
            <a:r>
              <a:rPr lang="en-US" sz="2000" dirty="0" smtClean="0">
                <a:solidFill>
                  <a:srgbClr val="002060"/>
                </a:solidFill>
                <a:latin typeface="Calibri" panose="020F0502020204030204" pitchFamily="34" charset="0"/>
              </a:rPr>
              <a:t> Brie’s mixing </a:t>
            </a:r>
            <a:endParaRPr lang="nb-NO" sz="2000" dirty="0"/>
          </a:p>
        </p:txBody>
      </p:sp>
      <p:sp>
        <p:nvSpPr>
          <p:cNvPr id="6" name="Rectangle 5"/>
          <p:cNvSpPr/>
          <p:nvPr/>
        </p:nvSpPr>
        <p:spPr>
          <a:xfrm>
            <a:off x="9947" y="1593821"/>
            <a:ext cx="9026549" cy="707886"/>
          </a:xfrm>
          <a:prstGeom prst="rect">
            <a:avLst/>
          </a:prstGeom>
        </p:spPr>
        <p:txBody>
          <a:bodyPr wrap="square">
            <a:spAutoFit/>
          </a:bodyPr>
          <a:lstStyle/>
          <a:p>
            <a:r>
              <a:rPr lang="en-US" sz="2000" dirty="0" smtClean="0">
                <a:solidFill>
                  <a:srgbClr val="002060"/>
                </a:solidFill>
                <a:latin typeface="Calibri" panose="020F0502020204030204" pitchFamily="34" charset="0"/>
              </a:rPr>
              <a:t>Rock-frame modulus </a:t>
            </a:r>
            <a:r>
              <a:rPr lang="en-US" sz="2000" dirty="0">
                <a:solidFill>
                  <a:srgbClr val="002060"/>
                </a:solidFill>
                <a:latin typeface="Calibri" panose="020F0502020204030204" pitchFamily="34" charset="0"/>
              </a:rPr>
              <a:t>→</a:t>
            </a:r>
            <a:r>
              <a:rPr lang="en-US" sz="2000" dirty="0" smtClean="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additional parameter (independent for Pierre shale and </a:t>
            </a:r>
            <a:endParaRPr lang="en-US" sz="2000" dirty="0" smtClean="0">
              <a:solidFill>
                <a:srgbClr val="002060"/>
              </a:solidFill>
              <a:latin typeface="Calibri" panose="020F0502020204030204" pitchFamily="34" charset="0"/>
            </a:endParaRPr>
          </a:p>
          <a:p>
            <a:r>
              <a:rPr lang="en-US" sz="2000" dirty="0" smtClean="0">
                <a:solidFill>
                  <a:srgbClr val="002060"/>
                </a:solidFill>
                <a:latin typeface="Calibri" panose="020F0502020204030204" pitchFamily="34" charset="0"/>
              </a:rPr>
              <a:t>Mancos </a:t>
            </a:r>
            <a:r>
              <a:rPr lang="en-US" sz="2000" dirty="0">
                <a:solidFill>
                  <a:srgbClr val="002060"/>
                </a:solidFill>
                <a:latin typeface="Calibri" panose="020F0502020204030204" pitchFamily="34" charset="0"/>
              </a:rPr>
              <a:t>shale) </a:t>
            </a:r>
            <a:r>
              <a:rPr lang="en-US" sz="2000" dirty="0" smtClean="0">
                <a:solidFill>
                  <a:srgbClr val="002060"/>
                </a:solidFill>
                <a:latin typeface="Calibri" panose="020F0502020204030204" pitchFamily="34" charset="0"/>
              </a:rPr>
              <a:t>linearly relating </a:t>
            </a:r>
            <a:r>
              <a:rPr lang="en-US" sz="2000" dirty="0">
                <a:solidFill>
                  <a:srgbClr val="002060"/>
                </a:solidFill>
                <a:latin typeface="Calibri" panose="020F0502020204030204" pitchFamily="34" charset="0"/>
              </a:rPr>
              <a:t>frame modulus and </a:t>
            </a:r>
            <a:r>
              <a:rPr lang="en-US" sz="2000" dirty="0" smtClean="0">
                <a:solidFill>
                  <a:srgbClr val="002060"/>
                </a:solidFill>
                <a:latin typeface="Calibri" panose="020F0502020204030204" pitchFamily="34" charset="0"/>
              </a:rPr>
              <a:t>saturation.</a:t>
            </a:r>
            <a:endParaRPr lang="nb-NO" sz="2000" dirty="0"/>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2301707"/>
            <a:ext cx="7668344" cy="380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70427" y="2204864"/>
            <a:ext cx="1649811" cy="400110"/>
          </a:xfrm>
          <a:prstGeom prst="rect">
            <a:avLst/>
          </a:prstGeom>
        </p:spPr>
        <p:txBody>
          <a:bodyPr wrap="none">
            <a:spAutoFit/>
          </a:bodyPr>
          <a:lstStyle/>
          <a:p>
            <a:r>
              <a:rPr lang="en-US" sz="2000" dirty="0" smtClean="0"/>
              <a:t>Mancos shale </a:t>
            </a:r>
            <a:endParaRPr lang="nb-NO" sz="2000" dirty="0"/>
          </a:p>
        </p:txBody>
      </p:sp>
      <p:sp>
        <p:nvSpPr>
          <p:cNvPr id="14" name="Rectangle 13"/>
          <p:cNvSpPr/>
          <p:nvPr/>
        </p:nvSpPr>
        <p:spPr>
          <a:xfrm>
            <a:off x="5724128" y="2204864"/>
            <a:ext cx="1385316" cy="400110"/>
          </a:xfrm>
          <a:prstGeom prst="rect">
            <a:avLst/>
          </a:prstGeom>
        </p:spPr>
        <p:txBody>
          <a:bodyPr wrap="none">
            <a:spAutoFit/>
          </a:bodyPr>
          <a:lstStyle/>
          <a:p>
            <a:r>
              <a:rPr lang="en-US" sz="2000" dirty="0" smtClean="0"/>
              <a:t>Pierre shale</a:t>
            </a:r>
            <a:endParaRPr lang="nb-NO" sz="2000" dirty="0"/>
          </a:p>
        </p:txBody>
      </p:sp>
    </p:spTree>
    <p:extLst>
      <p:ext uri="{BB962C8B-B14F-4D97-AF65-F5344CB8AC3E}">
        <p14:creationId xmlns:p14="http://schemas.microsoft.com/office/powerpoint/2010/main" val="214803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7504" y="-28575"/>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Summary</a:t>
            </a:r>
            <a:endParaRPr lang="en-US" b="1" dirty="0">
              <a:solidFill>
                <a:srgbClr val="002060"/>
              </a:solidFill>
              <a:latin typeface="Calibri" panose="020F0502020204030204" pitchFamily="34" charset="0"/>
            </a:endParaRPr>
          </a:p>
        </p:txBody>
      </p:sp>
      <p:sp>
        <p:nvSpPr>
          <p:cNvPr id="6" name="TextBox 5"/>
          <p:cNvSpPr txBox="1"/>
          <p:nvPr/>
        </p:nvSpPr>
        <p:spPr>
          <a:xfrm>
            <a:off x="179512" y="692696"/>
            <a:ext cx="8292305" cy="532453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Calibri" panose="020F0502020204030204" pitchFamily="34" charset="0"/>
              </a:rPr>
              <a:t>Stress dependence of P</a:t>
            </a:r>
            <a:r>
              <a:rPr lang="en-US" sz="2000" dirty="0" smtClean="0">
                <a:solidFill>
                  <a:srgbClr val="002060"/>
                </a:solidFill>
                <a:latin typeface="Calibri" panose="020F0502020204030204" pitchFamily="34" charset="0"/>
              </a:rPr>
              <a:t>-wave </a:t>
            </a:r>
            <a:r>
              <a:rPr lang="en-US" sz="2000" dirty="0">
                <a:solidFill>
                  <a:srgbClr val="002060"/>
                </a:solidFill>
                <a:latin typeface="Calibri" panose="020F0502020204030204" pitchFamily="34" charset="0"/>
              </a:rPr>
              <a:t>velocities can be significantly different at seismic and ultrasonic frequencies (needs to be accounted for when stress sensitivities are obtained at ultrasonic frequencies and applied to the interpretation of 4D seismic data</a:t>
            </a:r>
            <a:r>
              <a:rPr lang="en-US" sz="2000" dirty="0" smtClean="0">
                <a:solidFill>
                  <a:srgbClr val="002060"/>
                </a:solidFill>
                <a:latin typeface="Calibri" panose="020F0502020204030204" pitchFamily="34" charset="0"/>
              </a:rPr>
              <a:t>).</a:t>
            </a:r>
            <a:endParaRPr lang="en-US" sz="2000" dirty="0">
              <a:solidFill>
                <a:srgbClr val="002060"/>
              </a:solidFill>
              <a:latin typeface="Calibri" panose="020F0502020204030204" pitchFamily="34" charset="0"/>
            </a:endParaRPr>
          </a:p>
          <a:p>
            <a:endParaRPr lang="en-US" sz="2000" dirty="0" smtClean="0">
              <a:solidFill>
                <a:srgbClr val="002060"/>
              </a:solidFill>
              <a:latin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rPr>
              <a:t>Increase in </a:t>
            </a:r>
            <a:r>
              <a:rPr lang="en-US" sz="2000" dirty="0" smtClean="0">
                <a:solidFill>
                  <a:srgbClr val="002060"/>
                </a:solidFill>
                <a:latin typeface="Calibri" panose="020F0502020204030204" pitchFamily="34" charset="0"/>
              </a:rPr>
              <a:t>water saturation causes </a:t>
            </a:r>
            <a:r>
              <a:rPr lang="en-AU" sz="2000" dirty="0" smtClean="0">
                <a:solidFill>
                  <a:srgbClr val="002060"/>
                </a:solidFill>
                <a:latin typeface="Calibri" panose="020F0502020204030204" pitchFamily="34" charset="0"/>
              </a:rPr>
              <a:t>increase in </a:t>
            </a:r>
            <a:r>
              <a:rPr lang="en-US" sz="2000" dirty="0">
                <a:solidFill>
                  <a:srgbClr val="002060"/>
                </a:solidFill>
                <a:latin typeface="Calibri" panose="020F0502020204030204" pitchFamily="34" charset="0"/>
              </a:rPr>
              <a:t>E</a:t>
            </a:r>
            <a:r>
              <a:rPr lang="en-US" sz="2000" baseline="-25000" dirty="0">
                <a:solidFill>
                  <a:srgbClr val="002060"/>
                </a:solidFill>
                <a:latin typeface="Calibri" panose="020F0502020204030204" pitchFamily="34" charset="0"/>
              </a:rPr>
              <a:t>V </a:t>
            </a:r>
            <a:r>
              <a:rPr lang="en-US" sz="2000" dirty="0">
                <a:solidFill>
                  <a:srgbClr val="002060"/>
                </a:solidFill>
                <a:latin typeface="Calibri" panose="020F0502020204030204" pitchFamily="34" charset="0"/>
              </a:rPr>
              <a:t>dispersion </a:t>
            </a:r>
            <a:r>
              <a:rPr lang="en-AU" sz="2000" dirty="0">
                <a:solidFill>
                  <a:srgbClr val="002060"/>
                </a:solidFill>
                <a:latin typeface="Calibri" panose="020F0502020204030204" pitchFamily="34" charset="0"/>
              </a:rPr>
              <a:t>and softening of the shale at seismic </a:t>
            </a:r>
            <a:r>
              <a:rPr lang="en-AU" sz="2000" dirty="0" smtClean="0">
                <a:solidFill>
                  <a:srgbClr val="002060"/>
                </a:solidFill>
                <a:latin typeface="Calibri" panose="020F0502020204030204" pitchFamily="34" charset="0"/>
              </a:rPr>
              <a:t>frequencies</a:t>
            </a:r>
            <a:r>
              <a:rPr lang="en-US" sz="2000" dirty="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leading to complex </a:t>
            </a:r>
            <a:r>
              <a:rPr lang="en-US" sz="2000" dirty="0">
                <a:solidFill>
                  <a:srgbClr val="002060"/>
                </a:solidFill>
                <a:latin typeface="Calibri" panose="020F0502020204030204" pitchFamily="34" charset="0"/>
              </a:rPr>
              <a:t>E</a:t>
            </a:r>
            <a:r>
              <a:rPr lang="en-US" sz="2000" baseline="-25000" dirty="0">
                <a:solidFill>
                  <a:srgbClr val="002060"/>
                </a:solidFill>
                <a:latin typeface="Calibri" panose="020F0502020204030204" pitchFamily="34" charset="0"/>
              </a:rPr>
              <a:t>V </a:t>
            </a:r>
            <a:r>
              <a:rPr lang="en-US" sz="2000" dirty="0" err="1" smtClean="0">
                <a:solidFill>
                  <a:srgbClr val="002060"/>
                </a:solidFill>
                <a:latin typeface="Calibri" panose="020F0502020204030204" pitchFamily="34" charset="0"/>
              </a:rPr>
              <a:t>behaviour</a:t>
            </a:r>
            <a:r>
              <a:rPr lang="en-US" sz="2000" dirty="0" smtClean="0">
                <a:solidFill>
                  <a:srgbClr val="002060"/>
                </a:solidFill>
                <a:latin typeface="Calibri" panose="020F0502020204030204" pitchFamily="34" charset="0"/>
              </a:rPr>
              <a:t> at ultrasonic frequencies.</a:t>
            </a:r>
          </a:p>
          <a:p>
            <a:endParaRPr lang="en-US" sz="2000" b="1" dirty="0">
              <a:solidFill>
                <a:srgbClr val="002060"/>
              </a:solidFill>
              <a:latin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rPr>
              <a:t>Mancos and Pierre shale exhibit qualitatively similar saturation effects on dynamic stiffness, acoustic velocities, and velocity </a:t>
            </a:r>
            <a:r>
              <a:rPr lang="en-US" sz="2000" dirty="0" smtClean="0">
                <a:solidFill>
                  <a:srgbClr val="002060"/>
                </a:solidFill>
                <a:latin typeface="Calibri" panose="020F0502020204030204" pitchFamily="34" charset="0"/>
              </a:rPr>
              <a:t>dispersion.</a:t>
            </a:r>
          </a:p>
          <a:p>
            <a:pPr marL="285750" indent="-285750">
              <a:buFont typeface="Wingdings" panose="05000000000000000000" pitchFamily="2" charset="2"/>
              <a:buChar char="Ø"/>
            </a:pPr>
            <a:endParaRPr lang="en-US" sz="2000" dirty="0">
              <a:solidFill>
                <a:srgbClr val="002060"/>
              </a:solidFill>
              <a:latin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rPr>
              <a:t>Adsorption may </a:t>
            </a:r>
            <a:r>
              <a:rPr lang="en-US" sz="2000" dirty="0">
                <a:solidFill>
                  <a:srgbClr val="002060"/>
                </a:solidFill>
                <a:latin typeface="Calibri" panose="020F0502020204030204" pitchFamily="34" charset="0"/>
              </a:rPr>
              <a:t>be the dominant mechanism in the rock physics of partially saturated shales but other effects </a:t>
            </a:r>
            <a:r>
              <a:rPr lang="en-US" sz="2000" dirty="0" smtClean="0">
                <a:solidFill>
                  <a:srgbClr val="002060"/>
                </a:solidFill>
                <a:latin typeface="Calibri" panose="020F0502020204030204" pitchFamily="34" charset="0"/>
              </a:rPr>
              <a:t>(capillarity; osmotic suction; desiccation-induced </a:t>
            </a:r>
            <a:r>
              <a:rPr lang="en-US" sz="2000" dirty="0">
                <a:solidFill>
                  <a:srgbClr val="002060"/>
                </a:solidFill>
                <a:latin typeface="Calibri" panose="020F0502020204030204" pitchFamily="34" charset="0"/>
              </a:rPr>
              <a:t>porosity changes, etc.) may have an impact as well →</a:t>
            </a:r>
            <a:r>
              <a:rPr lang="en-US" sz="2000" dirty="0" smtClean="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more studies </a:t>
            </a:r>
            <a:r>
              <a:rPr lang="en-US" sz="2000" dirty="0" smtClean="0">
                <a:solidFill>
                  <a:srgbClr val="002060"/>
                </a:solidFill>
                <a:latin typeface="Calibri" panose="020F0502020204030204" pitchFamily="34" charset="0"/>
              </a:rPr>
              <a:t>needed. </a:t>
            </a:r>
            <a:endParaRPr lang="en-US" sz="2000" dirty="0">
              <a:solidFill>
                <a:srgbClr val="002060"/>
              </a:solidFill>
              <a:latin typeface="Calibri" panose="020F0502020204030204" pitchFamily="34" charset="0"/>
            </a:endParaRPr>
          </a:p>
          <a:p>
            <a:endParaRPr lang="en-US" sz="20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46537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7504" y="-28575"/>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Summary</a:t>
            </a:r>
            <a:endParaRPr lang="en-US" b="1" dirty="0">
              <a:solidFill>
                <a:srgbClr val="002060"/>
              </a:solidFill>
              <a:latin typeface="Calibri" panose="020F0502020204030204" pitchFamily="34" charset="0"/>
            </a:endParaRPr>
          </a:p>
        </p:txBody>
      </p:sp>
      <p:sp>
        <p:nvSpPr>
          <p:cNvPr id="6" name="TextBox 5"/>
          <p:cNvSpPr txBox="1"/>
          <p:nvPr/>
        </p:nvSpPr>
        <p:spPr>
          <a:xfrm>
            <a:off x="389843" y="1916832"/>
            <a:ext cx="8292305" cy="2554545"/>
          </a:xfrm>
          <a:prstGeom prst="rect">
            <a:avLst/>
          </a:prstGeom>
          <a:noFill/>
        </p:spPr>
        <p:txBody>
          <a:bodyPr wrap="square" rtlCol="0">
            <a:spAutoFit/>
          </a:bodyPr>
          <a:lstStyle/>
          <a:p>
            <a:pPr algn="ctr"/>
            <a:r>
              <a:rPr lang="en-US" sz="2000" dirty="0">
                <a:solidFill>
                  <a:srgbClr val="002060"/>
                </a:solidFill>
                <a:latin typeface="Calibri" panose="020F0502020204030204" pitchFamily="34" charset="0"/>
              </a:rPr>
              <a:t>The authors would like to acknowledge support from:</a:t>
            </a:r>
          </a:p>
          <a:p>
            <a:pPr marL="285750" indent="-285750">
              <a:buFont typeface="Wingdings" panose="05000000000000000000" pitchFamily="2" charset="2"/>
              <a:buChar char="Ø"/>
            </a:pPr>
            <a:endParaRPr lang="en-US" sz="2000" dirty="0">
              <a:solidFill>
                <a:srgbClr val="002060"/>
              </a:solidFill>
              <a:latin typeface="Calibri" panose="020F0502020204030204" pitchFamily="34" charset="0"/>
            </a:endParaRPr>
          </a:p>
          <a:p>
            <a:pPr marL="285750" indent="-285750">
              <a:buFont typeface="Wingdings" panose="05000000000000000000" pitchFamily="2" charset="2"/>
              <a:buChar char="Ø"/>
            </a:pPr>
            <a:r>
              <a:rPr lang="en-US" sz="2000" dirty="0" smtClean="0">
                <a:solidFill>
                  <a:srgbClr val="002060"/>
                </a:solidFill>
                <a:latin typeface="Calibri" panose="020F0502020204030204" pitchFamily="34" charset="0"/>
              </a:rPr>
              <a:t>BIGCCS </a:t>
            </a:r>
            <a:r>
              <a:rPr lang="en-US" sz="2000" dirty="0">
                <a:solidFill>
                  <a:srgbClr val="002060"/>
                </a:solidFill>
                <a:latin typeface="Calibri" panose="020F0502020204030204" pitchFamily="34" charset="0"/>
              </a:rPr>
              <a:t>Centre funded by the </a:t>
            </a:r>
            <a:r>
              <a:rPr lang="nb-NO" sz="2000" b="1" dirty="0">
                <a:solidFill>
                  <a:srgbClr val="002060"/>
                </a:solidFill>
                <a:latin typeface="Calibri" panose="020F0502020204030204" pitchFamily="34" charset="0"/>
              </a:rPr>
              <a:t>Norwegian Research Council, ConocoPhillips, </a:t>
            </a:r>
            <a:r>
              <a:rPr lang="en-GB" sz="2000" b="1" dirty="0" err="1">
                <a:solidFill>
                  <a:srgbClr val="002060"/>
                </a:solidFill>
                <a:latin typeface="Calibri" panose="020F0502020204030204" pitchFamily="34" charset="0"/>
              </a:rPr>
              <a:t>Engie</a:t>
            </a:r>
            <a:r>
              <a:rPr lang="en-GB" sz="2000" b="1" dirty="0">
                <a:solidFill>
                  <a:srgbClr val="002060"/>
                </a:solidFill>
                <a:latin typeface="Calibri" panose="020F0502020204030204" pitchFamily="34" charset="0"/>
              </a:rPr>
              <a:t>, </a:t>
            </a:r>
            <a:r>
              <a:rPr lang="en-GB" sz="2000" b="1" dirty="0" err="1">
                <a:solidFill>
                  <a:srgbClr val="002060"/>
                </a:solidFill>
                <a:latin typeface="Calibri" panose="020F0502020204030204" pitchFamily="34" charset="0"/>
              </a:rPr>
              <a:t>Gassco</a:t>
            </a:r>
            <a:r>
              <a:rPr lang="en-GB" sz="2000" b="1" dirty="0">
                <a:solidFill>
                  <a:srgbClr val="002060"/>
                </a:solidFill>
                <a:latin typeface="Calibri" panose="020F0502020204030204" pitchFamily="34" charset="0"/>
              </a:rPr>
              <a:t>, Shell, Statoil, and Total</a:t>
            </a:r>
            <a:endParaRPr lang="nb-NO" sz="2000" dirty="0">
              <a:solidFill>
                <a:srgbClr val="002060"/>
              </a:solidFill>
              <a:latin typeface="Calibri" panose="020F0502020204030204" pitchFamily="34" charset="0"/>
            </a:endParaRPr>
          </a:p>
          <a:p>
            <a:pPr marL="285750" indent="-285750">
              <a:buFont typeface="Wingdings" panose="05000000000000000000" pitchFamily="2" charset="2"/>
              <a:buChar char="Ø"/>
            </a:pPr>
            <a:endParaRPr lang="en-US" sz="2000" dirty="0" smtClean="0">
              <a:solidFill>
                <a:srgbClr val="002060"/>
              </a:solidFill>
              <a:latin typeface="Calibri" panose="020F0502020204030204" pitchFamily="34" charset="0"/>
            </a:endParaRPr>
          </a:p>
          <a:p>
            <a:pPr marL="285750" indent="-285750">
              <a:buFont typeface="Wingdings" panose="05000000000000000000" pitchFamily="2" charset="2"/>
              <a:buChar char="Ø"/>
            </a:pPr>
            <a:r>
              <a:rPr lang="en-US" sz="2000" dirty="0">
                <a:solidFill>
                  <a:srgbClr val="002060"/>
                </a:solidFill>
                <a:latin typeface="Calibri" panose="020F0502020204030204" pitchFamily="34" charset="0"/>
              </a:rPr>
              <a:t>KPN project on "Shale Rock Physics for Increased Recovery" funded by the Norwegian Research Council, BP, DONG, </a:t>
            </a:r>
            <a:r>
              <a:rPr lang="en-US" sz="2000" dirty="0" err="1">
                <a:solidFill>
                  <a:srgbClr val="002060"/>
                </a:solidFill>
                <a:latin typeface="Calibri" panose="020F0502020204030204" pitchFamily="34" charset="0"/>
              </a:rPr>
              <a:t>Engie</a:t>
            </a:r>
            <a:r>
              <a:rPr lang="en-US" sz="2000" dirty="0">
                <a:solidFill>
                  <a:srgbClr val="002060"/>
                </a:solidFill>
                <a:latin typeface="Calibri" panose="020F0502020204030204" pitchFamily="34" charset="0"/>
              </a:rPr>
              <a:t>, </a:t>
            </a:r>
            <a:r>
              <a:rPr lang="en-US" sz="2000" dirty="0" err="1">
                <a:solidFill>
                  <a:srgbClr val="002060"/>
                </a:solidFill>
                <a:latin typeface="Calibri" panose="020F0502020204030204" pitchFamily="34" charset="0"/>
              </a:rPr>
              <a:t>Mærsk</a:t>
            </a:r>
            <a:r>
              <a:rPr lang="en-US" sz="2000" dirty="0">
                <a:solidFill>
                  <a:srgbClr val="002060"/>
                </a:solidFill>
                <a:latin typeface="Calibri" panose="020F0502020204030204" pitchFamily="34" charset="0"/>
              </a:rPr>
              <a:t>, and Total</a:t>
            </a:r>
          </a:p>
          <a:p>
            <a:endParaRPr lang="en-US" sz="2000" b="1" dirty="0" smtClean="0">
              <a:solidFill>
                <a:srgbClr val="002060"/>
              </a:solidFill>
              <a:latin typeface="Calibri" panose="020F0502020204030204" pitchFamily="34" charset="0"/>
            </a:endParaRPr>
          </a:p>
        </p:txBody>
      </p:sp>
      <p:sp>
        <p:nvSpPr>
          <p:cNvPr id="2" name="Rectangle 1"/>
          <p:cNvSpPr/>
          <p:nvPr/>
        </p:nvSpPr>
        <p:spPr>
          <a:xfrm>
            <a:off x="251520" y="990476"/>
            <a:ext cx="3533916" cy="584775"/>
          </a:xfrm>
          <a:prstGeom prst="rect">
            <a:avLst/>
          </a:prstGeom>
        </p:spPr>
        <p:txBody>
          <a:bodyPr wrap="none">
            <a:spAutoFit/>
          </a:bodyPr>
          <a:lstStyle/>
          <a:p>
            <a:r>
              <a:rPr lang="en-US" sz="3200" b="1" dirty="0">
                <a:solidFill>
                  <a:srgbClr val="002060"/>
                </a:solidFill>
                <a:latin typeface="Calibri" panose="020F0502020204030204" pitchFamily="34" charset="0"/>
              </a:rPr>
              <a:t>Acknowledgements</a:t>
            </a:r>
            <a:endParaRPr lang="nb-NO" sz="3200" dirty="0"/>
          </a:p>
        </p:txBody>
      </p:sp>
      <p:pic>
        <p:nvPicPr>
          <p:cNvPr id="7"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07904" y="4133177"/>
            <a:ext cx="1441289" cy="1421471"/>
          </a:xfrm>
          <a:prstGeom prst="rect">
            <a:avLst/>
          </a:prstGeom>
        </p:spPr>
      </p:pic>
    </p:spTree>
    <p:extLst>
      <p:ext uri="{BB962C8B-B14F-4D97-AF65-F5344CB8AC3E}">
        <p14:creationId xmlns:p14="http://schemas.microsoft.com/office/powerpoint/2010/main" val="224360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email">
            <a:extLst>
              <a:ext uri="{28A0092B-C50C-407E-A947-70E740481C1C}">
                <a14:useLocalDpi xmlns:a14="http://schemas.microsoft.com/office/drawing/2010/main" val="0"/>
              </a:ext>
            </a:extLst>
          </a:blip>
          <a:srcRect l="241" t="32108" r="6980" b="21707"/>
          <a:stretch/>
        </p:blipFill>
        <p:spPr>
          <a:xfrm rot="5400000">
            <a:off x="1295824" y="2384696"/>
            <a:ext cx="5400000" cy="2016000"/>
          </a:xfrm>
          <a:prstGeom prst="rect">
            <a:avLst/>
          </a:prstGeom>
        </p:spPr>
      </p:pic>
      <p:cxnSp>
        <p:nvCxnSpPr>
          <p:cNvPr id="6" name="Straight Arrow Connector 5"/>
          <p:cNvCxnSpPr>
            <a:stCxn id="7" idx="1"/>
          </p:cNvCxnSpPr>
          <p:nvPr/>
        </p:nvCxnSpPr>
        <p:spPr bwMode="auto">
          <a:xfrm flipH="1" flipV="1">
            <a:off x="4221103" y="5485417"/>
            <a:ext cx="1073888" cy="78562"/>
          </a:xfrm>
          <a:prstGeom prst="straightConnector1">
            <a:avLst/>
          </a:prstGeom>
          <a:noFill/>
          <a:ln w="19050" cap="flat" cmpd="sng" algn="ctr">
            <a:solidFill>
              <a:srgbClr val="C00000"/>
            </a:solidFill>
            <a:prstDash val="solid"/>
            <a:round/>
            <a:headEnd type="none" w="med" len="med"/>
            <a:tailEnd type="arrow"/>
          </a:ln>
          <a:effectLst/>
        </p:spPr>
      </p:cxnSp>
      <p:sp>
        <p:nvSpPr>
          <p:cNvPr id="7" name="TextBox 6"/>
          <p:cNvSpPr txBox="1"/>
          <p:nvPr/>
        </p:nvSpPr>
        <p:spPr>
          <a:xfrm>
            <a:off x="5294991" y="5394702"/>
            <a:ext cx="1570366" cy="338554"/>
          </a:xfrm>
          <a:prstGeom prst="rect">
            <a:avLst/>
          </a:prstGeom>
          <a:noFill/>
        </p:spPr>
        <p:txBody>
          <a:bodyPr wrap="none" rtlCol="0">
            <a:spAutoFit/>
          </a:bodyPr>
          <a:lstStyle/>
          <a:p>
            <a:pPr algn="l"/>
            <a:r>
              <a:rPr lang="en-US" sz="1600" dirty="0" smtClean="0">
                <a:latin typeface="Calibri" panose="020F0502020204030204" pitchFamily="34" charset="0"/>
              </a:rPr>
              <a:t>Internal load cell</a:t>
            </a:r>
            <a:endParaRPr lang="en-US" sz="16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201871" y="4187333"/>
                <a:ext cx="3629249" cy="852093"/>
              </a:xfrm>
              <a:prstGeom prst="rect">
                <a:avLst/>
              </a:prstGeom>
              <a:solidFill>
                <a:srgbClr val="FFFF00"/>
              </a:solidFill>
              <a:ln>
                <a:solidFill>
                  <a:schemeClr val="tx1"/>
                </a:solidFill>
              </a:ln>
            </p:spPr>
            <p:txBody>
              <a:bodyPr wrap="square" rtlCol="0">
                <a:spAutoFit/>
              </a:bodyPr>
              <a:lstStyle/>
              <a:p>
                <a:pPr algn="l"/>
                <a:r>
                  <a:rPr lang="en-US" sz="1600" b="1" dirty="0" smtClean="0">
                    <a:solidFill>
                      <a:srgbClr val="002060"/>
                    </a:solidFill>
                    <a:latin typeface="Calibri" panose="020F0502020204030204" pitchFamily="34" charset="0"/>
                  </a:rPr>
                  <a:t>Low-frequency unit consisting of piezoelectric actuator and piezoelectric force sensor, </a:t>
                </a:r>
                <a:r>
                  <a:rPr lang="el-GR" sz="1600" b="1" dirty="0" smtClean="0">
                    <a:solidFill>
                      <a:srgbClr val="002060"/>
                    </a:solidFill>
                    <a:latin typeface="Calibri" panose="020F0502020204030204" pitchFamily="34" charset="0"/>
                  </a:rPr>
                  <a:t>ε</a:t>
                </a:r>
                <a14:m>
                  <m:oMath xmlns:m="http://schemas.openxmlformats.org/officeDocument/2006/math">
                    <m:r>
                      <a:rPr lang="el-GR" sz="1600" b="1" i="1" smtClean="0">
                        <a:solidFill>
                          <a:srgbClr val="002060"/>
                        </a:solidFill>
                        <a:latin typeface="Cambria Math"/>
                        <a:ea typeface="Cambria Math"/>
                      </a:rPr>
                      <m:t>~</m:t>
                    </m:r>
                    <m:sSup>
                      <m:sSupPr>
                        <m:ctrlPr>
                          <a:rPr lang="el-GR" sz="1600" b="1" i="1" smtClean="0">
                            <a:solidFill>
                              <a:srgbClr val="002060"/>
                            </a:solidFill>
                            <a:latin typeface="Cambria Math" panose="02040503050406030204" pitchFamily="18" charset="0"/>
                            <a:ea typeface="Cambria Math"/>
                          </a:rPr>
                        </m:ctrlPr>
                      </m:sSupPr>
                      <m:e>
                        <m:r>
                          <a:rPr lang="nb-NO" sz="1600" b="1" i="1" smtClean="0">
                            <a:solidFill>
                              <a:srgbClr val="002060"/>
                            </a:solidFill>
                            <a:latin typeface="Cambria Math"/>
                            <a:ea typeface="Cambria Math"/>
                          </a:rPr>
                          <m:t>𝟏𝟎</m:t>
                        </m:r>
                      </m:e>
                      <m:sup>
                        <m:r>
                          <a:rPr lang="nb-NO" sz="1600" b="1" i="1" smtClean="0">
                            <a:solidFill>
                              <a:srgbClr val="002060"/>
                            </a:solidFill>
                            <a:latin typeface="Cambria Math"/>
                            <a:ea typeface="Cambria Math"/>
                          </a:rPr>
                          <m:t>−</m:t>
                        </m:r>
                        <m:r>
                          <a:rPr lang="nb-NO" sz="1600" b="1" i="1" smtClean="0">
                            <a:solidFill>
                              <a:srgbClr val="002060"/>
                            </a:solidFill>
                            <a:latin typeface="Cambria Math"/>
                            <a:ea typeface="Cambria Math"/>
                          </a:rPr>
                          <m:t>𝟕</m:t>
                        </m:r>
                      </m:sup>
                    </m:sSup>
                    <m:r>
                      <a:rPr lang="nb-NO" sz="1600" b="1" i="1" smtClean="0">
                        <a:solidFill>
                          <a:srgbClr val="002060"/>
                        </a:solidFill>
                        <a:latin typeface="Cambria Math"/>
                        <a:ea typeface="Cambria Math"/>
                      </a:rPr>
                      <m:t>−</m:t>
                    </m:r>
                    <m:sSup>
                      <m:sSupPr>
                        <m:ctrlPr>
                          <a:rPr lang="nb-NO" sz="1600" b="1" i="1" smtClean="0">
                            <a:solidFill>
                              <a:srgbClr val="002060"/>
                            </a:solidFill>
                            <a:latin typeface="Cambria Math" panose="02040503050406030204" pitchFamily="18" charset="0"/>
                            <a:ea typeface="Cambria Math"/>
                          </a:rPr>
                        </m:ctrlPr>
                      </m:sSupPr>
                      <m:e>
                        <m:r>
                          <a:rPr lang="nb-NO" sz="1600" b="1" i="1" smtClean="0">
                            <a:solidFill>
                              <a:srgbClr val="002060"/>
                            </a:solidFill>
                            <a:latin typeface="Cambria Math"/>
                            <a:ea typeface="Cambria Math"/>
                          </a:rPr>
                          <m:t>𝟏𝟎</m:t>
                        </m:r>
                      </m:e>
                      <m:sup>
                        <m:r>
                          <a:rPr lang="nb-NO" sz="1600" b="1" i="1" smtClean="0">
                            <a:solidFill>
                              <a:srgbClr val="002060"/>
                            </a:solidFill>
                            <a:latin typeface="Cambria Math"/>
                            <a:ea typeface="Cambria Math"/>
                          </a:rPr>
                          <m:t>−</m:t>
                        </m:r>
                        <m:r>
                          <a:rPr lang="nb-NO" sz="1600" b="1" i="1" smtClean="0">
                            <a:solidFill>
                              <a:srgbClr val="002060"/>
                            </a:solidFill>
                            <a:latin typeface="Cambria Math"/>
                            <a:ea typeface="Cambria Math"/>
                          </a:rPr>
                          <m:t>𝟔</m:t>
                        </m:r>
                      </m:sup>
                    </m:sSup>
                  </m:oMath>
                </a14:m>
                <a:endParaRPr lang="en-US" sz="1600" b="1" dirty="0">
                  <a:solidFill>
                    <a:srgbClr val="002060"/>
                  </a:solidFill>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01871" y="4187333"/>
                <a:ext cx="3629249" cy="852093"/>
              </a:xfrm>
              <a:prstGeom prst="rect">
                <a:avLst/>
              </a:prstGeom>
              <a:blipFill rotWithShape="1">
                <a:blip r:embed="rId3"/>
                <a:stretch>
                  <a:fillRect l="-669" t="-1408" b="-5634"/>
                </a:stretch>
              </a:blipFill>
              <a:ln>
                <a:solidFill>
                  <a:schemeClr val="tx1"/>
                </a:solidFill>
              </a:ln>
            </p:spPr>
            <p:txBody>
              <a:bodyPr/>
              <a:lstStyle/>
              <a:p>
                <a:r>
                  <a:rPr lang="nb-NO">
                    <a:noFill/>
                  </a:rPr>
                  <a:t> </a:t>
                </a:r>
              </a:p>
            </p:txBody>
          </p:sp>
        </mc:Fallback>
      </mc:AlternateContent>
      <p:sp>
        <p:nvSpPr>
          <p:cNvPr id="9" name="Right Brace 8"/>
          <p:cNvSpPr/>
          <p:nvPr/>
        </p:nvSpPr>
        <p:spPr bwMode="auto">
          <a:xfrm>
            <a:off x="4330639" y="4049939"/>
            <a:ext cx="398721" cy="1105786"/>
          </a:xfrm>
          <a:prstGeom prst="rightBrace">
            <a:avLst/>
          </a:prstGeom>
          <a:noFill/>
          <a:ln w="190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anose="020F0502020204030204" pitchFamily="34" charset="0"/>
            </a:endParaRPr>
          </a:p>
        </p:txBody>
      </p:sp>
      <p:cxnSp>
        <p:nvCxnSpPr>
          <p:cNvPr id="10" name="Straight Arrow Connector 9"/>
          <p:cNvCxnSpPr>
            <a:stCxn id="11" idx="1"/>
          </p:cNvCxnSpPr>
          <p:nvPr/>
        </p:nvCxnSpPr>
        <p:spPr bwMode="auto">
          <a:xfrm flipH="1" flipV="1">
            <a:off x="4000500" y="3238500"/>
            <a:ext cx="1285636" cy="50840"/>
          </a:xfrm>
          <a:prstGeom prst="straightConnector1">
            <a:avLst/>
          </a:prstGeom>
          <a:noFill/>
          <a:ln w="19050" cap="flat" cmpd="sng" algn="ctr">
            <a:solidFill>
              <a:srgbClr val="C00000"/>
            </a:solidFill>
            <a:prstDash val="solid"/>
            <a:round/>
            <a:headEnd type="none" w="med" len="med"/>
            <a:tailEnd type="arrow"/>
          </a:ln>
          <a:effectLst/>
        </p:spPr>
      </p:cxnSp>
      <p:sp>
        <p:nvSpPr>
          <p:cNvPr id="11" name="TextBox 10"/>
          <p:cNvSpPr txBox="1"/>
          <p:nvPr/>
        </p:nvSpPr>
        <p:spPr>
          <a:xfrm>
            <a:off x="5286136" y="2996952"/>
            <a:ext cx="3460720" cy="584775"/>
          </a:xfrm>
          <a:prstGeom prst="rect">
            <a:avLst/>
          </a:prstGeom>
          <a:noFill/>
        </p:spPr>
        <p:txBody>
          <a:bodyPr wrap="square" rtlCol="0">
            <a:spAutoFit/>
          </a:bodyPr>
          <a:lstStyle/>
          <a:p>
            <a:pPr algn="l"/>
            <a:r>
              <a:rPr lang="en-US" sz="1600" dirty="0" err="1" smtClean="0">
                <a:solidFill>
                  <a:srgbClr val="002060"/>
                </a:solidFill>
                <a:latin typeface="Calibri" panose="020F0502020204030204" pitchFamily="34" charset="0"/>
              </a:rPr>
              <a:t>Endcap</a:t>
            </a:r>
            <a:r>
              <a:rPr lang="en-US" sz="1600" dirty="0" smtClean="0">
                <a:solidFill>
                  <a:srgbClr val="002060"/>
                </a:solidFill>
                <a:latin typeface="Calibri" panose="020F0502020204030204" pitchFamily="34" charset="0"/>
              </a:rPr>
              <a:t> with ultrasonic transducers (</a:t>
            </a:r>
            <a:r>
              <a:rPr lang="en-US" sz="1600" dirty="0" err="1" smtClean="0">
                <a:solidFill>
                  <a:srgbClr val="002060"/>
                </a:solidFill>
                <a:latin typeface="Calibri" panose="020F0502020204030204" pitchFamily="34" charset="0"/>
              </a:rPr>
              <a:t>Vp</a:t>
            </a:r>
            <a:r>
              <a:rPr lang="en-US" sz="1600" dirty="0" smtClean="0">
                <a:solidFill>
                  <a:srgbClr val="002060"/>
                </a:solidFill>
                <a:latin typeface="Calibri" panose="020F0502020204030204" pitchFamily="34" charset="0"/>
              </a:rPr>
              <a:t>, </a:t>
            </a:r>
            <a:r>
              <a:rPr lang="en-US" sz="1600" dirty="0" err="1" smtClean="0">
                <a:solidFill>
                  <a:srgbClr val="002060"/>
                </a:solidFill>
                <a:latin typeface="Calibri" panose="020F0502020204030204" pitchFamily="34" charset="0"/>
              </a:rPr>
              <a:t>Vs</a:t>
            </a:r>
            <a:r>
              <a:rPr lang="en-US" sz="1600" dirty="0" smtClean="0">
                <a:solidFill>
                  <a:srgbClr val="002060"/>
                </a:solidFill>
                <a:latin typeface="Calibri" panose="020F0502020204030204" pitchFamily="34" charset="0"/>
              </a:rPr>
              <a:t>) and pore-fluid line  </a:t>
            </a:r>
            <a:endParaRPr lang="en-US" sz="1600" dirty="0">
              <a:solidFill>
                <a:srgbClr val="002060"/>
              </a:solidFill>
              <a:latin typeface="Calibri" panose="020F0502020204030204" pitchFamily="34" charset="0"/>
            </a:endParaRPr>
          </a:p>
        </p:txBody>
      </p:sp>
      <p:cxnSp>
        <p:nvCxnSpPr>
          <p:cNvPr id="12" name="Straight Arrow Connector 11"/>
          <p:cNvCxnSpPr/>
          <p:nvPr/>
        </p:nvCxnSpPr>
        <p:spPr bwMode="auto">
          <a:xfrm flipH="1" flipV="1">
            <a:off x="4019550" y="2133600"/>
            <a:ext cx="1266586" cy="249833"/>
          </a:xfrm>
          <a:prstGeom prst="straightConnector1">
            <a:avLst/>
          </a:prstGeom>
          <a:noFill/>
          <a:ln w="19050" cap="flat" cmpd="sng" algn="ctr">
            <a:solidFill>
              <a:srgbClr val="C00000"/>
            </a:solidFill>
            <a:prstDash val="solid"/>
            <a:round/>
            <a:headEnd type="none" w="med" len="med"/>
            <a:tailEnd type="arrow"/>
          </a:ln>
          <a:effectLst/>
        </p:spPr>
      </p:cxnSp>
      <p:sp>
        <p:nvSpPr>
          <p:cNvPr id="13" name="TextBox 12"/>
          <p:cNvSpPr txBox="1"/>
          <p:nvPr/>
        </p:nvSpPr>
        <p:spPr>
          <a:xfrm>
            <a:off x="5294991" y="1844824"/>
            <a:ext cx="3088557" cy="1077218"/>
          </a:xfrm>
          <a:prstGeom prst="rect">
            <a:avLst/>
          </a:prstGeom>
          <a:noFill/>
        </p:spPr>
        <p:txBody>
          <a:bodyPr wrap="square" rtlCol="0">
            <a:spAutoFit/>
          </a:bodyPr>
          <a:lstStyle/>
          <a:p>
            <a:pPr algn="l"/>
            <a:r>
              <a:rPr lang="en-US" sz="1600" b="1" dirty="0" smtClean="0">
                <a:solidFill>
                  <a:srgbClr val="002060"/>
                </a:solidFill>
                <a:latin typeface="Calibri" panose="020F0502020204030204" pitchFamily="34" charset="0"/>
              </a:rPr>
              <a:t>Rock sample (1" diameter) with 8 strain gages (4 axial, 4 radial) glued to it (rubber sleeve was removed)</a:t>
            </a:r>
            <a:endParaRPr lang="en-US" sz="1600" b="1" dirty="0">
              <a:solidFill>
                <a:srgbClr val="002060"/>
              </a:solidFill>
              <a:latin typeface="Calibri" panose="020F0502020204030204" pitchFamily="34" charset="0"/>
            </a:endParaRPr>
          </a:p>
        </p:txBody>
      </p:sp>
      <p:sp>
        <p:nvSpPr>
          <p:cNvPr id="16" name="TextBox 15"/>
          <p:cNvSpPr txBox="1"/>
          <p:nvPr/>
        </p:nvSpPr>
        <p:spPr>
          <a:xfrm>
            <a:off x="5229618" y="764704"/>
            <a:ext cx="3606038" cy="584775"/>
          </a:xfrm>
          <a:prstGeom prst="rect">
            <a:avLst/>
          </a:prstGeom>
          <a:noFill/>
        </p:spPr>
        <p:txBody>
          <a:bodyPr wrap="square" rtlCol="0">
            <a:spAutoFit/>
          </a:bodyPr>
          <a:lstStyle/>
          <a:p>
            <a:pPr algn="l"/>
            <a:r>
              <a:rPr lang="en-US" sz="1600" dirty="0" err="1" smtClean="0">
                <a:solidFill>
                  <a:srgbClr val="002060"/>
                </a:solidFill>
                <a:latin typeface="Calibri" panose="020F0502020204030204" pitchFamily="34" charset="0"/>
              </a:rPr>
              <a:t>Endcap</a:t>
            </a:r>
            <a:r>
              <a:rPr lang="en-US" sz="1600" dirty="0" smtClean="0">
                <a:solidFill>
                  <a:srgbClr val="002060"/>
                </a:solidFill>
                <a:latin typeface="Calibri" panose="020F0502020204030204" pitchFamily="34" charset="0"/>
              </a:rPr>
              <a:t> with ultrasonic transducers (</a:t>
            </a:r>
            <a:r>
              <a:rPr lang="en-US" sz="1600" dirty="0" err="1" smtClean="0">
                <a:solidFill>
                  <a:srgbClr val="002060"/>
                </a:solidFill>
                <a:latin typeface="Calibri" panose="020F0502020204030204" pitchFamily="34" charset="0"/>
              </a:rPr>
              <a:t>Vp</a:t>
            </a:r>
            <a:r>
              <a:rPr lang="en-US" sz="1600" dirty="0" smtClean="0">
                <a:solidFill>
                  <a:srgbClr val="002060"/>
                </a:solidFill>
                <a:latin typeface="Calibri" panose="020F0502020204030204" pitchFamily="34" charset="0"/>
              </a:rPr>
              <a:t>, </a:t>
            </a:r>
            <a:r>
              <a:rPr lang="en-US" sz="1600" dirty="0" err="1" smtClean="0">
                <a:solidFill>
                  <a:srgbClr val="002060"/>
                </a:solidFill>
                <a:latin typeface="Calibri" panose="020F0502020204030204" pitchFamily="34" charset="0"/>
              </a:rPr>
              <a:t>Vs</a:t>
            </a:r>
            <a:r>
              <a:rPr lang="en-US" sz="1600" dirty="0" smtClean="0">
                <a:solidFill>
                  <a:srgbClr val="002060"/>
                </a:solidFill>
                <a:latin typeface="Calibri" panose="020F0502020204030204" pitchFamily="34" charset="0"/>
              </a:rPr>
              <a:t>) and pore-fluid line  </a:t>
            </a:r>
            <a:endParaRPr lang="en-US" sz="1600" dirty="0">
              <a:solidFill>
                <a:srgbClr val="002060"/>
              </a:solidFill>
              <a:latin typeface="Calibri" panose="020F0502020204030204" pitchFamily="34" charset="0"/>
            </a:endParaRPr>
          </a:p>
        </p:txBody>
      </p:sp>
      <p:cxnSp>
        <p:nvCxnSpPr>
          <p:cNvPr id="17" name="Straight Arrow Connector 16"/>
          <p:cNvCxnSpPr>
            <a:stCxn id="16" idx="1"/>
          </p:cNvCxnSpPr>
          <p:nvPr/>
        </p:nvCxnSpPr>
        <p:spPr bwMode="auto">
          <a:xfrm flipH="1" flipV="1">
            <a:off x="3905251" y="857250"/>
            <a:ext cx="1324367" cy="199842"/>
          </a:xfrm>
          <a:prstGeom prst="straightConnector1">
            <a:avLst/>
          </a:prstGeom>
          <a:noFill/>
          <a:ln w="19050" cap="flat" cmpd="sng" algn="ctr">
            <a:solidFill>
              <a:srgbClr val="C00000"/>
            </a:solidFill>
            <a:prstDash val="solid"/>
            <a:round/>
            <a:headEnd type="none" w="med" len="med"/>
            <a:tailEnd type="arrow"/>
          </a:ln>
          <a:effectLst/>
        </p:spPr>
      </p:cxnSp>
      <p:cxnSp>
        <p:nvCxnSpPr>
          <p:cNvPr id="18" name="Straight Arrow Connector 17"/>
          <p:cNvCxnSpPr>
            <a:stCxn id="19" idx="1"/>
          </p:cNvCxnSpPr>
          <p:nvPr/>
        </p:nvCxnSpPr>
        <p:spPr bwMode="auto">
          <a:xfrm flipH="1" flipV="1">
            <a:off x="4733926" y="1304926"/>
            <a:ext cx="561065" cy="314324"/>
          </a:xfrm>
          <a:prstGeom prst="straightConnector1">
            <a:avLst/>
          </a:prstGeom>
          <a:noFill/>
          <a:ln w="19050" cap="flat" cmpd="sng" algn="ctr">
            <a:solidFill>
              <a:srgbClr val="C00000"/>
            </a:solidFill>
            <a:prstDash val="solid"/>
            <a:round/>
            <a:headEnd type="none" w="med" len="med"/>
            <a:tailEnd type="arrow"/>
          </a:ln>
          <a:effectLst/>
        </p:spPr>
      </p:cxnSp>
      <p:sp>
        <p:nvSpPr>
          <p:cNvPr id="19" name="TextBox 18"/>
          <p:cNvSpPr txBox="1"/>
          <p:nvPr/>
        </p:nvSpPr>
        <p:spPr>
          <a:xfrm>
            <a:off x="5294991" y="1449973"/>
            <a:ext cx="1077669" cy="338554"/>
          </a:xfrm>
          <a:prstGeom prst="rect">
            <a:avLst/>
          </a:prstGeom>
          <a:noFill/>
        </p:spPr>
        <p:txBody>
          <a:bodyPr wrap="square" rtlCol="0">
            <a:spAutoFit/>
          </a:bodyPr>
          <a:lstStyle/>
          <a:p>
            <a:pPr algn="l"/>
            <a:r>
              <a:rPr lang="en-US" sz="1600" dirty="0" smtClean="0">
                <a:solidFill>
                  <a:srgbClr val="002060"/>
                </a:solidFill>
                <a:latin typeface="Calibri" panose="020F0502020204030204" pitchFamily="34" charset="0"/>
              </a:rPr>
              <a:t>LVDT</a:t>
            </a:r>
            <a:endParaRPr lang="en-US" sz="1600" dirty="0">
              <a:solidFill>
                <a:srgbClr val="002060"/>
              </a:solidFill>
              <a:latin typeface="Calibri" panose="020F0502020204030204" pitchFamily="34" charset="0"/>
            </a:endParaRPr>
          </a:p>
        </p:txBody>
      </p:sp>
      <p:sp>
        <p:nvSpPr>
          <p:cNvPr id="20" name="Title 2"/>
          <p:cNvSpPr txBox="1">
            <a:spLocks/>
          </p:cNvSpPr>
          <p:nvPr/>
        </p:nvSpPr>
        <p:spPr>
          <a:xfrm>
            <a:off x="101507" y="-34671"/>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Compaction cell for seismic-dispersion measurements</a:t>
            </a:r>
            <a:endParaRPr lang="en-US" b="1" dirty="0">
              <a:solidFill>
                <a:srgbClr val="002060"/>
              </a:solidFill>
              <a:latin typeface="Calibri" panose="020F0502020204030204" pitchFamily="34" charset="0"/>
            </a:endParaRPr>
          </a:p>
        </p:txBody>
      </p:sp>
      <p:sp>
        <p:nvSpPr>
          <p:cNvPr id="22" name="TextBox 21"/>
          <p:cNvSpPr txBox="1"/>
          <p:nvPr/>
        </p:nvSpPr>
        <p:spPr>
          <a:xfrm>
            <a:off x="58164" y="519689"/>
            <a:ext cx="2309228" cy="3662541"/>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1600" b="1" dirty="0" smtClean="0">
                <a:solidFill>
                  <a:srgbClr val="002060"/>
                </a:solidFill>
                <a:latin typeface="Calibri" panose="020F0502020204030204" pitchFamily="34" charset="0"/>
              </a:rPr>
              <a:t>Compaction tests</a:t>
            </a:r>
          </a:p>
          <a:p>
            <a:pPr marL="285750" indent="-285750">
              <a:spcAft>
                <a:spcPts val="1200"/>
              </a:spcAft>
              <a:buFont typeface="Wingdings" panose="05000000000000000000" pitchFamily="2" charset="2"/>
              <a:buChar char="Ø"/>
            </a:pPr>
            <a:r>
              <a:rPr lang="en-US" sz="1600" b="1" dirty="0">
                <a:solidFill>
                  <a:srgbClr val="002060"/>
                </a:solidFill>
                <a:latin typeface="Calibri" panose="020F0502020204030204" pitchFamily="34" charset="0"/>
              </a:rPr>
              <a:t>Control of confining stress, axial stress, and pore </a:t>
            </a:r>
            <a:r>
              <a:rPr lang="en-US" sz="1600" b="1" dirty="0" smtClean="0">
                <a:solidFill>
                  <a:srgbClr val="002060"/>
                </a:solidFill>
                <a:latin typeface="Calibri" panose="020F0502020204030204" pitchFamily="34" charset="0"/>
              </a:rPr>
              <a:t>pressure</a:t>
            </a:r>
          </a:p>
          <a:p>
            <a:pPr marL="285750" indent="-285750">
              <a:spcAft>
                <a:spcPts val="1200"/>
              </a:spcAft>
              <a:buFont typeface="Wingdings" panose="05000000000000000000" pitchFamily="2" charset="2"/>
              <a:buChar char="Ø"/>
            </a:pPr>
            <a:r>
              <a:rPr lang="en-US" sz="1600" b="1" dirty="0">
                <a:solidFill>
                  <a:srgbClr val="002060"/>
                </a:solidFill>
                <a:latin typeface="Calibri" panose="020F0502020204030204" pitchFamily="34" charset="0"/>
              </a:rPr>
              <a:t>Ultrasonic velocities, </a:t>
            </a:r>
            <a:r>
              <a:rPr lang="en-US" sz="1600" b="1" dirty="0" err="1">
                <a:solidFill>
                  <a:srgbClr val="002060"/>
                </a:solidFill>
                <a:latin typeface="Calibri" panose="020F0502020204030204" pitchFamily="34" charset="0"/>
              </a:rPr>
              <a:t>v</a:t>
            </a:r>
            <a:r>
              <a:rPr lang="en-US" sz="1600" b="1" baseline="-25000" dirty="0" err="1">
                <a:solidFill>
                  <a:srgbClr val="002060"/>
                </a:solidFill>
                <a:latin typeface="Calibri" panose="020F0502020204030204" pitchFamily="34" charset="0"/>
              </a:rPr>
              <a:t>P</a:t>
            </a:r>
            <a:r>
              <a:rPr lang="en-US" sz="1600" b="1" dirty="0">
                <a:solidFill>
                  <a:srgbClr val="002060"/>
                </a:solidFill>
                <a:latin typeface="Calibri" panose="020F0502020204030204" pitchFamily="34" charset="0"/>
              </a:rPr>
              <a:t>, </a:t>
            </a:r>
            <a:r>
              <a:rPr lang="en-US" sz="1600" b="1" dirty="0" err="1">
                <a:solidFill>
                  <a:srgbClr val="002060"/>
                </a:solidFill>
                <a:latin typeface="Calibri" panose="020F0502020204030204" pitchFamily="34" charset="0"/>
              </a:rPr>
              <a:t>v</a:t>
            </a:r>
            <a:r>
              <a:rPr lang="en-US" sz="1600" b="1" baseline="-25000" dirty="0" err="1">
                <a:solidFill>
                  <a:srgbClr val="002060"/>
                </a:solidFill>
                <a:latin typeface="Calibri" panose="020F0502020204030204" pitchFamily="34" charset="0"/>
              </a:rPr>
              <a:t>S</a:t>
            </a:r>
            <a:endParaRPr lang="en-US" sz="1600" b="1" baseline="-25000" dirty="0">
              <a:solidFill>
                <a:srgbClr val="002060"/>
              </a:solidFill>
              <a:latin typeface="Calibri" panose="020F0502020204030204" pitchFamily="34" charset="0"/>
            </a:endParaRPr>
          </a:p>
          <a:p>
            <a:pPr marL="285750" indent="-285750">
              <a:spcAft>
                <a:spcPts val="1200"/>
              </a:spcAft>
              <a:buFont typeface="Wingdings" panose="05000000000000000000" pitchFamily="2" charset="2"/>
              <a:buChar char="Ø"/>
            </a:pPr>
            <a:r>
              <a:rPr lang="en-US" sz="1600" b="1" dirty="0">
                <a:solidFill>
                  <a:srgbClr val="002060"/>
                </a:solidFill>
                <a:latin typeface="Calibri" panose="020F0502020204030204" pitchFamily="34" charset="0"/>
              </a:rPr>
              <a:t>Dynamic stiffness (Young's modulus, </a:t>
            </a:r>
            <a:r>
              <a:rPr lang="en-US" sz="1600" b="1" dirty="0" err="1">
                <a:solidFill>
                  <a:srgbClr val="002060"/>
                </a:solidFill>
                <a:latin typeface="Calibri" panose="020F0502020204030204" pitchFamily="34" charset="0"/>
              </a:rPr>
              <a:t>Poissons's</a:t>
            </a:r>
            <a:r>
              <a:rPr lang="en-US" sz="1600" b="1" dirty="0">
                <a:solidFill>
                  <a:srgbClr val="002060"/>
                </a:solidFill>
                <a:latin typeface="Calibri" panose="020F0502020204030204" pitchFamily="34" charset="0"/>
              </a:rPr>
              <a:t> ratio) at seismic frequencies (0.1 – 150 Hz</a:t>
            </a:r>
            <a:r>
              <a:rPr lang="en-US" sz="1600" b="1" dirty="0" smtClean="0">
                <a:solidFill>
                  <a:srgbClr val="002060"/>
                </a:solidFill>
                <a:latin typeface="Calibri" panose="020F0502020204030204" pitchFamily="34" charset="0"/>
              </a:rPr>
              <a:t>)</a:t>
            </a:r>
            <a:endParaRPr lang="en-US" sz="1600" b="1" dirty="0">
              <a:solidFill>
                <a:srgbClr val="002060"/>
              </a:solidFill>
              <a:latin typeface="Calibri" panose="020F0502020204030204" pitchFamily="34" charset="0"/>
            </a:endParaRPr>
          </a:p>
          <a:p>
            <a:pPr marL="285750" indent="-285750">
              <a:spcAft>
                <a:spcPts val="1200"/>
              </a:spcAft>
              <a:buFont typeface="Wingdings" panose="05000000000000000000" pitchFamily="2" charset="2"/>
              <a:buChar char="Ø"/>
            </a:pPr>
            <a:endParaRPr lang="en-US" sz="1600" b="1" dirty="0" smtClean="0">
              <a:solidFill>
                <a:srgbClr val="002060"/>
              </a:solidFill>
            </a:endParaRPr>
          </a:p>
        </p:txBody>
      </p: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138" y="3845733"/>
            <a:ext cx="1392421" cy="2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nvPicPr>
        <p:blipFill rotWithShape="1">
          <a:blip r:embed="rId5" cstate="email">
            <a:extLst>
              <a:ext uri="{28A0092B-C50C-407E-A947-70E740481C1C}">
                <a14:useLocalDpi xmlns:a14="http://schemas.microsoft.com/office/drawing/2010/main" val="0"/>
              </a:ext>
            </a:extLst>
          </a:blip>
          <a:srcRect l="29496" t="38209" r="12900" b="16705"/>
          <a:stretch/>
        </p:blipFill>
        <p:spPr>
          <a:xfrm rot="5400000">
            <a:off x="1008966" y="4287300"/>
            <a:ext cx="2138112" cy="1254979"/>
          </a:xfrm>
          <a:prstGeom prst="rect">
            <a:avLst/>
          </a:prstGeom>
        </p:spPr>
      </p:pic>
    </p:spTree>
    <p:extLst>
      <p:ext uri="{BB962C8B-B14F-4D97-AF65-F5344CB8AC3E}">
        <p14:creationId xmlns:p14="http://schemas.microsoft.com/office/powerpoint/2010/main" val="354956153"/>
      </p:ext>
    </p:extLst>
  </p:cSld>
  <p:clrMapOvr>
    <a:masterClrMapping/>
  </p:clrMapOvr>
  <mc:AlternateContent xmlns:mc="http://schemas.openxmlformats.org/markup-compatibility/2006" xmlns:p14="http://schemas.microsoft.com/office/powerpoint/2010/main">
    <mc:Choice Requires="p14">
      <p:transition spd="slow" p14:dur="2000" advTm="88080"/>
    </mc:Choice>
    <mc:Fallback xmlns="">
      <p:transition spd="slow" advTm="880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txBox="1">
            <a:spLocks/>
          </p:cNvSpPr>
          <p:nvPr/>
        </p:nvSpPr>
        <p:spPr>
          <a:xfrm>
            <a:off x="101080"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Sample preparation</a:t>
            </a:r>
            <a:endParaRPr lang="en-US" b="1" dirty="0">
              <a:solidFill>
                <a:srgbClr val="002060"/>
              </a:solidFill>
              <a:latin typeface="Calibri" panose="020F0502020204030204" pitchFamily="34" charset="0"/>
            </a:endParaRPr>
          </a:p>
        </p:txBody>
      </p:sp>
      <p:sp>
        <p:nvSpPr>
          <p:cNvPr id="9" name="TextBox 8"/>
          <p:cNvSpPr txBox="1"/>
          <p:nvPr/>
        </p:nvSpPr>
        <p:spPr>
          <a:xfrm>
            <a:off x="190724" y="1795781"/>
            <a:ext cx="2628267" cy="2123658"/>
          </a:xfrm>
          <a:prstGeom prst="rect">
            <a:avLst/>
          </a:prstGeom>
          <a:noFill/>
        </p:spPr>
        <p:txBody>
          <a:bodyPr wrap="square" rtlCol="0">
            <a:spAutoFit/>
          </a:bodyPr>
          <a:lstStyle/>
          <a:p>
            <a:pPr>
              <a:spcAft>
                <a:spcPts val="600"/>
              </a:spcAft>
            </a:pPr>
            <a:r>
              <a:rPr lang="en-US" sz="1600" dirty="0" smtClean="0">
                <a:solidFill>
                  <a:srgbClr val="002060"/>
                </a:solidFill>
                <a:latin typeface="Calibri" panose="020F0502020204030204" pitchFamily="34" charset="0"/>
              </a:rPr>
              <a:t>Samples were stabilized in desiccators with different relative humidity </a:t>
            </a:r>
            <a:r>
              <a:rPr lang="en-US" sz="1600" dirty="0">
                <a:solidFill>
                  <a:srgbClr val="002060"/>
                </a:solidFill>
                <a:latin typeface="Calibri" panose="020F0502020204030204" pitchFamily="34" charset="0"/>
              </a:rPr>
              <a:t>[</a:t>
            </a:r>
            <a:r>
              <a:rPr lang="en-US" sz="1600" dirty="0" smtClean="0">
                <a:solidFill>
                  <a:srgbClr val="002060"/>
                </a:solidFill>
                <a:latin typeface="Calibri" panose="020F0502020204030204" pitchFamily="34" charset="0"/>
              </a:rPr>
              <a:t>RH]	 </a:t>
            </a:r>
          </a:p>
          <a:p>
            <a:pPr>
              <a:spcAft>
                <a:spcPts val="600"/>
              </a:spcAft>
            </a:pPr>
            <a:r>
              <a:rPr lang="en-US" sz="1600" dirty="0">
                <a:solidFill>
                  <a:srgbClr val="002060"/>
                </a:solidFill>
                <a:latin typeface="Calibri" panose="020F0502020204030204" pitchFamily="34" charset="0"/>
              </a:rPr>
              <a:t> </a:t>
            </a:r>
            <a:r>
              <a:rPr lang="en-US" sz="1600" dirty="0" smtClean="0">
                <a:solidFill>
                  <a:srgbClr val="002060"/>
                </a:solidFill>
                <a:latin typeface="Calibri" panose="020F0502020204030204" pitchFamily="34" charset="0"/>
              </a:rPr>
              <a:t> 11.3</a:t>
            </a:r>
            <a:r>
              <a:rPr lang="en-US" sz="1600" dirty="0">
                <a:solidFill>
                  <a:srgbClr val="002060"/>
                </a:solidFill>
                <a:latin typeface="Calibri" panose="020F0502020204030204" pitchFamily="34" charset="0"/>
              </a:rPr>
              <a:t>% [</a:t>
            </a:r>
            <a:r>
              <a:rPr lang="en-US" sz="1600" dirty="0" err="1" smtClean="0">
                <a:solidFill>
                  <a:srgbClr val="002060"/>
                </a:solidFill>
                <a:latin typeface="Calibri" panose="020F0502020204030204" pitchFamily="34" charset="0"/>
              </a:rPr>
              <a:t>LiCl</a:t>
            </a:r>
            <a:r>
              <a:rPr lang="en-US" sz="1600" dirty="0" smtClean="0">
                <a:solidFill>
                  <a:srgbClr val="002060"/>
                </a:solidFill>
                <a:latin typeface="Calibri" panose="020F0502020204030204" pitchFamily="34" charset="0"/>
              </a:rPr>
              <a:t>]	 </a:t>
            </a:r>
            <a:endParaRPr lang="en-US" sz="1600" dirty="0">
              <a:solidFill>
                <a:srgbClr val="002060"/>
              </a:solidFill>
              <a:latin typeface="Calibri" panose="020F0502020204030204" pitchFamily="34" charset="0"/>
            </a:endParaRPr>
          </a:p>
          <a:p>
            <a:pPr>
              <a:spcAft>
                <a:spcPts val="600"/>
              </a:spcAft>
            </a:pPr>
            <a:r>
              <a:rPr lang="en-US" sz="1600" dirty="0" smtClean="0">
                <a:solidFill>
                  <a:srgbClr val="002060"/>
                </a:solidFill>
                <a:latin typeface="Calibri" panose="020F0502020204030204" pitchFamily="34" charset="0"/>
              </a:rPr>
              <a:t>  32.9% [</a:t>
            </a:r>
            <a:r>
              <a:rPr lang="en-US" sz="1600" dirty="0" err="1" smtClean="0">
                <a:solidFill>
                  <a:srgbClr val="002060"/>
                </a:solidFill>
                <a:latin typeface="Calibri" panose="020F0502020204030204" pitchFamily="34" charset="0"/>
              </a:rPr>
              <a:t>MgCl</a:t>
            </a:r>
            <a:r>
              <a:rPr lang="en-US" sz="1600" dirty="0" smtClean="0">
                <a:solidFill>
                  <a:srgbClr val="002060"/>
                </a:solidFill>
                <a:latin typeface="Calibri" panose="020F0502020204030204" pitchFamily="34" charset="0"/>
              </a:rPr>
              <a:t>]	 </a:t>
            </a:r>
            <a:endParaRPr lang="en-US" sz="1600" dirty="0">
              <a:solidFill>
                <a:srgbClr val="002060"/>
              </a:solidFill>
              <a:latin typeface="Calibri" panose="020F0502020204030204" pitchFamily="34" charset="0"/>
            </a:endParaRPr>
          </a:p>
          <a:p>
            <a:pPr>
              <a:spcAft>
                <a:spcPts val="600"/>
              </a:spcAft>
            </a:pPr>
            <a:r>
              <a:rPr lang="en-US" sz="1600" dirty="0" smtClean="0">
                <a:solidFill>
                  <a:srgbClr val="002060"/>
                </a:solidFill>
                <a:latin typeface="Calibri" panose="020F0502020204030204" pitchFamily="34" charset="0"/>
              </a:rPr>
              <a:t>  54,7% [Mg(NO</a:t>
            </a:r>
            <a:r>
              <a:rPr lang="en-US" sz="1600" baseline="-25000" dirty="0" smtClean="0">
                <a:solidFill>
                  <a:srgbClr val="002060"/>
                </a:solidFill>
                <a:latin typeface="Calibri" panose="020F0502020204030204" pitchFamily="34" charset="0"/>
              </a:rPr>
              <a:t>3</a:t>
            </a:r>
            <a:r>
              <a:rPr lang="en-US" sz="1600" dirty="0" smtClean="0">
                <a:solidFill>
                  <a:srgbClr val="002060"/>
                </a:solidFill>
                <a:latin typeface="Calibri" panose="020F0502020204030204" pitchFamily="34" charset="0"/>
              </a:rPr>
              <a:t>)</a:t>
            </a:r>
            <a:r>
              <a:rPr lang="en-US" sz="1600" baseline="-25000" dirty="0" smtClean="0">
                <a:solidFill>
                  <a:srgbClr val="002060"/>
                </a:solidFill>
                <a:latin typeface="Calibri" panose="020F0502020204030204" pitchFamily="34" charset="0"/>
              </a:rPr>
              <a:t>2</a:t>
            </a:r>
            <a:r>
              <a:rPr lang="en-US" sz="1600" dirty="0" smtClean="0">
                <a:solidFill>
                  <a:srgbClr val="002060"/>
                </a:solidFill>
                <a:latin typeface="Calibri" panose="020F0502020204030204" pitchFamily="34" charset="0"/>
              </a:rPr>
              <a:t>]	</a:t>
            </a:r>
            <a:r>
              <a:rPr lang="en-US" sz="1600" dirty="0">
                <a:solidFill>
                  <a:srgbClr val="002060"/>
                </a:solidFill>
                <a:latin typeface="Calibri" panose="020F0502020204030204" pitchFamily="34" charset="0"/>
              </a:rPr>
              <a:t> </a:t>
            </a:r>
          </a:p>
          <a:p>
            <a:pPr>
              <a:spcAft>
                <a:spcPts val="600"/>
              </a:spcAft>
            </a:pPr>
            <a:r>
              <a:rPr lang="en-US" sz="1600" dirty="0" smtClean="0">
                <a:solidFill>
                  <a:srgbClr val="002060"/>
                </a:solidFill>
                <a:latin typeface="Calibri" panose="020F0502020204030204" pitchFamily="34" charset="0"/>
              </a:rPr>
              <a:t>  75.4% [</a:t>
            </a:r>
            <a:r>
              <a:rPr lang="en-US" sz="1600" dirty="0" err="1" smtClean="0">
                <a:solidFill>
                  <a:srgbClr val="002060"/>
                </a:solidFill>
                <a:latin typeface="Calibri" panose="020F0502020204030204" pitchFamily="34" charset="0"/>
              </a:rPr>
              <a:t>NaCl</a:t>
            </a:r>
            <a:r>
              <a:rPr lang="en-US" sz="1600" dirty="0" smtClean="0">
                <a:solidFill>
                  <a:srgbClr val="002060"/>
                </a:solidFill>
                <a:latin typeface="Calibri" panose="020F0502020204030204" pitchFamily="34" charset="0"/>
              </a:rPr>
              <a:t>]	</a:t>
            </a:r>
            <a:r>
              <a:rPr lang="en-US" sz="1600" dirty="0">
                <a:solidFill>
                  <a:srgbClr val="002060"/>
                </a:solidFill>
                <a:latin typeface="Calibri" panose="020F0502020204030204" pitchFamily="34" charset="0"/>
              </a:rPr>
              <a:t> </a:t>
            </a:r>
          </a:p>
        </p:txBody>
      </p:sp>
      <p:sp>
        <p:nvSpPr>
          <p:cNvPr id="2" name="TextBox 1"/>
          <p:cNvSpPr txBox="1"/>
          <p:nvPr/>
        </p:nvSpPr>
        <p:spPr>
          <a:xfrm>
            <a:off x="179512" y="611897"/>
            <a:ext cx="8778552" cy="1231106"/>
          </a:xfrm>
          <a:prstGeom prst="rect">
            <a:avLst/>
          </a:prstGeom>
          <a:noFill/>
        </p:spPr>
        <p:txBody>
          <a:bodyPr wrap="square" rtlCol="0">
            <a:spAutoFit/>
          </a:bodyPr>
          <a:lstStyle/>
          <a:p>
            <a:r>
              <a:rPr lang="en-US" sz="1800" u="sng" dirty="0">
                <a:solidFill>
                  <a:srgbClr val="002060"/>
                </a:solidFill>
                <a:latin typeface="Calibri" panose="020F0502020204030204" pitchFamily="34" charset="0"/>
              </a:rPr>
              <a:t>Mancos shale:</a:t>
            </a:r>
            <a:r>
              <a:rPr lang="en-US" sz="1800" dirty="0">
                <a:solidFill>
                  <a:srgbClr val="002060"/>
                </a:solidFill>
                <a:latin typeface="Calibri" panose="020F0502020204030204" pitchFamily="34" charset="0"/>
              </a:rPr>
              <a:t> outcrop material preserved in oil, gas shale, </a:t>
            </a:r>
            <a:r>
              <a:rPr lang="el-GR" sz="1800" dirty="0" smtClean="0">
                <a:solidFill>
                  <a:srgbClr val="002060"/>
                </a:solidFill>
                <a:latin typeface="Calibri" panose="020F0502020204030204" pitchFamily="34" charset="0"/>
              </a:rPr>
              <a:t>ρ</a:t>
            </a:r>
            <a:r>
              <a:rPr lang="nb-NO" sz="1800" dirty="0" smtClean="0">
                <a:solidFill>
                  <a:srgbClr val="002060"/>
                </a:solidFill>
                <a:latin typeface="Calibri" panose="020F0502020204030204" pitchFamily="34" charset="0"/>
              </a:rPr>
              <a:t> </a:t>
            </a:r>
            <a:r>
              <a:rPr lang="en-US" sz="1800" dirty="0" smtClean="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rPr>
              <a:t>2.57 </a:t>
            </a:r>
            <a:r>
              <a:rPr lang="en-US" sz="1800" dirty="0">
                <a:solidFill>
                  <a:srgbClr val="002060"/>
                </a:solidFill>
                <a:latin typeface="Calibri" panose="020F0502020204030204" pitchFamily="34" charset="0"/>
              </a:rPr>
              <a:t>g/cm</a:t>
            </a:r>
            <a:r>
              <a:rPr lang="en-US" sz="1800" baseline="30000" dirty="0">
                <a:solidFill>
                  <a:srgbClr val="002060"/>
                </a:solidFill>
                <a:latin typeface="Calibri" panose="020F0502020204030204" pitchFamily="34" charset="0"/>
              </a:rPr>
              <a:t>3</a:t>
            </a:r>
            <a:r>
              <a:rPr lang="en-US" sz="1800" dirty="0">
                <a:solidFill>
                  <a:srgbClr val="002060"/>
                </a:solidFill>
                <a:latin typeface="Calibri" panose="020F0502020204030204" pitchFamily="34" charset="0"/>
              </a:rPr>
              <a:t>, </a:t>
            </a:r>
            <a:r>
              <a:rPr lang="en-US" sz="1800" dirty="0" smtClean="0">
                <a:solidFill>
                  <a:srgbClr val="002060"/>
                </a:solidFill>
                <a:latin typeface="Calibri" panose="020F0502020204030204" pitchFamily="34" charset="0"/>
                <a:sym typeface="Symbol"/>
              </a:rPr>
              <a:t>7</a:t>
            </a:r>
            <a:r>
              <a:rPr lang="en-US" sz="1800" dirty="0" smtClean="0">
                <a:solidFill>
                  <a:srgbClr val="002060"/>
                </a:solidFill>
                <a:latin typeface="Calibri" panose="020F0502020204030204" pitchFamily="34" charset="0"/>
              </a:rPr>
              <a:t>% </a:t>
            </a:r>
            <a:r>
              <a:rPr lang="en-US" sz="1800" dirty="0">
                <a:solidFill>
                  <a:srgbClr val="002060"/>
                </a:solidFill>
                <a:latin typeface="Calibri" panose="020F0502020204030204" pitchFamily="34" charset="0"/>
              </a:rPr>
              <a:t>porosity, </a:t>
            </a:r>
            <a:r>
              <a:rPr lang="en-US" sz="1800" dirty="0" smtClean="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rPr>
              <a:t>24% </a:t>
            </a:r>
            <a:r>
              <a:rPr lang="en-US" sz="1800" dirty="0">
                <a:solidFill>
                  <a:srgbClr val="002060"/>
                </a:solidFill>
                <a:latin typeface="Calibri" panose="020F0502020204030204" pitchFamily="34" charset="0"/>
              </a:rPr>
              <a:t>clay, </a:t>
            </a:r>
            <a:r>
              <a:rPr lang="en-US" sz="1800" dirty="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sym typeface="Symbol"/>
              </a:rPr>
              <a:t>43</a:t>
            </a:r>
            <a:r>
              <a:rPr lang="en-US" sz="1800" dirty="0" smtClean="0">
                <a:solidFill>
                  <a:srgbClr val="002060"/>
                </a:solidFill>
                <a:latin typeface="Calibri" panose="020F0502020204030204" pitchFamily="34" charset="0"/>
              </a:rPr>
              <a:t>% quartz, </a:t>
            </a:r>
            <a:r>
              <a:rPr lang="en-US" sz="1800" dirty="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rPr>
              <a:t>20</a:t>
            </a:r>
            <a:r>
              <a:rPr lang="en-US" sz="1800" dirty="0">
                <a:solidFill>
                  <a:srgbClr val="002060"/>
                </a:solidFill>
                <a:latin typeface="Calibri" panose="020F0502020204030204" pitchFamily="34" charset="0"/>
              </a:rPr>
              <a:t>% </a:t>
            </a:r>
            <a:r>
              <a:rPr lang="en-US" sz="1800" dirty="0" smtClean="0">
                <a:solidFill>
                  <a:srgbClr val="002060"/>
                </a:solidFill>
                <a:latin typeface="Calibri" panose="020F0502020204030204" pitchFamily="34" charset="0"/>
              </a:rPr>
              <a:t>carbonates, </a:t>
            </a:r>
            <a:r>
              <a:rPr lang="en-US" sz="1800" dirty="0" smtClean="0">
                <a:solidFill>
                  <a:srgbClr val="002060"/>
                </a:solidFill>
                <a:latin typeface="Calibri" panose="020F0502020204030204" pitchFamily="34" charset="0"/>
                <a:sym typeface="Symbol"/>
              </a:rPr>
              <a:t> </a:t>
            </a:r>
            <a:r>
              <a:rPr lang="en-US" sz="1800" dirty="0">
                <a:solidFill>
                  <a:srgbClr val="002060"/>
                </a:solidFill>
                <a:latin typeface="Calibri" panose="020F0502020204030204" pitchFamily="34" charset="0"/>
                <a:sym typeface="Symbol"/>
              </a:rPr>
              <a:t>1% </a:t>
            </a:r>
            <a:r>
              <a:rPr lang="en-US" sz="1800" dirty="0" smtClean="0">
                <a:solidFill>
                  <a:srgbClr val="002060"/>
                </a:solidFill>
                <a:latin typeface="Calibri" panose="020F0502020204030204" pitchFamily="34" charset="0"/>
                <a:sym typeface="Symbol"/>
              </a:rPr>
              <a:t>-1,5% TOC</a:t>
            </a:r>
            <a:endParaRPr lang="en-US" sz="1800" dirty="0" smtClean="0">
              <a:solidFill>
                <a:srgbClr val="002060"/>
              </a:solidFill>
              <a:latin typeface="Calibri" panose="020F0502020204030204" pitchFamily="34" charset="0"/>
            </a:endParaRPr>
          </a:p>
          <a:p>
            <a:r>
              <a:rPr lang="en-US" sz="1800" u="sng" dirty="0" smtClean="0">
                <a:solidFill>
                  <a:srgbClr val="002060"/>
                </a:solidFill>
                <a:latin typeface="Calibri" panose="020F0502020204030204" pitchFamily="34" charset="0"/>
              </a:rPr>
              <a:t>Pierre shale</a:t>
            </a:r>
            <a:r>
              <a:rPr lang="en-US" sz="1800" u="sng" dirty="0">
                <a:solidFill>
                  <a:srgbClr val="002060"/>
                </a:solidFill>
                <a:latin typeface="Calibri" panose="020F0502020204030204" pitchFamily="34" charset="0"/>
              </a:rPr>
              <a:t>:</a:t>
            </a:r>
            <a:r>
              <a:rPr lang="en-US" sz="1800" dirty="0">
                <a:solidFill>
                  <a:srgbClr val="002060"/>
                </a:solidFill>
                <a:latin typeface="Calibri" panose="020F0502020204030204" pitchFamily="34" charset="0"/>
              </a:rPr>
              <a:t> </a:t>
            </a:r>
            <a:r>
              <a:rPr lang="en-US" sz="1800" dirty="0" smtClean="0">
                <a:solidFill>
                  <a:srgbClr val="002060"/>
                </a:solidFill>
                <a:latin typeface="Calibri" panose="020F0502020204030204" pitchFamily="34" charset="0"/>
              </a:rPr>
              <a:t>outcrop material preserved </a:t>
            </a:r>
            <a:r>
              <a:rPr lang="en-US" sz="1800" dirty="0">
                <a:solidFill>
                  <a:srgbClr val="002060"/>
                </a:solidFill>
                <a:latin typeface="Calibri" panose="020F0502020204030204" pitchFamily="34" charset="0"/>
              </a:rPr>
              <a:t>in oil, </a:t>
            </a:r>
            <a:r>
              <a:rPr lang="el-GR" sz="1800" dirty="0" smtClean="0">
                <a:solidFill>
                  <a:srgbClr val="002060"/>
                </a:solidFill>
                <a:latin typeface="Calibri" panose="020F0502020204030204" pitchFamily="34" charset="0"/>
              </a:rPr>
              <a:t>ρ</a:t>
            </a:r>
            <a:r>
              <a:rPr lang="nb-NO" sz="1800" dirty="0" smtClean="0">
                <a:solidFill>
                  <a:srgbClr val="002060"/>
                </a:solidFill>
                <a:latin typeface="Calibri" panose="020F0502020204030204" pitchFamily="34" charset="0"/>
              </a:rPr>
              <a:t> </a:t>
            </a:r>
            <a:r>
              <a:rPr lang="en-US" sz="1800" dirty="0" smtClean="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rPr>
              <a:t>2.40 </a:t>
            </a:r>
            <a:r>
              <a:rPr lang="en-US" sz="1800" dirty="0">
                <a:solidFill>
                  <a:srgbClr val="002060"/>
                </a:solidFill>
                <a:latin typeface="Calibri" panose="020F0502020204030204" pitchFamily="34" charset="0"/>
              </a:rPr>
              <a:t>g/cm</a:t>
            </a:r>
            <a:r>
              <a:rPr lang="en-US" sz="1800" baseline="30000" dirty="0">
                <a:solidFill>
                  <a:srgbClr val="002060"/>
                </a:solidFill>
                <a:latin typeface="Calibri" panose="020F0502020204030204" pitchFamily="34" charset="0"/>
              </a:rPr>
              <a:t>3</a:t>
            </a:r>
            <a:r>
              <a:rPr lang="en-US" sz="1800" dirty="0">
                <a:solidFill>
                  <a:srgbClr val="002060"/>
                </a:solidFill>
                <a:latin typeface="Calibri" panose="020F0502020204030204" pitchFamily="34" charset="0"/>
              </a:rPr>
              <a:t>, </a:t>
            </a:r>
            <a:r>
              <a:rPr lang="en-US" sz="1800" dirty="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sym typeface="Symbol"/>
              </a:rPr>
              <a:t>16</a:t>
            </a:r>
            <a:r>
              <a:rPr lang="en-US" sz="1800" dirty="0" smtClean="0">
                <a:solidFill>
                  <a:srgbClr val="002060"/>
                </a:solidFill>
                <a:latin typeface="Calibri" panose="020F0502020204030204" pitchFamily="34" charset="0"/>
              </a:rPr>
              <a:t>% </a:t>
            </a:r>
            <a:r>
              <a:rPr lang="en-US" sz="1800" dirty="0">
                <a:solidFill>
                  <a:srgbClr val="002060"/>
                </a:solidFill>
                <a:latin typeface="Calibri" panose="020F0502020204030204" pitchFamily="34" charset="0"/>
              </a:rPr>
              <a:t>porosity, </a:t>
            </a:r>
            <a:r>
              <a:rPr lang="en-US" sz="1800" dirty="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rPr>
              <a:t>48% </a:t>
            </a:r>
            <a:r>
              <a:rPr lang="en-US" sz="1800" dirty="0">
                <a:solidFill>
                  <a:srgbClr val="002060"/>
                </a:solidFill>
                <a:latin typeface="Calibri" panose="020F0502020204030204" pitchFamily="34" charset="0"/>
              </a:rPr>
              <a:t>clay, </a:t>
            </a:r>
            <a:r>
              <a:rPr lang="en-US" sz="1800" dirty="0">
                <a:solidFill>
                  <a:srgbClr val="002060"/>
                </a:solidFill>
                <a:latin typeface="Calibri" panose="020F0502020204030204" pitchFamily="34" charset="0"/>
                <a:sym typeface="Symbol"/>
              </a:rPr>
              <a:t> </a:t>
            </a:r>
            <a:r>
              <a:rPr lang="en-US" sz="1800" dirty="0" smtClean="0">
                <a:solidFill>
                  <a:srgbClr val="002060"/>
                </a:solidFill>
                <a:latin typeface="Calibri" panose="020F0502020204030204" pitchFamily="34" charset="0"/>
                <a:sym typeface="Symbol"/>
              </a:rPr>
              <a:t>27</a:t>
            </a:r>
            <a:r>
              <a:rPr lang="en-US" sz="1800" dirty="0" smtClean="0">
                <a:solidFill>
                  <a:srgbClr val="002060"/>
                </a:solidFill>
                <a:latin typeface="Calibri" panose="020F0502020204030204" pitchFamily="34" charset="0"/>
              </a:rPr>
              <a:t>% quartz, </a:t>
            </a:r>
            <a:r>
              <a:rPr lang="en-US" sz="1800" dirty="0">
                <a:solidFill>
                  <a:srgbClr val="002060"/>
                </a:solidFill>
                <a:latin typeface="Calibri" panose="020F0502020204030204" pitchFamily="34" charset="0"/>
                <a:sym typeface="Symbol"/>
              </a:rPr>
              <a:t> 6</a:t>
            </a:r>
            <a:r>
              <a:rPr lang="en-US" sz="1800" dirty="0" smtClean="0">
                <a:solidFill>
                  <a:srgbClr val="002060"/>
                </a:solidFill>
                <a:latin typeface="Calibri" panose="020F0502020204030204" pitchFamily="34" charset="0"/>
                <a:sym typeface="Symbol"/>
              </a:rPr>
              <a:t>% carbonates</a:t>
            </a:r>
            <a:endParaRPr lang="nb-NO" sz="1800" dirty="0">
              <a:solidFill>
                <a:srgbClr val="002060"/>
              </a:solidFill>
              <a:latin typeface="Calibri" panose="020F0502020204030204" pitchFamily="34" charset="0"/>
            </a:endParaRPr>
          </a:p>
        </p:txBody>
      </p:sp>
      <p:sp>
        <p:nvSpPr>
          <p:cNvPr id="10" name="TextBox 9"/>
          <p:cNvSpPr txBox="1"/>
          <p:nvPr/>
        </p:nvSpPr>
        <p:spPr>
          <a:xfrm>
            <a:off x="101080" y="5445224"/>
            <a:ext cx="8778552" cy="646331"/>
          </a:xfrm>
          <a:prstGeom prst="rect">
            <a:avLst/>
          </a:prstGeom>
          <a:solidFill>
            <a:schemeClr val="bg1">
              <a:lumMod val="75000"/>
            </a:schemeClr>
          </a:solidFill>
          <a:effectLst>
            <a:softEdge rad="63500"/>
          </a:effectLst>
        </p:spPr>
        <p:txBody>
          <a:bodyPr wrap="square" rtlCol="0">
            <a:spAutoFit/>
          </a:bodyPr>
          <a:lstStyle/>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RH → </a:t>
            </a:r>
            <a:r>
              <a:rPr lang="en-US" sz="1800" b="1" dirty="0" smtClean="0">
                <a:solidFill>
                  <a:srgbClr val="002060"/>
                </a:solidFill>
                <a:latin typeface="Calibri" panose="020F0502020204030204" pitchFamily="34" charset="0"/>
                <a:sym typeface="Symbol"/>
              </a:rPr>
              <a:t>saturation conversion: mineral density + XRD composition </a:t>
            </a:r>
            <a:r>
              <a:rPr lang="en-US" sz="1800" b="1" dirty="0" smtClean="0">
                <a:solidFill>
                  <a:srgbClr val="002060"/>
                </a:solidFill>
                <a:latin typeface="Calibri" panose="020F0502020204030204" pitchFamily="34" charset="0"/>
              </a:rPr>
              <a:t>→ </a:t>
            </a:r>
            <a:r>
              <a:rPr lang="en-US" sz="1800" b="1" dirty="0" err="1" smtClean="0">
                <a:solidFill>
                  <a:srgbClr val="002060"/>
                </a:solidFill>
                <a:latin typeface="Calibri" panose="020F0502020204030204" pitchFamily="34" charset="0"/>
              </a:rPr>
              <a:t>ρ</a:t>
            </a:r>
            <a:r>
              <a:rPr lang="en-US" sz="1800" b="1" baseline="-25000" dirty="0" err="1" smtClean="0">
                <a:solidFill>
                  <a:srgbClr val="002060"/>
                </a:solidFill>
                <a:latin typeface="Calibri" panose="020F0502020204030204" pitchFamily="34" charset="0"/>
              </a:rPr>
              <a:t>T</a:t>
            </a:r>
            <a:r>
              <a:rPr lang="en-US" sz="1800" b="1" baseline="-25000" dirty="0" smtClean="0">
                <a:solidFill>
                  <a:srgbClr val="002060"/>
                </a:solidFill>
                <a:latin typeface="Calibri" panose="020F0502020204030204" pitchFamily="34" charset="0"/>
              </a:rPr>
              <a:t> </a:t>
            </a:r>
            <a:r>
              <a:rPr lang="en-US" sz="1800" b="1" dirty="0" smtClean="0">
                <a:solidFill>
                  <a:srgbClr val="002060"/>
                </a:solidFill>
                <a:latin typeface="Calibri" panose="020F0502020204030204" pitchFamily="34" charset="0"/>
              </a:rPr>
              <a:t>(0 porosity);</a:t>
            </a:r>
          </a:p>
          <a:p>
            <a:r>
              <a:rPr lang="en-US" sz="1800" b="1" dirty="0" err="1" smtClean="0">
                <a:solidFill>
                  <a:srgbClr val="002060"/>
                </a:solidFill>
                <a:latin typeface="Calibri" panose="020F0502020204030204" pitchFamily="34" charset="0"/>
              </a:rPr>
              <a:t>ρ</a:t>
            </a:r>
            <a:r>
              <a:rPr lang="en-US" sz="1800" b="1" baseline="-25000" dirty="0" err="1" smtClean="0">
                <a:solidFill>
                  <a:srgbClr val="002060"/>
                </a:solidFill>
                <a:latin typeface="Calibri" panose="020F0502020204030204" pitchFamily="34" charset="0"/>
              </a:rPr>
              <a:t>T</a:t>
            </a:r>
            <a:r>
              <a:rPr lang="en-US" sz="1800" b="1" baseline="-25000" dirty="0" smtClean="0">
                <a:solidFill>
                  <a:srgbClr val="002060"/>
                </a:solidFill>
                <a:latin typeface="Calibri" panose="020F0502020204030204" pitchFamily="34" charset="0"/>
              </a:rPr>
              <a:t> </a:t>
            </a:r>
            <a:r>
              <a:rPr lang="en-US" sz="1800" b="1" dirty="0" smtClean="0">
                <a:solidFill>
                  <a:srgbClr val="002060"/>
                </a:solidFill>
                <a:latin typeface="Calibri" panose="020F0502020204030204" pitchFamily="34" charset="0"/>
              </a:rPr>
              <a:t>+ </a:t>
            </a:r>
            <a:r>
              <a:rPr lang="en-US" sz="1800" b="1" dirty="0" err="1" smtClean="0">
                <a:solidFill>
                  <a:srgbClr val="002060"/>
                </a:solidFill>
                <a:latin typeface="Calibri" panose="020F0502020204030204" pitchFamily="34" charset="0"/>
              </a:rPr>
              <a:t>ρ</a:t>
            </a:r>
            <a:r>
              <a:rPr lang="en-US" sz="1800" b="1" baseline="-25000" dirty="0" err="1" smtClean="0">
                <a:solidFill>
                  <a:srgbClr val="002060"/>
                </a:solidFill>
                <a:latin typeface="Calibri" panose="020F0502020204030204" pitchFamily="34" charset="0"/>
              </a:rPr>
              <a:t>M</a:t>
            </a:r>
            <a:r>
              <a:rPr lang="en-US" sz="1800" b="1" dirty="0" smtClean="0">
                <a:solidFill>
                  <a:srgbClr val="002060"/>
                </a:solidFill>
                <a:latin typeface="Calibri" panose="020F0502020204030204" pitchFamily="34" charset="0"/>
              </a:rPr>
              <a:t>(measured) → sample porosity; φ + V</a:t>
            </a:r>
            <a:r>
              <a:rPr lang="en-US" sz="1800" b="1" baseline="-25000" dirty="0" smtClean="0">
                <a:solidFill>
                  <a:srgbClr val="002060"/>
                </a:solidFill>
                <a:latin typeface="Calibri" panose="020F0502020204030204" pitchFamily="34" charset="0"/>
              </a:rPr>
              <a:t>S</a:t>
            </a:r>
            <a:r>
              <a:rPr lang="en-US" sz="1800" b="1" dirty="0" smtClean="0">
                <a:solidFill>
                  <a:srgbClr val="002060"/>
                </a:solidFill>
                <a:latin typeface="Calibri" panose="020F0502020204030204" pitchFamily="34" charset="0"/>
              </a:rPr>
              <a:t>→ </a:t>
            </a:r>
            <a:r>
              <a:rPr lang="en-US" sz="1800" b="1" dirty="0" err="1" smtClean="0">
                <a:solidFill>
                  <a:srgbClr val="002060"/>
                </a:solidFill>
                <a:latin typeface="Calibri" panose="020F0502020204030204" pitchFamily="34" charset="0"/>
              </a:rPr>
              <a:t>V</a:t>
            </a:r>
            <a:r>
              <a:rPr lang="en-US" sz="1800" b="1" baseline="-25000" dirty="0" err="1" smtClean="0">
                <a:solidFill>
                  <a:srgbClr val="002060"/>
                </a:solidFill>
                <a:latin typeface="Calibri" panose="020F0502020204030204" pitchFamily="34" charset="0"/>
              </a:rPr>
              <a:t>φ</a:t>
            </a:r>
            <a:r>
              <a:rPr lang="en-US" sz="1800" b="1" dirty="0" smtClean="0">
                <a:solidFill>
                  <a:srgbClr val="002060"/>
                </a:solidFill>
                <a:latin typeface="Calibri" panose="020F0502020204030204" pitchFamily="34" charset="0"/>
              </a:rPr>
              <a:t>; </a:t>
            </a:r>
            <a:r>
              <a:rPr lang="en-US" sz="1800" b="1" dirty="0" err="1" smtClean="0">
                <a:solidFill>
                  <a:srgbClr val="002060"/>
                </a:solidFill>
                <a:latin typeface="Calibri" panose="020F0502020204030204" pitchFamily="34" charset="0"/>
              </a:rPr>
              <a:t>V</a:t>
            </a:r>
            <a:r>
              <a:rPr lang="en-US" sz="1800" b="1" baseline="-25000" dirty="0" err="1" smtClean="0">
                <a:solidFill>
                  <a:srgbClr val="002060"/>
                </a:solidFill>
                <a:latin typeface="Calibri" panose="020F0502020204030204" pitchFamily="34" charset="0"/>
              </a:rPr>
              <a:t>φ</a:t>
            </a:r>
            <a:r>
              <a:rPr lang="en-US" sz="1800" b="1" dirty="0" smtClean="0">
                <a:solidFill>
                  <a:srgbClr val="002060"/>
                </a:solidFill>
                <a:latin typeface="Calibri" panose="020F0502020204030204" pitchFamily="34" charset="0"/>
              </a:rPr>
              <a:t> + ΔM → S</a:t>
            </a:r>
            <a:r>
              <a:rPr lang="en-US" sz="1800" b="1" baseline="-25000" dirty="0" smtClean="0">
                <a:solidFill>
                  <a:srgbClr val="002060"/>
                </a:solidFill>
                <a:latin typeface="Calibri" panose="020F0502020204030204" pitchFamily="34" charset="0"/>
              </a:rPr>
              <a:t>W</a:t>
            </a:r>
            <a:endParaRPr lang="en-US" sz="1800" b="1" baseline="-25000" dirty="0">
              <a:solidFill>
                <a:srgbClr val="002060"/>
              </a:solidFill>
              <a:latin typeface="Calibri" panose="020F0502020204030204" pitchFamily="34" charset="0"/>
              <a:sym typeface="Symbol"/>
            </a:endParaRPr>
          </a:p>
        </p:txBody>
      </p:sp>
      <p:pic>
        <p:nvPicPr>
          <p:cNvPr id="1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724" y="3919439"/>
            <a:ext cx="2077020" cy="155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67744" y="2099401"/>
            <a:ext cx="6946899" cy="2811278"/>
            <a:chOff x="2100506" y="2266018"/>
            <a:chExt cx="7329595" cy="2966148"/>
          </a:xfrm>
        </p:grpSpPr>
        <p:pic>
          <p:nvPicPr>
            <p:cNvPr id="8" name="Picture 7"/>
            <p:cNvPicPr>
              <a:picLocks noChangeAspect="1"/>
            </p:cNvPicPr>
            <p:nvPr/>
          </p:nvPicPr>
          <p:blipFill>
            <a:blip r:embed="rId3"/>
            <a:stretch>
              <a:fillRect/>
            </a:stretch>
          </p:blipFill>
          <p:spPr>
            <a:xfrm>
              <a:off x="2100506" y="2531404"/>
              <a:ext cx="3615241" cy="2700762"/>
            </a:xfrm>
            <a:prstGeom prst="rect">
              <a:avLst/>
            </a:prstGeom>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48447" y="2668822"/>
              <a:ext cx="8286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088090" y="4187588"/>
              <a:ext cx="433004" cy="612181"/>
              <a:chOff x="4320530" y="1257142"/>
              <a:chExt cx="433004" cy="612181"/>
            </a:xfrm>
          </p:grpSpPr>
          <p:sp>
            <p:nvSpPr>
              <p:cNvPr id="17" name="Rectangle 16"/>
              <p:cNvSpPr/>
              <p:nvPr/>
            </p:nvSpPr>
            <p:spPr>
              <a:xfrm>
                <a:off x="4320530" y="1350963"/>
                <a:ext cx="7200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8" name="Isosceles Triangle 17"/>
              <p:cNvSpPr/>
              <p:nvPr/>
            </p:nvSpPr>
            <p:spPr>
              <a:xfrm>
                <a:off x="4320530" y="1530184"/>
                <a:ext cx="72000" cy="7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9" name="Oval 18"/>
              <p:cNvSpPr/>
              <p:nvPr/>
            </p:nvSpPr>
            <p:spPr>
              <a:xfrm>
                <a:off x="4320530" y="1710209"/>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0" name="TextBox 19"/>
              <p:cNvSpPr txBox="1"/>
              <p:nvPr/>
            </p:nvSpPr>
            <p:spPr>
              <a:xfrm>
                <a:off x="4386800" y="1257142"/>
                <a:ext cx="295274" cy="246221"/>
              </a:xfrm>
              <a:prstGeom prst="rect">
                <a:avLst/>
              </a:prstGeom>
              <a:noFill/>
            </p:spPr>
            <p:txBody>
              <a:bodyPr wrap="none" rtlCol="0">
                <a:spAutoFit/>
              </a:bodyPr>
              <a:lstStyle/>
              <a:p>
                <a:r>
                  <a:rPr lang="nb-NO" sz="1000" dirty="0" smtClean="0"/>
                  <a:t>0</a:t>
                </a:r>
                <a:r>
                  <a:rPr lang="nb-NO" sz="1000" baseline="30000" dirty="0" smtClean="0"/>
                  <a:t>o</a:t>
                </a:r>
                <a:endParaRPr lang="nb-NO" sz="1000" baseline="30000" dirty="0"/>
              </a:p>
            </p:txBody>
          </p:sp>
          <p:sp>
            <p:nvSpPr>
              <p:cNvPr id="21" name="TextBox 20"/>
              <p:cNvSpPr txBox="1"/>
              <p:nvPr/>
            </p:nvSpPr>
            <p:spPr>
              <a:xfrm>
                <a:off x="4386800" y="1443073"/>
                <a:ext cx="360996" cy="246221"/>
              </a:xfrm>
              <a:prstGeom prst="rect">
                <a:avLst/>
              </a:prstGeom>
              <a:noFill/>
            </p:spPr>
            <p:txBody>
              <a:bodyPr wrap="none" rtlCol="0">
                <a:spAutoFit/>
              </a:bodyPr>
              <a:lstStyle/>
              <a:p>
                <a:r>
                  <a:rPr lang="nb-NO" sz="1000" dirty="0" smtClean="0"/>
                  <a:t>45</a:t>
                </a:r>
                <a:r>
                  <a:rPr lang="nb-NO" sz="1000" baseline="30000" dirty="0" smtClean="0"/>
                  <a:t>o</a:t>
                </a:r>
                <a:endParaRPr lang="nb-NO" sz="1000" baseline="30000" dirty="0"/>
              </a:p>
            </p:txBody>
          </p:sp>
          <p:sp>
            <p:nvSpPr>
              <p:cNvPr id="22" name="TextBox 21"/>
              <p:cNvSpPr txBox="1"/>
              <p:nvPr/>
            </p:nvSpPr>
            <p:spPr>
              <a:xfrm>
                <a:off x="4392538" y="1623102"/>
                <a:ext cx="360996" cy="246221"/>
              </a:xfrm>
              <a:prstGeom prst="rect">
                <a:avLst/>
              </a:prstGeom>
              <a:noFill/>
            </p:spPr>
            <p:txBody>
              <a:bodyPr wrap="none" rtlCol="0">
                <a:spAutoFit/>
              </a:bodyPr>
              <a:lstStyle/>
              <a:p>
                <a:r>
                  <a:rPr lang="nb-NO" sz="1000" dirty="0" smtClean="0"/>
                  <a:t>90</a:t>
                </a:r>
                <a:r>
                  <a:rPr lang="nb-NO" sz="1000" baseline="30000" dirty="0" smtClean="0"/>
                  <a:t>o</a:t>
                </a:r>
                <a:endParaRPr lang="nb-NO" sz="1000" baseline="30000" dirty="0"/>
              </a:p>
            </p:txBody>
          </p:sp>
        </p:grpSp>
        <p:sp>
          <p:nvSpPr>
            <p:cNvPr id="31" name="TextBox 30"/>
            <p:cNvSpPr txBox="1"/>
            <p:nvPr/>
          </p:nvSpPr>
          <p:spPr>
            <a:xfrm>
              <a:off x="3187771" y="2266018"/>
              <a:ext cx="1465145" cy="369332"/>
            </a:xfrm>
            <a:prstGeom prst="rect">
              <a:avLst/>
            </a:prstGeom>
            <a:noFill/>
          </p:spPr>
          <p:txBody>
            <a:bodyPr wrap="none" rtlCol="0">
              <a:spAutoFit/>
            </a:bodyPr>
            <a:lstStyle/>
            <a:p>
              <a:r>
                <a:rPr lang="nb-NO" sz="1800" dirty="0" err="1" smtClean="0">
                  <a:solidFill>
                    <a:srgbClr val="002060"/>
                  </a:solidFill>
                  <a:latin typeface="Calibri" panose="020F0502020204030204" pitchFamily="34" charset="0"/>
                </a:rPr>
                <a:t>Mancos</a:t>
              </a:r>
              <a:r>
                <a:rPr lang="nb-NO" sz="1800" dirty="0" smtClean="0">
                  <a:solidFill>
                    <a:srgbClr val="002060"/>
                  </a:solidFill>
                  <a:latin typeface="Calibri" panose="020F0502020204030204" pitchFamily="34" charset="0"/>
                </a:rPr>
                <a:t> </a:t>
              </a:r>
              <a:r>
                <a:rPr lang="nb-NO" sz="1800" dirty="0" err="1" smtClean="0">
                  <a:solidFill>
                    <a:srgbClr val="002060"/>
                  </a:solidFill>
                  <a:latin typeface="Calibri" panose="020F0502020204030204" pitchFamily="34" charset="0"/>
                </a:rPr>
                <a:t>shale</a:t>
              </a:r>
              <a:endParaRPr lang="nb-NO" sz="1800" dirty="0">
                <a:solidFill>
                  <a:srgbClr val="002060"/>
                </a:solidFill>
                <a:latin typeface="Calibri" panose="020F0502020204030204" pitchFamily="34" charset="0"/>
              </a:endParaRPr>
            </a:p>
          </p:txBody>
        </p:sp>
        <p:grpSp>
          <p:nvGrpSpPr>
            <p:cNvPr id="3" name="Group 2"/>
            <p:cNvGrpSpPr/>
            <p:nvPr/>
          </p:nvGrpSpPr>
          <p:grpSpPr>
            <a:xfrm>
              <a:off x="5820956" y="2266018"/>
              <a:ext cx="3609145" cy="2966148"/>
              <a:chOff x="6067404" y="2266018"/>
              <a:chExt cx="3609145" cy="2966148"/>
            </a:xfrm>
          </p:grpSpPr>
          <p:pic>
            <p:nvPicPr>
              <p:cNvPr id="13" name="Picture 12"/>
              <p:cNvPicPr>
                <a:picLocks noChangeAspect="1"/>
              </p:cNvPicPr>
              <p:nvPr/>
            </p:nvPicPr>
            <p:blipFill>
              <a:blip r:embed="rId5"/>
              <a:stretch>
                <a:fillRect/>
              </a:stretch>
            </p:blipFill>
            <p:spPr>
              <a:xfrm>
                <a:off x="6067404" y="2531404"/>
                <a:ext cx="3609145" cy="2700762"/>
              </a:xfrm>
              <a:prstGeom prst="rect">
                <a:avLst/>
              </a:prstGeom>
            </p:spPr>
          </p:pic>
          <p:pic>
            <p:nvPicPr>
              <p:cNvPr id="15"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85154" y="2712532"/>
                <a:ext cx="7334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9013274" y="3341277"/>
                <a:ext cx="433004" cy="612181"/>
                <a:chOff x="4320530" y="1257142"/>
                <a:chExt cx="433004" cy="612181"/>
              </a:xfrm>
            </p:grpSpPr>
            <p:sp>
              <p:nvSpPr>
                <p:cNvPr id="24" name="Rectangle 23"/>
                <p:cNvSpPr/>
                <p:nvPr/>
              </p:nvSpPr>
              <p:spPr>
                <a:xfrm>
                  <a:off x="4320530" y="1350963"/>
                  <a:ext cx="72008" cy="72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6" name="Isosceles Triangle 25"/>
                <p:cNvSpPr/>
                <p:nvPr/>
              </p:nvSpPr>
              <p:spPr>
                <a:xfrm>
                  <a:off x="4320530" y="1530184"/>
                  <a:ext cx="72000" cy="72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7" name="Oval 26"/>
                <p:cNvSpPr/>
                <p:nvPr/>
              </p:nvSpPr>
              <p:spPr>
                <a:xfrm>
                  <a:off x="4320530" y="1710209"/>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8" name="TextBox 27"/>
                <p:cNvSpPr txBox="1"/>
                <p:nvPr/>
              </p:nvSpPr>
              <p:spPr>
                <a:xfrm>
                  <a:off x="4386800" y="1257142"/>
                  <a:ext cx="295274" cy="246221"/>
                </a:xfrm>
                <a:prstGeom prst="rect">
                  <a:avLst/>
                </a:prstGeom>
                <a:noFill/>
              </p:spPr>
              <p:txBody>
                <a:bodyPr wrap="none" rtlCol="0">
                  <a:spAutoFit/>
                </a:bodyPr>
                <a:lstStyle/>
                <a:p>
                  <a:r>
                    <a:rPr lang="nb-NO" sz="1000" dirty="0" smtClean="0"/>
                    <a:t>0</a:t>
                  </a:r>
                  <a:r>
                    <a:rPr lang="nb-NO" sz="1000" baseline="30000" dirty="0" smtClean="0"/>
                    <a:t>o</a:t>
                  </a:r>
                  <a:endParaRPr lang="nb-NO" sz="1000" baseline="30000" dirty="0"/>
                </a:p>
              </p:txBody>
            </p:sp>
            <p:sp>
              <p:nvSpPr>
                <p:cNvPr id="29" name="TextBox 28"/>
                <p:cNvSpPr txBox="1"/>
                <p:nvPr/>
              </p:nvSpPr>
              <p:spPr>
                <a:xfrm>
                  <a:off x="4386800" y="1443073"/>
                  <a:ext cx="360996" cy="246221"/>
                </a:xfrm>
                <a:prstGeom prst="rect">
                  <a:avLst/>
                </a:prstGeom>
                <a:noFill/>
              </p:spPr>
              <p:txBody>
                <a:bodyPr wrap="none" rtlCol="0">
                  <a:spAutoFit/>
                </a:bodyPr>
                <a:lstStyle/>
                <a:p>
                  <a:r>
                    <a:rPr lang="nb-NO" sz="1000" dirty="0" smtClean="0"/>
                    <a:t>45</a:t>
                  </a:r>
                  <a:r>
                    <a:rPr lang="nb-NO" sz="1000" baseline="30000" dirty="0" smtClean="0"/>
                    <a:t>o</a:t>
                  </a:r>
                  <a:endParaRPr lang="nb-NO" sz="1000" baseline="30000" dirty="0"/>
                </a:p>
              </p:txBody>
            </p:sp>
            <p:sp>
              <p:nvSpPr>
                <p:cNvPr id="30" name="TextBox 29"/>
                <p:cNvSpPr txBox="1"/>
                <p:nvPr/>
              </p:nvSpPr>
              <p:spPr>
                <a:xfrm>
                  <a:off x="4392538" y="1623102"/>
                  <a:ext cx="360996" cy="246221"/>
                </a:xfrm>
                <a:prstGeom prst="rect">
                  <a:avLst/>
                </a:prstGeom>
                <a:noFill/>
              </p:spPr>
              <p:txBody>
                <a:bodyPr wrap="none" rtlCol="0">
                  <a:spAutoFit/>
                </a:bodyPr>
                <a:lstStyle/>
                <a:p>
                  <a:r>
                    <a:rPr lang="nb-NO" sz="1000" dirty="0" smtClean="0"/>
                    <a:t>90</a:t>
                  </a:r>
                  <a:r>
                    <a:rPr lang="nb-NO" sz="1000" baseline="30000" dirty="0" smtClean="0"/>
                    <a:t>o</a:t>
                  </a:r>
                  <a:endParaRPr lang="nb-NO" sz="1000" baseline="30000" dirty="0"/>
                </a:p>
              </p:txBody>
            </p:sp>
          </p:grpSp>
          <p:sp>
            <p:nvSpPr>
              <p:cNvPr id="32" name="TextBox 31"/>
              <p:cNvSpPr txBox="1"/>
              <p:nvPr/>
            </p:nvSpPr>
            <p:spPr>
              <a:xfrm>
                <a:off x="7357090" y="2266018"/>
                <a:ext cx="1287725" cy="369332"/>
              </a:xfrm>
              <a:prstGeom prst="rect">
                <a:avLst/>
              </a:prstGeom>
              <a:noFill/>
            </p:spPr>
            <p:txBody>
              <a:bodyPr wrap="none" rtlCol="0">
                <a:spAutoFit/>
              </a:bodyPr>
              <a:lstStyle/>
              <a:p>
                <a:r>
                  <a:rPr lang="nb-NO" sz="1800" dirty="0" smtClean="0">
                    <a:solidFill>
                      <a:srgbClr val="002060"/>
                    </a:solidFill>
                    <a:latin typeface="Calibri" panose="020F0502020204030204" pitchFamily="34" charset="0"/>
                  </a:rPr>
                  <a:t>Pierre </a:t>
                </a:r>
                <a:r>
                  <a:rPr lang="nb-NO" sz="1800" dirty="0" err="1" smtClean="0">
                    <a:solidFill>
                      <a:srgbClr val="002060"/>
                    </a:solidFill>
                    <a:latin typeface="Calibri" panose="020F0502020204030204" pitchFamily="34" charset="0"/>
                  </a:rPr>
                  <a:t>shale</a:t>
                </a:r>
                <a:endParaRPr lang="nb-NO" sz="1800" dirty="0">
                  <a:solidFill>
                    <a:srgbClr val="002060"/>
                  </a:solidFill>
                  <a:latin typeface="Calibri" panose="020F0502020204030204" pitchFamily="34" charset="0"/>
                </a:endParaRPr>
              </a:p>
            </p:txBody>
          </p:sp>
        </p:grpSp>
      </p:grpSp>
    </p:spTree>
    <p:extLst>
      <p:ext uri="{BB962C8B-B14F-4D97-AF65-F5344CB8AC3E}">
        <p14:creationId xmlns:p14="http://schemas.microsoft.com/office/powerpoint/2010/main" val="57022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txBox="1">
            <a:spLocks/>
          </p:cNvSpPr>
          <p:nvPr/>
        </p:nvSpPr>
        <p:spPr>
          <a:xfrm>
            <a:off x="101080"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Data processing</a:t>
            </a:r>
            <a:endParaRPr lang="en-US" b="1" dirty="0">
              <a:solidFill>
                <a:srgbClr val="00206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01080" y="463656"/>
                <a:ext cx="8778552" cy="707886"/>
              </a:xfrm>
              <a:prstGeom prst="rect">
                <a:avLst/>
              </a:prstGeom>
              <a:noFill/>
            </p:spPr>
            <p:txBody>
              <a:bodyPr wrap="square" rtlCol="0">
                <a:spAutoFit/>
              </a:bodyPr>
              <a:lstStyle/>
              <a:p>
                <a:r>
                  <a:rPr lang="en-US" sz="2000" u="sng" dirty="0" smtClean="0">
                    <a:solidFill>
                      <a:srgbClr val="002060"/>
                    </a:solidFill>
                    <a:latin typeface="Calibri" panose="020F0502020204030204" pitchFamily="34" charset="0"/>
                  </a:rPr>
                  <a:t>Seismic frequencies </a:t>
                </a:r>
                <a:r>
                  <a:rPr lang="en-US" sz="2000" dirty="0" smtClean="0">
                    <a:solidFill>
                      <a:srgbClr val="002060"/>
                    </a:solidFill>
                    <a:latin typeface="Calibri" panose="020F0502020204030204" pitchFamily="34" charset="0"/>
                  </a:rPr>
                  <a:t>→</a:t>
                </a:r>
                <a:r>
                  <a:rPr lang="en-US" sz="2000" b="1" dirty="0" smtClean="0">
                    <a:solidFill>
                      <a:srgbClr val="002060"/>
                    </a:solidFill>
                    <a:latin typeface="Calibri" panose="020F0502020204030204" pitchFamily="34" charset="0"/>
                  </a:rPr>
                  <a:t> </a:t>
                </a:r>
                <a:r>
                  <a:rPr lang="en-US" sz="2000" dirty="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Young's modulus and Poisson's ratio (E, </a:t>
                </a:r>
                <a14:m>
                  <m:oMath xmlns:m="http://schemas.openxmlformats.org/officeDocument/2006/math">
                    <m:r>
                      <m:rPr>
                        <m:sty m:val="p"/>
                      </m:rPr>
                      <a:rPr lang="el-GR" sz="2000" i="1" dirty="0" smtClean="0">
                        <a:latin typeface="Cambria Math" panose="02040503050406030204" pitchFamily="18" charset="0"/>
                      </a:rPr>
                      <m:t>ν</m:t>
                    </m:r>
                  </m:oMath>
                </a14:m>
                <a:r>
                  <a:rPr lang="en-US" sz="2000" dirty="0" smtClean="0">
                    <a:solidFill>
                      <a:srgbClr val="002060"/>
                    </a:solidFill>
                    <a:latin typeface="Calibri" panose="020F0502020204030204" pitchFamily="34" charset="0"/>
                  </a:rPr>
                  <a:t>)</a:t>
                </a:r>
              </a:p>
              <a:p>
                <a:r>
                  <a:rPr lang="en-US" sz="2000" u="sng" dirty="0" smtClean="0">
                    <a:solidFill>
                      <a:srgbClr val="002060"/>
                    </a:solidFill>
                    <a:latin typeface="Calibri" panose="020F0502020204030204" pitchFamily="34" charset="0"/>
                  </a:rPr>
                  <a:t>Ultrasonic frequencies </a:t>
                </a:r>
                <a:r>
                  <a:rPr lang="en-US" sz="2000" dirty="0" smtClean="0">
                    <a:solidFill>
                      <a:srgbClr val="002060"/>
                    </a:solidFill>
                    <a:latin typeface="Calibri" panose="020F0502020204030204" pitchFamily="34" charset="0"/>
                  </a:rPr>
                  <a:t>→</a:t>
                </a:r>
                <a:r>
                  <a:rPr lang="en-US" sz="2000" b="1" dirty="0" smtClean="0">
                    <a:solidFill>
                      <a:srgbClr val="002060"/>
                    </a:solidFill>
                    <a:latin typeface="Calibri" panose="020F0502020204030204" pitchFamily="34" charset="0"/>
                  </a:rPr>
                  <a:t> </a:t>
                </a:r>
                <a:r>
                  <a:rPr lang="en-US" sz="2000" dirty="0" smtClean="0">
                    <a:solidFill>
                      <a:srgbClr val="002060"/>
                    </a:solidFill>
                    <a:latin typeface="Calibri" panose="020F0502020204030204" pitchFamily="34" charset="0"/>
                  </a:rPr>
                  <a:t>P- </a:t>
                </a:r>
                <a:r>
                  <a:rPr lang="en-US" sz="2000" dirty="0">
                    <a:solidFill>
                      <a:srgbClr val="002060"/>
                    </a:solidFill>
                    <a:latin typeface="Calibri" panose="020F0502020204030204" pitchFamily="34" charset="0"/>
                  </a:rPr>
                  <a:t>and S-wave velocities</a:t>
                </a:r>
                <a:endParaRPr lang="nb-NO" sz="2000" dirty="0">
                  <a:solidFill>
                    <a:srgbClr val="002060"/>
                  </a:solidFill>
                  <a:latin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1080" y="463656"/>
                <a:ext cx="8778552" cy="707886"/>
              </a:xfrm>
              <a:prstGeom prst="rect">
                <a:avLst/>
              </a:prstGeom>
              <a:blipFill rotWithShape="0">
                <a:blip r:embed="rId2"/>
                <a:stretch>
                  <a:fillRect l="-764" t="-4310" b="-14655"/>
                </a:stretch>
              </a:blipFill>
            </p:spPr>
            <p:txBody>
              <a:bodyPr/>
              <a:lstStyle/>
              <a:p>
                <a:r>
                  <a:rPr lang="nb-NO">
                    <a:noFill/>
                  </a:rPr>
                  <a:t> </a:t>
                </a:r>
              </a:p>
            </p:txBody>
          </p:sp>
        </mc:Fallback>
      </mc:AlternateContent>
      <p:sp>
        <p:nvSpPr>
          <p:cNvPr id="14" name="TextBox 13"/>
          <p:cNvSpPr txBox="1"/>
          <p:nvPr/>
        </p:nvSpPr>
        <p:spPr>
          <a:xfrm>
            <a:off x="89321" y="1227415"/>
            <a:ext cx="8778552" cy="1938992"/>
          </a:xfrm>
          <a:prstGeom prst="rect">
            <a:avLst/>
          </a:prstGeom>
          <a:noFill/>
        </p:spPr>
        <p:txBody>
          <a:bodyPr wrap="square" rtlCol="0">
            <a:spAutoFit/>
          </a:bodyPr>
          <a:lstStyle/>
          <a:p>
            <a:pPr algn="ctr"/>
            <a:r>
              <a:rPr lang="nb-NO" sz="2000" u="sng" dirty="0" smtClean="0">
                <a:solidFill>
                  <a:srgbClr val="002060"/>
                </a:solidFill>
                <a:latin typeface="Calibri" panose="020F0502020204030204" pitchFamily="34" charset="0"/>
              </a:rPr>
              <a:t>Conversion</a:t>
            </a:r>
          </a:p>
          <a:p>
            <a:r>
              <a:rPr lang="nb-NO" sz="2000" u="sng" dirty="0" err="1" smtClean="0">
                <a:solidFill>
                  <a:srgbClr val="002060"/>
                </a:solidFill>
                <a:latin typeface="Calibri" panose="020F0502020204030204" pitchFamily="34" charset="0"/>
              </a:rPr>
              <a:t>Isotropic</a:t>
            </a:r>
            <a:r>
              <a:rPr lang="nb-NO" sz="2000" u="sng" dirty="0" smtClean="0">
                <a:solidFill>
                  <a:srgbClr val="002060"/>
                </a:solidFill>
                <a:latin typeface="Calibri" panose="020F0502020204030204" pitchFamily="34" charset="0"/>
              </a:rPr>
              <a:t> materials </a:t>
            </a:r>
          </a:p>
          <a:p>
            <a:r>
              <a:rPr lang="nb-NO" sz="2000" u="sng" dirty="0" smtClean="0">
                <a:solidFill>
                  <a:srgbClr val="002060"/>
                </a:solidFill>
                <a:latin typeface="Calibri" panose="020F0502020204030204" pitchFamily="34" charset="0"/>
              </a:rPr>
              <a:t>(</a:t>
            </a:r>
            <a:r>
              <a:rPr lang="nb-NO" sz="2000" u="sng" dirty="0" err="1" smtClean="0">
                <a:solidFill>
                  <a:srgbClr val="002060"/>
                </a:solidFill>
                <a:latin typeface="Calibri" panose="020F0502020204030204" pitchFamily="34" charset="0"/>
              </a:rPr>
              <a:t>sandstones</a:t>
            </a:r>
            <a:r>
              <a:rPr lang="nb-NO" sz="2000" u="sng" dirty="0" smtClean="0">
                <a:solidFill>
                  <a:srgbClr val="002060"/>
                </a:solidFill>
                <a:latin typeface="Calibri" panose="020F0502020204030204" pitchFamily="34" charset="0"/>
              </a:rPr>
              <a:t>):</a:t>
            </a:r>
          </a:p>
          <a:p>
            <a:endParaRPr lang="nb-NO" sz="2000" u="sng" dirty="0">
              <a:solidFill>
                <a:srgbClr val="002060"/>
              </a:solidFill>
              <a:latin typeface="Calibri" panose="020F0502020204030204" pitchFamily="34" charset="0"/>
            </a:endParaRPr>
          </a:p>
          <a:p>
            <a:endParaRPr lang="nb-NO" sz="2000" u="sng" dirty="0" smtClean="0">
              <a:solidFill>
                <a:srgbClr val="002060"/>
              </a:solidFill>
              <a:latin typeface="Calibri" panose="020F0502020204030204" pitchFamily="34" charset="0"/>
            </a:endParaRPr>
          </a:p>
          <a:p>
            <a:r>
              <a:rPr lang="nb-NO" sz="2000" u="sng" dirty="0" smtClean="0">
                <a:solidFill>
                  <a:srgbClr val="002060"/>
                </a:solidFill>
                <a:latin typeface="Calibri" panose="020F0502020204030204" pitchFamily="34" charset="0"/>
              </a:rPr>
              <a:t>TI medium (</a:t>
            </a:r>
            <a:r>
              <a:rPr lang="nb-NO" sz="2000" u="sng" dirty="0" err="1" smtClean="0">
                <a:solidFill>
                  <a:srgbClr val="002060"/>
                </a:solidFill>
                <a:latin typeface="Calibri" panose="020F0502020204030204" pitchFamily="34" charset="0"/>
              </a:rPr>
              <a:t>shales</a:t>
            </a:r>
            <a:r>
              <a:rPr lang="nb-NO" sz="2000" u="sng" dirty="0" smtClean="0">
                <a:solidFill>
                  <a:srgbClr val="002060"/>
                </a:solidFill>
                <a:latin typeface="Calibri" panose="020F0502020204030204" pitchFamily="34" charset="0"/>
              </a:rPr>
              <a:t>):</a:t>
            </a:r>
            <a:endParaRPr lang="nb-NO" sz="2000" dirty="0">
              <a:solidFill>
                <a:srgbClr val="00206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2363523" y="1721125"/>
                <a:ext cx="2661177" cy="684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b-NO" sz="1600" i="1" smtClean="0">
                              <a:latin typeface="Cambria Math" panose="02040503050406030204" pitchFamily="18" charset="0"/>
                            </a:rPr>
                          </m:ctrlPr>
                        </m:sSubPr>
                        <m:e>
                          <m:sSub>
                            <m:sSubPr>
                              <m:ctrlPr>
                                <a:rPr lang="nb-NO" sz="1600" i="1">
                                  <a:latin typeface="Cambria Math" panose="02040503050406030204" pitchFamily="18" charset="0"/>
                                </a:rPr>
                              </m:ctrlPr>
                            </m:sSubPr>
                            <m:e>
                              <m:r>
                                <a:rPr lang="nb-NO" sz="1600" i="1">
                                  <a:latin typeface="Cambria Math"/>
                                </a:rPr>
                                <m:t>𝐸</m:t>
                              </m:r>
                            </m:e>
                            <m:sub>
                              <m:r>
                                <a:rPr lang="nb-NO" sz="1600" b="0" i="1" smtClean="0">
                                  <a:latin typeface="Cambria Math"/>
                                </a:rPr>
                                <m:t>𝐼</m:t>
                              </m:r>
                              <m:r>
                                <a:rPr lang="nb-NO" sz="1600" i="1">
                                  <a:latin typeface="Cambria Math"/>
                                </a:rPr>
                                <m:t>𝑠𝑜𝑡</m:t>
                              </m:r>
                            </m:sub>
                          </m:sSub>
                          <m:r>
                            <a:rPr lang="nb-NO" sz="1600" i="1">
                              <a:latin typeface="Cambria Math"/>
                            </a:rPr>
                            <m:t>=</m:t>
                          </m:r>
                          <m:f>
                            <m:fPr>
                              <m:ctrlPr>
                                <a:rPr lang="nb-NO" sz="1600" i="1">
                                  <a:latin typeface="Cambria Math" panose="02040503050406030204" pitchFamily="18" charset="0"/>
                                </a:rPr>
                              </m:ctrlPr>
                            </m:fPr>
                            <m:num>
                              <m:sSubSup>
                                <m:sSubSupPr>
                                  <m:ctrlPr>
                                    <a:rPr lang="nb-NO" sz="1600" i="1" smtClean="0">
                                      <a:latin typeface="Cambria Math" panose="02040503050406030204" pitchFamily="18" charset="0"/>
                                    </a:rPr>
                                  </m:ctrlPr>
                                </m:sSubSupPr>
                                <m:e>
                                  <m:r>
                                    <m:rPr>
                                      <m:sty m:val="p"/>
                                    </m:rPr>
                                    <a:rPr lang="el-GR" sz="1600" i="1" smtClean="0">
                                      <a:latin typeface="Cambria Math"/>
                                    </a:rPr>
                                    <m:t>ρ</m:t>
                                  </m:r>
                                  <m:r>
                                    <a:rPr lang="nb-NO" sz="1600" b="0" i="1" smtClean="0">
                                      <a:latin typeface="Cambria Math"/>
                                    </a:rPr>
                                    <m:t>𝑉</m:t>
                                  </m:r>
                                </m:e>
                                <m:sub>
                                  <m:r>
                                    <a:rPr lang="nb-NO" sz="1600" b="0" i="1" smtClean="0">
                                      <a:latin typeface="Cambria Math"/>
                                    </a:rPr>
                                    <m:t>𝑆</m:t>
                                  </m:r>
                                </m:sub>
                                <m:sup>
                                  <m:r>
                                    <a:rPr lang="nb-NO" sz="1600" b="0" i="1" smtClean="0">
                                      <a:latin typeface="Cambria Math"/>
                                    </a:rPr>
                                    <m:t>2</m:t>
                                  </m:r>
                                </m:sup>
                              </m:sSubSup>
                              <m:r>
                                <a:rPr lang="nb-NO" sz="1600" b="0" i="1" smtClean="0">
                                  <a:latin typeface="Cambria Math"/>
                                </a:rPr>
                                <m:t>(</m:t>
                              </m:r>
                              <m:r>
                                <a:rPr lang="nb-NO" sz="1600" i="1" smtClean="0">
                                  <a:latin typeface="Cambria Math"/>
                                </a:rPr>
                                <m:t>3</m:t>
                              </m:r>
                              <m:sSubSup>
                                <m:sSubSupPr>
                                  <m:ctrlPr>
                                    <a:rPr lang="nb-NO" sz="1600" i="1">
                                      <a:latin typeface="Cambria Math" panose="02040503050406030204" pitchFamily="18" charset="0"/>
                                    </a:rPr>
                                  </m:ctrlPr>
                                </m:sSubSupPr>
                                <m:e>
                                  <m:r>
                                    <a:rPr lang="nb-NO" sz="1600" i="1">
                                      <a:latin typeface="Cambria Math"/>
                                    </a:rPr>
                                    <m:t>𝑉</m:t>
                                  </m:r>
                                </m:e>
                                <m:sub>
                                  <m:r>
                                    <a:rPr lang="nb-NO" sz="1600" b="0" i="1" smtClean="0">
                                      <a:latin typeface="Cambria Math"/>
                                    </a:rPr>
                                    <m:t>𝑃</m:t>
                                  </m:r>
                                </m:sub>
                                <m:sup>
                                  <m:r>
                                    <a:rPr lang="nb-NO" sz="1600" i="1">
                                      <a:latin typeface="Cambria Math"/>
                                    </a:rPr>
                                    <m:t>2</m:t>
                                  </m:r>
                                </m:sup>
                              </m:sSubSup>
                              <m:r>
                                <a:rPr lang="nb-NO" sz="1600" b="0" i="1" smtClean="0">
                                  <a:latin typeface="Cambria Math"/>
                                </a:rPr>
                                <m:t>−</m:t>
                              </m:r>
                              <m:r>
                                <a:rPr lang="nb-NO" sz="1600" i="1" smtClean="0">
                                  <a:latin typeface="Cambria Math"/>
                                </a:rPr>
                                <m:t>4</m:t>
                              </m:r>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𝑆</m:t>
                                  </m:r>
                                </m:sub>
                                <m:sup>
                                  <m:r>
                                    <a:rPr lang="nb-NO" sz="1600" i="1">
                                      <a:latin typeface="Cambria Math"/>
                                    </a:rPr>
                                    <m:t>2</m:t>
                                  </m:r>
                                </m:sup>
                              </m:sSubSup>
                              <m:r>
                                <a:rPr lang="nb-NO" sz="1600" b="0" i="1" smtClean="0">
                                  <a:latin typeface="Cambria Math"/>
                                </a:rPr>
                                <m:t>)</m:t>
                              </m:r>
                            </m:num>
                            <m:den>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𝑃</m:t>
                                  </m:r>
                                </m:sub>
                                <m:sup>
                                  <m:r>
                                    <a:rPr lang="nb-NO" sz="1600" i="1">
                                      <a:latin typeface="Cambria Math"/>
                                    </a:rPr>
                                    <m:t>2</m:t>
                                  </m:r>
                                </m:sup>
                              </m:sSubSup>
                              <m:r>
                                <a:rPr lang="nb-NO" sz="1600" i="1">
                                  <a:latin typeface="Cambria Math"/>
                                </a:rPr>
                                <m:t>−</m:t>
                              </m:r>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𝑆</m:t>
                                  </m:r>
                                </m:sub>
                                <m:sup>
                                  <m:r>
                                    <a:rPr lang="nb-NO" sz="1600" i="1">
                                      <a:latin typeface="Cambria Math"/>
                                    </a:rPr>
                                    <m:t>2</m:t>
                                  </m:r>
                                </m:sup>
                              </m:sSubSup>
                            </m:den>
                          </m:f>
                          <m:r>
                            <m:rPr>
                              <m:nor/>
                            </m:rPr>
                            <a:rPr lang="nb-NO" sz="1600" dirty="0"/>
                            <m:t> </m:t>
                          </m:r>
                        </m:e>
                        <m:sub/>
                      </m:sSub>
                    </m:oMath>
                  </m:oMathPara>
                </a14:m>
                <a:endParaRPr lang="nb-NO"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2363523" y="1721125"/>
                <a:ext cx="2661177" cy="684546"/>
              </a:xfrm>
              <a:prstGeom prst="rect">
                <a:avLst/>
              </a:prstGeom>
              <a:blipFill rotWithShape="0">
                <a:blip r:embed="rId3"/>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64088" y="1683993"/>
                <a:ext cx="2213490" cy="7318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b-NO" sz="1600" i="1" smtClean="0">
                              <a:latin typeface="Cambria Math" panose="02040503050406030204" pitchFamily="18" charset="0"/>
                            </a:rPr>
                          </m:ctrlPr>
                        </m:sSubPr>
                        <m:e>
                          <m:sSub>
                            <m:sSubPr>
                              <m:ctrlPr>
                                <a:rPr lang="nb-NO" sz="1600" i="1">
                                  <a:latin typeface="Cambria Math" panose="02040503050406030204" pitchFamily="18" charset="0"/>
                                </a:rPr>
                              </m:ctrlPr>
                            </m:sSubPr>
                            <m:e>
                              <m:r>
                                <m:rPr>
                                  <m:sty m:val="p"/>
                                </m:rPr>
                                <a:rPr lang="el-GR" sz="1600" i="1">
                                  <a:latin typeface="Cambria Math"/>
                                </a:rPr>
                                <m:t>ν</m:t>
                              </m:r>
                            </m:e>
                            <m:sub>
                              <m:r>
                                <a:rPr lang="nb-NO" sz="1600" b="0" i="1" smtClean="0">
                                  <a:latin typeface="Cambria Math"/>
                                </a:rPr>
                                <m:t>𝐼</m:t>
                              </m:r>
                              <m:r>
                                <a:rPr lang="nb-NO" sz="1600" i="1">
                                  <a:latin typeface="Cambria Math"/>
                                </a:rPr>
                                <m:t>𝑠𝑜𝑡</m:t>
                              </m:r>
                            </m:sub>
                          </m:sSub>
                          <m:r>
                            <a:rPr lang="nb-NO" sz="1600" i="1">
                              <a:latin typeface="Cambria Math"/>
                            </a:rPr>
                            <m:t>=</m:t>
                          </m:r>
                          <m:f>
                            <m:fPr>
                              <m:ctrlPr>
                                <a:rPr lang="nb-NO" sz="1600" i="1">
                                  <a:latin typeface="Cambria Math" panose="02040503050406030204" pitchFamily="18" charset="0"/>
                                </a:rPr>
                              </m:ctrlPr>
                            </m:fPr>
                            <m:num>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𝑃</m:t>
                                  </m:r>
                                </m:sub>
                                <m:sup>
                                  <m:r>
                                    <a:rPr lang="nb-NO" sz="1600" i="1">
                                      <a:latin typeface="Cambria Math"/>
                                    </a:rPr>
                                    <m:t>2</m:t>
                                  </m:r>
                                </m:sup>
                              </m:sSubSup>
                              <m:r>
                                <a:rPr lang="nb-NO" sz="1600" b="0" i="1" smtClean="0">
                                  <a:latin typeface="Cambria Math"/>
                                </a:rPr>
                                <m:t>−2</m:t>
                              </m:r>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𝑆</m:t>
                                  </m:r>
                                </m:sub>
                                <m:sup>
                                  <m:r>
                                    <a:rPr lang="nb-NO" sz="1600" i="1">
                                      <a:latin typeface="Cambria Math"/>
                                    </a:rPr>
                                    <m:t>2</m:t>
                                  </m:r>
                                </m:sup>
                              </m:sSubSup>
                            </m:num>
                            <m:den>
                              <m:r>
                                <a:rPr lang="nb-NO" sz="1600" i="1">
                                  <a:latin typeface="Cambria Math"/>
                                </a:rPr>
                                <m:t>2(</m:t>
                              </m:r>
                              <m:sSub>
                                <m:sSubPr>
                                  <m:ctrlPr>
                                    <a:rPr lang="nb-NO" sz="1600" i="1">
                                      <a:latin typeface="Cambria Math" panose="02040503050406030204" pitchFamily="18" charset="0"/>
                                    </a:rPr>
                                  </m:ctrlPr>
                                </m:sSubPr>
                                <m:e>
                                  <m:r>
                                    <a:rPr lang="nb-NO" sz="1600" i="1" smtClean="0">
                                      <a:latin typeface="Cambria Math"/>
                                    </a:rPr>
                                    <m:t>𝐶</m:t>
                                  </m:r>
                                </m:e>
                                <m:sub>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𝑃</m:t>
                                      </m:r>
                                    </m:sub>
                                    <m:sup>
                                      <m:r>
                                        <a:rPr lang="nb-NO" sz="1600" i="1">
                                          <a:latin typeface="Cambria Math"/>
                                        </a:rPr>
                                        <m:t>2</m:t>
                                      </m:r>
                                    </m:sup>
                                  </m:sSubSup>
                                </m:sub>
                              </m:sSub>
                              <m:r>
                                <a:rPr lang="nb-NO" sz="1600" i="1">
                                  <a:latin typeface="Cambria Math"/>
                                </a:rPr>
                                <m:t>−</m:t>
                              </m:r>
                              <m:sSubSup>
                                <m:sSubSupPr>
                                  <m:ctrlPr>
                                    <a:rPr lang="nb-NO" sz="1600" i="1">
                                      <a:latin typeface="Cambria Math" panose="02040503050406030204" pitchFamily="18" charset="0"/>
                                    </a:rPr>
                                  </m:ctrlPr>
                                </m:sSubSupPr>
                                <m:e>
                                  <m:r>
                                    <a:rPr lang="nb-NO" sz="1600" i="1">
                                      <a:latin typeface="Cambria Math"/>
                                    </a:rPr>
                                    <m:t>𝑉</m:t>
                                  </m:r>
                                </m:e>
                                <m:sub>
                                  <m:r>
                                    <a:rPr lang="nb-NO" sz="1600" i="1">
                                      <a:latin typeface="Cambria Math"/>
                                    </a:rPr>
                                    <m:t>𝑆</m:t>
                                  </m:r>
                                </m:sub>
                                <m:sup>
                                  <m:r>
                                    <a:rPr lang="nb-NO" sz="1600" i="1">
                                      <a:latin typeface="Cambria Math"/>
                                    </a:rPr>
                                    <m:t>2</m:t>
                                  </m:r>
                                </m:sup>
                              </m:sSubSup>
                              <m:r>
                                <a:rPr lang="nb-NO" sz="1600" i="1">
                                  <a:latin typeface="Cambria Math"/>
                                </a:rPr>
                                <m:t>)</m:t>
                              </m:r>
                            </m:den>
                          </m:f>
                          <m:r>
                            <m:rPr>
                              <m:nor/>
                            </m:rPr>
                            <a:rPr lang="nb-NO" sz="1600" dirty="0"/>
                            <m:t> </m:t>
                          </m:r>
                        </m:e>
                        <m:sub/>
                      </m:sSub>
                    </m:oMath>
                  </m:oMathPara>
                </a14:m>
                <a:endParaRPr lang="nb-NO"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088" y="1683993"/>
                <a:ext cx="2213490" cy="731867"/>
              </a:xfrm>
              <a:prstGeom prst="rect">
                <a:avLst/>
              </a:prstGeom>
              <a:blipFill rotWithShape="0">
                <a:blip r:embed="rId4"/>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60220" y="2650330"/>
                <a:ext cx="2850844"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b-NO" sz="1600" i="1" smtClean="0">
                              <a:latin typeface="Cambria Math" panose="02040503050406030204" pitchFamily="18" charset="0"/>
                            </a:rPr>
                          </m:ctrlPr>
                        </m:sSubPr>
                        <m:e>
                          <m:r>
                            <a:rPr lang="nb-NO" sz="1600" b="0" i="1" smtClean="0">
                              <a:latin typeface="Cambria Math"/>
                            </a:rPr>
                            <m:t>𝐸</m:t>
                          </m:r>
                        </m:e>
                        <m:sub>
                          <m:r>
                            <a:rPr lang="nb-NO" sz="1600" b="0" i="1" smtClean="0">
                              <a:latin typeface="Cambria Math"/>
                            </a:rPr>
                            <m:t>𝑉</m:t>
                          </m:r>
                          <m:r>
                            <a:rPr lang="nb-NO" sz="1600" b="0" i="1" smtClean="0">
                              <a:latin typeface="Cambria Math"/>
                            </a:rPr>
                            <m:t>−</m:t>
                          </m:r>
                          <m:r>
                            <a:rPr lang="nb-NO" sz="1600" b="0" i="1" smtClean="0">
                              <a:latin typeface="Cambria Math"/>
                            </a:rPr>
                            <m:t>𝐴𝑛𝑖𝑠𝑜𝑡</m:t>
                          </m:r>
                        </m:sub>
                      </m:sSub>
                      <m:r>
                        <a:rPr lang="nb-NO" sz="1600" b="0" i="1" smtClean="0">
                          <a:latin typeface="Cambria Math"/>
                        </a:rPr>
                        <m:t>=</m:t>
                      </m:r>
                      <m:sSub>
                        <m:sSubPr>
                          <m:ctrlPr>
                            <a:rPr lang="nb-NO" sz="1600" b="0" i="1" smtClean="0">
                              <a:latin typeface="Cambria Math" panose="02040503050406030204" pitchFamily="18" charset="0"/>
                            </a:rPr>
                          </m:ctrlPr>
                        </m:sSubPr>
                        <m:e>
                          <m:r>
                            <a:rPr lang="nb-NO" sz="1600" b="0" i="1" smtClean="0">
                              <a:latin typeface="Cambria Math"/>
                            </a:rPr>
                            <m:t>𝐶</m:t>
                          </m:r>
                        </m:e>
                        <m:sub>
                          <m:r>
                            <a:rPr lang="nb-NO" sz="1600" b="0" i="1" smtClean="0">
                              <a:latin typeface="Cambria Math"/>
                            </a:rPr>
                            <m:t>33</m:t>
                          </m:r>
                        </m:sub>
                      </m:sSub>
                      <m:r>
                        <a:rPr lang="nb-NO" sz="1600" b="0" i="1" smtClean="0">
                          <a:latin typeface="Cambria Math"/>
                        </a:rPr>
                        <m:t>−</m:t>
                      </m:r>
                      <m:f>
                        <m:fPr>
                          <m:ctrlPr>
                            <a:rPr lang="nb-NO" sz="1600" b="0" i="1" smtClean="0">
                              <a:latin typeface="Cambria Math" panose="02040503050406030204" pitchFamily="18" charset="0"/>
                            </a:rPr>
                          </m:ctrlPr>
                        </m:fPr>
                        <m:num>
                          <m:sSubSup>
                            <m:sSubSupPr>
                              <m:ctrlPr>
                                <a:rPr lang="nb-NO" sz="1600" b="0" i="1" smtClean="0">
                                  <a:latin typeface="Cambria Math" panose="02040503050406030204" pitchFamily="18" charset="0"/>
                                </a:rPr>
                              </m:ctrlPr>
                            </m:sSubSupPr>
                            <m:e>
                              <m:r>
                                <a:rPr lang="nb-NO" sz="1600" b="0" i="1" smtClean="0">
                                  <a:latin typeface="Cambria Math"/>
                                </a:rPr>
                                <m:t>𝐶</m:t>
                              </m:r>
                            </m:e>
                            <m:sub>
                              <m:sSub>
                                <m:sSubPr>
                                  <m:ctrlPr>
                                    <a:rPr lang="nb-NO" sz="1600" b="0" i="1" smtClean="0">
                                      <a:latin typeface="Cambria Math" panose="02040503050406030204" pitchFamily="18" charset="0"/>
                                    </a:rPr>
                                  </m:ctrlPr>
                                </m:sSubPr>
                                <m:e>
                                  <m:r>
                                    <a:rPr lang="nb-NO" sz="1600" b="0" i="1" smtClean="0">
                                      <a:latin typeface="Cambria Math"/>
                                    </a:rPr>
                                    <m:t>13</m:t>
                                  </m:r>
                                </m:e>
                                <m:sub/>
                              </m:sSub>
                            </m:sub>
                            <m:sup>
                              <m:r>
                                <a:rPr lang="nb-NO" sz="1600" b="0" i="1" smtClean="0">
                                  <a:latin typeface="Cambria Math"/>
                                </a:rPr>
                                <m:t>2</m:t>
                              </m:r>
                            </m:sup>
                          </m:sSubSup>
                        </m:num>
                        <m:den>
                          <m:r>
                            <a:rPr lang="nb-NO" sz="1600" b="0" i="1" smtClean="0">
                              <a:latin typeface="Cambria Math"/>
                            </a:rPr>
                            <m:t>(</m:t>
                          </m:r>
                          <m:sSub>
                            <m:sSubPr>
                              <m:ctrlPr>
                                <a:rPr lang="nb-NO" sz="1600" i="1">
                                  <a:latin typeface="Cambria Math" panose="02040503050406030204" pitchFamily="18" charset="0"/>
                                </a:rPr>
                              </m:ctrlPr>
                            </m:sSubPr>
                            <m:e>
                              <m:r>
                                <a:rPr lang="nb-NO" sz="1600" i="1">
                                  <a:latin typeface="Cambria Math"/>
                                </a:rPr>
                                <m:t>𝐶</m:t>
                              </m:r>
                            </m:e>
                            <m:sub>
                              <m:r>
                                <a:rPr lang="nb-NO" sz="1600" i="1">
                                  <a:latin typeface="Cambria Math"/>
                                </a:rPr>
                                <m:t>11</m:t>
                              </m:r>
                            </m:sub>
                          </m:sSub>
                          <m:r>
                            <a:rPr lang="nb-NO" sz="1600" b="0" i="1" smtClean="0">
                              <a:latin typeface="Cambria Math"/>
                            </a:rPr>
                            <m:t>−</m:t>
                          </m:r>
                          <m:sSub>
                            <m:sSubPr>
                              <m:ctrlPr>
                                <a:rPr lang="nb-NO" sz="1600" i="1">
                                  <a:latin typeface="Cambria Math" panose="02040503050406030204" pitchFamily="18" charset="0"/>
                                </a:rPr>
                              </m:ctrlPr>
                            </m:sSubPr>
                            <m:e>
                              <m:r>
                                <a:rPr lang="nb-NO" sz="1600" i="1">
                                  <a:latin typeface="Cambria Math"/>
                                </a:rPr>
                                <m:t>𝐶</m:t>
                              </m:r>
                            </m:e>
                            <m:sub>
                              <m:r>
                                <a:rPr lang="nb-NO" sz="1600" b="0" i="1" smtClean="0">
                                  <a:latin typeface="Cambria Math"/>
                                </a:rPr>
                                <m:t>66</m:t>
                              </m:r>
                            </m:sub>
                          </m:sSub>
                          <m:r>
                            <a:rPr lang="nb-NO" sz="1600" b="0" i="1" smtClean="0">
                              <a:latin typeface="Cambria Math"/>
                            </a:rPr>
                            <m:t>)</m:t>
                          </m:r>
                        </m:den>
                      </m:f>
                    </m:oMath>
                  </m:oMathPara>
                </a14:m>
                <a:endParaRPr lang="nb-NO"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2360220" y="2650330"/>
                <a:ext cx="2850844" cy="656013"/>
              </a:xfrm>
              <a:prstGeom prst="rect">
                <a:avLst/>
              </a:prstGeom>
              <a:blipFill rotWithShape="0">
                <a:blip r:embed="rId5"/>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64088" y="2628529"/>
                <a:ext cx="2521972" cy="677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b-NO" sz="1600" i="1" smtClean="0">
                              <a:latin typeface="Cambria Math" panose="02040503050406030204" pitchFamily="18" charset="0"/>
                            </a:rPr>
                          </m:ctrlPr>
                        </m:sSubPr>
                        <m:e>
                          <m:r>
                            <m:rPr>
                              <m:sty m:val="p"/>
                            </m:rPr>
                            <a:rPr lang="el-GR" sz="1600" i="1" smtClean="0">
                              <a:latin typeface="Cambria Math"/>
                            </a:rPr>
                            <m:t>ν</m:t>
                          </m:r>
                        </m:e>
                        <m:sub>
                          <m:r>
                            <a:rPr lang="nb-NO" sz="1600" b="0" i="1" smtClean="0">
                              <a:latin typeface="Cambria Math"/>
                            </a:rPr>
                            <m:t>𝑉𝐻</m:t>
                          </m:r>
                          <m:r>
                            <a:rPr lang="nb-NO" sz="1600" i="1">
                              <a:latin typeface="Cambria Math"/>
                            </a:rPr>
                            <m:t>−</m:t>
                          </m:r>
                          <m:r>
                            <a:rPr lang="nb-NO" sz="1600" i="1">
                              <a:latin typeface="Cambria Math"/>
                            </a:rPr>
                            <m:t>𝐴𝑛𝑖𝑠𝑜𝑡</m:t>
                          </m:r>
                        </m:sub>
                      </m:sSub>
                      <m:r>
                        <a:rPr lang="nb-NO" sz="1600" b="0" i="1" smtClean="0">
                          <a:latin typeface="Cambria Math"/>
                        </a:rPr>
                        <m:t>=</m:t>
                      </m:r>
                      <m:f>
                        <m:fPr>
                          <m:ctrlPr>
                            <a:rPr lang="nb-NO" sz="1600" b="0" i="1" smtClean="0">
                              <a:latin typeface="Cambria Math" panose="02040503050406030204" pitchFamily="18" charset="0"/>
                            </a:rPr>
                          </m:ctrlPr>
                        </m:fPr>
                        <m:num>
                          <m:sSubSup>
                            <m:sSubSupPr>
                              <m:ctrlPr>
                                <a:rPr lang="nb-NO" sz="1600" b="0" i="1" smtClean="0">
                                  <a:latin typeface="Cambria Math" panose="02040503050406030204" pitchFamily="18" charset="0"/>
                                </a:rPr>
                              </m:ctrlPr>
                            </m:sSubSupPr>
                            <m:e>
                              <m:r>
                                <a:rPr lang="nb-NO" sz="1600" b="0" i="1" smtClean="0">
                                  <a:latin typeface="Cambria Math"/>
                                </a:rPr>
                                <m:t>𝐶</m:t>
                              </m:r>
                            </m:e>
                            <m:sub>
                              <m:sSub>
                                <m:sSubPr>
                                  <m:ctrlPr>
                                    <a:rPr lang="nb-NO" sz="1600" b="0" i="1" smtClean="0">
                                      <a:latin typeface="Cambria Math" panose="02040503050406030204" pitchFamily="18" charset="0"/>
                                    </a:rPr>
                                  </m:ctrlPr>
                                </m:sSubPr>
                                <m:e>
                                  <m:r>
                                    <a:rPr lang="nb-NO" sz="1600" b="0" i="1" smtClean="0">
                                      <a:latin typeface="Cambria Math"/>
                                    </a:rPr>
                                    <m:t>13</m:t>
                                  </m:r>
                                </m:e>
                                <m:sub/>
                              </m:sSub>
                            </m:sub>
                            <m:sup/>
                          </m:sSubSup>
                        </m:num>
                        <m:den>
                          <m:r>
                            <a:rPr lang="nb-NO" sz="1600" b="0" i="1" smtClean="0">
                              <a:latin typeface="Cambria Math"/>
                            </a:rPr>
                            <m:t>2(</m:t>
                          </m:r>
                          <m:sSub>
                            <m:sSubPr>
                              <m:ctrlPr>
                                <a:rPr lang="nb-NO" sz="1600" i="1">
                                  <a:latin typeface="Cambria Math" panose="02040503050406030204" pitchFamily="18" charset="0"/>
                                </a:rPr>
                              </m:ctrlPr>
                            </m:sSubPr>
                            <m:e>
                              <m:r>
                                <a:rPr lang="nb-NO" sz="1600" i="1">
                                  <a:latin typeface="Cambria Math"/>
                                </a:rPr>
                                <m:t>𝐶</m:t>
                              </m:r>
                            </m:e>
                            <m:sub>
                              <m:r>
                                <a:rPr lang="nb-NO" sz="1600" i="1">
                                  <a:latin typeface="Cambria Math"/>
                                </a:rPr>
                                <m:t>11</m:t>
                              </m:r>
                            </m:sub>
                          </m:sSub>
                          <m:r>
                            <a:rPr lang="nb-NO" sz="1600" b="0" i="1" smtClean="0">
                              <a:latin typeface="Cambria Math"/>
                            </a:rPr>
                            <m:t>−</m:t>
                          </m:r>
                          <m:sSub>
                            <m:sSubPr>
                              <m:ctrlPr>
                                <a:rPr lang="nb-NO" sz="1600" i="1">
                                  <a:latin typeface="Cambria Math" panose="02040503050406030204" pitchFamily="18" charset="0"/>
                                </a:rPr>
                              </m:ctrlPr>
                            </m:sSubPr>
                            <m:e>
                              <m:r>
                                <a:rPr lang="nb-NO" sz="1600" i="1">
                                  <a:latin typeface="Cambria Math"/>
                                </a:rPr>
                                <m:t>𝐶</m:t>
                              </m:r>
                            </m:e>
                            <m:sub>
                              <m:r>
                                <a:rPr lang="nb-NO" sz="1600" b="0" i="1" smtClean="0">
                                  <a:latin typeface="Cambria Math"/>
                                </a:rPr>
                                <m:t>66</m:t>
                              </m:r>
                            </m:sub>
                          </m:sSub>
                          <m:r>
                            <a:rPr lang="nb-NO" sz="1600" b="0" i="1" smtClean="0">
                              <a:latin typeface="Cambria Math"/>
                            </a:rPr>
                            <m:t>)</m:t>
                          </m:r>
                        </m:den>
                      </m:f>
                    </m:oMath>
                  </m:oMathPara>
                </a14:m>
                <a:endParaRPr lang="nb-NO"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64088" y="2628529"/>
                <a:ext cx="2521972" cy="677814"/>
              </a:xfrm>
              <a:prstGeom prst="rect">
                <a:avLst/>
              </a:prstGeom>
              <a:blipFill rotWithShape="0">
                <a:blip r:embed="rId6"/>
                <a:stretch>
                  <a:fillRect/>
                </a:stretch>
              </a:blipFill>
            </p:spPr>
            <p:txBody>
              <a:bodyPr/>
              <a:lstStyle/>
              <a:p>
                <a:r>
                  <a:rPr lang="nb-NO">
                    <a:noFill/>
                  </a:rPr>
                  <a:t> </a:t>
                </a:r>
              </a:p>
            </p:txBody>
          </p:sp>
        </mc:Fallback>
      </mc:AlternateContent>
      <p:cxnSp>
        <p:nvCxnSpPr>
          <p:cNvPr id="4" name="Straight Arrow Connector 3"/>
          <p:cNvCxnSpPr/>
          <p:nvPr/>
        </p:nvCxnSpPr>
        <p:spPr bwMode="auto">
          <a:xfrm>
            <a:off x="3758135" y="2417207"/>
            <a:ext cx="0" cy="363721"/>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6876256" y="2405671"/>
            <a:ext cx="0" cy="363721"/>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TextBox 15"/>
              <p:cNvSpPr txBox="1"/>
              <p:nvPr/>
            </p:nvSpPr>
            <p:spPr>
              <a:xfrm>
                <a:off x="1835696" y="3387237"/>
                <a:ext cx="5688632" cy="400238"/>
              </a:xfrm>
              <a:prstGeom prst="rect">
                <a:avLst/>
              </a:prstGeom>
              <a:noFill/>
            </p:spPr>
            <p:txBody>
              <a:bodyPr wrap="square" rtlCol="0">
                <a:spAutoFit/>
              </a:bodyPr>
              <a:lstStyle/>
              <a:p>
                <a14:m>
                  <m:oMath xmlns:m="http://schemas.openxmlformats.org/officeDocument/2006/math">
                    <m:sSubSup>
                      <m:sSubSupPr>
                        <m:ctrlPr>
                          <a:rPr lang="nb-NO" sz="1800" i="1" smtClean="0">
                            <a:latin typeface="Cambria Math" panose="02040503050406030204" pitchFamily="18" charset="0"/>
                          </a:rPr>
                        </m:ctrlPr>
                      </m:sSubSupPr>
                      <m:e>
                        <m:r>
                          <a:rPr lang="nb-NO" sz="1800" i="1">
                            <a:latin typeface="Cambria Math"/>
                          </a:rPr>
                          <m:t>𝐶</m:t>
                        </m:r>
                      </m:e>
                      <m:sub>
                        <m:r>
                          <a:rPr lang="nb-NO" sz="1800" b="0" i="1" smtClean="0">
                            <a:latin typeface="Cambria Math"/>
                          </a:rPr>
                          <m:t>33</m:t>
                        </m:r>
                      </m:sub>
                      <m:sup/>
                    </m:sSubSup>
                    <m:r>
                      <a:rPr lang="nb-NO" sz="1800" b="0" i="1" smtClean="0">
                        <a:latin typeface="Cambria Math"/>
                      </a:rPr>
                      <m:t>=</m:t>
                    </m:r>
                  </m:oMath>
                </a14:m>
                <a:r>
                  <a:rPr lang="el-GR" sz="1800" dirty="0" smtClean="0"/>
                  <a:t>ρ</a:t>
                </a:r>
                <a14:m>
                  <m:oMath xmlns:m="http://schemas.openxmlformats.org/officeDocument/2006/math">
                    <m:sSubSup>
                      <m:sSubSupPr>
                        <m:ctrlPr>
                          <a:rPr lang="nb-NO" sz="1800" i="1">
                            <a:latin typeface="Cambria Math" panose="02040503050406030204" pitchFamily="18" charset="0"/>
                          </a:rPr>
                        </m:ctrlPr>
                      </m:sSubSupPr>
                      <m:e>
                        <m:r>
                          <a:rPr lang="nb-NO" sz="1800" b="0" i="1" smtClean="0">
                            <a:latin typeface="Cambria Math"/>
                          </a:rPr>
                          <m:t>𝑉</m:t>
                        </m:r>
                      </m:e>
                      <m:sub>
                        <m:r>
                          <a:rPr lang="nb-NO" sz="1800" b="0" i="1" smtClean="0">
                            <a:latin typeface="Cambria Math"/>
                          </a:rPr>
                          <m:t>𝑃𝑉</m:t>
                        </m:r>
                      </m:sub>
                      <m:sup>
                        <m:r>
                          <a:rPr lang="nb-NO" sz="1800" b="0" i="1" smtClean="0">
                            <a:latin typeface="Cambria Math"/>
                          </a:rPr>
                          <m:t>2</m:t>
                        </m:r>
                      </m:sup>
                    </m:sSubSup>
                    <m:r>
                      <a:rPr lang="nb-NO" sz="1800" b="0" i="0" smtClean="0">
                        <a:latin typeface="Cambria Math" panose="02040503050406030204" pitchFamily="18" charset="0"/>
                      </a:rPr>
                      <m:t>,   </m:t>
                    </m:r>
                    <m:sSubSup>
                      <m:sSubSupPr>
                        <m:ctrlPr>
                          <a:rPr lang="nb-NO" sz="1800" i="1">
                            <a:latin typeface="Cambria Math" panose="02040503050406030204" pitchFamily="18" charset="0"/>
                          </a:rPr>
                        </m:ctrlPr>
                      </m:sSubSupPr>
                      <m:e>
                        <m:r>
                          <a:rPr lang="nb-NO" sz="1800" b="0" i="1" smtClean="0">
                            <a:latin typeface="Cambria Math" panose="02040503050406030204" pitchFamily="18" charset="0"/>
                          </a:rPr>
                          <m:t>  </m:t>
                        </m:r>
                        <m:r>
                          <a:rPr lang="nb-NO" sz="1800" i="1">
                            <a:latin typeface="Cambria Math"/>
                          </a:rPr>
                          <m:t>𝐶</m:t>
                        </m:r>
                      </m:e>
                      <m:sub>
                        <m:r>
                          <a:rPr lang="nb-NO" sz="1800" i="1">
                            <a:latin typeface="Cambria Math"/>
                          </a:rPr>
                          <m:t>44</m:t>
                        </m:r>
                      </m:sub>
                      <m:sup/>
                    </m:sSubSup>
                    <m:r>
                      <a:rPr lang="nb-NO" sz="1800" i="1">
                        <a:latin typeface="Cambria Math"/>
                      </a:rPr>
                      <m:t>=</m:t>
                    </m:r>
                    <m:r>
                      <m:rPr>
                        <m:nor/>
                      </m:rPr>
                      <a:rPr lang="el-GR" sz="1800" dirty="0"/>
                      <m:t>ρ</m:t>
                    </m:r>
                    <m:sSubSup>
                      <m:sSubSupPr>
                        <m:ctrlPr>
                          <a:rPr lang="nb-NO" sz="1800" i="1">
                            <a:latin typeface="Cambria Math" panose="02040503050406030204" pitchFamily="18" charset="0"/>
                          </a:rPr>
                        </m:ctrlPr>
                      </m:sSubSupPr>
                      <m:e>
                        <m:r>
                          <a:rPr lang="nb-NO" sz="1800" i="1">
                            <a:latin typeface="Cambria Math"/>
                          </a:rPr>
                          <m:t>𝑉</m:t>
                        </m:r>
                      </m:e>
                      <m:sub>
                        <m:r>
                          <a:rPr lang="nb-NO" sz="1800" i="1">
                            <a:latin typeface="Cambria Math"/>
                          </a:rPr>
                          <m:t>𝑆𝑉</m:t>
                        </m:r>
                      </m:sub>
                      <m:sup>
                        <m:r>
                          <a:rPr lang="nb-NO" sz="1800" i="1">
                            <a:latin typeface="Cambria Math"/>
                          </a:rPr>
                          <m:t>2</m:t>
                        </m:r>
                      </m:sup>
                    </m:sSubSup>
                    <m:r>
                      <a:rPr lang="nb-NO" sz="1800">
                        <a:latin typeface="Cambria Math" panose="02040503050406030204" pitchFamily="18" charset="0"/>
                      </a:rPr>
                      <m:t>,</m:t>
                    </m:r>
                    <m:r>
                      <a:rPr lang="nb-NO" sz="1800" b="0" i="1" smtClean="0">
                        <a:latin typeface="Cambria Math" panose="02040503050406030204" pitchFamily="18" charset="0"/>
                      </a:rPr>
                      <m:t>     </m:t>
                    </m:r>
                    <m:sSubSup>
                      <m:sSubSupPr>
                        <m:ctrlPr>
                          <a:rPr lang="nb-NO" sz="1800" i="1">
                            <a:latin typeface="Cambria Math" panose="02040503050406030204" pitchFamily="18" charset="0"/>
                          </a:rPr>
                        </m:ctrlPr>
                      </m:sSubSupPr>
                      <m:e>
                        <m:r>
                          <a:rPr lang="nb-NO" sz="1800" i="1">
                            <a:latin typeface="Cambria Math"/>
                          </a:rPr>
                          <m:t>𝐶</m:t>
                        </m:r>
                      </m:e>
                      <m:sub>
                        <m:r>
                          <a:rPr lang="nb-NO" sz="1800" b="0" i="1" smtClean="0">
                            <a:latin typeface="Cambria Math"/>
                          </a:rPr>
                          <m:t>11</m:t>
                        </m:r>
                      </m:sub>
                      <m:sup/>
                    </m:sSubSup>
                    <m:r>
                      <a:rPr lang="nb-NO" sz="1800" i="1">
                        <a:latin typeface="Cambria Math"/>
                      </a:rPr>
                      <m:t>=</m:t>
                    </m:r>
                  </m:oMath>
                </a14:m>
                <a:r>
                  <a:rPr lang="el-GR" sz="1800" dirty="0"/>
                  <a:t>ρ</a:t>
                </a:r>
                <a14:m>
                  <m:oMath xmlns:m="http://schemas.openxmlformats.org/officeDocument/2006/math">
                    <m:sSubSup>
                      <m:sSubSupPr>
                        <m:ctrlPr>
                          <a:rPr lang="nb-NO" sz="1800" i="1">
                            <a:latin typeface="Cambria Math" panose="02040503050406030204" pitchFamily="18" charset="0"/>
                          </a:rPr>
                        </m:ctrlPr>
                      </m:sSubSupPr>
                      <m:e>
                        <m:r>
                          <a:rPr lang="nb-NO" sz="1800" i="1">
                            <a:latin typeface="Cambria Math"/>
                          </a:rPr>
                          <m:t>𝑉</m:t>
                        </m:r>
                      </m:e>
                      <m:sub>
                        <m:r>
                          <a:rPr lang="nb-NO" sz="1800" i="1">
                            <a:latin typeface="Cambria Math"/>
                          </a:rPr>
                          <m:t>𝑃</m:t>
                        </m:r>
                        <m:r>
                          <a:rPr lang="nb-NO" sz="1800" b="0" i="1" smtClean="0">
                            <a:latin typeface="Cambria Math"/>
                          </a:rPr>
                          <m:t>𝐻</m:t>
                        </m:r>
                      </m:sub>
                      <m:sup>
                        <m:r>
                          <a:rPr lang="nb-NO" sz="1800" i="1">
                            <a:latin typeface="Cambria Math"/>
                          </a:rPr>
                          <m:t>2</m:t>
                        </m:r>
                      </m:sup>
                    </m:sSubSup>
                    <m:r>
                      <a:rPr lang="nb-NO" sz="1800" b="0" i="0" smtClean="0">
                        <a:latin typeface="Cambria Math" panose="02040503050406030204" pitchFamily="18" charset="0"/>
                      </a:rPr>
                      <m:t>,    </m:t>
                    </m:r>
                    <m:sSubSup>
                      <m:sSubSupPr>
                        <m:ctrlPr>
                          <a:rPr lang="nb-NO" sz="1800" i="1">
                            <a:latin typeface="Cambria Math" panose="02040503050406030204" pitchFamily="18" charset="0"/>
                          </a:rPr>
                        </m:ctrlPr>
                      </m:sSubSupPr>
                      <m:e>
                        <m:r>
                          <a:rPr lang="nb-NO" sz="1800" i="1">
                            <a:latin typeface="Cambria Math"/>
                          </a:rPr>
                          <m:t>𝐶</m:t>
                        </m:r>
                      </m:e>
                      <m:sub>
                        <m:r>
                          <a:rPr lang="nb-NO" sz="1800" b="0" i="1" smtClean="0">
                            <a:latin typeface="Cambria Math"/>
                          </a:rPr>
                          <m:t>66</m:t>
                        </m:r>
                      </m:sub>
                      <m:sup/>
                    </m:sSubSup>
                    <m:r>
                      <a:rPr lang="nb-NO" sz="1800" i="1">
                        <a:latin typeface="Cambria Math"/>
                      </a:rPr>
                      <m:t>=</m:t>
                    </m:r>
                  </m:oMath>
                </a14:m>
                <a:r>
                  <a:rPr lang="el-GR" sz="1800" dirty="0"/>
                  <a:t>ρ</a:t>
                </a:r>
                <a14:m>
                  <m:oMath xmlns:m="http://schemas.openxmlformats.org/officeDocument/2006/math">
                    <m:sSubSup>
                      <m:sSubSupPr>
                        <m:ctrlPr>
                          <a:rPr lang="nb-NO" sz="1800" i="1">
                            <a:latin typeface="Cambria Math" panose="02040503050406030204" pitchFamily="18" charset="0"/>
                          </a:rPr>
                        </m:ctrlPr>
                      </m:sSubSupPr>
                      <m:e>
                        <m:r>
                          <a:rPr lang="nb-NO" sz="1800" i="1">
                            <a:latin typeface="Cambria Math"/>
                          </a:rPr>
                          <m:t>𝑉</m:t>
                        </m:r>
                      </m:e>
                      <m:sub>
                        <m:r>
                          <a:rPr lang="nb-NO" sz="1800" b="0" i="1" smtClean="0">
                            <a:latin typeface="Cambria Math"/>
                          </a:rPr>
                          <m:t>𝑆𝐻</m:t>
                        </m:r>
                      </m:sub>
                      <m:sup>
                        <m:r>
                          <a:rPr lang="nb-NO" sz="1800" i="1">
                            <a:latin typeface="Cambria Math"/>
                          </a:rPr>
                          <m:t>2</m:t>
                        </m:r>
                      </m:sup>
                    </m:sSubSup>
                  </m:oMath>
                </a14:m>
                <a:endParaRPr lang="nb-NO" sz="18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1835696" y="3387237"/>
                <a:ext cx="5688632" cy="400238"/>
              </a:xfrm>
              <a:prstGeom prst="rect">
                <a:avLst/>
              </a:prstGeom>
              <a:blipFill rotWithShape="0">
                <a:blip r:embed="rId7"/>
                <a:stretch>
                  <a:fillRect t="-1538" b="-24615"/>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601" y="3852446"/>
                <a:ext cx="9177320" cy="732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b-NO" sz="1400" i="1" smtClean="0">
                              <a:latin typeface="Cambria Math" panose="02040503050406030204" pitchFamily="18" charset="0"/>
                            </a:rPr>
                          </m:ctrlPr>
                        </m:sSubPr>
                        <m:e>
                          <m:r>
                            <a:rPr lang="nb-NO" sz="1400" b="0" i="1" smtClean="0">
                              <a:latin typeface="Cambria Math"/>
                            </a:rPr>
                            <m:t>𝐶</m:t>
                          </m:r>
                        </m:e>
                        <m:sub>
                          <m:r>
                            <a:rPr lang="nb-NO" sz="1400" b="0" i="1" smtClean="0">
                              <a:latin typeface="Cambria Math"/>
                            </a:rPr>
                            <m:t>13</m:t>
                          </m:r>
                        </m:sub>
                      </m:sSub>
                      <m:r>
                        <a:rPr lang="nb-NO" sz="1400" b="0" i="1" smtClean="0">
                          <a:latin typeface="Cambria Math"/>
                        </a:rPr>
                        <m:t>=</m:t>
                      </m:r>
                      <m:f>
                        <m:fPr>
                          <m:ctrlPr>
                            <a:rPr lang="nb-NO" sz="1400" i="1">
                              <a:latin typeface="Cambria Math" panose="02040503050406030204" pitchFamily="18" charset="0"/>
                            </a:rPr>
                          </m:ctrlPr>
                        </m:fPr>
                        <m:num>
                          <m:rad>
                            <m:radPr>
                              <m:degHide m:val="on"/>
                              <m:ctrlPr>
                                <a:rPr lang="nb-NO" sz="1400" i="1" smtClean="0">
                                  <a:latin typeface="Cambria Math" panose="02040503050406030204" pitchFamily="18" charset="0"/>
                                </a:rPr>
                              </m:ctrlPr>
                            </m:radPr>
                            <m:deg/>
                            <m:e>
                              <m:sSup>
                                <m:sSupPr>
                                  <m:ctrlPr>
                                    <a:rPr lang="nb-NO" sz="1400" i="1">
                                      <a:latin typeface="Cambria Math" panose="02040503050406030204" pitchFamily="18" charset="0"/>
                                    </a:rPr>
                                  </m:ctrlPr>
                                </m:sSupPr>
                                <m:e>
                                  <m:d>
                                    <m:dPr>
                                      <m:ctrlPr>
                                        <a:rPr lang="nb-NO" sz="1400" i="1">
                                          <a:latin typeface="Cambria Math" panose="02040503050406030204" pitchFamily="18" charset="0"/>
                                        </a:rPr>
                                      </m:ctrlPr>
                                    </m:dPr>
                                    <m:e>
                                      <m:r>
                                        <a:rPr lang="nb-NO" sz="1400" i="1">
                                          <a:latin typeface="Cambria Math"/>
                                        </a:rPr>
                                        <m:t>2</m:t>
                                      </m:r>
                                      <m:r>
                                        <m:rPr>
                                          <m:sty m:val="p"/>
                                        </m:rPr>
                                        <a:rPr lang="el-GR" sz="1400" i="1" smtClean="0">
                                          <a:latin typeface="Cambria Math"/>
                                        </a:rPr>
                                        <m:t>ρ</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𝑞𝑃</m:t>
                                              </m:r>
                                            </m:sub>
                                          </m:sSub>
                                        </m:e>
                                        <m:sup>
                                          <m:r>
                                            <a:rPr lang="nb-NO" sz="1400" i="1">
                                              <a:latin typeface="Cambria Math"/>
                                            </a:rPr>
                                            <m:t>2</m:t>
                                          </m:r>
                                        </m:sup>
                                      </m:sSup>
                                      <m:r>
                                        <a:rPr lang="nb-NO" sz="1400" i="1">
                                          <a:latin typeface="Cambria Math"/>
                                        </a:rPr>
                                        <m:t>−</m:t>
                                      </m:r>
                                      <m:r>
                                        <m:rPr>
                                          <m:sty m:val="p"/>
                                        </m:rPr>
                                        <a:rPr lang="el-GR" sz="1400" i="1">
                                          <a:latin typeface="Cambria Math"/>
                                        </a:rPr>
                                        <m:t>ρ</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𝑃𝐻</m:t>
                                              </m:r>
                                            </m:sub>
                                          </m:sSub>
                                        </m:e>
                                        <m:sup>
                                          <m:r>
                                            <a:rPr lang="nb-NO" sz="1400" i="1">
                                              <a:latin typeface="Cambria Math"/>
                                            </a:rPr>
                                            <m:t>2</m:t>
                                          </m:r>
                                        </m:sup>
                                      </m:sSup>
                                      <m:sSup>
                                        <m:sSupPr>
                                          <m:ctrlPr>
                                            <a:rPr lang="nb-NO" sz="1400" i="1">
                                              <a:latin typeface="Cambria Math" panose="02040503050406030204" pitchFamily="18" charset="0"/>
                                            </a:rPr>
                                          </m:ctrlPr>
                                        </m:sSupPr>
                                        <m:e>
                                          <m:r>
                                            <a:rPr lang="nb-NO" sz="1400" i="1">
                                              <a:latin typeface="Cambria Math"/>
                                            </a:rPr>
                                            <m:t>𝑠𝑖𝑛</m:t>
                                          </m:r>
                                        </m:e>
                                        <m:sup>
                                          <m:r>
                                            <a:rPr lang="nb-NO" sz="1400" i="1">
                                              <a:latin typeface="Cambria Math"/>
                                            </a:rPr>
                                            <m:t>2</m:t>
                                          </m:r>
                                        </m:sup>
                                      </m:sSup>
                                      <m:r>
                                        <a:rPr lang="nb-NO" sz="1400" i="1">
                                          <a:latin typeface="Cambria Math"/>
                                        </a:rPr>
                                        <m:t>𝛳</m:t>
                                      </m:r>
                                      <m:r>
                                        <a:rPr lang="nb-NO" sz="1400" i="1">
                                          <a:latin typeface="Cambria Math"/>
                                        </a:rPr>
                                        <m:t>−</m:t>
                                      </m:r>
                                      <m:sSup>
                                        <m:sSupPr>
                                          <m:ctrlPr>
                                            <a:rPr lang="nb-NO" sz="1400" i="1">
                                              <a:latin typeface="Cambria Math" panose="02040503050406030204" pitchFamily="18" charset="0"/>
                                            </a:rPr>
                                          </m:ctrlPr>
                                        </m:sSupPr>
                                        <m:e>
                                          <m:r>
                                            <m:rPr>
                                              <m:sty m:val="p"/>
                                            </m:rPr>
                                            <a:rPr lang="el-GR" sz="1400" i="1">
                                              <a:latin typeface="Cambria Math"/>
                                            </a:rPr>
                                            <m:t>ρ</m:t>
                                          </m:r>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𝑃𝑉</m:t>
                                              </m:r>
                                            </m:sub>
                                          </m:sSub>
                                        </m:e>
                                        <m:sup>
                                          <m:r>
                                            <a:rPr lang="nb-NO" sz="1400" i="1">
                                              <a:latin typeface="Cambria Math"/>
                                            </a:rPr>
                                            <m:t>2</m:t>
                                          </m:r>
                                        </m:sup>
                                      </m:sSup>
                                      <m:sSup>
                                        <m:sSupPr>
                                          <m:ctrlPr>
                                            <a:rPr lang="nb-NO" sz="1400" i="1">
                                              <a:latin typeface="Cambria Math" panose="02040503050406030204" pitchFamily="18" charset="0"/>
                                            </a:rPr>
                                          </m:ctrlPr>
                                        </m:sSupPr>
                                        <m:e>
                                          <m:r>
                                            <a:rPr lang="nb-NO" sz="1400" i="1">
                                              <a:latin typeface="Cambria Math"/>
                                            </a:rPr>
                                            <m:t>𝑐𝑜𝑠</m:t>
                                          </m:r>
                                        </m:e>
                                        <m:sup>
                                          <m:r>
                                            <a:rPr lang="nb-NO" sz="1400" i="1">
                                              <a:latin typeface="Cambria Math"/>
                                            </a:rPr>
                                            <m:t>2</m:t>
                                          </m:r>
                                        </m:sup>
                                      </m:sSup>
                                      <m:r>
                                        <a:rPr lang="nb-NO" sz="1400" i="1">
                                          <a:latin typeface="Cambria Math"/>
                                        </a:rPr>
                                        <m:t>𝛳</m:t>
                                      </m:r>
                                      <m:r>
                                        <a:rPr lang="nb-NO" sz="1400" b="0" i="1" smtClean="0">
                                          <a:latin typeface="Cambria Math"/>
                                        </a:rPr>
                                        <m:t>−</m:t>
                                      </m:r>
                                      <m:r>
                                        <m:rPr>
                                          <m:sty m:val="p"/>
                                        </m:rPr>
                                        <a:rPr lang="el-GR" sz="1400" i="1">
                                          <a:latin typeface="Cambria Math"/>
                                        </a:rPr>
                                        <m:t>ρ</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𝑆𝑉</m:t>
                                              </m:r>
                                            </m:sub>
                                          </m:sSub>
                                        </m:e>
                                        <m:sup>
                                          <m:r>
                                            <a:rPr lang="nb-NO" sz="1400" i="1">
                                              <a:latin typeface="Cambria Math"/>
                                            </a:rPr>
                                            <m:t>2</m:t>
                                          </m:r>
                                        </m:sup>
                                      </m:sSup>
                                    </m:e>
                                  </m:d>
                                </m:e>
                                <m:sup>
                                  <m:r>
                                    <a:rPr lang="nb-NO" sz="1400" i="1">
                                      <a:latin typeface="Cambria Math"/>
                                    </a:rPr>
                                    <m:t>2</m:t>
                                  </m:r>
                                </m:sup>
                              </m:sSup>
                              <m:r>
                                <a:rPr lang="nb-NO" sz="1400" i="1">
                                  <a:latin typeface="Cambria Math"/>
                                </a:rPr>
                                <m:t>−</m:t>
                              </m:r>
                              <m:sSup>
                                <m:sSupPr>
                                  <m:ctrlPr>
                                    <a:rPr lang="nb-NO" sz="1400" i="1">
                                      <a:latin typeface="Cambria Math" panose="02040503050406030204" pitchFamily="18" charset="0"/>
                                    </a:rPr>
                                  </m:ctrlPr>
                                </m:sSupPr>
                                <m:e>
                                  <m:d>
                                    <m:dPr>
                                      <m:ctrlPr>
                                        <a:rPr lang="nb-NO" sz="1400" i="1">
                                          <a:latin typeface="Cambria Math" panose="02040503050406030204" pitchFamily="18" charset="0"/>
                                        </a:rPr>
                                      </m:ctrlPr>
                                    </m:dPr>
                                    <m:e>
                                      <m:r>
                                        <a:rPr lang="nb-NO" sz="1400" i="1">
                                          <a:latin typeface="Cambria Math"/>
                                        </a:rPr>
                                        <m:t>(</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m:rPr>
                                                  <m:sty m:val="p"/>
                                                </m:rPr>
                                                <a:rPr lang="el-GR" sz="1400" i="1">
                                                  <a:latin typeface="Cambria Math"/>
                                                </a:rPr>
                                                <m:t>ρ</m:t>
                                              </m:r>
                                              <m:r>
                                                <a:rPr lang="nb-NO" sz="1400" i="1">
                                                  <a:latin typeface="Cambria Math"/>
                                                </a:rPr>
                                                <m:t>𝑉</m:t>
                                              </m:r>
                                            </m:e>
                                            <m:sub>
                                              <m:r>
                                                <a:rPr lang="nb-NO" sz="1400" i="1">
                                                  <a:latin typeface="Cambria Math"/>
                                                </a:rPr>
                                                <m:t>𝑃𝐻</m:t>
                                              </m:r>
                                            </m:sub>
                                          </m:sSub>
                                        </m:e>
                                        <m:sup>
                                          <m:r>
                                            <a:rPr lang="nb-NO" sz="1400" i="1">
                                              <a:latin typeface="Cambria Math"/>
                                            </a:rPr>
                                            <m:t>2</m:t>
                                          </m:r>
                                        </m:sup>
                                      </m:sSup>
                                      <m:r>
                                        <a:rPr lang="nb-NO" sz="1400" i="1">
                                          <a:latin typeface="Cambria Math"/>
                                        </a:rPr>
                                        <m:t>−</m:t>
                                      </m:r>
                                      <m:sSup>
                                        <m:sSupPr>
                                          <m:ctrlPr>
                                            <a:rPr lang="nb-NO" sz="1400" i="1">
                                              <a:latin typeface="Cambria Math" panose="02040503050406030204" pitchFamily="18" charset="0"/>
                                            </a:rPr>
                                          </m:ctrlPr>
                                        </m:sSupPr>
                                        <m:e>
                                          <m:r>
                                            <m:rPr>
                                              <m:sty m:val="p"/>
                                            </m:rPr>
                                            <a:rPr lang="el-GR" sz="1400" i="1">
                                              <a:latin typeface="Cambria Math"/>
                                            </a:rPr>
                                            <m:t>ρ</m:t>
                                          </m:r>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𝑆𝐻</m:t>
                                              </m:r>
                                            </m:sub>
                                          </m:sSub>
                                        </m:e>
                                        <m:sup>
                                          <m:r>
                                            <a:rPr lang="nb-NO" sz="1400" i="1">
                                              <a:latin typeface="Cambria Math"/>
                                            </a:rPr>
                                            <m:t>2</m:t>
                                          </m:r>
                                        </m:sup>
                                      </m:sSup>
                                      <m:r>
                                        <a:rPr lang="nb-NO" sz="1400" i="1">
                                          <a:latin typeface="Cambria Math"/>
                                        </a:rPr>
                                        <m:t>)</m:t>
                                      </m:r>
                                      <m:sSup>
                                        <m:sSupPr>
                                          <m:ctrlPr>
                                            <a:rPr lang="nb-NO" sz="1400" i="1">
                                              <a:latin typeface="Cambria Math" panose="02040503050406030204" pitchFamily="18" charset="0"/>
                                            </a:rPr>
                                          </m:ctrlPr>
                                        </m:sSupPr>
                                        <m:e>
                                          <m:r>
                                            <a:rPr lang="nb-NO" sz="1400" i="1">
                                              <a:latin typeface="Cambria Math"/>
                                            </a:rPr>
                                            <m:t>𝑠𝑖𝑛</m:t>
                                          </m:r>
                                        </m:e>
                                        <m:sup>
                                          <m:r>
                                            <a:rPr lang="nb-NO" sz="1400" i="1">
                                              <a:latin typeface="Cambria Math"/>
                                            </a:rPr>
                                            <m:t>2</m:t>
                                          </m:r>
                                        </m:sup>
                                      </m:sSup>
                                      <m:r>
                                        <a:rPr lang="nb-NO" sz="1400" i="1">
                                          <a:latin typeface="Cambria Math"/>
                                        </a:rPr>
                                        <m:t>𝛳</m:t>
                                      </m:r>
                                      <m:r>
                                        <a:rPr lang="nb-NO" sz="1400" i="1">
                                          <a:latin typeface="Cambria Math"/>
                                        </a:rPr>
                                        <m:t>−(</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m:rPr>
                                                  <m:sty m:val="p"/>
                                                </m:rPr>
                                                <a:rPr lang="el-GR" sz="1400" i="1">
                                                  <a:latin typeface="Cambria Math"/>
                                                </a:rPr>
                                                <m:t>ρ</m:t>
                                              </m:r>
                                              <m:r>
                                                <a:rPr lang="nb-NO" sz="1400" i="1">
                                                  <a:latin typeface="Cambria Math"/>
                                                </a:rPr>
                                                <m:t>𝑉</m:t>
                                              </m:r>
                                            </m:e>
                                            <m:sub>
                                              <m:r>
                                                <a:rPr lang="nb-NO" sz="1400" i="1">
                                                  <a:latin typeface="Cambria Math"/>
                                                </a:rPr>
                                                <m:t>𝑃𝑉</m:t>
                                              </m:r>
                                            </m:sub>
                                          </m:sSub>
                                        </m:e>
                                        <m:sup>
                                          <m:r>
                                            <a:rPr lang="nb-NO" sz="1400" i="1">
                                              <a:latin typeface="Cambria Math"/>
                                            </a:rPr>
                                            <m:t>2</m:t>
                                          </m:r>
                                        </m:sup>
                                      </m:sSup>
                                      <m:r>
                                        <a:rPr lang="nb-NO" sz="1400" i="1">
                                          <a:latin typeface="Cambria Math"/>
                                        </a:rPr>
                                        <m:t>−</m:t>
                                      </m:r>
                                      <m:r>
                                        <m:rPr>
                                          <m:sty m:val="p"/>
                                        </m:rPr>
                                        <a:rPr lang="el-GR" sz="1400" i="1">
                                          <a:latin typeface="Cambria Math"/>
                                        </a:rPr>
                                        <m:t>ρ</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𝑆𝑉</m:t>
                                              </m:r>
                                            </m:sub>
                                          </m:sSub>
                                        </m:e>
                                        <m:sup>
                                          <m:r>
                                            <a:rPr lang="nb-NO" sz="1400" i="1">
                                              <a:latin typeface="Cambria Math"/>
                                            </a:rPr>
                                            <m:t>2</m:t>
                                          </m:r>
                                        </m:sup>
                                      </m:sSup>
                                      <m:r>
                                        <a:rPr lang="nb-NO" sz="1400" i="1">
                                          <a:latin typeface="Cambria Math"/>
                                        </a:rPr>
                                        <m:t>)</m:t>
                                      </m:r>
                                      <m:sSup>
                                        <m:sSupPr>
                                          <m:ctrlPr>
                                            <a:rPr lang="nb-NO" sz="1400" i="1">
                                              <a:latin typeface="Cambria Math" panose="02040503050406030204" pitchFamily="18" charset="0"/>
                                            </a:rPr>
                                          </m:ctrlPr>
                                        </m:sSupPr>
                                        <m:e>
                                          <m:r>
                                            <a:rPr lang="nb-NO" sz="1400" i="1">
                                              <a:latin typeface="Cambria Math"/>
                                            </a:rPr>
                                            <m:t>𝑐𝑜𝑠</m:t>
                                          </m:r>
                                        </m:e>
                                        <m:sup>
                                          <m:r>
                                            <a:rPr lang="nb-NO" sz="1400" i="1">
                                              <a:latin typeface="Cambria Math"/>
                                            </a:rPr>
                                            <m:t>2</m:t>
                                          </m:r>
                                        </m:sup>
                                      </m:sSup>
                                      <m:r>
                                        <a:rPr lang="nb-NO" sz="1400" i="1">
                                          <a:latin typeface="Cambria Math"/>
                                        </a:rPr>
                                        <m:t>𝛳</m:t>
                                      </m:r>
                                    </m:e>
                                  </m:d>
                                </m:e>
                                <m:sup>
                                  <m:r>
                                    <a:rPr lang="nb-NO" sz="1400" i="1">
                                      <a:latin typeface="Cambria Math"/>
                                    </a:rPr>
                                    <m:t>2</m:t>
                                  </m:r>
                                </m:sup>
                              </m:sSup>
                            </m:e>
                          </m:rad>
                        </m:num>
                        <m:den>
                          <m:r>
                            <a:rPr lang="nb-NO" sz="1400" i="1">
                              <a:latin typeface="Cambria Math"/>
                            </a:rPr>
                            <m:t>2</m:t>
                          </m:r>
                          <m:r>
                            <a:rPr lang="nb-NO" sz="1400" i="1">
                              <a:latin typeface="Cambria Math"/>
                            </a:rPr>
                            <m:t>𝑠𝑖𝑛</m:t>
                          </m:r>
                          <m:r>
                            <a:rPr lang="nb-NO" sz="1400" i="1">
                              <a:latin typeface="Cambria Math"/>
                            </a:rPr>
                            <m:t>𝛳</m:t>
                          </m:r>
                          <m:r>
                            <a:rPr lang="nb-NO" sz="1400" i="1">
                              <a:latin typeface="Cambria Math"/>
                            </a:rPr>
                            <m:t>𝑐𝑜𝑠</m:t>
                          </m:r>
                          <m:r>
                            <a:rPr lang="nb-NO" sz="1400" i="1">
                              <a:latin typeface="Cambria Math"/>
                            </a:rPr>
                            <m:t>𝛳</m:t>
                          </m:r>
                        </m:den>
                      </m:f>
                      <m:r>
                        <m:rPr>
                          <m:nor/>
                        </m:rPr>
                        <a:rPr lang="nb-NO" sz="1400" b="0" i="0" smtClean="0">
                          <a:latin typeface="Cambria Math"/>
                        </a:rPr>
                        <m:t>−</m:t>
                      </m:r>
                      <m:r>
                        <m:rPr>
                          <m:sty m:val="p"/>
                        </m:rPr>
                        <a:rPr lang="el-GR" sz="1400" i="1">
                          <a:latin typeface="Cambria Math"/>
                        </a:rPr>
                        <m:t>ρ</m:t>
                      </m:r>
                      <m:sSup>
                        <m:sSupPr>
                          <m:ctrlPr>
                            <a:rPr lang="nb-NO" sz="1400" i="1">
                              <a:latin typeface="Cambria Math" panose="02040503050406030204" pitchFamily="18" charset="0"/>
                            </a:rPr>
                          </m:ctrlPr>
                        </m:sSupPr>
                        <m:e>
                          <m:sSub>
                            <m:sSubPr>
                              <m:ctrlPr>
                                <a:rPr lang="nb-NO" sz="1400" i="1">
                                  <a:latin typeface="Cambria Math" panose="02040503050406030204" pitchFamily="18" charset="0"/>
                                </a:rPr>
                              </m:ctrlPr>
                            </m:sSubPr>
                            <m:e>
                              <m:r>
                                <a:rPr lang="nb-NO" sz="1400" i="1">
                                  <a:latin typeface="Cambria Math"/>
                                </a:rPr>
                                <m:t>𝑉</m:t>
                              </m:r>
                            </m:e>
                            <m:sub>
                              <m:r>
                                <a:rPr lang="nb-NO" sz="1400" i="1">
                                  <a:latin typeface="Cambria Math"/>
                                </a:rPr>
                                <m:t>𝑆𝑉</m:t>
                              </m:r>
                            </m:sub>
                          </m:sSub>
                        </m:e>
                        <m:sup>
                          <m:r>
                            <a:rPr lang="nb-NO" sz="1400" i="1">
                              <a:latin typeface="Cambria Math"/>
                            </a:rPr>
                            <m:t>2</m:t>
                          </m:r>
                        </m:sup>
                      </m:sSup>
                    </m:oMath>
                  </m:oMathPara>
                </a14:m>
                <a:endParaRPr lang="nb-NO"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601" y="3852446"/>
                <a:ext cx="9177320" cy="732188"/>
              </a:xfrm>
              <a:prstGeom prst="rect">
                <a:avLst/>
              </a:prstGeom>
              <a:blipFill rotWithShape="0">
                <a:blip r:embed="rId8"/>
                <a:stretch>
                  <a:fillRect/>
                </a:stretch>
              </a:blipFill>
            </p:spPr>
            <p:txBody>
              <a:bodyPr/>
              <a:lstStyle/>
              <a:p>
                <a:r>
                  <a:rPr lang="nb-NO">
                    <a:noFill/>
                  </a:rPr>
                  <a:t> </a:t>
                </a:r>
              </a:p>
            </p:txBody>
          </p:sp>
        </mc:Fallback>
      </mc:AlternateContent>
      <p:grpSp>
        <p:nvGrpSpPr>
          <p:cNvPr id="26" name="Group 25"/>
          <p:cNvGrpSpPr/>
          <p:nvPr/>
        </p:nvGrpSpPr>
        <p:grpSpPr>
          <a:xfrm>
            <a:off x="179512" y="4581128"/>
            <a:ext cx="2756158" cy="1332001"/>
            <a:chOff x="2265558" y="4728383"/>
            <a:chExt cx="2756158" cy="1332001"/>
          </a:xfrm>
        </p:grpSpPr>
        <p:pic>
          <p:nvPicPr>
            <p:cNvPr id="27" name="Picture 3"/>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r="4088"/>
            <a:stretch/>
          </p:blipFill>
          <p:spPr bwMode="auto">
            <a:xfrm rot="5400000">
              <a:off x="2984116" y="4992942"/>
              <a:ext cx="1332000" cy="80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r="4088"/>
            <a:stretch/>
          </p:blipFill>
          <p:spPr bwMode="auto">
            <a:xfrm rot="5400000">
              <a:off x="3954275" y="4992943"/>
              <a:ext cx="1332000" cy="80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r="4088" b="-3129"/>
            <a:stretch/>
          </p:blipFill>
          <p:spPr bwMode="auto">
            <a:xfrm rot="5400000">
              <a:off x="2013558" y="4980384"/>
              <a:ext cx="1332000"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2309156" y="4745896"/>
              <a:ext cx="383438" cy="369332"/>
            </a:xfrm>
            <a:prstGeom prst="rect">
              <a:avLst/>
            </a:prstGeom>
            <a:solidFill>
              <a:schemeClr val="bg1"/>
            </a:solidFill>
          </p:spPr>
          <p:txBody>
            <a:bodyPr wrap="none" rtlCol="0">
              <a:spAutoFit/>
            </a:bodyPr>
            <a:lstStyle/>
            <a:p>
              <a:r>
                <a:rPr lang="nb-NO" sz="1800" dirty="0" smtClean="0">
                  <a:solidFill>
                    <a:srgbClr val="002060"/>
                  </a:solidFill>
                  <a:latin typeface="Calibri" panose="020F0502020204030204" pitchFamily="34" charset="0"/>
                </a:rPr>
                <a:t>0</a:t>
              </a:r>
              <a:r>
                <a:rPr lang="nb-NO" sz="1800" baseline="30000" dirty="0" smtClean="0">
                  <a:solidFill>
                    <a:srgbClr val="002060"/>
                  </a:solidFill>
                  <a:latin typeface="Calibri" panose="020F0502020204030204" pitchFamily="34" charset="0"/>
                </a:rPr>
                <a:t>o</a:t>
              </a:r>
              <a:endParaRPr lang="nb-NO" sz="1800" baseline="30000" dirty="0">
                <a:solidFill>
                  <a:srgbClr val="002060"/>
                </a:solidFill>
                <a:latin typeface="Calibri" panose="020F0502020204030204" pitchFamily="34" charset="0"/>
              </a:endParaRPr>
            </a:p>
          </p:txBody>
        </p:sp>
        <p:sp>
          <p:nvSpPr>
            <p:cNvPr id="31" name="TextBox 30"/>
            <p:cNvSpPr txBox="1"/>
            <p:nvPr/>
          </p:nvSpPr>
          <p:spPr>
            <a:xfrm>
              <a:off x="3269536" y="4737370"/>
              <a:ext cx="500458" cy="369332"/>
            </a:xfrm>
            <a:prstGeom prst="rect">
              <a:avLst/>
            </a:prstGeom>
            <a:solidFill>
              <a:schemeClr val="bg1"/>
            </a:solidFill>
          </p:spPr>
          <p:txBody>
            <a:bodyPr wrap="none" rtlCol="0">
              <a:spAutoFit/>
            </a:bodyPr>
            <a:lstStyle/>
            <a:p>
              <a:r>
                <a:rPr lang="nb-NO" sz="1800" dirty="0" smtClean="0">
                  <a:solidFill>
                    <a:srgbClr val="002060"/>
                  </a:solidFill>
                  <a:latin typeface="Calibri" panose="020F0502020204030204" pitchFamily="34" charset="0"/>
                </a:rPr>
                <a:t>45</a:t>
              </a:r>
              <a:r>
                <a:rPr lang="nb-NO" sz="1800" baseline="30000" dirty="0" smtClean="0">
                  <a:solidFill>
                    <a:srgbClr val="002060"/>
                  </a:solidFill>
                  <a:latin typeface="Calibri" panose="020F0502020204030204" pitchFamily="34" charset="0"/>
                </a:rPr>
                <a:t>o</a:t>
              </a:r>
              <a:endParaRPr lang="nb-NO" sz="1800" baseline="30000" dirty="0">
                <a:solidFill>
                  <a:srgbClr val="002060"/>
                </a:solidFill>
                <a:latin typeface="Calibri" panose="020F0502020204030204" pitchFamily="34" charset="0"/>
              </a:endParaRPr>
            </a:p>
          </p:txBody>
        </p:sp>
        <p:sp>
          <p:nvSpPr>
            <p:cNvPr id="32" name="TextBox 31"/>
            <p:cNvSpPr txBox="1"/>
            <p:nvPr/>
          </p:nvSpPr>
          <p:spPr>
            <a:xfrm>
              <a:off x="4241084" y="4746424"/>
              <a:ext cx="500458" cy="369332"/>
            </a:xfrm>
            <a:prstGeom prst="rect">
              <a:avLst/>
            </a:prstGeom>
            <a:solidFill>
              <a:schemeClr val="bg1"/>
            </a:solidFill>
          </p:spPr>
          <p:txBody>
            <a:bodyPr wrap="none" rtlCol="0">
              <a:spAutoFit/>
            </a:bodyPr>
            <a:lstStyle/>
            <a:p>
              <a:r>
                <a:rPr lang="nb-NO" sz="1800" dirty="0" smtClean="0">
                  <a:solidFill>
                    <a:srgbClr val="002060"/>
                  </a:solidFill>
                  <a:latin typeface="Calibri" panose="020F0502020204030204" pitchFamily="34" charset="0"/>
                </a:rPr>
                <a:t>90</a:t>
              </a:r>
              <a:r>
                <a:rPr lang="nb-NO" sz="1800" baseline="30000" dirty="0" smtClean="0">
                  <a:solidFill>
                    <a:srgbClr val="002060"/>
                  </a:solidFill>
                  <a:latin typeface="Calibri" panose="020F0502020204030204" pitchFamily="34" charset="0"/>
                </a:rPr>
                <a:t>o</a:t>
              </a:r>
              <a:endParaRPr lang="nb-NO" sz="1800" baseline="30000" dirty="0">
                <a:solidFill>
                  <a:srgbClr val="002060"/>
                </a:solidFill>
                <a:latin typeface="Calibri" panose="020F0502020204030204" pitchFamily="34" charset="0"/>
              </a:endParaRPr>
            </a:p>
          </p:txBody>
        </p:sp>
      </p:grpSp>
      <p:sp>
        <p:nvSpPr>
          <p:cNvPr id="33" name="TextBox 32"/>
          <p:cNvSpPr txBox="1"/>
          <p:nvPr/>
        </p:nvSpPr>
        <p:spPr>
          <a:xfrm>
            <a:off x="2933922" y="4525854"/>
            <a:ext cx="6208330" cy="1477328"/>
          </a:xfrm>
          <a:prstGeom prst="rect">
            <a:avLst/>
          </a:prstGeom>
          <a:noFill/>
        </p:spPr>
        <p:txBody>
          <a:bodyPr wrap="square" rtlCol="0">
            <a:spAutoFit/>
          </a:bodyPr>
          <a:lstStyle/>
          <a:p>
            <a:r>
              <a:rPr lang="en-US" sz="1800" dirty="0" smtClean="0">
                <a:solidFill>
                  <a:srgbClr val="002060"/>
                </a:solidFill>
                <a:latin typeface="Calibri" panose="020F0502020204030204" pitchFamily="34" charset="0"/>
                <a:sym typeface="Symbol" panose="05050102010706020507" pitchFamily="18" charset="2"/>
              </a:rPr>
              <a:t>Measurements for all three orientations:</a:t>
            </a:r>
          </a:p>
          <a:p>
            <a:r>
              <a:rPr lang="en-US" sz="1800" dirty="0" smtClean="0">
                <a:solidFill>
                  <a:srgbClr val="002060"/>
                </a:solidFill>
                <a:latin typeface="Calibri" panose="020F0502020204030204" pitchFamily="34" charset="0"/>
                <a:sym typeface="Symbol" panose="05050102010706020507" pitchFamily="18" charset="2"/>
              </a:rPr>
              <a:t>Mancos shale</a:t>
            </a:r>
            <a:r>
              <a:rPr lang="en-US" sz="1800" dirty="0">
                <a:solidFill>
                  <a:srgbClr val="002060"/>
                </a:solidFill>
                <a:latin typeface="Calibri" panose="020F0502020204030204" pitchFamily="34" charset="0"/>
                <a:sym typeface="Symbol" panose="05050102010706020507" pitchFamily="18" charset="2"/>
              </a:rPr>
              <a:t> </a:t>
            </a:r>
            <a:r>
              <a:rPr lang="en-US" sz="1800" dirty="0" smtClean="0">
                <a:solidFill>
                  <a:srgbClr val="002060"/>
                </a:solidFill>
                <a:latin typeface="Calibri" panose="020F0502020204030204" pitchFamily="34" charset="0"/>
                <a:sym typeface="Symbol" panose="05050102010706020507" pitchFamily="18" charset="2"/>
              </a:rPr>
              <a:t>– </a:t>
            </a:r>
            <a:r>
              <a:rPr lang="en-US" sz="1800" dirty="0" smtClean="0">
                <a:solidFill>
                  <a:srgbClr val="002060"/>
                </a:solidFill>
                <a:latin typeface="Calibri" panose="020F0502020204030204" pitchFamily="34" charset="0"/>
                <a:sym typeface="Symbol" panose="05050102010706020507" pitchFamily="18" charset="2"/>
              </a:rPr>
              <a:t>0.11 </a:t>
            </a:r>
            <a:r>
              <a:rPr lang="en-US" sz="1800" dirty="0" err="1" smtClean="0">
                <a:solidFill>
                  <a:srgbClr val="002060"/>
                </a:solidFill>
                <a:latin typeface="Calibri" panose="020F0502020204030204" pitchFamily="34" charset="0"/>
                <a:sym typeface="Symbol" panose="05050102010706020507" pitchFamily="18" charset="2"/>
              </a:rPr>
              <a:t>S</a:t>
            </a:r>
            <a:r>
              <a:rPr lang="en-US" sz="1800" baseline="-25000" dirty="0" err="1" smtClean="0">
                <a:solidFill>
                  <a:srgbClr val="002060"/>
                </a:solidFill>
                <a:latin typeface="Calibri" panose="020F0502020204030204" pitchFamily="34" charset="0"/>
                <a:sym typeface="Symbol" panose="05050102010706020507" pitchFamily="18" charset="2"/>
              </a:rPr>
              <a:t>w</a:t>
            </a:r>
            <a:r>
              <a:rPr lang="en-US" sz="1800" dirty="0" smtClean="0">
                <a:solidFill>
                  <a:srgbClr val="002060"/>
                </a:solidFill>
                <a:latin typeface="Calibri" panose="020F0502020204030204" pitchFamily="34" charset="0"/>
                <a:sym typeface="Symbol" panose="05050102010706020507" pitchFamily="18" charset="2"/>
              </a:rPr>
              <a:t> </a:t>
            </a:r>
            <a:r>
              <a:rPr lang="en-US" sz="1800" dirty="0">
                <a:solidFill>
                  <a:srgbClr val="002060"/>
                </a:solidFill>
                <a:latin typeface="Calibri" panose="020F0502020204030204" pitchFamily="34" charset="0"/>
                <a:sym typeface="Symbol" panose="05050102010706020507" pitchFamily="18" charset="2"/>
              </a:rPr>
              <a:t>and </a:t>
            </a:r>
            <a:r>
              <a:rPr lang="en-US" sz="1800" dirty="0" smtClean="0">
                <a:solidFill>
                  <a:srgbClr val="002060"/>
                </a:solidFill>
                <a:latin typeface="Calibri" panose="020F0502020204030204" pitchFamily="34" charset="0"/>
                <a:sym typeface="Symbol" panose="05050102010706020507" pitchFamily="18" charset="2"/>
              </a:rPr>
              <a:t>as-received</a:t>
            </a:r>
            <a:endParaRPr lang="en-US" sz="1800" dirty="0" smtClean="0">
              <a:solidFill>
                <a:srgbClr val="002060"/>
              </a:solidFill>
              <a:latin typeface="Calibri" panose="020F0502020204030204" pitchFamily="34" charset="0"/>
              <a:sym typeface="Symbol" panose="05050102010706020507" pitchFamily="18" charset="2"/>
            </a:endParaRPr>
          </a:p>
          <a:p>
            <a:r>
              <a:rPr lang="en-US" sz="1800" dirty="0" smtClean="0">
                <a:solidFill>
                  <a:srgbClr val="002060"/>
                </a:solidFill>
                <a:latin typeface="Calibri" panose="020F0502020204030204" pitchFamily="34" charset="0"/>
                <a:sym typeface="Symbol" panose="05050102010706020507" pitchFamily="18" charset="2"/>
              </a:rPr>
              <a:t>Pierre </a:t>
            </a:r>
            <a:r>
              <a:rPr lang="en-US" sz="1800" dirty="0">
                <a:solidFill>
                  <a:srgbClr val="002060"/>
                </a:solidFill>
                <a:latin typeface="Calibri" panose="020F0502020204030204" pitchFamily="34" charset="0"/>
                <a:sym typeface="Symbol" panose="05050102010706020507" pitchFamily="18" charset="2"/>
              </a:rPr>
              <a:t>shale </a:t>
            </a:r>
            <a:r>
              <a:rPr lang="en-US" sz="1800" dirty="0" smtClean="0">
                <a:solidFill>
                  <a:srgbClr val="002060"/>
                </a:solidFill>
                <a:latin typeface="Calibri" panose="020F0502020204030204" pitchFamily="34" charset="0"/>
                <a:sym typeface="Symbol" panose="05050102010706020507" pitchFamily="18" charset="2"/>
              </a:rPr>
              <a:t>– 0.1 </a:t>
            </a:r>
            <a:r>
              <a:rPr lang="en-US" sz="1800" dirty="0">
                <a:solidFill>
                  <a:srgbClr val="002060"/>
                </a:solidFill>
                <a:latin typeface="Calibri" panose="020F0502020204030204" pitchFamily="34" charset="0"/>
                <a:sym typeface="Symbol" panose="05050102010706020507" pitchFamily="18" charset="2"/>
              </a:rPr>
              <a:t>and </a:t>
            </a:r>
            <a:r>
              <a:rPr lang="en-US" sz="1800" dirty="0">
                <a:solidFill>
                  <a:srgbClr val="002060"/>
                </a:solidFill>
                <a:latin typeface="Calibri" panose="020F0502020204030204" pitchFamily="34" charset="0"/>
                <a:sym typeface="Symbol" panose="05050102010706020507" pitchFamily="18" charset="2"/>
              </a:rPr>
              <a:t>0.48 </a:t>
            </a:r>
            <a:r>
              <a:rPr lang="en-US" sz="1800">
                <a:solidFill>
                  <a:srgbClr val="002060"/>
                </a:solidFill>
                <a:latin typeface="Calibri" panose="020F0502020204030204" pitchFamily="34" charset="0"/>
                <a:sym typeface="Symbol" panose="05050102010706020507" pitchFamily="18" charset="2"/>
              </a:rPr>
              <a:t>S</a:t>
            </a:r>
            <a:r>
              <a:rPr lang="en-US" sz="1800" baseline="-25000">
                <a:solidFill>
                  <a:srgbClr val="002060"/>
                </a:solidFill>
                <a:latin typeface="Calibri" panose="020F0502020204030204" pitchFamily="34" charset="0"/>
                <a:sym typeface="Symbol" panose="05050102010706020507" pitchFamily="18" charset="2"/>
              </a:rPr>
              <a:t>w</a:t>
            </a:r>
            <a:endParaRPr lang="en-US" sz="1800" dirty="0" smtClean="0">
              <a:solidFill>
                <a:srgbClr val="002060"/>
              </a:solidFill>
              <a:latin typeface="Calibri" panose="020F0502020204030204" pitchFamily="34" charset="0"/>
              <a:sym typeface="Symbol" panose="05050102010706020507" pitchFamily="18" charset="2"/>
            </a:endParaRPr>
          </a:p>
          <a:p>
            <a:r>
              <a:rPr lang="en-US" sz="1800" dirty="0" smtClean="0">
                <a:solidFill>
                  <a:srgbClr val="002060"/>
                </a:solidFill>
                <a:latin typeface="Calibri" panose="020F0502020204030204" pitchFamily="34" charset="0"/>
                <a:sym typeface="Symbol" panose="05050102010706020507" pitchFamily="18" charset="2"/>
              </a:rPr>
              <a:t>For the other saturation states, the Thomsen anisotropy parameters were extrapolated.</a:t>
            </a:r>
            <a:endParaRPr lang="en-US" sz="1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5154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Quality check</a:t>
            </a:r>
            <a:endParaRPr lang="en-US" b="1" dirty="0">
              <a:solidFill>
                <a:srgbClr val="002060"/>
              </a:solidFill>
              <a:latin typeface="Calibri" panose="020F0502020204030204" pitchFamily="34" charset="0"/>
            </a:endParaRPr>
          </a:p>
        </p:txBody>
      </p:sp>
      <p:sp>
        <p:nvSpPr>
          <p:cNvPr id="2" name="TextBox 1"/>
          <p:cNvSpPr txBox="1"/>
          <p:nvPr/>
        </p:nvSpPr>
        <p:spPr>
          <a:xfrm>
            <a:off x="323528" y="548680"/>
            <a:ext cx="7776864" cy="800219"/>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GB" sz="1800" dirty="0" smtClean="0">
                <a:solidFill>
                  <a:srgbClr val="002060"/>
                </a:solidFill>
                <a:latin typeface="Calibri" panose="020F0502020204030204" pitchFamily="34" charset="0"/>
              </a:rPr>
              <a:t>TI symmetry requires:  </a:t>
            </a:r>
          </a:p>
          <a:p>
            <a:pPr>
              <a:spcAft>
                <a:spcPts val="1200"/>
              </a:spcAft>
            </a:pPr>
            <a:endParaRPr lang="en-GB" sz="1800" dirty="0">
              <a:solidFill>
                <a:srgbClr val="002060"/>
              </a:solidFill>
              <a:latin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93024837"/>
              </p:ext>
            </p:extLst>
          </p:nvPr>
        </p:nvGraphicFramePr>
        <p:xfrm>
          <a:off x="2965144" y="444543"/>
          <a:ext cx="1080120" cy="675558"/>
        </p:xfrm>
        <a:graphic>
          <a:graphicData uri="http://schemas.openxmlformats.org/presentationml/2006/ole">
            <mc:AlternateContent xmlns:mc="http://schemas.openxmlformats.org/markup-compatibility/2006">
              <mc:Choice xmlns:v="urn:schemas-microsoft-com:vml" Requires="v">
                <p:oleObj spid="_x0000_s2478" name="Equation" r:id="rId3" imgW="685800" imgH="431800" progId="Equation.DSMT4">
                  <p:embed/>
                </p:oleObj>
              </mc:Choice>
              <mc:Fallback>
                <p:oleObj name="Equation" r:id="rId3" imgW="685800" imgH="4318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144" y="444543"/>
                        <a:ext cx="1080120" cy="675558"/>
                      </a:xfrm>
                      <a:prstGeom prst="rect">
                        <a:avLst/>
                      </a:prstGeom>
                      <a:noFill/>
                      <a:ln>
                        <a:noFill/>
                      </a:ln>
                    </p:spPr>
                  </p:pic>
                </p:oleObj>
              </mc:Fallback>
            </mc:AlternateContent>
          </a:graphicData>
        </a:graphic>
      </p:graphicFrame>
      <p:grpSp>
        <p:nvGrpSpPr>
          <p:cNvPr id="4" name="Group 3"/>
          <p:cNvGrpSpPr/>
          <p:nvPr/>
        </p:nvGrpSpPr>
        <p:grpSpPr>
          <a:xfrm>
            <a:off x="3835287" y="4234345"/>
            <a:ext cx="1854420" cy="1868291"/>
            <a:chOff x="3982399" y="3939391"/>
            <a:chExt cx="1917879" cy="1791657"/>
          </a:xfrm>
        </p:grpSpPr>
        <p:grpSp>
          <p:nvGrpSpPr>
            <p:cNvPr id="3" name="Group 2"/>
            <p:cNvGrpSpPr/>
            <p:nvPr/>
          </p:nvGrpSpPr>
          <p:grpSpPr>
            <a:xfrm>
              <a:off x="3982399" y="3939391"/>
              <a:ext cx="1917879" cy="1791657"/>
              <a:chOff x="3903877" y="2417698"/>
              <a:chExt cx="1917879" cy="1791657"/>
            </a:xfrm>
          </p:grpSpPr>
          <p:sp>
            <p:nvSpPr>
              <p:cNvPr id="7" name="TextBox 6"/>
              <p:cNvSpPr txBox="1"/>
              <p:nvPr/>
            </p:nvSpPr>
            <p:spPr>
              <a:xfrm>
                <a:off x="4087181" y="2417698"/>
                <a:ext cx="1080120" cy="461665"/>
              </a:xfrm>
              <a:prstGeom prst="rect">
                <a:avLst/>
              </a:prstGeom>
              <a:solidFill>
                <a:schemeClr val="bg1"/>
              </a:solidFill>
            </p:spPr>
            <p:txBody>
              <a:bodyPr wrap="square" rtlCol="0">
                <a:spAutoFit/>
              </a:bodyPr>
              <a:lstStyle/>
              <a:p>
                <a:endParaRPr lang="nb-NO" dirty="0"/>
              </a:p>
            </p:txBody>
          </p:sp>
          <p:grpSp>
            <p:nvGrpSpPr>
              <p:cNvPr id="29" name="Group 28"/>
              <p:cNvGrpSpPr/>
              <p:nvPr/>
            </p:nvGrpSpPr>
            <p:grpSpPr>
              <a:xfrm flipV="1">
                <a:off x="4240722" y="3761918"/>
                <a:ext cx="813826" cy="216024"/>
                <a:chOff x="4086994" y="4797152"/>
                <a:chExt cx="813826" cy="216024"/>
              </a:xfrm>
            </p:grpSpPr>
            <p:sp>
              <p:nvSpPr>
                <p:cNvPr id="30" name="Down Arrow 29"/>
                <p:cNvSpPr/>
                <p:nvPr/>
              </p:nvSpPr>
              <p:spPr>
                <a:xfrm>
                  <a:off x="4086994" y="4797152"/>
                  <a:ext cx="144016" cy="21602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Down Arrow 30"/>
                <p:cNvSpPr/>
                <p:nvPr/>
              </p:nvSpPr>
              <p:spPr>
                <a:xfrm>
                  <a:off x="4756804" y="4797152"/>
                  <a:ext cx="144016" cy="21602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32" name="TextBox 31"/>
              <p:cNvSpPr txBox="1"/>
              <p:nvPr/>
            </p:nvSpPr>
            <p:spPr>
              <a:xfrm>
                <a:off x="4094231" y="2432020"/>
                <a:ext cx="394903" cy="339425"/>
              </a:xfrm>
              <a:prstGeom prst="rect">
                <a:avLst/>
              </a:prstGeom>
              <a:noFill/>
            </p:spPr>
            <p:txBody>
              <a:bodyPr wrap="none" rtlCol="0">
                <a:spAutoFit/>
              </a:bodyPr>
              <a:lstStyle/>
              <a:p>
                <a:r>
                  <a:rPr lang="nb-NO" sz="1700" dirty="0" smtClean="0">
                    <a:solidFill>
                      <a:srgbClr val="C00000"/>
                    </a:solidFill>
                    <a:latin typeface="Calibri" panose="020F0502020204030204" pitchFamily="34" charset="0"/>
                  </a:rPr>
                  <a:t>0</a:t>
                </a:r>
                <a:r>
                  <a:rPr lang="nb-NO" sz="1700" dirty="0" smtClean="0">
                    <a:solidFill>
                      <a:srgbClr val="C00000"/>
                    </a:solidFill>
                    <a:latin typeface="Calibri" panose="020F0502020204030204" pitchFamily="34" charset="0"/>
                    <a:sym typeface="Symbol"/>
                  </a:rPr>
                  <a:t></a:t>
                </a:r>
                <a:endParaRPr lang="nb-NO" sz="1700" dirty="0">
                  <a:solidFill>
                    <a:srgbClr val="C00000"/>
                  </a:solidFill>
                  <a:latin typeface="Calibri" panose="020F0502020204030204" pitchFamily="34" charset="0"/>
                </a:endParaRPr>
              </a:p>
            </p:txBody>
          </p:sp>
          <p:sp>
            <p:nvSpPr>
              <p:cNvPr id="33" name="TextBox 32"/>
              <p:cNvSpPr txBox="1"/>
              <p:nvPr/>
            </p:nvSpPr>
            <p:spPr>
              <a:xfrm>
                <a:off x="4745008" y="2430280"/>
                <a:ext cx="509295" cy="339425"/>
              </a:xfrm>
              <a:prstGeom prst="rect">
                <a:avLst/>
              </a:prstGeom>
              <a:noFill/>
            </p:spPr>
            <p:txBody>
              <a:bodyPr wrap="none" rtlCol="0">
                <a:spAutoFit/>
              </a:bodyPr>
              <a:lstStyle/>
              <a:p>
                <a:r>
                  <a:rPr lang="nb-NO" sz="1700" dirty="0" smtClean="0">
                    <a:solidFill>
                      <a:srgbClr val="92D050"/>
                    </a:solidFill>
                    <a:latin typeface="Calibri" panose="020F0502020204030204" pitchFamily="34" charset="0"/>
                  </a:rPr>
                  <a:t>90</a:t>
                </a:r>
                <a:r>
                  <a:rPr lang="nb-NO" sz="1700" dirty="0" smtClean="0">
                    <a:solidFill>
                      <a:srgbClr val="92D050"/>
                    </a:solidFill>
                    <a:latin typeface="Calibri" panose="020F0502020204030204" pitchFamily="34" charset="0"/>
                    <a:sym typeface="Symbol"/>
                  </a:rPr>
                  <a:t></a:t>
                </a:r>
                <a:endParaRPr lang="nb-NO" sz="1700" dirty="0">
                  <a:solidFill>
                    <a:srgbClr val="92D050"/>
                  </a:solidFill>
                  <a:latin typeface="Calibri" panose="020F0502020204030204" pitchFamily="34" charset="0"/>
                </a:endParaRPr>
              </a:p>
            </p:txBody>
          </p:sp>
          <p:sp>
            <p:nvSpPr>
              <p:cNvPr id="34" name="TextBox 33"/>
              <p:cNvSpPr txBox="1"/>
              <p:nvPr/>
            </p:nvSpPr>
            <p:spPr>
              <a:xfrm>
                <a:off x="3903877" y="3869930"/>
                <a:ext cx="775613" cy="339425"/>
              </a:xfrm>
              <a:prstGeom prst="rect">
                <a:avLst/>
              </a:prstGeom>
              <a:noFill/>
            </p:spPr>
            <p:txBody>
              <a:bodyPr wrap="none" rtlCol="0">
                <a:spAutoFit/>
              </a:bodyPr>
              <a:lstStyle/>
              <a:p>
                <a:r>
                  <a:rPr lang="nb-NO" sz="1700" dirty="0" smtClean="0">
                    <a:solidFill>
                      <a:srgbClr val="C00000"/>
                    </a:solidFill>
                    <a:latin typeface="Calibri" panose="020F0502020204030204" pitchFamily="34" charset="0"/>
                  </a:rPr>
                  <a:t>E</a:t>
                </a:r>
                <a:r>
                  <a:rPr lang="nb-NO" sz="1700" baseline="-25000" dirty="0">
                    <a:solidFill>
                      <a:srgbClr val="C00000"/>
                    </a:solidFill>
                    <a:latin typeface="Calibri" panose="020F0502020204030204" pitchFamily="34" charset="0"/>
                  </a:rPr>
                  <a:t>V</a:t>
                </a:r>
                <a:r>
                  <a:rPr lang="nb-NO" sz="1700" dirty="0" smtClean="0">
                    <a:solidFill>
                      <a:srgbClr val="C00000"/>
                    </a:solidFill>
                    <a:latin typeface="Calibri" panose="020F0502020204030204" pitchFamily="34" charset="0"/>
                  </a:rPr>
                  <a:t>, </a:t>
                </a:r>
                <a:r>
                  <a:rPr lang="nb-NO" sz="1700" dirty="0" smtClean="0">
                    <a:solidFill>
                      <a:srgbClr val="C00000"/>
                    </a:solidFill>
                    <a:latin typeface="Calibri" panose="020F0502020204030204" pitchFamily="34" charset="0"/>
                    <a:sym typeface="Symbol"/>
                  </a:rPr>
                  <a:t></a:t>
                </a:r>
                <a:r>
                  <a:rPr lang="nb-NO" sz="1700" baseline="-25000" dirty="0" smtClean="0">
                    <a:solidFill>
                      <a:srgbClr val="C00000"/>
                    </a:solidFill>
                    <a:latin typeface="Calibri" panose="020F0502020204030204" pitchFamily="34" charset="0"/>
                    <a:sym typeface="Symbol"/>
                  </a:rPr>
                  <a:t>VH</a:t>
                </a:r>
                <a:endParaRPr lang="nb-NO" sz="1700" baseline="-25000" dirty="0">
                  <a:solidFill>
                    <a:srgbClr val="C00000"/>
                  </a:solidFill>
                  <a:latin typeface="Calibri" panose="020F0502020204030204" pitchFamily="34" charset="0"/>
                </a:endParaRPr>
              </a:p>
            </p:txBody>
          </p:sp>
          <p:sp>
            <p:nvSpPr>
              <p:cNvPr id="35" name="TextBox 34"/>
              <p:cNvSpPr txBox="1"/>
              <p:nvPr/>
            </p:nvSpPr>
            <p:spPr>
              <a:xfrm>
                <a:off x="4512844" y="3869930"/>
                <a:ext cx="1308912" cy="339425"/>
              </a:xfrm>
              <a:prstGeom prst="rect">
                <a:avLst/>
              </a:prstGeom>
              <a:noFill/>
            </p:spPr>
            <p:txBody>
              <a:bodyPr wrap="none" rtlCol="0">
                <a:spAutoFit/>
              </a:bodyPr>
              <a:lstStyle/>
              <a:p>
                <a:r>
                  <a:rPr lang="nb-NO" sz="1700" dirty="0" smtClean="0">
                    <a:solidFill>
                      <a:srgbClr val="92D050"/>
                    </a:solidFill>
                  </a:rPr>
                  <a:t>E</a:t>
                </a:r>
                <a:r>
                  <a:rPr lang="nb-NO" sz="1700" baseline="-25000" dirty="0">
                    <a:solidFill>
                      <a:srgbClr val="92D050"/>
                    </a:solidFill>
                  </a:rPr>
                  <a:t>H</a:t>
                </a:r>
                <a:r>
                  <a:rPr lang="nb-NO" sz="1700" dirty="0" smtClean="0">
                    <a:solidFill>
                      <a:srgbClr val="92D050"/>
                    </a:solidFill>
                  </a:rPr>
                  <a:t>, </a:t>
                </a:r>
                <a:r>
                  <a:rPr lang="nb-NO" sz="1700" dirty="0" smtClean="0">
                    <a:solidFill>
                      <a:srgbClr val="92D050"/>
                    </a:solidFill>
                    <a:sym typeface="Symbol"/>
                  </a:rPr>
                  <a:t></a:t>
                </a:r>
                <a:r>
                  <a:rPr lang="nb-NO" sz="1700" baseline="-25000" dirty="0" smtClean="0">
                    <a:solidFill>
                      <a:srgbClr val="92D050"/>
                    </a:solidFill>
                    <a:sym typeface="Symbol"/>
                  </a:rPr>
                  <a:t>HV</a:t>
                </a:r>
                <a:r>
                  <a:rPr lang="nb-NO" sz="1700" dirty="0" smtClean="0">
                    <a:solidFill>
                      <a:srgbClr val="92D050"/>
                    </a:solidFill>
                    <a:sym typeface="Symbol"/>
                  </a:rPr>
                  <a:t>, </a:t>
                </a:r>
                <a:r>
                  <a:rPr lang="nb-NO" sz="1700" baseline="-25000" dirty="0" smtClean="0">
                    <a:solidFill>
                      <a:srgbClr val="92D050"/>
                    </a:solidFill>
                    <a:sym typeface="Symbol"/>
                  </a:rPr>
                  <a:t>HH</a:t>
                </a:r>
                <a:endParaRPr lang="nb-NO" sz="1700" baseline="-25000" dirty="0">
                  <a:solidFill>
                    <a:srgbClr val="92D050"/>
                  </a:solidFill>
                </a:endParaRPr>
              </a:p>
            </p:txBody>
          </p:sp>
          <p:pic>
            <p:nvPicPr>
              <p:cNvPr id="2056"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95937" y="2883547"/>
                <a:ext cx="1257961" cy="87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Down Arrow 26"/>
            <p:cNvSpPr/>
            <p:nvPr/>
          </p:nvSpPr>
          <p:spPr>
            <a:xfrm>
              <a:off x="4313038" y="4196667"/>
              <a:ext cx="144016" cy="21602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Down Arrow 27"/>
            <p:cNvSpPr/>
            <p:nvPr/>
          </p:nvSpPr>
          <p:spPr>
            <a:xfrm>
              <a:off x="4989053" y="4196667"/>
              <a:ext cx="144016" cy="21602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1" name="TextBox 20"/>
          <p:cNvSpPr txBox="1"/>
          <p:nvPr/>
        </p:nvSpPr>
        <p:spPr>
          <a:xfrm>
            <a:off x="5300684" y="4451431"/>
            <a:ext cx="3430141" cy="1138773"/>
          </a:xfrm>
          <a:prstGeom prst="rect">
            <a:avLst/>
          </a:prstGeom>
          <a:solidFill>
            <a:schemeClr val="bg1">
              <a:lumMod val="75000"/>
            </a:schemeClr>
          </a:solidFill>
          <a:effectLst>
            <a:softEdge rad="63500"/>
          </a:effectLst>
        </p:spPr>
        <p:txBody>
          <a:bodyPr wrap="square" rtlCol="0">
            <a:spAutoFit/>
          </a:bodyPr>
          <a:lstStyle/>
          <a:p>
            <a:pPr>
              <a:spcAft>
                <a:spcPts val="600"/>
              </a:spcAft>
            </a:pPr>
            <a:r>
              <a:rPr lang="en-US" sz="1700" b="1" dirty="0">
                <a:solidFill>
                  <a:srgbClr val="002060"/>
                </a:solidFill>
                <a:latin typeface="Calibri" panose="020F0502020204030204" pitchFamily="34" charset="0"/>
              </a:rPr>
              <a:t>Young's moduli and Poisson's ratios obtained with </a:t>
            </a:r>
            <a:r>
              <a:rPr lang="en-US" sz="1700" b="1" dirty="0" smtClean="0">
                <a:solidFill>
                  <a:srgbClr val="002060"/>
                </a:solidFill>
                <a:latin typeface="Calibri" panose="020F0502020204030204" pitchFamily="34" charset="0"/>
              </a:rPr>
              <a:t>0</a:t>
            </a:r>
            <a:r>
              <a:rPr lang="en-US" sz="1700" b="1" baseline="30000" dirty="0" smtClean="0">
                <a:solidFill>
                  <a:srgbClr val="002060"/>
                </a:solidFill>
                <a:latin typeface="Calibri" panose="020F0502020204030204" pitchFamily="34" charset="0"/>
              </a:rPr>
              <a:t>o</a:t>
            </a:r>
            <a:r>
              <a:rPr lang="en-US" sz="1700" b="1" dirty="0" smtClean="0">
                <a:solidFill>
                  <a:srgbClr val="002060"/>
                </a:solidFill>
                <a:latin typeface="Calibri" panose="020F0502020204030204" pitchFamily="34" charset="0"/>
              </a:rPr>
              <a:t>, 45</a:t>
            </a:r>
            <a:r>
              <a:rPr lang="en-US" sz="1700" b="1" baseline="30000" dirty="0">
                <a:solidFill>
                  <a:srgbClr val="002060"/>
                </a:solidFill>
                <a:latin typeface="Calibri" panose="020F0502020204030204" pitchFamily="34" charset="0"/>
              </a:rPr>
              <a:t>o</a:t>
            </a:r>
            <a:r>
              <a:rPr lang="en-US" sz="1700" b="1" dirty="0" smtClean="0">
                <a:solidFill>
                  <a:srgbClr val="002060"/>
                </a:solidFill>
                <a:latin typeface="Calibri" panose="020F0502020204030204" pitchFamily="34" charset="0"/>
              </a:rPr>
              <a:t>, </a:t>
            </a:r>
            <a:r>
              <a:rPr lang="en-US" sz="1700" b="1" dirty="0">
                <a:solidFill>
                  <a:srgbClr val="002060"/>
                </a:solidFill>
                <a:latin typeface="Calibri" panose="020F0502020204030204" pitchFamily="34" charset="0"/>
              </a:rPr>
              <a:t>and </a:t>
            </a:r>
            <a:r>
              <a:rPr lang="en-US" sz="1700" b="1" dirty="0" smtClean="0">
                <a:solidFill>
                  <a:srgbClr val="002060"/>
                </a:solidFill>
                <a:latin typeface="Calibri" panose="020F0502020204030204" pitchFamily="34" charset="0"/>
              </a:rPr>
              <a:t>90</a:t>
            </a:r>
            <a:r>
              <a:rPr lang="en-US" sz="1700" b="1" baseline="30000" dirty="0">
                <a:solidFill>
                  <a:srgbClr val="002060"/>
                </a:solidFill>
                <a:latin typeface="Calibri" panose="020F0502020204030204" pitchFamily="34" charset="0"/>
              </a:rPr>
              <a:t>o</a:t>
            </a:r>
            <a:r>
              <a:rPr lang="en-US" sz="1700" b="1" dirty="0" smtClean="0">
                <a:solidFill>
                  <a:srgbClr val="002060"/>
                </a:solidFill>
                <a:latin typeface="Calibri" panose="020F0502020204030204" pitchFamily="34" charset="0"/>
              </a:rPr>
              <a:t>-oriented </a:t>
            </a:r>
            <a:r>
              <a:rPr lang="en-US" sz="1700" b="1" dirty="0">
                <a:solidFill>
                  <a:srgbClr val="002060"/>
                </a:solidFill>
                <a:latin typeface="Calibri" panose="020F0502020204030204" pitchFamily="34" charset="0"/>
              </a:rPr>
              <a:t>samples are consistent with TI symmetry </a:t>
            </a:r>
            <a:endParaRPr lang="en-US" sz="2000" b="1" dirty="0">
              <a:solidFill>
                <a:srgbClr val="002060"/>
              </a:solidFill>
              <a:latin typeface="Calibri" panose="020F0502020204030204" pitchFamily="34" charset="0"/>
            </a:endParaRPr>
          </a:p>
        </p:txBody>
      </p:sp>
      <p:graphicFrame>
        <p:nvGraphicFramePr>
          <p:cNvPr id="5" name="Obiekt 4"/>
          <p:cNvGraphicFramePr>
            <a:graphicFrameLocks noChangeAspect="1"/>
          </p:cNvGraphicFramePr>
          <p:nvPr>
            <p:extLst>
              <p:ext uri="{D42A27DB-BD31-4B8C-83A1-F6EECF244321}">
                <p14:modId xmlns:p14="http://schemas.microsoft.com/office/powerpoint/2010/main" val="2277680687"/>
              </p:ext>
            </p:extLst>
          </p:nvPr>
        </p:nvGraphicFramePr>
        <p:xfrm>
          <a:off x="14115" y="1130763"/>
          <a:ext cx="9094390" cy="2840952"/>
        </p:xfrm>
        <a:graphic>
          <a:graphicData uri="http://schemas.openxmlformats.org/presentationml/2006/ole">
            <mc:AlternateContent xmlns:mc="http://schemas.openxmlformats.org/markup-compatibility/2006">
              <mc:Choice xmlns:v="urn:schemas-microsoft-com:vml" Requires="v">
                <p:oleObj spid="_x0000_s2479" name="Prezentacja" r:id="rId7" imgW="8639377" imgH="2699017" progId="PowerPoint.Show.12">
                  <p:embed/>
                </p:oleObj>
              </mc:Choice>
              <mc:Fallback>
                <p:oleObj name="Prezentacja" r:id="rId7" imgW="8639377" imgH="2699017" progId="PowerPoint.Show.12">
                  <p:embed/>
                  <p:pic>
                    <p:nvPicPr>
                      <p:cNvPr id="0" name=""/>
                      <p:cNvPicPr/>
                      <p:nvPr/>
                    </p:nvPicPr>
                    <p:blipFill>
                      <a:blip r:embed="rId8"/>
                      <a:stretch>
                        <a:fillRect/>
                      </a:stretch>
                    </p:blipFill>
                    <p:spPr>
                      <a:xfrm>
                        <a:off x="14115" y="1130763"/>
                        <a:ext cx="9094390" cy="2840952"/>
                      </a:xfrm>
                      <a:prstGeom prst="rect">
                        <a:avLst/>
                      </a:prstGeom>
                    </p:spPr>
                  </p:pic>
                </p:oleObj>
              </mc:Fallback>
            </mc:AlternateContent>
          </a:graphicData>
        </a:graphic>
      </p:graphicFrame>
      <p:sp>
        <p:nvSpPr>
          <p:cNvPr id="22" name="Oval 21"/>
          <p:cNvSpPr/>
          <p:nvPr/>
        </p:nvSpPr>
        <p:spPr bwMode="auto">
          <a:xfrm>
            <a:off x="1187624" y="3356992"/>
            <a:ext cx="2448272" cy="343396"/>
          </a:xfrm>
          <a:prstGeom prst="ellipse">
            <a:avLst/>
          </a:prstGeom>
          <a:noFill/>
          <a:ln w="12700"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smtClean="0">
              <a:ln>
                <a:noFill/>
              </a:ln>
              <a:solidFill>
                <a:schemeClr val="tx1"/>
              </a:solidFill>
              <a:effectLst/>
              <a:latin typeface="Times"/>
            </a:endParaRPr>
          </a:p>
        </p:txBody>
      </p:sp>
      <p:sp>
        <p:nvSpPr>
          <p:cNvPr id="8" name="TextBox 7"/>
          <p:cNvSpPr txBox="1"/>
          <p:nvPr/>
        </p:nvSpPr>
        <p:spPr>
          <a:xfrm>
            <a:off x="1759295" y="948789"/>
            <a:ext cx="1168910" cy="307777"/>
          </a:xfrm>
          <a:prstGeom prst="rect">
            <a:avLst/>
          </a:prstGeom>
          <a:solidFill>
            <a:schemeClr val="bg1"/>
          </a:solidFill>
        </p:spPr>
        <p:txBody>
          <a:bodyPr wrap="none" rtlCol="0">
            <a:spAutoFit/>
          </a:bodyPr>
          <a:lstStyle/>
          <a:p>
            <a:r>
              <a:rPr lang="nb-NO" sz="1400" dirty="0" smtClean="0"/>
              <a:t>Pierre </a:t>
            </a:r>
            <a:r>
              <a:rPr lang="nb-NO" sz="1400" dirty="0" err="1" smtClean="0"/>
              <a:t>S</a:t>
            </a:r>
            <a:r>
              <a:rPr lang="nb-NO" sz="1400" baseline="-25000" dirty="0" err="1" smtClean="0"/>
              <a:t>w</a:t>
            </a:r>
            <a:r>
              <a:rPr lang="nb-NO" sz="1400" dirty="0" smtClean="0"/>
              <a:t>=0.1</a:t>
            </a:r>
            <a:endParaRPr lang="nb-NO" sz="1400" dirty="0"/>
          </a:p>
        </p:txBody>
      </p:sp>
      <p:sp>
        <p:nvSpPr>
          <p:cNvPr id="23" name="TextBox 22"/>
          <p:cNvSpPr txBox="1"/>
          <p:nvPr/>
        </p:nvSpPr>
        <p:spPr>
          <a:xfrm>
            <a:off x="6431299" y="966212"/>
            <a:ext cx="1168910" cy="307777"/>
          </a:xfrm>
          <a:prstGeom prst="rect">
            <a:avLst/>
          </a:prstGeom>
          <a:solidFill>
            <a:schemeClr val="bg1"/>
          </a:solidFill>
        </p:spPr>
        <p:txBody>
          <a:bodyPr wrap="none" rtlCol="0">
            <a:spAutoFit/>
          </a:bodyPr>
          <a:lstStyle/>
          <a:p>
            <a:r>
              <a:rPr lang="nb-NO" sz="1400" dirty="0" smtClean="0"/>
              <a:t>Pierre </a:t>
            </a:r>
            <a:r>
              <a:rPr lang="nb-NO" sz="1400" dirty="0" err="1" smtClean="0"/>
              <a:t>S</a:t>
            </a:r>
            <a:r>
              <a:rPr lang="nb-NO" sz="1400" baseline="-25000" dirty="0" err="1" smtClean="0"/>
              <a:t>w</a:t>
            </a:r>
            <a:r>
              <a:rPr lang="nb-NO" sz="1400" dirty="0" smtClean="0"/>
              <a:t>=0.1</a:t>
            </a:r>
            <a:endParaRPr lang="nb-NO" sz="1400" dirty="0"/>
          </a:p>
        </p:txBody>
      </p:sp>
    </p:spTree>
    <p:extLst>
      <p:ext uri="{BB962C8B-B14F-4D97-AF65-F5344CB8AC3E}">
        <p14:creationId xmlns:p14="http://schemas.microsoft.com/office/powerpoint/2010/main" val="426514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latin typeface="Calibri" panose="020F0502020204030204" pitchFamily="34" charset="0"/>
              </a:rPr>
              <a:t>Stress dependence – </a:t>
            </a:r>
            <a:r>
              <a:rPr lang="en-US" b="1" dirty="0" smtClean="0">
                <a:solidFill>
                  <a:srgbClr val="002060"/>
                </a:solidFill>
                <a:latin typeface="Calibri" panose="020F0502020204030204" pitchFamily="34" charset="0"/>
              </a:rPr>
              <a:t>V</a:t>
            </a:r>
            <a:r>
              <a:rPr lang="en-US" b="1" baseline="-25000" dirty="0" smtClean="0">
                <a:solidFill>
                  <a:srgbClr val="002060"/>
                </a:solidFill>
                <a:latin typeface="Calibri" panose="020F0502020204030204" pitchFamily="34" charset="0"/>
              </a:rPr>
              <a:t>PV</a:t>
            </a:r>
            <a:endParaRPr lang="en-US" b="1" dirty="0">
              <a:solidFill>
                <a:srgbClr val="002060"/>
              </a:solidFill>
              <a:latin typeface="Calibri" panose="020F0502020204030204" pitchFamily="34" charset="0"/>
            </a:endParaRPr>
          </a:p>
        </p:txBody>
      </p:sp>
      <p:sp>
        <p:nvSpPr>
          <p:cNvPr id="9" name="TextBox 5"/>
          <p:cNvSpPr txBox="1"/>
          <p:nvPr/>
        </p:nvSpPr>
        <p:spPr>
          <a:xfrm>
            <a:off x="161460" y="4666829"/>
            <a:ext cx="8628992" cy="1200329"/>
          </a:xfrm>
          <a:prstGeom prst="rect">
            <a:avLst/>
          </a:prstGeom>
          <a:solidFill>
            <a:schemeClr val="bg1">
              <a:lumMod val="75000"/>
            </a:schemeClr>
          </a:solidFill>
          <a:effectLst>
            <a:softEdge rad="63500"/>
          </a:effectLst>
        </p:spPr>
        <p:txBody>
          <a:bodyPr wrap="square" rtlCol="0">
            <a:spAutoFit/>
          </a:bodyPr>
          <a:lstStyle/>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Stress sensitivity →  clear difference between seismic and ultrasonic frequencies </a:t>
            </a:r>
          </a:p>
          <a:p>
            <a:r>
              <a:rPr lang="en-US" sz="1800" b="1" dirty="0" smtClean="0">
                <a:solidFill>
                  <a:srgbClr val="002060"/>
                </a:solidFill>
                <a:latin typeface="Calibri" panose="020F0502020204030204" pitchFamily="34" charset="0"/>
              </a:rPr>
              <a:t>(  </a:t>
            </a:r>
            <a:r>
              <a:rPr lang="en-US" sz="1800" b="1" dirty="0">
                <a:solidFill>
                  <a:srgbClr val="002060"/>
                </a:solidFill>
                <a:latin typeface="Calibri" panose="020F0502020204030204" pitchFamily="34" charset="0"/>
              </a:rPr>
              <a:t>̴ </a:t>
            </a:r>
            <a:r>
              <a:rPr lang="en-US" sz="1800" b="1" dirty="0" smtClean="0">
                <a:solidFill>
                  <a:srgbClr val="002060"/>
                </a:solidFill>
                <a:latin typeface="Calibri" panose="020F0502020204030204" pitchFamily="34" charset="0"/>
              </a:rPr>
              <a:t>twofold higher at seismic regime)</a:t>
            </a:r>
          </a:p>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Dispersion </a:t>
            </a:r>
            <a:r>
              <a:rPr lang="en-US" sz="1800" b="1" dirty="0">
                <a:solidFill>
                  <a:srgbClr val="002060"/>
                </a:solidFill>
                <a:latin typeface="Calibri" panose="020F0502020204030204" pitchFamily="34" charset="0"/>
              </a:rPr>
              <a:t>→   ̴ </a:t>
            </a:r>
            <a:r>
              <a:rPr lang="en-US" sz="1800" b="1" dirty="0" smtClean="0">
                <a:solidFill>
                  <a:srgbClr val="002060"/>
                </a:solidFill>
                <a:latin typeface="Calibri" panose="020F0502020204030204" pitchFamily="34" charset="0"/>
              </a:rPr>
              <a:t>23% </a:t>
            </a:r>
            <a:r>
              <a:rPr lang="en-US" sz="1800" b="1" dirty="0">
                <a:solidFill>
                  <a:srgbClr val="002060"/>
                </a:solidFill>
                <a:latin typeface="Calibri" panose="020F0502020204030204" pitchFamily="34" charset="0"/>
              </a:rPr>
              <a:t>in </a:t>
            </a:r>
            <a:r>
              <a:rPr lang="en-US" sz="1800" b="1" dirty="0" smtClean="0">
                <a:solidFill>
                  <a:srgbClr val="002060"/>
                </a:solidFill>
                <a:latin typeface="Calibri" panose="020F0502020204030204" pitchFamily="34" charset="0"/>
              </a:rPr>
              <a:t>V</a:t>
            </a:r>
            <a:r>
              <a:rPr lang="en-US" sz="1800" b="1" baseline="-25000" dirty="0" smtClean="0">
                <a:solidFill>
                  <a:srgbClr val="002060"/>
                </a:solidFill>
                <a:latin typeface="Calibri" panose="020F0502020204030204" pitchFamily="34" charset="0"/>
              </a:rPr>
              <a:t>PV</a:t>
            </a:r>
            <a:r>
              <a:rPr lang="en-US" sz="1800" b="1" dirty="0" smtClean="0">
                <a:solidFill>
                  <a:srgbClr val="002060"/>
                </a:solidFill>
                <a:latin typeface="Calibri" panose="020F0502020204030204" pitchFamily="34" charset="0"/>
              </a:rPr>
              <a:t> between 1 Hz and 500 kHz </a:t>
            </a:r>
          </a:p>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Dispersion decreases with increasing stress</a:t>
            </a:r>
          </a:p>
        </p:txBody>
      </p:sp>
      <p:graphicFrame>
        <p:nvGraphicFramePr>
          <p:cNvPr id="10" name="Table 8"/>
          <p:cNvGraphicFramePr>
            <a:graphicFrameLocks noGrp="1"/>
          </p:cNvGraphicFramePr>
          <p:nvPr>
            <p:extLst>
              <p:ext uri="{D42A27DB-BD31-4B8C-83A1-F6EECF244321}">
                <p14:modId xmlns:p14="http://schemas.microsoft.com/office/powerpoint/2010/main" val="3763218396"/>
              </p:ext>
            </p:extLst>
          </p:nvPr>
        </p:nvGraphicFramePr>
        <p:xfrm>
          <a:off x="508166" y="1484784"/>
          <a:ext cx="2071358" cy="1288161"/>
        </p:xfrm>
        <a:graphic>
          <a:graphicData uri="http://schemas.openxmlformats.org/drawingml/2006/table">
            <a:tbl>
              <a:tblPr firstRow="1" firstCol="1" bandRow="1">
                <a:tableStyleId>{5202B0CA-FC54-4496-8BCA-5EF66A818D29}</a:tableStyleId>
              </a:tblPr>
              <a:tblGrid>
                <a:gridCol w="869221"/>
                <a:gridCol w="1202137"/>
              </a:tblGrid>
              <a:tr h="0">
                <a:tc>
                  <a:txBody>
                    <a:bodyPr/>
                    <a:lstStyle/>
                    <a:p>
                      <a:pPr algn="ctr">
                        <a:lnSpc>
                          <a:spcPct val="115000"/>
                        </a:lnSpc>
                        <a:spcAft>
                          <a:spcPts val="1000"/>
                        </a:spcAft>
                      </a:pPr>
                      <a:r>
                        <a:rPr lang="pl-PL" sz="1050" dirty="0" smtClean="0">
                          <a:effectLst/>
                          <a:latin typeface="+mn-lt"/>
                          <a:ea typeface="+mn-ea"/>
                          <a:cs typeface="+mn-cs"/>
                        </a:rPr>
                        <a:t>Frequency</a:t>
                      </a:r>
                      <a:r>
                        <a:rPr lang="nb-NO" sz="1050" dirty="0" smtClean="0">
                          <a:effectLst/>
                          <a:latin typeface="+mn-lt"/>
                          <a:ea typeface="+mn-ea"/>
                          <a:cs typeface="+mn-cs"/>
                        </a:rPr>
                        <a:t> (</a:t>
                      </a:r>
                      <a:r>
                        <a:rPr lang="nb-NO" sz="1050" dirty="0" err="1" smtClean="0">
                          <a:effectLst/>
                          <a:latin typeface="+mn-lt"/>
                          <a:ea typeface="+mn-ea"/>
                          <a:cs typeface="+mn-cs"/>
                        </a:rPr>
                        <a:t>Hz</a:t>
                      </a:r>
                      <a:r>
                        <a:rPr lang="nb-NO" sz="1050" dirty="0" smtClean="0">
                          <a:effectLst/>
                          <a:latin typeface="+mn-lt"/>
                          <a:ea typeface="+mn-ea"/>
                          <a:cs typeface="+mn-cs"/>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pl-PL" sz="1050" dirty="0" err="1" smtClean="0">
                          <a:effectLst/>
                        </a:rPr>
                        <a:t>Stress</a:t>
                      </a:r>
                      <a:r>
                        <a:rPr lang="pl-PL" sz="1050" dirty="0" smtClean="0">
                          <a:effectLst/>
                        </a:rPr>
                        <a:t> </a:t>
                      </a:r>
                      <a:r>
                        <a:rPr lang="pl-PL" sz="1050" dirty="0" err="1" smtClean="0">
                          <a:effectLst/>
                        </a:rPr>
                        <a:t>sensitivity</a:t>
                      </a:r>
                      <a:r>
                        <a:rPr lang="pl-PL" sz="1050" dirty="0" smtClean="0">
                          <a:effectLst/>
                        </a:rPr>
                        <a:t> (m/s/</a:t>
                      </a:r>
                      <a:r>
                        <a:rPr lang="pl-PL" sz="1050" dirty="0" err="1" smtClean="0">
                          <a:effectLst/>
                        </a:rPr>
                        <a:t>MPa</a:t>
                      </a:r>
                      <a:r>
                        <a:rPr lang="pl-PL" sz="1050" dirty="0" smtClean="0">
                          <a:effectLst/>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nb-NO" sz="1050" dirty="0" smtClean="0">
                          <a:effectLst/>
                        </a:rPr>
                        <a:t>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7.45</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21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7.38</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105</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7.29</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500 k</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3.7</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9792" y="464006"/>
            <a:ext cx="6444207" cy="4179141"/>
          </a:xfrm>
          <a:prstGeom prst="rect">
            <a:avLst/>
          </a:prstGeom>
        </p:spPr>
      </p:pic>
      <p:sp>
        <p:nvSpPr>
          <p:cNvPr id="6" name="TextBox 5"/>
          <p:cNvSpPr txBox="1"/>
          <p:nvPr/>
        </p:nvSpPr>
        <p:spPr>
          <a:xfrm>
            <a:off x="5436096" y="434430"/>
            <a:ext cx="1619354" cy="307777"/>
          </a:xfrm>
          <a:prstGeom prst="rect">
            <a:avLst/>
          </a:prstGeom>
          <a:solidFill>
            <a:schemeClr val="bg1"/>
          </a:solidFill>
        </p:spPr>
        <p:txBody>
          <a:bodyPr wrap="none" rtlCol="0">
            <a:spAutoFit/>
          </a:bodyPr>
          <a:lstStyle/>
          <a:p>
            <a:r>
              <a:rPr lang="en-US" sz="1400" dirty="0" smtClean="0"/>
              <a:t>Mancos as-received</a:t>
            </a:r>
            <a:endParaRPr lang="en-US" sz="1400" dirty="0"/>
          </a:p>
        </p:txBody>
      </p:sp>
    </p:spTree>
    <p:extLst>
      <p:ext uri="{BB962C8B-B14F-4D97-AF65-F5344CB8AC3E}">
        <p14:creationId xmlns:p14="http://schemas.microsoft.com/office/powerpoint/2010/main" val="171876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2060"/>
                </a:solidFill>
                <a:latin typeface="Calibri" panose="020F0502020204030204" pitchFamily="34" charset="0"/>
              </a:rPr>
              <a:t>Stress dependence – </a:t>
            </a:r>
            <a:r>
              <a:rPr lang="en-US" b="1" dirty="0" smtClean="0">
                <a:solidFill>
                  <a:srgbClr val="002060"/>
                </a:solidFill>
                <a:latin typeface="Calibri" panose="020F0502020204030204" pitchFamily="34" charset="0"/>
              </a:rPr>
              <a:t>V</a:t>
            </a:r>
            <a:r>
              <a:rPr lang="en-US" b="1" baseline="-25000" dirty="0" smtClean="0">
                <a:solidFill>
                  <a:srgbClr val="002060"/>
                </a:solidFill>
                <a:latin typeface="Calibri" panose="020F0502020204030204" pitchFamily="34" charset="0"/>
              </a:rPr>
              <a:t>PV</a:t>
            </a:r>
            <a:endParaRPr lang="en-US" b="1" dirty="0">
              <a:solidFill>
                <a:srgbClr val="002060"/>
              </a:solidFill>
              <a:latin typeface="Calibri" panose="020F0502020204030204" pitchFamily="34" charset="0"/>
            </a:endParaRPr>
          </a:p>
        </p:txBody>
      </p:sp>
      <p:graphicFrame>
        <p:nvGraphicFramePr>
          <p:cNvPr id="6" name="Table 8"/>
          <p:cNvGraphicFramePr>
            <a:graphicFrameLocks noGrp="1"/>
          </p:cNvGraphicFramePr>
          <p:nvPr>
            <p:extLst>
              <p:ext uri="{D42A27DB-BD31-4B8C-83A1-F6EECF244321}">
                <p14:modId xmlns:p14="http://schemas.microsoft.com/office/powerpoint/2010/main" val="2672863672"/>
              </p:ext>
            </p:extLst>
          </p:nvPr>
        </p:nvGraphicFramePr>
        <p:xfrm>
          <a:off x="251520" y="596404"/>
          <a:ext cx="2592288" cy="736092"/>
        </p:xfrm>
        <a:graphic>
          <a:graphicData uri="http://schemas.openxmlformats.org/drawingml/2006/table">
            <a:tbl>
              <a:tblPr firstRow="1" firstCol="1" bandRow="1">
                <a:tableStyleId>{5202B0CA-FC54-4496-8BCA-5EF66A818D29}</a:tableStyleId>
              </a:tblPr>
              <a:tblGrid>
                <a:gridCol w="1087823"/>
                <a:gridCol w="1504465"/>
              </a:tblGrid>
              <a:tr h="0">
                <a:tc>
                  <a:txBody>
                    <a:bodyPr/>
                    <a:lstStyle/>
                    <a:p>
                      <a:pPr algn="ctr">
                        <a:lnSpc>
                          <a:spcPct val="115000"/>
                        </a:lnSpc>
                        <a:spcAft>
                          <a:spcPts val="1000"/>
                        </a:spcAft>
                      </a:pPr>
                      <a:r>
                        <a:rPr lang="pl-PL" sz="1050" dirty="0" smtClean="0">
                          <a:effectLst/>
                          <a:latin typeface="+mn-lt"/>
                          <a:ea typeface="+mn-ea"/>
                          <a:cs typeface="+mn-cs"/>
                        </a:rPr>
                        <a:t>Frequency</a:t>
                      </a:r>
                      <a:r>
                        <a:rPr lang="nb-NO" sz="1050" dirty="0" smtClean="0">
                          <a:effectLst/>
                          <a:latin typeface="+mn-lt"/>
                          <a:ea typeface="+mn-ea"/>
                          <a:cs typeface="+mn-cs"/>
                        </a:rPr>
                        <a:t> (</a:t>
                      </a:r>
                      <a:r>
                        <a:rPr lang="nb-NO" sz="1050" dirty="0" err="1" smtClean="0">
                          <a:effectLst/>
                          <a:latin typeface="+mn-lt"/>
                          <a:ea typeface="+mn-ea"/>
                          <a:cs typeface="+mn-cs"/>
                        </a:rPr>
                        <a:t>Hz</a:t>
                      </a:r>
                      <a:r>
                        <a:rPr lang="nb-NO" sz="1050" dirty="0" smtClean="0">
                          <a:effectLst/>
                          <a:latin typeface="+mn-lt"/>
                          <a:ea typeface="+mn-ea"/>
                          <a:cs typeface="+mn-cs"/>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pl-PL" sz="1050" dirty="0" err="1" smtClean="0">
                          <a:effectLst/>
                        </a:rPr>
                        <a:t>Stress</a:t>
                      </a:r>
                      <a:r>
                        <a:rPr lang="pl-PL" sz="1050" dirty="0" smtClean="0">
                          <a:effectLst/>
                        </a:rPr>
                        <a:t> </a:t>
                      </a:r>
                      <a:r>
                        <a:rPr lang="pl-PL" sz="1050" dirty="0" err="1" smtClean="0">
                          <a:effectLst/>
                        </a:rPr>
                        <a:t>sensitivity</a:t>
                      </a:r>
                      <a:r>
                        <a:rPr lang="pl-PL" sz="1050" dirty="0" smtClean="0">
                          <a:effectLst/>
                        </a:rPr>
                        <a:t> (m/s/</a:t>
                      </a:r>
                      <a:r>
                        <a:rPr lang="pl-PL" sz="1050" dirty="0" err="1" smtClean="0">
                          <a:effectLst/>
                        </a:rPr>
                        <a:t>MPa</a:t>
                      </a:r>
                      <a:r>
                        <a:rPr lang="pl-PL" sz="1050" dirty="0" smtClean="0">
                          <a:effectLst/>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nb-NO" sz="1050" dirty="0" smtClean="0">
                          <a:effectLst/>
                        </a:rPr>
                        <a:t>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18.37</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500 k</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latin typeface="+mn-lt"/>
                          <a:ea typeface="+mn-ea"/>
                          <a:cs typeface="+mn-cs"/>
                        </a:rPr>
                        <a:t>14.30</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1035411" y="307266"/>
            <a:ext cx="992579" cy="369332"/>
          </a:xfrm>
          <a:prstGeom prst="rect">
            <a:avLst/>
          </a:prstGeom>
          <a:noFill/>
        </p:spPr>
        <p:txBody>
          <a:bodyPr wrap="none" rtlCol="0">
            <a:spAutoFit/>
          </a:bodyPr>
          <a:lstStyle/>
          <a:p>
            <a:r>
              <a:rPr lang="nb-NO" sz="1800" dirty="0" smtClean="0"/>
              <a:t>S</a:t>
            </a:r>
            <a:r>
              <a:rPr lang="nb-NO" sz="1800" baseline="-25000" dirty="0" smtClean="0"/>
              <a:t>W</a:t>
            </a:r>
            <a:r>
              <a:rPr lang="nb-NO" sz="1800" dirty="0" smtClean="0"/>
              <a:t>=0.10</a:t>
            </a:r>
            <a:endParaRPr lang="nb-NO" sz="1800" dirty="0"/>
          </a:p>
        </p:txBody>
      </p:sp>
      <p:graphicFrame>
        <p:nvGraphicFramePr>
          <p:cNvPr id="8" name="Table 8"/>
          <p:cNvGraphicFramePr>
            <a:graphicFrameLocks noGrp="1"/>
          </p:cNvGraphicFramePr>
          <p:nvPr>
            <p:extLst>
              <p:ext uri="{D42A27DB-BD31-4B8C-83A1-F6EECF244321}">
                <p14:modId xmlns:p14="http://schemas.microsoft.com/office/powerpoint/2010/main" val="2452514143"/>
              </p:ext>
            </p:extLst>
          </p:nvPr>
        </p:nvGraphicFramePr>
        <p:xfrm>
          <a:off x="242290" y="1563317"/>
          <a:ext cx="2601518" cy="736092"/>
        </p:xfrm>
        <a:graphic>
          <a:graphicData uri="http://schemas.openxmlformats.org/drawingml/2006/table">
            <a:tbl>
              <a:tblPr firstRow="1" firstCol="1" bandRow="1">
                <a:tableStyleId>{5202B0CA-FC54-4496-8BCA-5EF66A818D29}</a:tableStyleId>
              </a:tblPr>
              <a:tblGrid>
                <a:gridCol w="1091696"/>
                <a:gridCol w="1509822"/>
              </a:tblGrid>
              <a:tr h="0">
                <a:tc>
                  <a:txBody>
                    <a:bodyPr/>
                    <a:lstStyle/>
                    <a:p>
                      <a:pPr algn="ctr">
                        <a:lnSpc>
                          <a:spcPct val="115000"/>
                        </a:lnSpc>
                        <a:spcAft>
                          <a:spcPts val="1000"/>
                        </a:spcAft>
                      </a:pPr>
                      <a:r>
                        <a:rPr lang="pl-PL" sz="1050" dirty="0" smtClean="0">
                          <a:effectLst/>
                          <a:latin typeface="+mn-lt"/>
                          <a:ea typeface="+mn-ea"/>
                          <a:cs typeface="+mn-cs"/>
                        </a:rPr>
                        <a:t>Frequency</a:t>
                      </a:r>
                      <a:r>
                        <a:rPr lang="nb-NO" sz="1050" dirty="0" smtClean="0">
                          <a:effectLst/>
                          <a:latin typeface="+mn-lt"/>
                          <a:ea typeface="+mn-ea"/>
                          <a:cs typeface="+mn-cs"/>
                        </a:rPr>
                        <a:t> (</a:t>
                      </a:r>
                      <a:r>
                        <a:rPr lang="nb-NO" sz="1050" dirty="0" err="1" smtClean="0">
                          <a:effectLst/>
                          <a:latin typeface="+mn-lt"/>
                          <a:ea typeface="+mn-ea"/>
                          <a:cs typeface="+mn-cs"/>
                        </a:rPr>
                        <a:t>Hz</a:t>
                      </a:r>
                      <a:r>
                        <a:rPr lang="nb-NO" sz="1050" dirty="0" smtClean="0">
                          <a:effectLst/>
                          <a:latin typeface="+mn-lt"/>
                          <a:ea typeface="+mn-ea"/>
                          <a:cs typeface="+mn-cs"/>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pl-PL" sz="1050" dirty="0" err="1" smtClean="0">
                          <a:effectLst/>
                        </a:rPr>
                        <a:t>Stress</a:t>
                      </a:r>
                      <a:r>
                        <a:rPr lang="pl-PL" sz="1050" dirty="0" smtClean="0">
                          <a:effectLst/>
                        </a:rPr>
                        <a:t> </a:t>
                      </a:r>
                      <a:r>
                        <a:rPr lang="pl-PL" sz="1050" dirty="0" err="1" smtClean="0">
                          <a:effectLst/>
                        </a:rPr>
                        <a:t>sensitivity</a:t>
                      </a:r>
                      <a:r>
                        <a:rPr lang="pl-PL" sz="1050" dirty="0" smtClean="0">
                          <a:effectLst/>
                        </a:rPr>
                        <a:t> (m/s/</a:t>
                      </a:r>
                      <a:r>
                        <a:rPr lang="pl-PL" sz="1050" dirty="0" err="1" smtClean="0">
                          <a:effectLst/>
                        </a:rPr>
                        <a:t>MPa</a:t>
                      </a:r>
                      <a:r>
                        <a:rPr lang="pl-PL" sz="1050" dirty="0" smtClean="0">
                          <a:effectLst/>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nb-NO" sz="1050" dirty="0" smtClean="0">
                          <a:effectLst/>
                        </a:rPr>
                        <a:t>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14.76</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500 k</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latin typeface="+mn-lt"/>
                          <a:ea typeface="+mn-ea"/>
                          <a:cs typeface="+mn-cs"/>
                        </a:rPr>
                        <a:t>12.60</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1035411" y="1249032"/>
            <a:ext cx="992579" cy="369332"/>
          </a:xfrm>
          <a:prstGeom prst="rect">
            <a:avLst/>
          </a:prstGeom>
          <a:noFill/>
        </p:spPr>
        <p:txBody>
          <a:bodyPr wrap="none" rtlCol="0">
            <a:spAutoFit/>
          </a:bodyPr>
          <a:lstStyle/>
          <a:p>
            <a:r>
              <a:rPr lang="nb-NO" sz="1800" dirty="0" smtClean="0"/>
              <a:t>S</a:t>
            </a:r>
            <a:r>
              <a:rPr lang="nb-NO" sz="1800" baseline="-25000" dirty="0" smtClean="0"/>
              <a:t>W</a:t>
            </a:r>
            <a:r>
              <a:rPr lang="nb-NO" sz="1800" dirty="0" smtClean="0"/>
              <a:t>=0.23</a:t>
            </a:r>
            <a:endParaRPr lang="nb-NO" sz="1800" dirty="0"/>
          </a:p>
        </p:txBody>
      </p:sp>
      <p:graphicFrame>
        <p:nvGraphicFramePr>
          <p:cNvPr id="10" name="Table 8"/>
          <p:cNvGraphicFramePr>
            <a:graphicFrameLocks noGrp="1"/>
          </p:cNvGraphicFramePr>
          <p:nvPr>
            <p:extLst>
              <p:ext uri="{D42A27DB-BD31-4B8C-83A1-F6EECF244321}">
                <p14:modId xmlns:p14="http://schemas.microsoft.com/office/powerpoint/2010/main" val="3214202069"/>
              </p:ext>
            </p:extLst>
          </p:nvPr>
        </p:nvGraphicFramePr>
        <p:xfrm>
          <a:off x="220316" y="2516626"/>
          <a:ext cx="2624214" cy="736092"/>
        </p:xfrm>
        <a:graphic>
          <a:graphicData uri="http://schemas.openxmlformats.org/drawingml/2006/table">
            <a:tbl>
              <a:tblPr firstRow="1" firstCol="1" bandRow="1">
                <a:tableStyleId>{5202B0CA-FC54-4496-8BCA-5EF66A818D29}</a:tableStyleId>
              </a:tblPr>
              <a:tblGrid>
                <a:gridCol w="1101221"/>
                <a:gridCol w="1522993"/>
              </a:tblGrid>
              <a:tr h="0">
                <a:tc>
                  <a:txBody>
                    <a:bodyPr/>
                    <a:lstStyle/>
                    <a:p>
                      <a:pPr algn="ctr">
                        <a:lnSpc>
                          <a:spcPct val="115000"/>
                        </a:lnSpc>
                        <a:spcAft>
                          <a:spcPts val="1000"/>
                        </a:spcAft>
                      </a:pPr>
                      <a:r>
                        <a:rPr lang="pl-PL" sz="1050" dirty="0" smtClean="0">
                          <a:effectLst/>
                          <a:latin typeface="+mn-lt"/>
                          <a:ea typeface="+mn-ea"/>
                          <a:cs typeface="+mn-cs"/>
                        </a:rPr>
                        <a:t>Frequency</a:t>
                      </a:r>
                      <a:r>
                        <a:rPr lang="nb-NO" sz="1050" dirty="0" smtClean="0">
                          <a:effectLst/>
                          <a:latin typeface="+mn-lt"/>
                          <a:ea typeface="+mn-ea"/>
                          <a:cs typeface="+mn-cs"/>
                        </a:rPr>
                        <a:t> (</a:t>
                      </a:r>
                      <a:r>
                        <a:rPr lang="nb-NO" sz="1050" dirty="0" err="1" smtClean="0">
                          <a:effectLst/>
                          <a:latin typeface="+mn-lt"/>
                          <a:ea typeface="+mn-ea"/>
                          <a:cs typeface="+mn-cs"/>
                        </a:rPr>
                        <a:t>Hz</a:t>
                      </a:r>
                      <a:r>
                        <a:rPr lang="nb-NO" sz="1050" dirty="0" smtClean="0">
                          <a:effectLst/>
                          <a:latin typeface="+mn-lt"/>
                          <a:ea typeface="+mn-ea"/>
                          <a:cs typeface="+mn-cs"/>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pl-PL" sz="1050" dirty="0" err="1" smtClean="0">
                          <a:effectLst/>
                        </a:rPr>
                        <a:t>Stress</a:t>
                      </a:r>
                      <a:r>
                        <a:rPr lang="pl-PL" sz="1050" dirty="0" smtClean="0">
                          <a:effectLst/>
                        </a:rPr>
                        <a:t> </a:t>
                      </a:r>
                      <a:r>
                        <a:rPr lang="pl-PL" sz="1050" dirty="0" err="1" smtClean="0">
                          <a:effectLst/>
                        </a:rPr>
                        <a:t>sensitivity</a:t>
                      </a:r>
                      <a:r>
                        <a:rPr lang="pl-PL" sz="1050" dirty="0" smtClean="0">
                          <a:effectLst/>
                        </a:rPr>
                        <a:t> (m/s/</a:t>
                      </a:r>
                      <a:r>
                        <a:rPr lang="pl-PL" sz="1050" dirty="0" err="1" smtClean="0">
                          <a:effectLst/>
                        </a:rPr>
                        <a:t>MPa</a:t>
                      </a:r>
                      <a:r>
                        <a:rPr lang="pl-PL" sz="1050" dirty="0" smtClean="0">
                          <a:effectLst/>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nb-NO" sz="1050" dirty="0" smtClean="0">
                          <a:effectLst/>
                        </a:rPr>
                        <a:t>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15.28</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500 k</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14.95</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1036132" y="2190798"/>
            <a:ext cx="992579" cy="369332"/>
          </a:xfrm>
          <a:prstGeom prst="rect">
            <a:avLst/>
          </a:prstGeom>
          <a:noFill/>
        </p:spPr>
        <p:txBody>
          <a:bodyPr wrap="none" rtlCol="0">
            <a:spAutoFit/>
          </a:bodyPr>
          <a:lstStyle/>
          <a:p>
            <a:r>
              <a:rPr lang="nb-NO" sz="1800" dirty="0" smtClean="0"/>
              <a:t>S</a:t>
            </a:r>
            <a:r>
              <a:rPr lang="nb-NO" sz="1800" baseline="-25000" dirty="0" smtClean="0"/>
              <a:t>W</a:t>
            </a:r>
            <a:r>
              <a:rPr lang="nb-NO" sz="1800" dirty="0" smtClean="0"/>
              <a:t>=0.48</a:t>
            </a:r>
            <a:endParaRPr lang="nb-NO" sz="1800" dirty="0"/>
          </a:p>
        </p:txBody>
      </p:sp>
      <p:graphicFrame>
        <p:nvGraphicFramePr>
          <p:cNvPr id="12" name="Table 8"/>
          <p:cNvGraphicFramePr>
            <a:graphicFrameLocks noGrp="1"/>
          </p:cNvGraphicFramePr>
          <p:nvPr>
            <p:extLst>
              <p:ext uri="{D42A27DB-BD31-4B8C-83A1-F6EECF244321}">
                <p14:modId xmlns:p14="http://schemas.microsoft.com/office/powerpoint/2010/main" val="1545538115"/>
              </p:ext>
            </p:extLst>
          </p:nvPr>
        </p:nvGraphicFramePr>
        <p:xfrm>
          <a:off x="219594" y="3488421"/>
          <a:ext cx="2624214" cy="736092"/>
        </p:xfrm>
        <a:graphic>
          <a:graphicData uri="http://schemas.openxmlformats.org/drawingml/2006/table">
            <a:tbl>
              <a:tblPr firstRow="1" firstCol="1" bandRow="1">
                <a:tableStyleId>{5202B0CA-FC54-4496-8BCA-5EF66A818D29}</a:tableStyleId>
              </a:tblPr>
              <a:tblGrid>
                <a:gridCol w="1101221"/>
                <a:gridCol w="1522993"/>
              </a:tblGrid>
              <a:tr h="0">
                <a:tc>
                  <a:txBody>
                    <a:bodyPr/>
                    <a:lstStyle/>
                    <a:p>
                      <a:pPr algn="ctr">
                        <a:lnSpc>
                          <a:spcPct val="115000"/>
                        </a:lnSpc>
                        <a:spcAft>
                          <a:spcPts val="1000"/>
                        </a:spcAft>
                      </a:pPr>
                      <a:r>
                        <a:rPr lang="pl-PL" sz="1050" dirty="0" smtClean="0">
                          <a:effectLst/>
                          <a:latin typeface="+mn-lt"/>
                          <a:ea typeface="+mn-ea"/>
                          <a:cs typeface="+mn-cs"/>
                        </a:rPr>
                        <a:t>Frequency</a:t>
                      </a:r>
                      <a:r>
                        <a:rPr lang="nb-NO" sz="1050" dirty="0" smtClean="0">
                          <a:effectLst/>
                          <a:latin typeface="+mn-lt"/>
                          <a:ea typeface="+mn-ea"/>
                          <a:cs typeface="+mn-cs"/>
                        </a:rPr>
                        <a:t> (</a:t>
                      </a:r>
                      <a:r>
                        <a:rPr lang="nb-NO" sz="1050" dirty="0" err="1" smtClean="0">
                          <a:effectLst/>
                          <a:latin typeface="+mn-lt"/>
                          <a:ea typeface="+mn-ea"/>
                          <a:cs typeface="+mn-cs"/>
                        </a:rPr>
                        <a:t>Hz</a:t>
                      </a:r>
                      <a:r>
                        <a:rPr lang="nb-NO" sz="1050" dirty="0" smtClean="0">
                          <a:effectLst/>
                          <a:latin typeface="+mn-lt"/>
                          <a:ea typeface="+mn-ea"/>
                          <a:cs typeface="+mn-cs"/>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pl-PL" sz="1050" dirty="0" err="1" smtClean="0">
                          <a:effectLst/>
                        </a:rPr>
                        <a:t>Stress</a:t>
                      </a:r>
                      <a:r>
                        <a:rPr lang="pl-PL" sz="1050" dirty="0" smtClean="0">
                          <a:effectLst/>
                        </a:rPr>
                        <a:t> </a:t>
                      </a:r>
                      <a:r>
                        <a:rPr lang="pl-PL" sz="1050" dirty="0" err="1" smtClean="0">
                          <a:effectLst/>
                        </a:rPr>
                        <a:t>sensitivity</a:t>
                      </a:r>
                      <a:r>
                        <a:rPr lang="pl-PL" sz="1050" dirty="0" smtClean="0">
                          <a:effectLst/>
                        </a:rPr>
                        <a:t> (m/s/</a:t>
                      </a:r>
                      <a:r>
                        <a:rPr lang="pl-PL" sz="1050" dirty="0" err="1" smtClean="0">
                          <a:effectLst/>
                        </a:rPr>
                        <a:t>MPa</a:t>
                      </a:r>
                      <a:r>
                        <a:rPr lang="pl-PL" sz="1050" dirty="0" smtClean="0">
                          <a:effectLst/>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nb-NO" sz="1050" dirty="0" smtClean="0">
                          <a:effectLst/>
                        </a:rPr>
                        <a:t>1</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rPr>
                        <a:t>7.95</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GB" sz="1050" dirty="0" smtClean="0">
                          <a:effectLst/>
                        </a:rPr>
                        <a:t>500 k</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050" dirty="0" smtClean="0">
                          <a:effectLst/>
                          <a:latin typeface="+mn-lt"/>
                          <a:ea typeface="+mn-ea"/>
                          <a:cs typeface="+mn-cs"/>
                        </a:rPr>
                        <a:t>12.48</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TextBox 12"/>
          <p:cNvSpPr txBox="1"/>
          <p:nvPr/>
        </p:nvSpPr>
        <p:spPr>
          <a:xfrm>
            <a:off x="1035410" y="3162593"/>
            <a:ext cx="992579" cy="369332"/>
          </a:xfrm>
          <a:prstGeom prst="rect">
            <a:avLst/>
          </a:prstGeom>
          <a:noFill/>
        </p:spPr>
        <p:txBody>
          <a:bodyPr wrap="none" rtlCol="0">
            <a:spAutoFit/>
          </a:bodyPr>
          <a:lstStyle/>
          <a:p>
            <a:r>
              <a:rPr lang="nb-NO" sz="1800" dirty="0" smtClean="0"/>
              <a:t>S</a:t>
            </a:r>
            <a:r>
              <a:rPr lang="nb-NO" sz="1800" baseline="-25000" dirty="0" smtClean="0"/>
              <a:t>W</a:t>
            </a:r>
            <a:r>
              <a:rPr lang="nb-NO" sz="1800" dirty="0" smtClean="0"/>
              <a:t>=0.70</a:t>
            </a:r>
            <a:endParaRPr lang="nb-NO" sz="1800" dirty="0"/>
          </a:p>
        </p:txBody>
      </p:sp>
      <p:sp>
        <p:nvSpPr>
          <p:cNvPr id="14" name="TextBox 5"/>
          <p:cNvSpPr txBox="1"/>
          <p:nvPr/>
        </p:nvSpPr>
        <p:spPr>
          <a:xfrm>
            <a:off x="219594" y="4538241"/>
            <a:ext cx="8628992" cy="1477328"/>
          </a:xfrm>
          <a:prstGeom prst="rect">
            <a:avLst/>
          </a:prstGeom>
          <a:solidFill>
            <a:schemeClr val="bg1">
              <a:lumMod val="75000"/>
            </a:schemeClr>
          </a:solidFill>
          <a:effectLst>
            <a:softEdge rad="63500"/>
          </a:effectLst>
        </p:spPr>
        <p:txBody>
          <a:bodyPr wrap="square" rtlCol="0">
            <a:spAutoFit/>
          </a:bodyPr>
          <a:lstStyle/>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Stress sensitivity →  different for seismic and ultrasonic </a:t>
            </a:r>
            <a:r>
              <a:rPr lang="en-US" sz="1800" b="1" dirty="0">
                <a:solidFill>
                  <a:srgbClr val="002060"/>
                </a:solidFill>
                <a:latin typeface="Calibri" panose="020F0502020204030204" pitchFamily="34" charset="0"/>
              </a:rPr>
              <a:t>and saturation </a:t>
            </a:r>
            <a:r>
              <a:rPr lang="en-US" sz="1800" b="1" dirty="0" smtClean="0">
                <a:solidFill>
                  <a:srgbClr val="002060"/>
                </a:solidFill>
                <a:latin typeface="Calibri" panose="020F0502020204030204" pitchFamily="34" charset="0"/>
              </a:rPr>
              <a:t>dependent</a:t>
            </a:r>
          </a:p>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Dispersion </a:t>
            </a:r>
            <a:r>
              <a:rPr lang="en-US" sz="1800" b="1" dirty="0">
                <a:solidFill>
                  <a:srgbClr val="002060"/>
                </a:solidFill>
                <a:latin typeface="Calibri" panose="020F0502020204030204" pitchFamily="34" charset="0"/>
              </a:rPr>
              <a:t>→   ̴ </a:t>
            </a:r>
            <a:r>
              <a:rPr lang="en-US" sz="1800" b="1" dirty="0" smtClean="0">
                <a:solidFill>
                  <a:srgbClr val="002060"/>
                </a:solidFill>
                <a:latin typeface="Calibri" panose="020F0502020204030204" pitchFamily="34" charset="0"/>
              </a:rPr>
              <a:t>10% </a:t>
            </a:r>
            <a:r>
              <a:rPr lang="en-US" sz="1800" b="1" dirty="0">
                <a:solidFill>
                  <a:srgbClr val="002060"/>
                </a:solidFill>
                <a:latin typeface="Calibri" panose="020F0502020204030204" pitchFamily="34" charset="0"/>
              </a:rPr>
              <a:t>in </a:t>
            </a:r>
            <a:r>
              <a:rPr lang="en-US" sz="1800" b="1" dirty="0" smtClean="0">
                <a:solidFill>
                  <a:srgbClr val="002060"/>
                </a:solidFill>
                <a:latin typeface="Calibri" panose="020F0502020204030204" pitchFamily="34" charset="0"/>
              </a:rPr>
              <a:t>V</a:t>
            </a:r>
            <a:r>
              <a:rPr lang="en-US" sz="1800" b="1" baseline="-25000" dirty="0" smtClean="0">
                <a:solidFill>
                  <a:srgbClr val="002060"/>
                </a:solidFill>
                <a:latin typeface="Calibri" panose="020F0502020204030204" pitchFamily="34" charset="0"/>
              </a:rPr>
              <a:t>PV</a:t>
            </a:r>
            <a:r>
              <a:rPr lang="en-US" sz="1800" b="1" dirty="0" smtClean="0">
                <a:solidFill>
                  <a:srgbClr val="002060"/>
                </a:solidFill>
                <a:latin typeface="Calibri" panose="020F0502020204030204" pitchFamily="34" charset="0"/>
              </a:rPr>
              <a:t> between 1 Hz and 500 kHz (S</a:t>
            </a:r>
            <a:r>
              <a:rPr lang="en-US" sz="1800" b="1" baseline="-25000" dirty="0" smtClean="0">
                <a:solidFill>
                  <a:srgbClr val="002060"/>
                </a:solidFill>
                <a:latin typeface="Calibri" panose="020F0502020204030204" pitchFamily="34" charset="0"/>
              </a:rPr>
              <a:t>W</a:t>
            </a:r>
            <a:r>
              <a:rPr lang="en-US" sz="1800" b="1" dirty="0" smtClean="0">
                <a:solidFill>
                  <a:srgbClr val="002060"/>
                </a:solidFill>
                <a:latin typeface="Calibri" panose="020F0502020204030204" pitchFamily="34" charset="0"/>
              </a:rPr>
              <a:t>=0.12) and saturation dependent</a:t>
            </a:r>
          </a:p>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Dispersion decreases with increasing stress (</a:t>
            </a:r>
            <a:r>
              <a:rPr lang="en-US" sz="1800" b="1" dirty="0">
                <a:solidFill>
                  <a:srgbClr val="002060"/>
                </a:solidFill>
                <a:latin typeface="Calibri" panose="020F0502020204030204" pitchFamily="34" charset="0"/>
              </a:rPr>
              <a:t>beside </a:t>
            </a:r>
            <a:r>
              <a:rPr lang="en-US" sz="1800" b="1" dirty="0" smtClean="0">
                <a:solidFill>
                  <a:srgbClr val="002060"/>
                </a:solidFill>
                <a:latin typeface="Calibri" panose="020F0502020204030204" pitchFamily="34" charset="0"/>
              </a:rPr>
              <a:t>S</a:t>
            </a:r>
            <a:r>
              <a:rPr lang="en-US" sz="1800" b="1" baseline="-25000" dirty="0" smtClean="0">
                <a:solidFill>
                  <a:srgbClr val="002060"/>
                </a:solidFill>
                <a:latin typeface="Calibri" panose="020F0502020204030204" pitchFamily="34" charset="0"/>
              </a:rPr>
              <a:t>W</a:t>
            </a:r>
            <a:r>
              <a:rPr lang="en-US" sz="1800" b="1" dirty="0" smtClean="0">
                <a:solidFill>
                  <a:srgbClr val="002060"/>
                </a:solidFill>
                <a:latin typeface="Calibri" panose="020F0502020204030204" pitchFamily="34" charset="0"/>
              </a:rPr>
              <a:t>=0.72) </a:t>
            </a:r>
          </a:p>
          <a:p>
            <a:pPr marL="285750" indent="-285750">
              <a:buFont typeface="Wingdings" panose="05000000000000000000" pitchFamily="2" charset="2"/>
              <a:buChar char="Ø"/>
            </a:pPr>
            <a:r>
              <a:rPr lang="en-US" sz="1800" b="1" dirty="0" smtClean="0">
                <a:solidFill>
                  <a:srgbClr val="002060"/>
                </a:solidFill>
                <a:latin typeface="Calibri" panose="020F0502020204030204" pitchFamily="34" charset="0"/>
              </a:rPr>
              <a:t>Effects of </a:t>
            </a:r>
            <a:r>
              <a:rPr lang="en-US" sz="1800" b="1" dirty="0">
                <a:solidFill>
                  <a:srgbClr val="002060"/>
                </a:solidFill>
                <a:latin typeface="Calibri" panose="020F0502020204030204" pitchFamily="34" charset="0"/>
              </a:rPr>
              <a:t>saturation increase </a:t>
            </a:r>
            <a:r>
              <a:rPr lang="en-US" sz="1800" b="1" dirty="0" smtClean="0">
                <a:solidFill>
                  <a:srgbClr val="002060"/>
                </a:solidFill>
                <a:latin typeface="Calibri" panose="020F0502020204030204" pitchFamily="34" charset="0"/>
              </a:rPr>
              <a:t>→ stress sensitivity decreases, dispersion increases </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77390" y="538582"/>
            <a:ext cx="6166609" cy="3898530"/>
          </a:xfrm>
          <a:prstGeom prst="rect">
            <a:avLst/>
          </a:prstGeom>
        </p:spPr>
      </p:pic>
      <p:sp>
        <p:nvSpPr>
          <p:cNvPr id="15" name="TextBox 14"/>
          <p:cNvSpPr txBox="1"/>
          <p:nvPr/>
        </p:nvSpPr>
        <p:spPr>
          <a:xfrm>
            <a:off x="4211960" y="415471"/>
            <a:ext cx="889987" cy="246221"/>
          </a:xfrm>
          <a:prstGeom prst="rect">
            <a:avLst/>
          </a:prstGeom>
          <a:solidFill>
            <a:schemeClr val="bg1"/>
          </a:solidFill>
        </p:spPr>
        <p:txBody>
          <a:bodyPr wrap="none" rtlCol="0">
            <a:spAutoFit/>
          </a:bodyPr>
          <a:lstStyle/>
          <a:p>
            <a:r>
              <a:rPr lang="nb-NO" sz="1000" dirty="0" smtClean="0"/>
              <a:t>Pierre </a:t>
            </a:r>
            <a:r>
              <a:rPr lang="nb-NO" sz="1000" dirty="0" err="1" smtClean="0"/>
              <a:t>S</a:t>
            </a:r>
            <a:r>
              <a:rPr lang="nb-NO" sz="1000" baseline="-25000" dirty="0" err="1" smtClean="0"/>
              <a:t>w</a:t>
            </a:r>
            <a:r>
              <a:rPr lang="nb-NO" sz="1000" dirty="0" smtClean="0"/>
              <a:t>=0.1</a:t>
            </a:r>
            <a:endParaRPr lang="nb-NO" sz="1000" dirty="0"/>
          </a:p>
        </p:txBody>
      </p:sp>
      <p:sp>
        <p:nvSpPr>
          <p:cNvPr id="16" name="TextBox 15"/>
          <p:cNvSpPr txBox="1"/>
          <p:nvPr/>
        </p:nvSpPr>
        <p:spPr>
          <a:xfrm>
            <a:off x="7336557" y="454968"/>
            <a:ext cx="954107" cy="246221"/>
          </a:xfrm>
          <a:prstGeom prst="rect">
            <a:avLst/>
          </a:prstGeom>
          <a:solidFill>
            <a:schemeClr val="bg1"/>
          </a:solidFill>
        </p:spPr>
        <p:txBody>
          <a:bodyPr wrap="none" rtlCol="0">
            <a:spAutoFit/>
          </a:bodyPr>
          <a:lstStyle/>
          <a:p>
            <a:r>
              <a:rPr lang="nb-NO" sz="1000" dirty="0" smtClean="0"/>
              <a:t>Pierre </a:t>
            </a:r>
            <a:r>
              <a:rPr lang="nb-NO" sz="1000" dirty="0" err="1" smtClean="0"/>
              <a:t>S</a:t>
            </a:r>
            <a:r>
              <a:rPr lang="nb-NO" sz="1000" baseline="-25000" dirty="0" err="1" smtClean="0"/>
              <a:t>w</a:t>
            </a:r>
            <a:r>
              <a:rPr lang="nb-NO" sz="1000" dirty="0" smtClean="0"/>
              <a:t>=0.23</a:t>
            </a:r>
            <a:endParaRPr lang="nb-NO" sz="1000" dirty="0"/>
          </a:p>
        </p:txBody>
      </p:sp>
      <p:sp>
        <p:nvSpPr>
          <p:cNvPr id="17" name="TextBox 16"/>
          <p:cNvSpPr txBox="1"/>
          <p:nvPr/>
        </p:nvSpPr>
        <p:spPr>
          <a:xfrm>
            <a:off x="4147840" y="2447579"/>
            <a:ext cx="954107" cy="246221"/>
          </a:xfrm>
          <a:prstGeom prst="rect">
            <a:avLst/>
          </a:prstGeom>
          <a:solidFill>
            <a:schemeClr val="bg1"/>
          </a:solidFill>
        </p:spPr>
        <p:txBody>
          <a:bodyPr wrap="none" rtlCol="0">
            <a:spAutoFit/>
          </a:bodyPr>
          <a:lstStyle/>
          <a:p>
            <a:r>
              <a:rPr lang="nb-NO" sz="1000" dirty="0" smtClean="0"/>
              <a:t>Pierre </a:t>
            </a:r>
            <a:r>
              <a:rPr lang="nb-NO" sz="1000" dirty="0" err="1" smtClean="0"/>
              <a:t>S</a:t>
            </a:r>
            <a:r>
              <a:rPr lang="nb-NO" sz="1000" baseline="-25000" dirty="0" err="1" smtClean="0"/>
              <a:t>w</a:t>
            </a:r>
            <a:r>
              <a:rPr lang="nb-NO" sz="1000" dirty="0" smtClean="0"/>
              <a:t>=0.48</a:t>
            </a:r>
            <a:endParaRPr lang="nb-NO" sz="1000" dirty="0"/>
          </a:p>
        </p:txBody>
      </p:sp>
      <p:sp>
        <p:nvSpPr>
          <p:cNvPr id="18" name="TextBox 17"/>
          <p:cNvSpPr txBox="1"/>
          <p:nvPr/>
        </p:nvSpPr>
        <p:spPr>
          <a:xfrm>
            <a:off x="7309735" y="2464771"/>
            <a:ext cx="954107" cy="246221"/>
          </a:xfrm>
          <a:prstGeom prst="rect">
            <a:avLst/>
          </a:prstGeom>
          <a:solidFill>
            <a:schemeClr val="bg1"/>
          </a:solidFill>
        </p:spPr>
        <p:txBody>
          <a:bodyPr wrap="none" rtlCol="0">
            <a:spAutoFit/>
          </a:bodyPr>
          <a:lstStyle/>
          <a:p>
            <a:r>
              <a:rPr lang="nb-NO" sz="1000" dirty="0" smtClean="0"/>
              <a:t>Pierre </a:t>
            </a:r>
            <a:r>
              <a:rPr lang="nb-NO" sz="1000" dirty="0" err="1" smtClean="0"/>
              <a:t>S</a:t>
            </a:r>
            <a:r>
              <a:rPr lang="nb-NO" sz="1000" baseline="-25000" dirty="0" err="1" smtClean="0"/>
              <a:t>w</a:t>
            </a:r>
            <a:r>
              <a:rPr lang="nb-NO" sz="1000" dirty="0" smtClean="0"/>
              <a:t>=0.70</a:t>
            </a:r>
            <a:endParaRPr lang="nb-NO" sz="1000" dirty="0"/>
          </a:p>
        </p:txBody>
      </p:sp>
    </p:spTree>
    <p:extLst>
      <p:ext uri="{BB962C8B-B14F-4D97-AF65-F5344CB8AC3E}">
        <p14:creationId xmlns:p14="http://schemas.microsoft.com/office/powerpoint/2010/main" val="218423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638" y="452840"/>
            <a:ext cx="4320000" cy="5400000"/>
          </a:xfrm>
          <a:prstGeom prst="rect">
            <a:avLst/>
          </a:prstGeom>
        </p:spPr>
      </p:pic>
      <p:sp>
        <p:nvSpPr>
          <p:cNvPr id="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rgbClr val="002060"/>
                </a:solidFill>
                <a:latin typeface="Calibri" panose="020F0502020204030204" pitchFamily="34" charset="0"/>
              </a:rPr>
              <a:t>Saturation dependence </a:t>
            </a:r>
            <a:r>
              <a:rPr lang="en-US" b="1" dirty="0">
                <a:solidFill>
                  <a:srgbClr val="002060"/>
                </a:solidFill>
                <a:latin typeface="Calibri" panose="020F0502020204030204" pitchFamily="34" charset="0"/>
              </a:rPr>
              <a:t>– E</a:t>
            </a:r>
            <a:r>
              <a:rPr lang="en-US" b="1" baseline="-25000" dirty="0">
                <a:solidFill>
                  <a:srgbClr val="002060"/>
                </a:solidFill>
                <a:latin typeface="Calibri" panose="020F0502020204030204" pitchFamily="34" charset="0"/>
              </a:rPr>
              <a:t>V</a:t>
            </a:r>
            <a:r>
              <a:rPr lang="en-US" b="1" dirty="0">
                <a:solidFill>
                  <a:srgbClr val="002060"/>
                </a:solidFill>
                <a:latin typeface="Calibri" panose="020F0502020204030204" pitchFamily="34" charset="0"/>
              </a:rPr>
              <a:t>,</a:t>
            </a:r>
            <a:r>
              <a:rPr lang="el-GR" b="1" dirty="0">
                <a:solidFill>
                  <a:srgbClr val="002060"/>
                </a:solidFill>
                <a:latin typeface="Calibri" panose="020F0502020204030204" pitchFamily="34" charset="0"/>
              </a:rPr>
              <a:t>ν</a:t>
            </a:r>
            <a:r>
              <a:rPr lang="nb-NO" b="1" baseline="-25000" dirty="0">
                <a:solidFill>
                  <a:srgbClr val="002060"/>
                </a:solidFill>
                <a:latin typeface="Calibri" panose="020F0502020204030204" pitchFamily="34" charset="0"/>
              </a:rPr>
              <a:t>VH</a:t>
            </a:r>
            <a:r>
              <a:rPr lang="en-US" b="1" dirty="0">
                <a:solidFill>
                  <a:srgbClr val="002060"/>
                </a:solidFill>
                <a:latin typeface="Calibri" panose="020F0502020204030204" pitchFamily="34" charset="0"/>
              </a:rPr>
              <a:t> </a:t>
            </a:r>
          </a:p>
        </p:txBody>
      </p:sp>
      <p:sp>
        <p:nvSpPr>
          <p:cNvPr id="6" name="Rectangle 5"/>
          <p:cNvSpPr/>
          <p:nvPr/>
        </p:nvSpPr>
        <p:spPr>
          <a:xfrm>
            <a:off x="4763951" y="332656"/>
            <a:ext cx="4129337" cy="3200876"/>
          </a:xfrm>
          <a:prstGeom prst="rect">
            <a:avLst/>
          </a:prstGeom>
        </p:spPr>
        <p:txBody>
          <a:bodyPr wrap="square">
            <a:spAutoFit/>
          </a:bodyPr>
          <a:lstStyle/>
          <a:p>
            <a:pPr>
              <a:spcAft>
                <a:spcPts val="1200"/>
              </a:spcAft>
            </a:pPr>
            <a:r>
              <a:rPr lang="en-US" sz="1800" dirty="0">
                <a:solidFill>
                  <a:srgbClr val="002060"/>
                </a:solidFill>
                <a:latin typeface="Calibri" panose="020F0502020204030204" pitchFamily="34" charset="0"/>
              </a:rPr>
              <a:t>Increase in RH (water saturation) results in:</a:t>
            </a:r>
          </a:p>
          <a:p>
            <a:pPr marL="285750" indent="-285750">
              <a:spcAft>
                <a:spcPts val="1200"/>
              </a:spcAft>
              <a:buFont typeface="Wingdings" panose="05000000000000000000" pitchFamily="2" charset="2"/>
              <a:buChar char="Ø"/>
            </a:pPr>
            <a:r>
              <a:rPr lang="en-US" sz="1800" dirty="0">
                <a:solidFill>
                  <a:srgbClr val="002060"/>
                </a:solidFill>
                <a:latin typeface="Calibri" panose="020F0502020204030204" pitchFamily="34" charset="0"/>
              </a:rPr>
              <a:t>Gradual decrease in Young's modulus </a:t>
            </a:r>
            <a:r>
              <a:rPr lang="en-US" sz="1800" dirty="0" smtClean="0">
                <a:solidFill>
                  <a:srgbClr val="002060"/>
                </a:solidFill>
                <a:latin typeface="Calibri" panose="020F0502020204030204" pitchFamily="34" charset="0"/>
              </a:rPr>
              <a:t>at </a:t>
            </a:r>
            <a:r>
              <a:rPr lang="en-US" sz="1800" dirty="0">
                <a:solidFill>
                  <a:srgbClr val="002060"/>
                </a:solidFill>
                <a:latin typeface="Calibri" panose="020F0502020204030204" pitchFamily="34" charset="0"/>
              </a:rPr>
              <a:t>seismic </a:t>
            </a:r>
            <a:r>
              <a:rPr lang="en-US" sz="1800" dirty="0" smtClean="0">
                <a:solidFill>
                  <a:srgbClr val="002060"/>
                </a:solidFill>
                <a:latin typeface="Calibri" panose="020F0502020204030204" pitchFamily="34" charset="0"/>
              </a:rPr>
              <a:t>frequencies  +</a:t>
            </a:r>
          </a:p>
          <a:p>
            <a:pPr marL="285750" indent="-285750">
              <a:spcAft>
                <a:spcPts val="1200"/>
              </a:spcAft>
              <a:buFont typeface="Wingdings" panose="05000000000000000000" pitchFamily="2" charset="2"/>
              <a:buChar char="Ø"/>
            </a:pPr>
            <a:r>
              <a:rPr lang="en-US" sz="1800" dirty="0" smtClean="0">
                <a:solidFill>
                  <a:srgbClr val="002060"/>
                </a:solidFill>
                <a:latin typeface="Calibri" panose="020F0502020204030204" pitchFamily="34" charset="0"/>
              </a:rPr>
              <a:t>Increase </a:t>
            </a:r>
            <a:r>
              <a:rPr lang="en-US" sz="1800" dirty="0">
                <a:solidFill>
                  <a:srgbClr val="002060"/>
                </a:solidFill>
                <a:latin typeface="Calibri" panose="020F0502020204030204" pitchFamily="34" charset="0"/>
              </a:rPr>
              <a:t>of Young's-modulus dispersion </a:t>
            </a:r>
            <a:r>
              <a:rPr lang="en-US" sz="1800" b="1" dirty="0">
                <a:solidFill>
                  <a:srgbClr val="002060"/>
                </a:solidFill>
                <a:latin typeface="Calibri" panose="020F0502020204030204" pitchFamily="34" charset="0"/>
              </a:rPr>
              <a:t>→</a:t>
            </a:r>
            <a:endParaRPr lang="en-US" sz="1800" dirty="0" smtClean="0">
              <a:solidFill>
                <a:srgbClr val="002060"/>
              </a:solidFill>
              <a:latin typeface="Calibri" panose="020F0502020204030204" pitchFamily="34" charset="0"/>
            </a:endParaRPr>
          </a:p>
          <a:p>
            <a:pPr marL="285750" indent="-285750">
              <a:spcAft>
                <a:spcPts val="1200"/>
              </a:spcAft>
              <a:buFont typeface="Wingdings" panose="05000000000000000000" pitchFamily="2" charset="2"/>
              <a:buChar char="Ø"/>
            </a:pPr>
            <a:r>
              <a:rPr lang="en-US" sz="1800" dirty="0">
                <a:solidFill>
                  <a:srgbClr val="002060"/>
                </a:solidFill>
                <a:latin typeface="Calibri" panose="020F0502020204030204" pitchFamily="34" charset="0"/>
              </a:rPr>
              <a:t>Complex behavior of Young's </a:t>
            </a:r>
            <a:r>
              <a:rPr lang="en-US" sz="1800" dirty="0" smtClean="0">
                <a:solidFill>
                  <a:srgbClr val="002060"/>
                </a:solidFill>
                <a:latin typeface="Calibri" panose="020F0502020204030204" pitchFamily="34" charset="0"/>
              </a:rPr>
              <a:t>modulus at ultrasonic frequencies</a:t>
            </a:r>
            <a:endParaRPr lang="en-US" sz="1800" dirty="0">
              <a:solidFill>
                <a:srgbClr val="002060"/>
              </a:solidFill>
              <a:latin typeface="Calibri" panose="020F0502020204030204" pitchFamily="34" charset="0"/>
            </a:endParaRPr>
          </a:p>
          <a:p>
            <a:pPr marL="285750" indent="-285750">
              <a:spcAft>
                <a:spcPts val="1200"/>
              </a:spcAft>
              <a:buFont typeface="Wingdings" panose="05000000000000000000" pitchFamily="2" charset="2"/>
              <a:buChar char="Ø"/>
            </a:pPr>
            <a:endParaRPr lang="en-US" sz="1800" dirty="0">
              <a:solidFill>
                <a:srgbClr val="002060"/>
              </a:solidFill>
              <a:latin typeface="Calibri" panose="020F0502020204030204" pitchFamily="34" charset="0"/>
            </a:endParaRPr>
          </a:p>
        </p:txBody>
      </p:sp>
      <p:graphicFrame>
        <p:nvGraphicFramePr>
          <p:cNvPr id="8" name="Table 8"/>
          <p:cNvGraphicFramePr>
            <a:graphicFrameLocks noGrp="1"/>
          </p:cNvGraphicFramePr>
          <p:nvPr>
            <p:extLst>
              <p:ext uri="{D42A27DB-BD31-4B8C-83A1-F6EECF244321}">
                <p14:modId xmlns:p14="http://schemas.microsoft.com/office/powerpoint/2010/main" val="2634381774"/>
              </p:ext>
            </p:extLst>
          </p:nvPr>
        </p:nvGraphicFramePr>
        <p:xfrm>
          <a:off x="4673993" y="3531766"/>
          <a:ext cx="3888432" cy="1226820"/>
        </p:xfrm>
        <a:graphic>
          <a:graphicData uri="http://schemas.openxmlformats.org/drawingml/2006/table">
            <a:tbl>
              <a:tblPr firstRow="1" firstCol="1" bandRow="1">
                <a:tableStyleId>{5202B0CA-FC54-4496-8BCA-5EF66A818D29}</a:tableStyleId>
              </a:tblPr>
              <a:tblGrid>
                <a:gridCol w="1149402"/>
                <a:gridCol w="1149402"/>
                <a:gridCol w="1589628"/>
              </a:tblGrid>
              <a:tr h="0">
                <a:tc>
                  <a:txBody>
                    <a:bodyPr/>
                    <a:lstStyle/>
                    <a:p>
                      <a:pPr algn="ctr">
                        <a:lnSpc>
                          <a:spcPct val="115000"/>
                        </a:lnSpc>
                        <a:spcAft>
                          <a:spcPts val="1000"/>
                        </a:spcAft>
                      </a:pPr>
                      <a:r>
                        <a:rPr lang="en-US" sz="1400" b="1" noProof="0" dirty="0" smtClean="0">
                          <a:effectLst/>
                          <a:latin typeface="Calibri" panose="020F0502020204030204" pitchFamily="34" charset="0"/>
                          <a:ea typeface="Calibri" panose="020F0502020204030204" pitchFamily="34" charset="0"/>
                          <a:cs typeface="Times New Roman" panose="02020603050405020304" pitchFamily="18" charset="0"/>
                        </a:rPr>
                        <a:t>Saturation</a:t>
                      </a:r>
                      <a:endParaRPr lang="en-US"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b="1" noProof="0" dirty="0" smtClean="0">
                          <a:effectLst/>
                          <a:latin typeface="+mn-lt"/>
                          <a:ea typeface="+mn-ea"/>
                          <a:cs typeface="+mn-cs"/>
                        </a:rPr>
                        <a:t>Seismic frequencies</a:t>
                      </a:r>
                      <a:endParaRPr lang="en-US"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b="1" noProof="0" dirty="0" smtClean="0">
                          <a:effectLst/>
                        </a:rPr>
                        <a:t>Ultrasonic frequencies</a:t>
                      </a:r>
                      <a:endParaRPr lang="en-US" sz="14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US" sz="1400" b="0" noProof="0" dirty="0" smtClean="0">
                          <a:effectLst/>
                          <a:latin typeface="Calibri" panose="020F0502020204030204" pitchFamily="34" charset="0"/>
                          <a:ea typeface="Calibri" panose="020F0502020204030204" pitchFamily="34" charset="0"/>
                          <a:cs typeface="Times New Roman" panose="02020603050405020304" pitchFamily="18" charset="0"/>
                        </a:rPr>
                        <a:t>&lt;0.3</a:t>
                      </a: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US" sz="1400" b="0" noProof="0" dirty="0" smtClean="0">
                          <a:effectLst/>
                          <a:latin typeface="Calibri" panose="020F0502020204030204" pitchFamily="34" charset="0"/>
                          <a:ea typeface="Calibri" panose="020F0502020204030204" pitchFamily="34" charset="0"/>
                          <a:cs typeface="Times New Roman" panose="02020603050405020304" pitchFamily="18" charset="0"/>
                        </a:rPr>
                        <a:t>0.3-0.7</a:t>
                      </a: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1000"/>
                        </a:spcAft>
                      </a:pPr>
                      <a:r>
                        <a:rPr lang="en-US" sz="1400" b="0" noProof="0" dirty="0" smtClean="0">
                          <a:effectLst/>
                          <a:latin typeface="Calibri" panose="020F0502020204030204" pitchFamily="34" charset="0"/>
                          <a:ea typeface="Calibri" panose="020F0502020204030204" pitchFamily="34" charset="0"/>
                          <a:cs typeface="Times New Roman" panose="02020603050405020304" pitchFamily="18" charset="0"/>
                        </a:rPr>
                        <a:t>&gt;0.7</a:t>
                      </a: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14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9" name="Straight Arrow Connector 8"/>
          <p:cNvCxnSpPr/>
          <p:nvPr/>
        </p:nvCxnSpPr>
        <p:spPr bwMode="auto">
          <a:xfrm>
            <a:off x="6194400" y="4051281"/>
            <a:ext cx="288032"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7603112" y="4065262"/>
            <a:ext cx="288032"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6194401" y="4230129"/>
            <a:ext cx="279793" cy="237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6194400" y="4505033"/>
            <a:ext cx="279793" cy="237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7611351" y="4269035"/>
            <a:ext cx="279793" cy="237741"/>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7603112" y="4566533"/>
            <a:ext cx="288032"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a:xfrm>
            <a:off x="4532488" y="4802531"/>
            <a:ext cx="4572000" cy="646331"/>
          </a:xfrm>
          <a:prstGeom prst="rect">
            <a:avLst/>
          </a:prstGeom>
        </p:spPr>
        <p:txBody>
          <a:bodyPr>
            <a:spAutoFit/>
          </a:bodyPr>
          <a:lstStyle/>
          <a:p>
            <a:r>
              <a:rPr lang="en-US" sz="1800" dirty="0">
                <a:solidFill>
                  <a:srgbClr val="002060"/>
                </a:solidFill>
                <a:latin typeface="Calibri" panose="020F0502020204030204" pitchFamily="34" charset="0"/>
              </a:rPr>
              <a:t>velocity dispersion strongly increases between </a:t>
            </a:r>
            <a:r>
              <a:rPr lang="en-US" sz="1800" dirty="0" err="1">
                <a:solidFill>
                  <a:srgbClr val="002060"/>
                </a:solidFill>
                <a:latin typeface="Calibri" panose="020F0502020204030204" pitchFamily="34" charset="0"/>
              </a:rPr>
              <a:t>S</a:t>
            </a:r>
            <a:r>
              <a:rPr lang="en-US" sz="1800" baseline="-25000" dirty="0" err="1">
                <a:solidFill>
                  <a:srgbClr val="002060"/>
                </a:solidFill>
                <a:latin typeface="Calibri" panose="020F0502020204030204" pitchFamily="34" charset="0"/>
              </a:rPr>
              <a:t>w</a:t>
            </a:r>
            <a:r>
              <a:rPr lang="en-US" sz="1800" dirty="0">
                <a:solidFill>
                  <a:srgbClr val="002060"/>
                </a:solidFill>
                <a:latin typeface="Calibri" panose="020F0502020204030204" pitchFamily="34" charset="0"/>
              </a:rPr>
              <a:t> </a:t>
            </a:r>
            <a:r>
              <a:rPr lang="en-US" sz="1800" dirty="0">
                <a:solidFill>
                  <a:srgbClr val="002060"/>
                </a:solidFill>
                <a:latin typeface="Calibri" panose="020F0502020204030204" pitchFamily="34" charset="0"/>
                <a:sym typeface="Symbol" panose="05050102010706020507" pitchFamily="18" charset="2"/>
              </a:rPr>
              <a:t>&gt; 0.3 and </a:t>
            </a:r>
            <a:r>
              <a:rPr lang="en-US" sz="1800" dirty="0" err="1">
                <a:solidFill>
                  <a:srgbClr val="002060"/>
                </a:solidFill>
                <a:latin typeface="Calibri" panose="020F0502020204030204" pitchFamily="34" charset="0"/>
              </a:rPr>
              <a:t>S</a:t>
            </a:r>
            <a:r>
              <a:rPr lang="en-US" sz="1800" baseline="-25000" dirty="0" err="1">
                <a:solidFill>
                  <a:srgbClr val="002060"/>
                </a:solidFill>
                <a:latin typeface="Calibri" panose="020F0502020204030204" pitchFamily="34" charset="0"/>
              </a:rPr>
              <a:t>w</a:t>
            </a:r>
            <a:r>
              <a:rPr lang="en-US" sz="1800" dirty="0">
                <a:solidFill>
                  <a:srgbClr val="002060"/>
                </a:solidFill>
                <a:latin typeface="Calibri" panose="020F0502020204030204" pitchFamily="34" charset="0"/>
              </a:rPr>
              <a:t> </a:t>
            </a:r>
            <a:r>
              <a:rPr lang="en-US" sz="1800" dirty="0">
                <a:solidFill>
                  <a:srgbClr val="002060"/>
                </a:solidFill>
                <a:latin typeface="Calibri" panose="020F0502020204030204" pitchFamily="34" charset="0"/>
                <a:sym typeface="Symbol" panose="05050102010706020507" pitchFamily="18" charset="2"/>
              </a:rPr>
              <a:t>&lt;</a:t>
            </a:r>
            <a:r>
              <a:rPr lang="en-US" sz="1800" dirty="0" smtClean="0">
                <a:solidFill>
                  <a:srgbClr val="002060"/>
                </a:solidFill>
                <a:latin typeface="Calibri" panose="020F0502020204030204" pitchFamily="34" charset="0"/>
                <a:sym typeface="Symbol" panose="05050102010706020507" pitchFamily="18" charset="2"/>
              </a:rPr>
              <a:t> 0.7</a:t>
            </a:r>
            <a:endParaRPr lang="nb-NO"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67" y="3152370"/>
            <a:ext cx="4314825" cy="270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0261" y="422751"/>
            <a:ext cx="212916" cy="356762"/>
          </a:xfrm>
          <a:prstGeom prst="rect">
            <a:avLst/>
          </a:prstGeom>
          <a:solidFill>
            <a:schemeClr val="bg1"/>
          </a:solidFill>
        </p:spPr>
        <p:txBody>
          <a:bodyPr wrap="square" rtlCol="0">
            <a:spAutoFit/>
          </a:bodyPr>
          <a:lstStyle/>
          <a:p>
            <a:endParaRPr lang="nb-NO" dirty="0"/>
          </a:p>
        </p:txBody>
      </p:sp>
      <p:sp>
        <p:nvSpPr>
          <p:cNvPr id="16" name="TextBox 15"/>
          <p:cNvSpPr txBox="1"/>
          <p:nvPr/>
        </p:nvSpPr>
        <p:spPr>
          <a:xfrm>
            <a:off x="119508" y="3122453"/>
            <a:ext cx="212916" cy="356762"/>
          </a:xfrm>
          <a:prstGeom prst="rect">
            <a:avLst/>
          </a:prstGeom>
          <a:solidFill>
            <a:schemeClr val="bg1"/>
          </a:solidFill>
        </p:spPr>
        <p:txBody>
          <a:bodyPr wrap="square" rtlCol="0">
            <a:spAutoFit/>
          </a:bodyPr>
          <a:lstStyle/>
          <a:p>
            <a:endParaRPr lang="nb-NO" dirty="0"/>
          </a:p>
        </p:txBody>
      </p:sp>
      <p:grpSp>
        <p:nvGrpSpPr>
          <p:cNvPr id="4" name="Group 3"/>
          <p:cNvGrpSpPr/>
          <p:nvPr/>
        </p:nvGrpSpPr>
        <p:grpSpPr>
          <a:xfrm>
            <a:off x="4603922" y="425908"/>
            <a:ext cx="4352886" cy="5426932"/>
            <a:chOff x="4603922" y="425908"/>
            <a:chExt cx="4352886" cy="5426932"/>
          </a:xfrm>
        </p:grpSpPr>
        <p:pic>
          <p:nvPicPr>
            <p:cNvPr id="7" name="Picture 6"/>
            <p:cNvPicPr/>
            <p:nvPr/>
          </p:nvPicPr>
          <p:blipFill>
            <a:blip r:embed="rId4" cstate="email">
              <a:extLst>
                <a:ext uri="{28A0092B-C50C-407E-A947-70E740481C1C}">
                  <a14:useLocalDpi xmlns:a14="http://schemas.microsoft.com/office/drawing/2010/main" val="0"/>
                </a:ext>
              </a:extLst>
            </a:blip>
            <a:stretch>
              <a:fillRect/>
            </a:stretch>
          </p:blipFill>
          <p:spPr>
            <a:xfrm>
              <a:off x="4615518" y="425908"/>
              <a:ext cx="4341290" cy="5426932"/>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983" y="3122453"/>
              <a:ext cx="4314825" cy="273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603922" y="452383"/>
              <a:ext cx="212916" cy="356762"/>
            </a:xfrm>
            <a:prstGeom prst="rect">
              <a:avLst/>
            </a:prstGeom>
            <a:solidFill>
              <a:schemeClr val="bg1"/>
            </a:solidFill>
          </p:spPr>
          <p:txBody>
            <a:bodyPr wrap="square" rtlCol="0">
              <a:spAutoFit/>
            </a:bodyPr>
            <a:lstStyle/>
            <a:p>
              <a:endParaRPr lang="nb-NO" dirty="0"/>
            </a:p>
          </p:txBody>
        </p:sp>
        <p:sp>
          <p:nvSpPr>
            <p:cNvPr id="19" name="TextBox 18"/>
            <p:cNvSpPr txBox="1"/>
            <p:nvPr/>
          </p:nvSpPr>
          <p:spPr>
            <a:xfrm>
              <a:off x="4641983" y="3122453"/>
              <a:ext cx="212916" cy="356762"/>
            </a:xfrm>
            <a:prstGeom prst="rect">
              <a:avLst/>
            </a:prstGeom>
            <a:solidFill>
              <a:schemeClr val="bg1"/>
            </a:solidFill>
          </p:spPr>
          <p:txBody>
            <a:bodyPr wrap="square" rtlCol="0">
              <a:spAutoFit/>
            </a:bodyPr>
            <a:lstStyle/>
            <a:p>
              <a:endParaRPr lang="nb-NO" dirty="0"/>
            </a:p>
          </p:txBody>
        </p:sp>
      </p:grpSp>
    </p:spTree>
    <p:extLst>
      <p:ext uri="{BB962C8B-B14F-4D97-AF65-F5344CB8AC3E}">
        <p14:creationId xmlns:p14="http://schemas.microsoft.com/office/powerpoint/2010/main" val="26049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7464" y="-99392"/>
            <a:ext cx="8856984" cy="554360"/>
          </a:xfrm>
          <a:prstGeom prst="rect">
            <a:avLst/>
          </a:prstGeom>
        </p:spPr>
        <p:txBody>
          <a:bodyPr>
            <a:noAutofit/>
          </a:bodyPr>
          <a:lstStyle>
            <a:lvl1pPr algn="l" defTabSz="914400" rtl="0" eaLnBrk="1" latinLnBrk="0" hangingPunct="1">
              <a:spcBef>
                <a:spcPct val="0"/>
              </a:spcBef>
              <a:buNone/>
              <a:defRPr sz="2800"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200"/>
              </a:spcAft>
            </a:pPr>
            <a:r>
              <a:rPr lang="en-US" sz="2600" b="1" dirty="0">
                <a:solidFill>
                  <a:srgbClr val="002060"/>
                </a:solidFill>
                <a:latin typeface="Calibri" panose="020F0502020204030204" pitchFamily="34" charset="0"/>
              </a:rPr>
              <a:t>What is causing the observed softening </a:t>
            </a:r>
            <a:r>
              <a:rPr lang="en-US" sz="2600" b="1" dirty="0" smtClean="0">
                <a:solidFill>
                  <a:srgbClr val="002060"/>
                </a:solidFill>
                <a:latin typeface="Calibri" panose="020F0502020204030204" pitchFamily="34" charset="0"/>
              </a:rPr>
              <a:t>and dispersion effects</a:t>
            </a:r>
            <a:r>
              <a:rPr lang="en-US" sz="2600" b="1" dirty="0">
                <a:solidFill>
                  <a:srgbClr val="002060"/>
                </a:solidFill>
                <a:latin typeface="Calibri" panose="020F0502020204030204" pitchFamily="34" charset="0"/>
              </a:rPr>
              <a:t>?</a:t>
            </a:r>
          </a:p>
        </p:txBody>
      </p:sp>
      <p:sp>
        <p:nvSpPr>
          <p:cNvPr id="2" name="TextBox 1"/>
          <p:cNvSpPr txBox="1"/>
          <p:nvPr/>
        </p:nvSpPr>
        <p:spPr>
          <a:xfrm>
            <a:off x="1207561" y="1162854"/>
            <a:ext cx="6806094" cy="707886"/>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Relative </a:t>
            </a:r>
            <a:r>
              <a:rPr lang="en-US" sz="2000" dirty="0">
                <a:solidFill>
                  <a:srgbClr val="002060"/>
                </a:solidFill>
                <a:latin typeface="Calibri" panose="020F0502020204030204" pitchFamily="34" charset="0"/>
              </a:rPr>
              <a:t>humidity (RH) is </a:t>
            </a:r>
            <a:r>
              <a:rPr lang="en-US" sz="2000" dirty="0" smtClean="0">
                <a:solidFill>
                  <a:srgbClr val="002060"/>
                </a:solidFill>
                <a:latin typeface="Calibri" panose="020F0502020204030204" pitchFamily="34" charset="0"/>
              </a:rPr>
              <a:t>directly </a:t>
            </a:r>
            <a:r>
              <a:rPr lang="en-US" sz="2000" dirty="0">
                <a:solidFill>
                  <a:srgbClr val="002060"/>
                </a:solidFill>
                <a:latin typeface="Calibri" panose="020F0502020204030204" pitchFamily="34" charset="0"/>
              </a:rPr>
              <a:t>related to the total suction </a:t>
            </a:r>
            <a:r>
              <a:rPr lang="en-US" sz="2000" dirty="0" err="1" smtClean="0">
                <a:solidFill>
                  <a:srgbClr val="002060"/>
                </a:solidFill>
                <a:latin typeface="Calibri" panose="020F0502020204030204" pitchFamily="34" charset="0"/>
              </a:rPr>
              <a:t>s</a:t>
            </a:r>
            <a:r>
              <a:rPr lang="en-US" sz="2000" baseline="-25000" dirty="0" err="1" smtClean="0">
                <a:solidFill>
                  <a:srgbClr val="002060"/>
                </a:solidFill>
                <a:latin typeface="Calibri" panose="020F0502020204030204" pitchFamily="34" charset="0"/>
              </a:rPr>
              <a:t>t</a:t>
            </a:r>
            <a:r>
              <a:rPr lang="en-US" sz="2000" dirty="0" err="1" smtClean="0">
                <a:solidFill>
                  <a:srgbClr val="002060"/>
                </a:solidFill>
                <a:latin typeface="Calibri" panose="020F0502020204030204" pitchFamily="34" charset="0"/>
              </a:rPr>
              <a:t>.</a:t>
            </a:r>
            <a:endParaRPr lang="en-US" sz="2000" dirty="0">
              <a:solidFill>
                <a:srgbClr val="002060"/>
              </a:solidFill>
              <a:latin typeface="Calibri" panose="020F0502020204030204" pitchFamily="34" charset="0"/>
            </a:endParaRPr>
          </a:p>
          <a:p>
            <a:endParaRPr lang="en-US" sz="2000" dirty="0" smtClean="0">
              <a:solidFill>
                <a:srgbClr val="002060"/>
              </a:solidFill>
              <a:latin typeface="Calibri" panose="020F0502020204030204" pitchFamily="34" charset="0"/>
            </a:endParaRPr>
          </a:p>
        </p:txBody>
      </p:sp>
      <p:sp>
        <p:nvSpPr>
          <p:cNvPr id="30" name="TextBox 29"/>
          <p:cNvSpPr txBox="1"/>
          <p:nvPr/>
        </p:nvSpPr>
        <p:spPr>
          <a:xfrm>
            <a:off x="55993" y="454968"/>
            <a:ext cx="9246570" cy="707886"/>
          </a:xfrm>
          <a:prstGeom prst="rect">
            <a:avLst/>
          </a:prstGeom>
          <a:noFill/>
        </p:spPr>
        <p:txBody>
          <a:bodyPr wrap="none" rtlCol="0">
            <a:spAutoFit/>
          </a:bodyPr>
          <a:lstStyle/>
          <a:p>
            <a:pPr marL="342900" indent="-342900">
              <a:buFont typeface="Wingdings" panose="05000000000000000000" pitchFamily="2" charset="2"/>
              <a:buChar char="Ø"/>
            </a:pPr>
            <a:r>
              <a:rPr lang="en-US" sz="2000" dirty="0">
                <a:solidFill>
                  <a:srgbClr val="002060"/>
                </a:solidFill>
                <a:latin typeface="Calibri" panose="020F0502020204030204" pitchFamily="34" charset="0"/>
              </a:rPr>
              <a:t>In sedimentary rocks, the pore fluid and physicochemical interactions have a strong </a:t>
            </a:r>
            <a:endParaRPr lang="en-US" sz="2000" dirty="0" smtClean="0">
              <a:solidFill>
                <a:srgbClr val="002060"/>
              </a:solidFill>
              <a:latin typeface="Calibri" panose="020F0502020204030204" pitchFamily="34" charset="0"/>
            </a:endParaRPr>
          </a:p>
          <a:p>
            <a:r>
              <a:rPr lang="en-US" sz="2000" dirty="0" smtClean="0">
                <a:solidFill>
                  <a:srgbClr val="002060"/>
                </a:solidFill>
                <a:latin typeface="Calibri" panose="020F0502020204030204" pitchFamily="34" charset="0"/>
              </a:rPr>
              <a:t>impact </a:t>
            </a:r>
            <a:r>
              <a:rPr lang="en-US" sz="2000" dirty="0">
                <a:solidFill>
                  <a:srgbClr val="002060"/>
                </a:solidFill>
                <a:latin typeface="Calibri" panose="020F0502020204030204" pitchFamily="34" charset="0"/>
              </a:rPr>
              <a:t>on the </a:t>
            </a:r>
            <a:r>
              <a:rPr lang="en-US" sz="2000" dirty="0" err="1">
                <a:solidFill>
                  <a:srgbClr val="002060"/>
                </a:solidFill>
                <a:latin typeface="Calibri" panose="020F0502020204030204" pitchFamily="34" charset="0"/>
              </a:rPr>
              <a:t>petrophysical</a:t>
            </a:r>
            <a:r>
              <a:rPr lang="en-US" sz="2000" dirty="0">
                <a:solidFill>
                  <a:srgbClr val="002060"/>
                </a:solidFill>
                <a:latin typeface="Calibri" panose="020F0502020204030204" pitchFamily="34" charset="0"/>
              </a:rPr>
              <a:t> rock </a:t>
            </a:r>
            <a:r>
              <a:rPr lang="en-US" sz="2000" dirty="0" smtClean="0">
                <a:solidFill>
                  <a:srgbClr val="002060"/>
                </a:solidFill>
                <a:latin typeface="Calibri" panose="020F0502020204030204" pitchFamily="34" charset="0"/>
              </a:rPr>
              <a:t>properties.</a:t>
            </a:r>
            <a:endParaRPr lang="en-US" sz="2000" dirty="0">
              <a:solidFill>
                <a:srgbClr val="00206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059832" y="1911916"/>
                <a:ext cx="2187202" cy="662554"/>
              </a:xfrm>
              <a:prstGeom prst="rect">
                <a:avLst/>
              </a:prstGeom>
            </p:spPr>
            <p:txBody>
              <a:bodyPr wrap="none">
                <a:spAutoFit/>
              </a:bodyPr>
              <a:lstStyle/>
              <a:p>
                <a14:m>
                  <m:oMath xmlns:m="http://schemas.openxmlformats.org/officeDocument/2006/math">
                    <m:sSub>
                      <m:sSubPr>
                        <m:ctrlPr>
                          <a:rPr lang="nb-NO" i="1" smtClean="0">
                            <a:latin typeface="Cambria Math" panose="02040503050406030204" pitchFamily="18" charset="0"/>
                          </a:rPr>
                        </m:ctrlPr>
                      </m:sSubPr>
                      <m:e>
                        <m:r>
                          <a:rPr lang="nb-NO" i="1">
                            <a:latin typeface="Cambria Math" panose="02040503050406030204" pitchFamily="18" charset="0"/>
                          </a:rPr>
                          <m:t>𝑠</m:t>
                        </m:r>
                      </m:e>
                      <m:sub>
                        <m:r>
                          <a:rPr lang="nb-NO" i="1">
                            <a:latin typeface="Cambria Math" panose="02040503050406030204" pitchFamily="18" charset="0"/>
                          </a:rPr>
                          <m:t>𝑡</m:t>
                        </m:r>
                      </m:sub>
                    </m:sSub>
                    <m:r>
                      <a:rPr lang="nb-NO">
                        <a:latin typeface="Cambria Math" panose="02040503050406030204" pitchFamily="18" charset="0"/>
                      </a:rPr>
                      <m:t>=</m:t>
                    </m:r>
                    <m:f>
                      <m:fPr>
                        <m:ctrlPr>
                          <a:rPr lang="nb-NO" i="1">
                            <a:latin typeface="Cambria Math" panose="02040503050406030204" pitchFamily="18" charset="0"/>
                          </a:rPr>
                        </m:ctrlPr>
                      </m:fPr>
                      <m:num>
                        <m:r>
                          <a:rPr lang="nb-NO" i="1">
                            <a:latin typeface="Cambria Math" panose="02040503050406030204" pitchFamily="18" charset="0"/>
                          </a:rPr>
                          <m:t>𝑅𝑇</m:t>
                        </m:r>
                      </m:num>
                      <m:den>
                        <m:sSub>
                          <m:sSubPr>
                            <m:ctrlPr>
                              <a:rPr lang="nb-NO" i="1">
                                <a:latin typeface="Cambria Math" panose="02040503050406030204" pitchFamily="18" charset="0"/>
                              </a:rPr>
                            </m:ctrlPr>
                          </m:sSubPr>
                          <m:e>
                            <m:r>
                              <a:rPr lang="nb-NO" i="1">
                                <a:latin typeface="Cambria Math" panose="02040503050406030204" pitchFamily="18" charset="0"/>
                              </a:rPr>
                              <m:t>𝑉</m:t>
                            </m:r>
                          </m:e>
                          <m:sub>
                            <m:r>
                              <a:rPr lang="nb-NO" i="1">
                                <a:latin typeface="Cambria Math" panose="02040503050406030204" pitchFamily="18" charset="0"/>
                              </a:rPr>
                              <m:t>𝑚</m:t>
                            </m:r>
                          </m:sub>
                        </m:sSub>
                      </m:den>
                    </m:f>
                    <m:r>
                      <m:rPr>
                        <m:sty m:val="p"/>
                      </m:rPr>
                      <a:rPr lang="nb-NO" b="0" i="0" smtClean="0">
                        <a:latin typeface="Cambria Math" panose="02040503050406030204" pitchFamily="18" charset="0"/>
                      </a:rPr>
                      <m:t>ln</m:t>
                    </m:r>
                    <m:r>
                      <a:rPr lang="nb-NO" b="0" i="0" smtClean="0">
                        <a:latin typeface="Cambria Math" panose="02040503050406030204" pitchFamily="18" charset="0"/>
                      </a:rPr>
                      <m:t>(</m:t>
                    </m:r>
                    <m:r>
                      <a:rPr lang="nb-NO" i="1">
                        <a:latin typeface="Cambria Math" panose="02040503050406030204" pitchFamily="18" charset="0"/>
                      </a:rPr>
                      <m:t>𝑅𝐻</m:t>
                    </m:r>
                  </m:oMath>
                </a14:m>
                <a:r>
                  <a:rPr lang="nb-NO" dirty="0" smtClean="0"/>
                  <a:t>) </a:t>
                </a:r>
                <a:endParaRPr lang="nb-NO" dirty="0"/>
              </a:p>
            </p:txBody>
          </p:sp>
        </mc:Choice>
        <mc:Fallback xmlns="">
          <p:sp>
            <p:nvSpPr>
              <p:cNvPr id="10" name="Rectangle 9"/>
              <p:cNvSpPr>
                <a:spLocks noRot="1" noChangeAspect="1" noMove="1" noResize="1" noEditPoints="1" noAdjustHandles="1" noChangeArrowheads="1" noChangeShapeType="1" noTextEdit="1"/>
              </p:cNvSpPr>
              <p:nvPr/>
            </p:nvSpPr>
            <p:spPr>
              <a:xfrm>
                <a:off x="3059832" y="1911916"/>
                <a:ext cx="2187202" cy="662554"/>
              </a:xfrm>
              <a:prstGeom prst="rect">
                <a:avLst/>
              </a:prstGeom>
              <a:blipFill rotWithShape="0">
                <a:blip r:embed="rId2"/>
                <a:stretch>
                  <a:fillRect r="-3064" b="-1852"/>
                </a:stretch>
              </a:blipFill>
            </p:spPr>
            <p:txBody>
              <a:bodyPr/>
              <a:lstStyle/>
              <a:p>
                <a:r>
                  <a:rPr lang="nb-NO">
                    <a:noFill/>
                  </a:rPr>
                  <a:t> </a:t>
                </a:r>
              </a:p>
            </p:txBody>
          </p:sp>
        </mc:Fallback>
      </mc:AlternateContent>
      <p:cxnSp>
        <p:nvCxnSpPr>
          <p:cNvPr id="20" name="Straight Arrow Connector 19"/>
          <p:cNvCxnSpPr/>
          <p:nvPr/>
        </p:nvCxnSpPr>
        <p:spPr bwMode="auto">
          <a:xfrm>
            <a:off x="3707904" y="1870740"/>
            <a:ext cx="144016" cy="11810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2429158" y="1591756"/>
            <a:ext cx="1350754"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gas </a:t>
            </a:r>
            <a:r>
              <a:rPr lang="en-US" sz="1800" dirty="0" smtClean="0">
                <a:solidFill>
                  <a:srgbClr val="002060"/>
                </a:solidFill>
                <a:latin typeface="Calibri" panose="020F0502020204030204" pitchFamily="34" charset="0"/>
              </a:rPr>
              <a:t>constant</a:t>
            </a:r>
            <a:endParaRPr lang="en-US" sz="1800" dirty="0">
              <a:solidFill>
                <a:srgbClr val="002060"/>
              </a:solidFill>
              <a:latin typeface="Calibri" panose="020F0502020204030204" pitchFamily="34" charset="0"/>
            </a:endParaRPr>
          </a:p>
        </p:txBody>
      </p:sp>
      <p:cxnSp>
        <p:nvCxnSpPr>
          <p:cNvPr id="33" name="Straight Arrow Connector 32"/>
          <p:cNvCxnSpPr/>
          <p:nvPr/>
        </p:nvCxnSpPr>
        <p:spPr bwMode="auto">
          <a:xfrm flipH="1">
            <a:off x="4067944" y="1811690"/>
            <a:ext cx="85489" cy="15927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4003901" y="1506506"/>
            <a:ext cx="1371337" cy="369332"/>
          </a:xfrm>
          <a:prstGeom prst="rect">
            <a:avLst/>
          </a:prstGeom>
          <a:noFill/>
        </p:spPr>
        <p:txBody>
          <a:bodyPr wrap="none" rtlCol="0">
            <a:spAutoFit/>
          </a:bodyPr>
          <a:lstStyle/>
          <a:p>
            <a:r>
              <a:rPr lang="en-US" sz="1800" dirty="0" smtClean="0">
                <a:solidFill>
                  <a:srgbClr val="002060"/>
                </a:solidFill>
                <a:latin typeface="Calibri" panose="020F0502020204030204" pitchFamily="34" charset="0"/>
              </a:rPr>
              <a:t>temperature</a:t>
            </a:r>
            <a:endParaRPr lang="en-US" sz="1800" dirty="0">
              <a:solidFill>
                <a:srgbClr val="002060"/>
              </a:solidFill>
              <a:latin typeface="Calibri" panose="020F0502020204030204" pitchFamily="34" charset="0"/>
            </a:endParaRPr>
          </a:p>
        </p:txBody>
      </p:sp>
      <p:cxnSp>
        <p:nvCxnSpPr>
          <p:cNvPr id="36" name="Straight Arrow Connector 35"/>
          <p:cNvCxnSpPr/>
          <p:nvPr/>
        </p:nvCxnSpPr>
        <p:spPr bwMode="auto">
          <a:xfrm flipV="1">
            <a:off x="3563888" y="2492896"/>
            <a:ext cx="216024" cy="8157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2986231" y="2520648"/>
            <a:ext cx="1538691" cy="369332"/>
          </a:xfrm>
          <a:prstGeom prst="rect">
            <a:avLst/>
          </a:prstGeom>
          <a:noFill/>
        </p:spPr>
        <p:txBody>
          <a:bodyPr wrap="none" rtlCol="0">
            <a:spAutoFit/>
          </a:bodyPr>
          <a:lstStyle/>
          <a:p>
            <a:r>
              <a:rPr lang="en-US" sz="1800" dirty="0">
                <a:solidFill>
                  <a:srgbClr val="002060"/>
                </a:solidFill>
                <a:latin typeface="Calibri" panose="020F0502020204030204" pitchFamily="34" charset="0"/>
              </a:rPr>
              <a:t>molar volume </a:t>
            </a:r>
          </a:p>
        </p:txBody>
      </p:sp>
      <p:sp>
        <p:nvSpPr>
          <p:cNvPr id="38" name="TextBox 37"/>
          <p:cNvSpPr txBox="1"/>
          <p:nvPr/>
        </p:nvSpPr>
        <p:spPr>
          <a:xfrm>
            <a:off x="254458" y="2900389"/>
            <a:ext cx="9042668" cy="1015663"/>
          </a:xfrm>
          <a:prstGeom prst="rect">
            <a:avLst/>
          </a:prstGeom>
          <a:noFill/>
        </p:spPr>
        <p:txBody>
          <a:bodyPr wrap="none" rtlCol="0">
            <a:spAutoFit/>
          </a:bodyPr>
          <a:lstStyle/>
          <a:p>
            <a:r>
              <a:rPr lang="en-US" sz="2000" dirty="0">
                <a:solidFill>
                  <a:srgbClr val="002060"/>
                </a:solidFill>
                <a:latin typeface="Calibri" panose="020F0502020204030204" pitchFamily="34" charset="0"/>
              </a:rPr>
              <a:t>The total suction consists of two components, matric suction (solid phase) and </a:t>
            </a:r>
            <a:r>
              <a:rPr lang="en-US" sz="2000" dirty="0" smtClean="0">
                <a:solidFill>
                  <a:srgbClr val="002060"/>
                </a:solidFill>
                <a:latin typeface="Calibri" panose="020F0502020204030204" pitchFamily="34" charset="0"/>
              </a:rPr>
              <a:t>solute</a:t>
            </a:r>
          </a:p>
          <a:p>
            <a:r>
              <a:rPr lang="en-US" sz="2000" dirty="0" smtClean="0">
                <a:solidFill>
                  <a:srgbClr val="002060"/>
                </a:solidFill>
                <a:latin typeface="Calibri" panose="020F0502020204030204" pitchFamily="34" charset="0"/>
              </a:rPr>
              <a:t>suction (solute concentration </a:t>
            </a:r>
            <a:r>
              <a:rPr lang="en-US" sz="2000" dirty="0">
                <a:solidFill>
                  <a:srgbClr val="002060"/>
                </a:solidFill>
                <a:latin typeface="Calibri" panose="020F0502020204030204" pitchFamily="34" charset="0"/>
              </a:rPr>
              <a:t>in the pore fluid).</a:t>
            </a:r>
          </a:p>
          <a:p>
            <a:endParaRPr lang="en-US" sz="2000" dirty="0" smtClean="0">
              <a:solidFill>
                <a:srgbClr val="002060"/>
              </a:solidFill>
              <a:latin typeface="Calibri" panose="020F0502020204030204" pitchFamily="34" charset="0"/>
            </a:endParaRPr>
          </a:p>
        </p:txBody>
      </p:sp>
      <p:sp>
        <p:nvSpPr>
          <p:cNvPr id="39" name="TextBox 38"/>
          <p:cNvSpPr txBox="1"/>
          <p:nvPr/>
        </p:nvSpPr>
        <p:spPr>
          <a:xfrm>
            <a:off x="2099530" y="3496649"/>
            <a:ext cx="4220130" cy="707886"/>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Mechanisms generating matric suction</a:t>
            </a:r>
            <a:endParaRPr lang="en-US" sz="2000" dirty="0">
              <a:solidFill>
                <a:srgbClr val="002060"/>
              </a:solidFill>
              <a:latin typeface="Calibri" panose="020F0502020204030204" pitchFamily="34" charset="0"/>
            </a:endParaRPr>
          </a:p>
          <a:p>
            <a:endParaRPr lang="en-US" sz="2000" dirty="0" smtClean="0">
              <a:solidFill>
                <a:srgbClr val="002060"/>
              </a:solidFill>
              <a:latin typeface="Calibri" panose="020F0502020204030204" pitchFamily="34" charset="0"/>
            </a:endParaRPr>
          </a:p>
        </p:txBody>
      </p:sp>
      <p:sp>
        <p:nvSpPr>
          <p:cNvPr id="41" name="TextBox 40"/>
          <p:cNvSpPr txBox="1"/>
          <p:nvPr/>
        </p:nvSpPr>
        <p:spPr>
          <a:xfrm>
            <a:off x="2267452" y="4004480"/>
            <a:ext cx="1086836" cy="400110"/>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Capillary</a:t>
            </a:r>
          </a:p>
        </p:txBody>
      </p:sp>
      <p:sp>
        <p:nvSpPr>
          <p:cNvPr id="42" name="TextBox 41"/>
          <p:cNvSpPr txBox="1"/>
          <p:nvPr/>
        </p:nvSpPr>
        <p:spPr>
          <a:xfrm>
            <a:off x="3491022" y="4004480"/>
            <a:ext cx="1050288" cy="707886"/>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Osmotic</a:t>
            </a:r>
          </a:p>
          <a:p>
            <a:endParaRPr lang="en-US" sz="2000" dirty="0" smtClean="0">
              <a:solidFill>
                <a:srgbClr val="002060"/>
              </a:solidFill>
              <a:latin typeface="Calibri" panose="020F0502020204030204" pitchFamily="34" charset="0"/>
            </a:endParaRPr>
          </a:p>
        </p:txBody>
      </p:sp>
      <p:sp>
        <p:nvSpPr>
          <p:cNvPr id="43" name="TextBox 42"/>
          <p:cNvSpPr txBox="1"/>
          <p:nvPr/>
        </p:nvSpPr>
        <p:spPr>
          <a:xfrm>
            <a:off x="5076056" y="4004480"/>
            <a:ext cx="1531638" cy="1015663"/>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Electrostatic</a:t>
            </a:r>
          </a:p>
          <a:p>
            <a:r>
              <a:rPr lang="en-US" sz="2000" dirty="0">
                <a:solidFill>
                  <a:srgbClr val="002060"/>
                </a:solidFill>
                <a:latin typeface="Calibri" panose="020F0502020204030204" pitchFamily="34" charset="0"/>
              </a:rPr>
              <a:t>(</a:t>
            </a:r>
            <a:r>
              <a:rPr lang="en-US" sz="2000" dirty="0" smtClean="0">
                <a:solidFill>
                  <a:srgbClr val="002060"/>
                </a:solidFill>
                <a:latin typeface="Calibri" panose="020F0502020204030204" pitchFamily="34" charset="0"/>
              </a:rPr>
              <a:t>adsorption)</a:t>
            </a:r>
          </a:p>
          <a:p>
            <a:endParaRPr lang="en-US" sz="2000" dirty="0" smtClean="0">
              <a:solidFill>
                <a:srgbClr val="002060"/>
              </a:solidFill>
              <a:latin typeface="Calibri" panose="020F0502020204030204" pitchFamily="34" charset="0"/>
            </a:endParaRPr>
          </a:p>
        </p:txBody>
      </p:sp>
      <p:cxnSp>
        <p:nvCxnSpPr>
          <p:cNvPr id="46" name="Straight Arrow Connector 45"/>
          <p:cNvCxnSpPr/>
          <p:nvPr/>
        </p:nvCxnSpPr>
        <p:spPr bwMode="auto">
          <a:xfrm>
            <a:off x="5025541" y="3841342"/>
            <a:ext cx="382983" cy="25764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flipH="1">
            <a:off x="2956276" y="3841342"/>
            <a:ext cx="132213" cy="24898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4003901" y="3841342"/>
            <a:ext cx="0" cy="257642"/>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0" y="4666200"/>
            <a:ext cx="9308574" cy="707886"/>
          </a:xfrm>
          <a:prstGeom prst="rect">
            <a:avLst/>
          </a:prstGeom>
          <a:noFill/>
        </p:spPr>
        <p:txBody>
          <a:bodyPr wrap="none" rtlCol="0">
            <a:spAutoFit/>
          </a:bodyPr>
          <a:lstStyle/>
          <a:p>
            <a:r>
              <a:rPr lang="en-US" sz="2000" dirty="0" smtClean="0">
                <a:solidFill>
                  <a:srgbClr val="002060"/>
                </a:solidFill>
                <a:latin typeface="Calibri" panose="020F0502020204030204" pitchFamily="34" charset="0"/>
              </a:rPr>
              <a:t>Increased RH influence adsorption </a:t>
            </a:r>
            <a:r>
              <a:rPr lang="en-US" sz="2000" dirty="0">
                <a:solidFill>
                  <a:srgbClr val="002060"/>
                </a:solidFill>
                <a:latin typeface="Calibri" panose="020F0502020204030204" pitchFamily="34" charset="0"/>
              </a:rPr>
              <a:t>→ gradual reduction of grain-surface </a:t>
            </a:r>
            <a:r>
              <a:rPr lang="en-US" sz="2000" dirty="0" smtClean="0">
                <a:solidFill>
                  <a:srgbClr val="002060"/>
                </a:solidFill>
                <a:latin typeface="Calibri" panose="020F0502020204030204" pitchFamily="34" charset="0"/>
              </a:rPr>
              <a:t>energy </a:t>
            </a:r>
          </a:p>
          <a:p>
            <a:r>
              <a:rPr lang="en-US" sz="2000" dirty="0" smtClean="0">
                <a:solidFill>
                  <a:srgbClr val="002060"/>
                </a:solidFill>
                <a:latin typeface="Calibri" panose="020F0502020204030204" pitchFamily="34" charset="0"/>
              </a:rPr>
              <a:t>(affecting the rock stiffness) </a:t>
            </a:r>
            <a:r>
              <a:rPr lang="en-US" sz="2000" dirty="0">
                <a:solidFill>
                  <a:srgbClr val="002060"/>
                </a:solidFill>
                <a:latin typeface="Calibri" panose="020F0502020204030204" pitchFamily="34" charset="0"/>
              </a:rPr>
              <a:t>and </a:t>
            </a:r>
            <a:r>
              <a:rPr lang="en-US" sz="2000" dirty="0" smtClean="0">
                <a:solidFill>
                  <a:srgbClr val="002060"/>
                </a:solidFill>
                <a:latin typeface="Calibri" panose="020F0502020204030204" pitchFamily="34" charset="0"/>
              </a:rPr>
              <a:t>increase </a:t>
            </a:r>
            <a:r>
              <a:rPr lang="en-US" sz="2000" dirty="0">
                <a:solidFill>
                  <a:srgbClr val="002060"/>
                </a:solidFill>
                <a:latin typeface="Calibri" panose="020F0502020204030204" pitchFamily="34" charset="0"/>
              </a:rPr>
              <a:t>in water-layer thickness (Murphy et al., 1984</a:t>
            </a:r>
            <a:r>
              <a:rPr lang="en-US" sz="2000" dirty="0" smtClean="0">
                <a:solidFill>
                  <a:srgbClr val="002060"/>
                </a:solidFill>
                <a:latin typeface="Calibri" panose="020F0502020204030204" pitchFamily="34" charset="0"/>
              </a:rPr>
              <a:t>).</a:t>
            </a:r>
          </a:p>
        </p:txBody>
      </p:sp>
    </p:spTree>
    <p:extLst>
      <p:ext uri="{BB962C8B-B14F-4D97-AF65-F5344CB8AC3E}">
        <p14:creationId xmlns:p14="http://schemas.microsoft.com/office/powerpoint/2010/main" val="4233919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gende mal Times">
  <a:themeElements>
    <a:clrScheme name="Liggende mal Tim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iggende mal Tim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a:defRPr>
        </a:defPPr>
      </a:lstStyle>
    </a:lnDef>
  </a:objectDefaults>
  <a:extraClrSchemeLst>
    <a:extraClrScheme>
      <a:clrScheme name="Liggende mal Tim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gende mal Tim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ggende mal Tim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gende mal Tim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gende mal Tim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gende mal Tim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ggende mal Tim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ninf:info-folks mapper:Kirsten:LYSARK-2001:Mal:Liggende mal Times.ppt</Template>
  <TotalTime>8318</TotalTime>
  <Words>1098</Words>
  <Application>Microsoft Office PowerPoint</Application>
  <PresentationFormat>On-screen Show (4:3)</PresentationFormat>
  <Paragraphs>179</Paragraphs>
  <Slides>13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4" baseType="lpstr">
      <vt:lpstr>ＭＳ Ｐゴシック</vt:lpstr>
      <vt:lpstr>Arial</vt:lpstr>
      <vt:lpstr>Calibri</vt:lpstr>
      <vt:lpstr>Cambria Math</vt:lpstr>
      <vt:lpstr>Symbol</vt:lpstr>
      <vt:lpstr>Times</vt:lpstr>
      <vt:lpstr>Times New Roman</vt:lpstr>
      <vt:lpstr>Wingdings</vt:lpstr>
      <vt:lpstr>Liggende mal Times</vt:lpstr>
      <vt:lpstr>Equation</vt:lpstr>
      <vt:lpstr>Prezentacja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Norske lysark 2001</dc:title>
  <dc:creator>Infoavdelingen</dc:creator>
  <cp:lastModifiedBy>Szewczyk Dawid</cp:lastModifiedBy>
  <cp:revision>817</cp:revision>
  <cp:lastPrinted>2017-04-23T16:46:50Z</cp:lastPrinted>
  <dcterms:created xsi:type="dcterms:W3CDTF">1998-10-19T12:17:04Z</dcterms:created>
  <dcterms:modified xsi:type="dcterms:W3CDTF">2017-04-24T05:09:10Z</dcterms:modified>
</cp:coreProperties>
</file>