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9" r:id="rId5"/>
    <p:sldId id="258" r:id="rId6"/>
    <p:sldId id="274" r:id="rId7"/>
    <p:sldId id="260" r:id="rId8"/>
    <p:sldId id="261" r:id="rId9"/>
    <p:sldId id="262" r:id="rId10"/>
    <p:sldId id="264" r:id="rId11"/>
    <p:sldId id="276" r:id="rId12"/>
    <p:sldId id="277" r:id="rId13"/>
    <p:sldId id="265" r:id="rId14"/>
    <p:sldId id="278" r:id="rId15"/>
    <p:sldId id="281" r:id="rId16"/>
    <p:sldId id="286" r:id="rId17"/>
    <p:sldId id="287" r:id="rId18"/>
    <p:sldId id="288" r:id="rId19"/>
    <p:sldId id="266" r:id="rId20"/>
    <p:sldId id="279" r:id="rId21"/>
    <p:sldId id="289" r:id="rId22"/>
  </p:sldIdLst>
  <p:sldSz cx="12192000" cy="6858000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7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15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69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14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03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7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96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46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53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23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01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55D3-CAB1-48FA-8095-9DF04CB7B5D8}" type="datetimeFigureOut">
              <a:rPr lang="nb-NO" smtClean="0"/>
              <a:t>28.05.2018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0B2D-6BB4-4F2D-B063-FFDCF05FBD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1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55.wmf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png"/><Relationship Id="rId11" Type="http://schemas.openxmlformats.org/officeDocument/2006/relationships/image" Target="../media/image74.wmf"/><Relationship Id="rId5" Type="http://schemas.openxmlformats.org/officeDocument/2006/relationships/image" Target="../media/image77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8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Low-frequency</a:t>
            </a:r>
            <a:r>
              <a:rPr lang="nb-NO" dirty="0" smtClean="0"/>
              <a:t> ORT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Alexey Stovas, IGP, NTNU</a:t>
            </a:r>
            <a:endParaRPr lang="nb-NO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23" y="4049670"/>
            <a:ext cx="30051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40" y="4140994"/>
            <a:ext cx="290512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Rose_Stock_by_BreAnn+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47" y="151211"/>
            <a:ext cx="20542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93" y="179206"/>
            <a:ext cx="2273643" cy="58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8098" y="4140994"/>
            <a:ext cx="671804" cy="407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1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Weak</a:t>
            </a:r>
            <a:r>
              <a:rPr lang="nb-NO" dirty="0" smtClean="0"/>
              <a:t> contrast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279914" y="1628246"/>
            <a:ext cx="9768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err="1" smtClean="0"/>
              <a:t>Isotropic</a:t>
            </a:r>
            <a:r>
              <a:rPr lang="nb-NO" sz="3600" dirty="0" smtClean="0"/>
              <a:t> </a:t>
            </a:r>
            <a:r>
              <a:rPr lang="nb-NO" sz="3600" dirty="0" err="1" smtClean="0"/>
              <a:t>background</a:t>
            </a:r>
            <a:endParaRPr lang="nb-NO" sz="3600" dirty="0" smtClean="0"/>
          </a:p>
          <a:p>
            <a:r>
              <a:rPr lang="nb-NO" sz="3600" dirty="0" err="1" smtClean="0"/>
              <a:t>Weak</a:t>
            </a:r>
            <a:r>
              <a:rPr lang="nb-NO" sz="3600" dirty="0" smtClean="0"/>
              <a:t> contrast in </a:t>
            </a:r>
            <a:r>
              <a:rPr lang="nb-NO" sz="3600" dirty="0" err="1" smtClean="0"/>
              <a:t>elastic</a:t>
            </a:r>
            <a:r>
              <a:rPr lang="nb-NO" sz="3600" dirty="0" smtClean="0"/>
              <a:t> and </a:t>
            </a:r>
            <a:r>
              <a:rPr lang="nb-NO" sz="3600" dirty="0" err="1" smtClean="0"/>
              <a:t>anisotropy</a:t>
            </a:r>
            <a:r>
              <a:rPr lang="nb-NO" sz="3600" dirty="0" smtClean="0"/>
              <a:t> parameters</a:t>
            </a:r>
            <a:endParaRPr lang="nb-NO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46806"/>
              </p:ext>
            </p:extLst>
          </p:nvPr>
        </p:nvGraphicFramePr>
        <p:xfrm>
          <a:off x="6976918" y="381793"/>
          <a:ext cx="20066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3" imgW="1028520" imgH="660240" progId="Equation.DSMT4">
                  <p:embed/>
                </p:oleObj>
              </mc:Choice>
              <mc:Fallback>
                <p:oleObj name="Equation" r:id="rId3" imgW="10285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918" y="381793"/>
                        <a:ext cx="2006600" cy="1292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10208"/>
              </p:ext>
            </p:extLst>
          </p:nvPr>
        </p:nvGraphicFramePr>
        <p:xfrm>
          <a:off x="3047787" y="5177926"/>
          <a:ext cx="3929131" cy="14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5" imgW="1346200" imgH="482600" progId="Equation.DSMT4">
                  <p:embed/>
                </p:oleObj>
              </mc:Choice>
              <mc:Fallback>
                <p:oleObj name="Equation" r:id="rId5" imgW="13462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787" y="5177926"/>
                        <a:ext cx="3929131" cy="142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3729"/>
              </p:ext>
            </p:extLst>
          </p:nvPr>
        </p:nvGraphicFramePr>
        <p:xfrm>
          <a:off x="300687" y="3201159"/>
          <a:ext cx="213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7" imgW="1066680" imgH="482400" progId="Equation.DSMT4">
                  <p:embed/>
                </p:oleObj>
              </mc:Choice>
              <mc:Fallback>
                <p:oleObj name="Equation" r:id="rId7" imgW="1066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87" y="3201159"/>
                        <a:ext cx="2133600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19069"/>
              </p:ext>
            </p:extLst>
          </p:nvPr>
        </p:nvGraphicFramePr>
        <p:xfrm>
          <a:off x="9583618" y="2860799"/>
          <a:ext cx="2179008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9" imgW="1815840" imgH="1371600" progId="Equation.DSMT4">
                  <p:embed/>
                </p:oleObj>
              </mc:Choice>
              <mc:Fallback>
                <p:oleObj name="Equation" r:id="rId9" imgW="18158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3618" y="2860799"/>
                        <a:ext cx="2179008" cy="164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15794"/>
              </p:ext>
            </p:extLst>
          </p:nvPr>
        </p:nvGraphicFramePr>
        <p:xfrm>
          <a:off x="2647172" y="2933586"/>
          <a:ext cx="6537888" cy="146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11" imgW="5448240" imgH="1218960" progId="Equation.DSMT4">
                  <p:embed/>
                </p:oleObj>
              </mc:Choice>
              <mc:Fallback>
                <p:oleObj name="Equation" r:id="rId11" imgW="544824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172" y="2933586"/>
                        <a:ext cx="6537888" cy="14627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17141"/>
              </p:ext>
            </p:extLst>
          </p:nvPr>
        </p:nvGraphicFramePr>
        <p:xfrm>
          <a:off x="2289721" y="4641998"/>
          <a:ext cx="5720720" cy="53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13" imgW="2933700" imgH="279400" progId="Equation.DSMT4">
                  <p:embed/>
                </p:oleObj>
              </mc:Choice>
              <mc:Fallback>
                <p:oleObj name="Equation" r:id="rId13" imgW="2933700" imgH="2794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721" y="4641998"/>
                        <a:ext cx="5720720" cy="535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16344" y="5651156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i="1" dirty="0" smtClean="0"/>
              <a:t>Matrix series </a:t>
            </a:r>
            <a:r>
              <a:rPr lang="nb-NO" sz="2400" i="1" dirty="0" err="1" smtClean="0"/>
              <a:t>with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respect</a:t>
            </a:r>
            <a:r>
              <a:rPr lang="nb-NO" sz="2400" i="1" dirty="0" smtClean="0"/>
              <a:t> to contrast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13257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Weak</a:t>
            </a:r>
            <a:r>
              <a:rPr lang="nb-NO" dirty="0" smtClean="0"/>
              <a:t> contrast</a:t>
            </a:r>
            <a:endParaRPr lang="nb-NO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27505"/>
              </p:ext>
            </p:extLst>
          </p:nvPr>
        </p:nvGraphicFramePr>
        <p:xfrm>
          <a:off x="2357610" y="1850833"/>
          <a:ext cx="5419480" cy="63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3" imgW="2184400" imgH="254000" progId="Equation.DSMT4">
                  <p:embed/>
                </p:oleObj>
              </mc:Choice>
              <mc:Fallback>
                <p:oleObj name="Equation" r:id="rId3" imgW="21844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10" y="1850833"/>
                        <a:ext cx="5419480" cy="638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23039"/>
              </p:ext>
            </p:extLst>
          </p:nvPr>
        </p:nvGraphicFramePr>
        <p:xfrm>
          <a:off x="1344058" y="3977089"/>
          <a:ext cx="9081731" cy="158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5" imgW="3759200" imgH="660400" progId="Equation.DSMT4">
                  <p:embed/>
                </p:oleObj>
              </mc:Choice>
              <mc:Fallback>
                <p:oleObj name="Equation" r:id="rId5" imgW="37592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058" y="3977089"/>
                        <a:ext cx="9081731" cy="1586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Weak</a:t>
            </a:r>
            <a:r>
              <a:rPr lang="nb-NO" dirty="0" smtClean="0"/>
              <a:t> contrast</a:t>
            </a:r>
            <a:endParaRPr lang="nb-NO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61545"/>
              </p:ext>
            </p:extLst>
          </p:nvPr>
        </p:nvGraphicFramePr>
        <p:xfrm>
          <a:off x="1898650" y="1885950"/>
          <a:ext cx="37036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3" imgW="1346040" imgH="266400" progId="Equation.DSMT4">
                  <p:embed/>
                </p:oleObj>
              </mc:Choice>
              <mc:Fallback>
                <p:oleObj name="Equation" r:id="rId3" imgW="134604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1885950"/>
                        <a:ext cx="3703638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85375"/>
              </p:ext>
            </p:extLst>
          </p:nvPr>
        </p:nvGraphicFramePr>
        <p:xfrm>
          <a:off x="782195" y="3547432"/>
          <a:ext cx="106172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5" imgW="5308600" imgH="1092200" progId="Equation.DSMT4">
                  <p:embed/>
                </p:oleObj>
              </mc:Choice>
              <mc:Fallback>
                <p:oleObj name="Equation" r:id="rId5" imgW="5308600" imgH="109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95" y="3547432"/>
                        <a:ext cx="10617200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6015207"/>
            <a:ext cx="702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No second-order contrasts in </a:t>
            </a:r>
            <a:r>
              <a:rPr lang="nb-NO" sz="2800" dirty="0" err="1" smtClean="0"/>
              <a:t>dispersion</a:t>
            </a:r>
            <a:r>
              <a:rPr lang="nb-NO" sz="2800" dirty="0" smtClean="0"/>
              <a:t> terms!</a:t>
            </a:r>
            <a:endParaRPr lang="nb-NO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93706" y="1974063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i="1" dirty="0" smtClean="0"/>
              <a:t>Matrix series </a:t>
            </a:r>
            <a:r>
              <a:rPr lang="nb-NO" sz="2400" i="1" dirty="0" err="1" smtClean="0"/>
              <a:t>with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respect</a:t>
            </a:r>
            <a:r>
              <a:rPr lang="nb-NO" sz="2400" i="1" dirty="0" smtClean="0"/>
              <a:t> to contrast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39176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Characteristic</a:t>
            </a:r>
            <a:r>
              <a:rPr lang="nb-NO" dirty="0" smtClean="0"/>
              <a:t> </a:t>
            </a:r>
            <a:r>
              <a:rPr lang="nb-NO" dirty="0" err="1" smtClean="0"/>
              <a:t>equation</a:t>
            </a:r>
            <a:r>
              <a:rPr lang="nb-NO" dirty="0" smtClean="0"/>
              <a:t> (</a:t>
            </a:r>
            <a:r>
              <a:rPr lang="nb-NO" dirty="0" err="1" smtClean="0"/>
              <a:t>eigenvalues</a:t>
            </a:r>
            <a:r>
              <a:rPr lang="nb-NO" dirty="0" smtClean="0"/>
              <a:t>)</a:t>
            </a:r>
            <a:endParaRPr lang="nb-NO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77218"/>
              </p:ext>
            </p:extLst>
          </p:nvPr>
        </p:nvGraphicFramePr>
        <p:xfrm>
          <a:off x="3545536" y="2333527"/>
          <a:ext cx="3422790" cy="76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3" imgW="1257120" imgH="279360" progId="Equation.DSMT4">
                  <p:embed/>
                </p:oleObj>
              </mc:Choice>
              <mc:Fallback>
                <p:oleObj name="Equation" r:id="rId3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536" y="2333527"/>
                        <a:ext cx="3422790" cy="762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68160"/>
              </p:ext>
            </p:extLst>
          </p:nvPr>
        </p:nvGraphicFramePr>
        <p:xfrm>
          <a:off x="2066409" y="4127443"/>
          <a:ext cx="6896029" cy="76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5" imgW="2286000" imgH="253800" progId="Equation.DSMT4">
                  <p:embed/>
                </p:oleObj>
              </mc:Choice>
              <mc:Fallback>
                <p:oleObj name="Equation" r:id="rId5" imgW="2286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409" y="4127443"/>
                        <a:ext cx="6896029" cy="768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Characteristic</a:t>
            </a:r>
            <a:r>
              <a:rPr lang="nb-NO" dirty="0" smtClean="0"/>
              <a:t> </a:t>
            </a:r>
            <a:r>
              <a:rPr lang="nb-NO" dirty="0" err="1" smtClean="0"/>
              <a:t>equation</a:t>
            </a:r>
            <a:r>
              <a:rPr lang="nb-NO" dirty="0" smtClean="0"/>
              <a:t> (</a:t>
            </a:r>
            <a:r>
              <a:rPr lang="nb-NO" dirty="0" err="1" smtClean="0"/>
              <a:t>eigenvalues</a:t>
            </a:r>
            <a:r>
              <a:rPr lang="nb-NO" dirty="0" smtClean="0"/>
              <a:t>)</a:t>
            </a:r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39314"/>
              </p:ext>
            </p:extLst>
          </p:nvPr>
        </p:nvGraphicFramePr>
        <p:xfrm>
          <a:off x="2280490" y="2434726"/>
          <a:ext cx="541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490" y="2434726"/>
                        <a:ext cx="5410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41051"/>
              </p:ext>
            </p:extLst>
          </p:nvPr>
        </p:nvGraphicFramePr>
        <p:xfrm>
          <a:off x="958466" y="3701667"/>
          <a:ext cx="9258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5" imgW="3086100" imgH="457200" progId="Equation.DSMT4">
                  <p:embed/>
                </p:oleObj>
              </mc:Choice>
              <mc:Fallback>
                <p:oleObj name="Equation" r:id="rId5" imgW="3086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466" y="3701667"/>
                        <a:ext cx="92583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98515"/>
              </p:ext>
            </p:extLst>
          </p:nvPr>
        </p:nvGraphicFramePr>
        <p:xfrm>
          <a:off x="8846547" y="5739788"/>
          <a:ext cx="2323092" cy="79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quation" r:id="rId7" imgW="774364" imgH="266584" progId="Equation.DSMT4">
                  <p:embed/>
                </p:oleObj>
              </mc:Choice>
              <mc:Fallback>
                <p:oleObj name="Equation" r:id="rId7" imgW="774364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6547" y="5739788"/>
                        <a:ext cx="2323092" cy="799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2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Characteristic</a:t>
            </a:r>
            <a:r>
              <a:rPr lang="nb-NO" dirty="0" smtClean="0"/>
              <a:t> </a:t>
            </a:r>
            <a:r>
              <a:rPr lang="nb-NO" dirty="0" err="1" smtClean="0"/>
              <a:t>equation</a:t>
            </a:r>
            <a:r>
              <a:rPr lang="nb-NO" dirty="0" smtClean="0"/>
              <a:t> (P-</a:t>
            </a:r>
            <a:r>
              <a:rPr lang="nb-NO" dirty="0" err="1" smtClean="0"/>
              <a:t>eigenvalues</a:t>
            </a:r>
            <a:r>
              <a:rPr lang="nb-NO" dirty="0" smtClean="0"/>
              <a:t>)</a:t>
            </a:r>
            <a:endParaRPr lang="nb-NO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70892"/>
              </p:ext>
            </p:extLst>
          </p:nvPr>
        </p:nvGraphicFramePr>
        <p:xfrm>
          <a:off x="3990975" y="1709738"/>
          <a:ext cx="23606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5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1709738"/>
                        <a:ext cx="23606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89000"/>
              </p:ext>
            </p:extLst>
          </p:nvPr>
        </p:nvGraphicFramePr>
        <p:xfrm>
          <a:off x="1318716" y="2952750"/>
          <a:ext cx="2209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6" name="Equation" r:id="rId5" imgW="1104840" imgH="660240" progId="Equation.DSMT4">
                  <p:embed/>
                </p:oleObj>
              </mc:Choice>
              <mc:Fallback>
                <p:oleObj name="Equation" r:id="rId5" imgW="11048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716" y="2952750"/>
                        <a:ext cx="2209800" cy="132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91188"/>
              </p:ext>
            </p:extLst>
          </p:nvPr>
        </p:nvGraphicFramePr>
        <p:xfrm>
          <a:off x="4931101" y="2978470"/>
          <a:ext cx="480024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Equation" r:id="rId7" imgW="2400120" imgH="634680" progId="Equation.DSMT4">
                  <p:embed/>
                </p:oleObj>
              </mc:Choice>
              <mc:Fallback>
                <p:oleObj name="Equation" r:id="rId7" imgW="24001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101" y="2978470"/>
                        <a:ext cx="4800240" cy="1269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85214"/>
              </p:ext>
            </p:extLst>
          </p:nvPr>
        </p:nvGraphicFramePr>
        <p:xfrm>
          <a:off x="3990975" y="5059975"/>
          <a:ext cx="2552040" cy="76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9" imgW="850680" imgH="253800" progId="Equation.DSMT4">
                  <p:embed/>
                </p:oleObj>
              </mc:Choice>
              <mc:Fallback>
                <p:oleObj name="Equation" r:id="rId9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5059975"/>
                        <a:ext cx="2552040" cy="76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6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Slowness</a:t>
            </a:r>
            <a:r>
              <a:rPr lang="nb-NO" dirty="0" smtClean="0"/>
              <a:t> </a:t>
            </a:r>
            <a:r>
              <a:rPr lang="nb-NO" dirty="0" err="1" smtClean="0"/>
              <a:t>surface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80" y="1361546"/>
            <a:ext cx="1600565" cy="162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580" y="3017255"/>
            <a:ext cx="1600565" cy="1627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80" y="4672964"/>
            <a:ext cx="1600565" cy="1627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525" y="1361545"/>
            <a:ext cx="1600565" cy="1627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525" y="3017255"/>
            <a:ext cx="1600565" cy="1627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525" y="4672964"/>
            <a:ext cx="1600565" cy="16272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6470" y="1361544"/>
            <a:ext cx="1600565" cy="16272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6469" y="3017255"/>
            <a:ext cx="1600565" cy="1627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6469" y="4672964"/>
            <a:ext cx="1600565" cy="16272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9415" y="1361543"/>
            <a:ext cx="1600565" cy="1627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9415" y="3017255"/>
            <a:ext cx="1600565" cy="16272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9415" y="4672964"/>
            <a:ext cx="1600565" cy="16272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52360" y="1361542"/>
            <a:ext cx="1600565" cy="16272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2359" y="3045723"/>
            <a:ext cx="1600565" cy="16272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52359" y="4672964"/>
            <a:ext cx="1600565" cy="16272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8125" y="18827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nb-N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627" y="3538487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nb-N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234" y="519419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nb-N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409825" y="6496050"/>
            <a:ext cx="68961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xtBox 27"/>
          <p:cNvSpPr txBox="1"/>
          <p:nvPr/>
        </p:nvSpPr>
        <p:spPr>
          <a:xfrm>
            <a:off x="5000132" y="6309623"/>
            <a:ext cx="181325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nb-N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Multipliers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10" y="1304387"/>
            <a:ext cx="1600565" cy="1662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25" y="3073901"/>
            <a:ext cx="1600565" cy="1667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410" y="4954565"/>
            <a:ext cx="1600565" cy="1667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217" y="1282159"/>
            <a:ext cx="1600565" cy="166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205" y="3078347"/>
            <a:ext cx="1600565" cy="166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204" y="4954565"/>
            <a:ext cx="1600565" cy="1662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5019" y="1282159"/>
            <a:ext cx="1600565" cy="1742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985" y="3073901"/>
            <a:ext cx="1600565" cy="166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4951" y="4954565"/>
            <a:ext cx="1600565" cy="1662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0799" y="1282159"/>
            <a:ext cx="1600565" cy="1871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0765" y="3153930"/>
            <a:ext cx="1600565" cy="1800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0698" y="4954565"/>
            <a:ext cx="1600565" cy="1671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6579" y="1282158"/>
            <a:ext cx="1600565" cy="16628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66579" y="3073901"/>
            <a:ext cx="1600565" cy="1662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66579" y="4954565"/>
            <a:ext cx="1600565" cy="1662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52359" y="1282158"/>
            <a:ext cx="1600565" cy="17917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2325" y="3073901"/>
            <a:ext cx="1600565" cy="1662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52192" y="4939176"/>
            <a:ext cx="1600565" cy="16628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8596" y="1854863"/>
            <a:ext cx="79220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i="1" dirty="0" smtClean="0"/>
              <a:t>p</a:t>
            </a:r>
            <a:r>
              <a:rPr lang="nb-NO" sz="1200" i="1" dirty="0" smtClean="0"/>
              <a:t>1</a:t>
            </a:r>
            <a:r>
              <a:rPr lang="nb-NO" i="1" dirty="0" smtClean="0"/>
              <a:t>=0.1</a:t>
            </a:r>
          </a:p>
          <a:p>
            <a:r>
              <a:rPr lang="nb-NO" i="1" dirty="0" smtClean="0"/>
              <a:t>p</a:t>
            </a:r>
            <a:r>
              <a:rPr lang="nb-NO" sz="1200" i="1" dirty="0" smtClean="0"/>
              <a:t>2</a:t>
            </a:r>
            <a:r>
              <a:rPr lang="nb-NO" i="1" dirty="0" smtClean="0"/>
              <a:t>=0.1</a:t>
            </a:r>
            <a:endParaRPr lang="nb-NO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8595" y="3582139"/>
            <a:ext cx="90601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i="1" dirty="0" smtClean="0"/>
              <a:t>p</a:t>
            </a:r>
            <a:r>
              <a:rPr lang="nb-NO" sz="1200" i="1" dirty="0" smtClean="0"/>
              <a:t>1</a:t>
            </a:r>
            <a:r>
              <a:rPr lang="nb-NO" i="1" dirty="0" smtClean="0"/>
              <a:t>=0.05</a:t>
            </a:r>
          </a:p>
          <a:p>
            <a:r>
              <a:rPr lang="nb-NO" i="1" dirty="0" smtClean="0"/>
              <a:t>p</a:t>
            </a:r>
            <a:r>
              <a:rPr lang="nb-NO" sz="1200" i="1" dirty="0" smtClean="0"/>
              <a:t>2</a:t>
            </a:r>
            <a:r>
              <a:rPr lang="nb-NO" i="1" dirty="0" smtClean="0"/>
              <a:t>=0.2</a:t>
            </a:r>
            <a:endParaRPr lang="nb-NO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8547" y="5462803"/>
            <a:ext cx="90601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i="1" dirty="0" smtClean="0"/>
              <a:t>p</a:t>
            </a:r>
            <a:r>
              <a:rPr lang="nb-NO" sz="1200" i="1" dirty="0" smtClean="0"/>
              <a:t>1</a:t>
            </a:r>
            <a:r>
              <a:rPr lang="nb-NO" i="1" dirty="0" smtClean="0"/>
              <a:t>=0.2</a:t>
            </a:r>
          </a:p>
          <a:p>
            <a:r>
              <a:rPr lang="nb-NO" i="1" dirty="0" smtClean="0"/>
              <a:t>p</a:t>
            </a:r>
            <a:r>
              <a:rPr lang="nb-NO" sz="1200" i="1" dirty="0" smtClean="0"/>
              <a:t>2</a:t>
            </a:r>
            <a:r>
              <a:rPr lang="nb-NO" i="1" dirty="0" smtClean="0"/>
              <a:t>=0.05</a:t>
            </a:r>
            <a:endParaRPr lang="nb-NO" i="1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074735"/>
              </p:ext>
            </p:extLst>
          </p:nvPr>
        </p:nvGraphicFramePr>
        <p:xfrm>
          <a:off x="3704065" y="164553"/>
          <a:ext cx="2234561" cy="86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21" imgW="558720" imgH="215640" progId="Equation.DSMT4">
                  <p:embed/>
                </p:oleObj>
              </mc:Choice>
              <mc:Fallback>
                <p:oleObj name="Equation" r:id="rId21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065" y="164553"/>
                        <a:ext cx="2234561" cy="86335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467725"/>
              </p:ext>
            </p:extLst>
          </p:nvPr>
        </p:nvGraphicFramePr>
        <p:xfrm>
          <a:off x="6236729" y="200950"/>
          <a:ext cx="30464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729" y="200950"/>
                        <a:ext cx="3046413" cy="8128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9526705" y="125419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9800423" y="147177"/>
            <a:ext cx="91440" cy="914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xtBox 28"/>
          <p:cNvSpPr txBox="1"/>
          <p:nvPr/>
        </p:nvSpPr>
        <p:spPr>
          <a:xfrm>
            <a:off x="10095714" y="19976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smtClean="0"/>
              <a:t>P </a:t>
            </a:r>
            <a:r>
              <a:rPr lang="nb-NO" b="1" i="1" dirty="0" err="1" smtClean="0"/>
              <a:t>wave</a:t>
            </a:r>
            <a:r>
              <a:rPr lang="nb-NO" b="1" i="1" dirty="0" smtClean="0"/>
              <a:t> (</a:t>
            </a:r>
            <a:r>
              <a:rPr lang="nb-NO" b="1" i="1" dirty="0" err="1" smtClean="0"/>
              <a:t>down</a:t>
            </a:r>
            <a:r>
              <a:rPr lang="nb-NO" b="1" i="1" dirty="0" smtClean="0"/>
              <a:t>, up)</a:t>
            </a:r>
            <a:endParaRPr lang="nb-NO" b="1" i="1" dirty="0"/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9548471" y="408453"/>
            <a:ext cx="137160" cy="1371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9812858" y="439542"/>
            <a:ext cx="91440" cy="914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xtBox 31"/>
          <p:cNvSpPr txBox="1"/>
          <p:nvPr/>
        </p:nvSpPr>
        <p:spPr>
          <a:xfrm>
            <a:off x="10098818" y="293679"/>
            <a:ext cx="20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smtClean="0"/>
              <a:t>S1 </a:t>
            </a:r>
            <a:r>
              <a:rPr lang="nb-NO" b="1" i="1" dirty="0" err="1" smtClean="0"/>
              <a:t>wave</a:t>
            </a:r>
            <a:r>
              <a:rPr lang="nb-NO" b="1" i="1" dirty="0" smtClean="0"/>
              <a:t> (</a:t>
            </a:r>
            <a:r>
              <a:rPr lang="nb-NO" b="1" i="1" dirty="0" err="1" smtClean="0"/>
              <a:t>down</a:t>
            </a:r>
            <a:r>
              <a:rPr lang="nb-NO" b="1" i="1" dirty="0" smtClean="0"/>
              <a:t>, up)</a:t>
            </a:r>
            <a:endParaRPr lang="nb-NO" b="1" i="1" dirty="0"/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9560906" y="691487"/>
            <a:ext cx="137160" cy="13716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9825293" y="731907"/>
            <a:ext cx="91440" cy="914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xtBox 34"/>
          <p:cNvSpPr txBox="1"/>
          <p:nvPr/>
        </p:nvSpPr>
        <p:spPr>
          <a:xfrm>
            <a:off x="10092591" y="548720"/>
            <a:ext cx="20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smtClean="0"/>
              <a:t>S2 </a:t>
            </a:r>
            <a:r>
              <a:rPr lang="nb-NO" b="1" i="1" dirty="0" err="1" smtClean="0"/>
              <a:t>wave</a:t>
            </a:r>
            <a:r>
              <a:rPr lang="nb-NO" b="1" i="1" dirty="0" smtClean="0"/>
              <a:t> (</a:t>
            </a:r>
            <a:r>
              <a:rPr lang="nb-NO" b="1" i="1" dirty="0" err="1" smtClean="0"/>
              <a:t>down</a:t>
            </a:r>
            <a:r>
              <a:rPr lang="nb-NO" b="1" i="1" dirty="0" smtClean="0"/>
              <a:t>, up)</a:t>
            </a:r>
            <a:endParaRPr lang="nb-NO" b="1" i="1" dirty="0"/>
          </a:p>
        </p:txBody>
      </p:sp>
      <p:sp>
        <p:nvSpPr>
          <p:cNvPr id="37" name="Freeform 36"/>
          <p:cNvSpPr/>
          <p:nvPr/>
        </p:nvSpPr>
        <p:spPr>
          <a:xfrm>
            <a:off x="2024741" y="1530217"/>
            <a:ext cx="242595" cy="177282"/>
          </a:xfrm>
          <a:custGeom>
            <a:avLst/>
            <a:gdLst>
              <a:gd name="connsiteX0" fmla="*/ 0 w 242595"/>
              <a:gd name="connsiteY0" fmla="*/ 0 h 177282"/>
              <a:gd name="connsiteX1" fmla="*/ 139959 w 242595"/>
              <a:gd name="connsiteY1" fmla="*/ 65315 h 177282"/>
              <a:gd name="connsiteX2" fmla="*/ 242595 w 242595"/>
              <a:gd name="connsiteY2" fmla="*/ 177282 h 177282"/>
              <a:gd name="connsiteX3" fmla="*/ 242595 w 242595"/>
              <a:gd name="connsiteY3" fmla="*/ 177282 h 1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95" h="177282">
                <a:moveTo>
                  <a:pt x="0" y="0"/>
                </a:moveTo>
                <a:cubicBezTo>
                  <a:pt x="49763" y="17884"/>
                  <a:pt x="99527" y="35768"/>
                  <a:pt x="139959" y="65315"/>
                </a:cubicBezTo>
                <a:cubicBezTo>
                  <a:pt x="180392" y="94862"/>
                  <a:pt x="242595" y="177282"/>
                  <a:pt x="242595" y="177282"/>
                </a:cubicBezTo>
                <a:lnTo>
                  <a:pt x="242595" y="177282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Freeform 37"/>
          <p:cNvSpPr/>
          <p:nvPr/>
        </p:nvSpPr>
        <p:spPr>
          <a:xfrm>
            <a:off x="1604868" y="1492897"/>
            <a:ext cx="195942" cy="139959"/>
          </a:xfrm>
          <a:custGeom>
            <a:avLst/>
            <a:gdLst>
              <a:gd name="connsiteX0" fmla="*/ 195942 w 195942"/>
              <a:gd name="connsiteY0" fmla="*/ 0 h 139959"/>
              <a:gd name="connsiteX1" fmla="*/ 46653 w 195942"/>
              <a:gd name="connsiteY1" fmla="*/ 65314 h 139959"/>
              <a:gd name="connsiteX2" fmla="*/ 0 w 195942"/>
              <a:gd name="connsiteY2" fmla="*/ 139959 h 13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39959">
                <a:moveTo>
                  <a:pt x="195942" y="0"/>
                </a:moveTo>
                <a:cubicBezTo>
                  <a:pt x="137626" y="20994"/>
                  <a:pt x="79310" y="41988"/>
                  <a:pt x="46653" y="65314"/>
                </a:cubicBezTo>
                <a:cubicBezTo>
                  <a:pt x="13996" y="88641"/>
                  <a:pt x="6998" y="114300"/>
                  <a:pt x="0" y="13995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9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8" y="2294392"/>
            <a:ext cx="5061585" cy="31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Frequency</a:t>
            </a:r>
            <a:r>
              <a:rPr lang="nb-NO" dirty="0" smtClean="0"/>
              <a:t>-dependent </a:t>
            </a:r>
            <a:r>
              <a:rPr lang="nb-NO" dirty="0" err="1" smtClean="0"/>
              <a:t>phase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 rot="-5400000">
            <a:off x="-696937" y="3666217"/>
            <a:ext cx="2153218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nb-NO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nb-N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nb-N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km/s</a:t>
            </a:r>
            <a:endParaRPr lang="nb-N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971" y="550808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nb-N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endParaRPr lang="nb-N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821" y="1445038"/>
            <a:ext cx="2431723" cy="16333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544" y="1541068"/>
            <a:ext cx="2227937" cy="1537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236" y="3238619"/>
            <a:ext cx="2245085" cy="1504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321" y="3238619"/>
            <a:ext cx="2227937" cy="1500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5236" y="4893685"/>
            <a:ext cx="2545839" cy="1709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0801" y="4927492"/>
            <a:ext cx="2088937" cy="1430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314" y="275380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nb-N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endParaRPr lang="nb-N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03" y="358770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S1-wave</a:t>
            </a:r>
            <a:endParaRPr lang="nb-NO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903" y="4276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S2-wave</a:t>
            </a:r>
            <a:endParaRPr lang="nb-NO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0029"/>
              </p:ext>
            </p:extLst>
          </p:nvPr>
        </p:nvGraphicFramePr>
        <p:xfrm>
          <a:off x="3029903" y="4738764"/>
          <a:ext cx="1909762" cy="369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10" imgW="1180800" imgH="228600" progId="Equation.DSMT4">
                  <p:embed/>
                </p:oleObj>
              </mc:Choice>
              <mc:Fallback>
                <p:oleObj name="Equation" r:id="rId10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903" y="4738764"/>
                        <a:ext cx="1909762" cy="36975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0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Wave</a:t>
            </a:r>
            <a:r>
              <a:rPr lang="nb-NO" dirty="0" smtClean="0"/>
              <a:t> mode </a:t>
            </a:r>
            <a:r>
              <a:rPr lang="nb-NO" dirty="0" err="1" smtClean="0"/>
              <a:t>selection</a:t>
            </a:r>
            <a:endParaRPr lang="nb-NO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84125"/>
              </p:ext>
            </p:extLst>
          </p:nvPr>
        </p:nvGraphicFramePr>
        <p:xfrm>
          <a:off x="2062163" y="2843213"/>
          <a:ext cx="71358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3" imgW="3657600" imgH="266400" progId="Equation.DSMT4">
                  <p:embed/>
                </p:oleObj>
              </mc:Choice>
              <mc:Fallback>
                <p:oleObj name="Equation" r:id="rId3" imgW="3657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843213"/>
                        <a:ext cx="7135812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7501" y="1875453"/>
            <a:ext cx="627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Trial series for </a:t>
            </a:r>
            <a:r>
              <a:rPr lang="nb-NO" sz="3200" dirty="0" err="1" smtClean="0"/>
              <a:t>dispersion</a:t>
            </a:r>
            <a:r>
              <a:rPr lang="nb-NO" sz="3200" dirty="0" smtClean="0"/>
              <a:t> </a:t>
            </a:r>
            <a:r>
              <a:rPr lang="nb-NO" sz="3200" dirty="0" err="1" smtClean="0"/>
              <a:t>coefficient</a:t>
            </a:r>
            <a:r>
              <a:rPr lang="nb-NO" sz="3200" dirty="0" smtClean="0"/>
              <a:t>: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2577" y="3875316"/>
            <a:ext cx="9709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Three </a:t>
            </a:r>
            <a:r>
              <a:rPr lang="nb-NO" sz="3200" dirty="0" err="1" smtClean="0"/>
              <a:t>solutions</a:t>
            </a:r>
            <a:r>
              <a:rPr lang="nb-NO" sz="3200" dirty="0" smtClean="0"/>
              <a:t> for </a:t>
            </a:r>
            <a:r>
              <a:rPr lang="nb-NO" sz="3200" i="1" dirty="0" smtClean="0"/>
              <a:t>a</a:t>
            </a:r>
            <a:r>
              <a:rPr lang="nb-NO" sz="1400" dirty="0" smtClean="0"/>
              <a:t>00  </a:t>
            </a:r>
            <a:r>
              <a:rPr lang="nb-NO" sz="3200" dirty="0" err="1" smtClean="0"/>
              <a:t>that</a:t>
            </a:r>
            <a:r>
              <a:rPr lang="nb-NO" sz="3200" dirty="0" smtClean="0"/>
              <a:t> </a:t>
            </a:r>
            <a:r>
              <a:rPr lang="nb-NO" sz="3200" dirty="0" err="1" smtClean="0"/>
              <a:t>give</a:t>
            </a:r>
            <a:r>
              <a:rPr lang="nb-NO" sz="3200" dirty="0" smtClean="0"/>
              <a:t>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wave</a:t>
            </a:r>
            <a:r>
              <a:rPr lang="nb-NO" sz="3200" dirty="0" smtClean="0"/>
              <a:t> mode </a:t>
            </a:r>
            <a:r>
              <a:rPr lang="nb-NO" sz="3200" dirty="0" err="1" smtClean="0"/>
              <a:t>selection</a:t>
            </a:r>
            <a:r>
              <a:rPr lang="nb-NO" sz="3200" dirty="0" smtClean="0"/>
              <a:t>.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662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OUTLINE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Low-frequency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of </a:t>
            </a:r>
            <a:r>
              <a:rPr lang="nb-NO" dirty="0" err="1" smtClean="0"/>
              <a:t>layered</a:t>
            </a:r>
            <a:r>
              <a:rPr lang="nb-NO" dirty="0" smtClean="0"/>
              <a:t> medium</a:t>
            </a:r>
          </a:p>
          <a:p>
            <a:r>
              <a:rPr lang="nb-NO" dirty="0" smtClean="0"/>
              <a:t>ORT medium and </a:t>
            </a:r>
            <a:r>
              <a:rPr lang="nb-NO" dirty="0" err="1" smtClean="0"/>
              <a:t>parameterization</a:t>
            </a:r>
            <a:endParaRPr lang="nb-NO" dirty="0" smtClean="0"/>
          </a:p>
          <a:p>
            <a:r>
              <a:rPr lang="nb-NO" dirty="0" smtClean="0"/>
              <a:t>BCH series for ORT</a:t>
            </a:r>
          </a:p>
          <a:p>
            <a:r>
              <a:rPr lang="nb-NO" dirty="0" err="1" smtClean="0"/>
              <a:t>Eigenvalues</a:t>
            </a:r>
            <a:r>
              <a:rPr lang="nb-NO" dirty="0" smtClean="0"/>
              <a:t>, </a:t>
            </a:r>
            <a:r>
              <a:rPr lang="nb-NO" dirty="0" err="1" smtClean="0"/>
              <a:t>multipliers</a:t>
            </a:r>
            <a:r>
              <a:rPr lang="nb-NO" dirty="0" smtClean="0"/>
              <a:t> and </a:t>
            </a:r>
            <a:r>
              <a:rPr lang="nb-NO" dirty="0" err="1" smtClean="0"/>
              <a:t>frequency</a:t>
            </a:r>
            <a:r>
              <a:rPr lang="nb-NO" dirty="0" smtClean="0"/>
              <a:t> dependent </a:t>
            </a:r>
            <a:r>
              <a:rPr lang="nb-NO" dirty="0" err="1" smtClean="0"/>
              <a:t>velocities</a:t>
            </a:r>
            <a:endParaRPr lang="nb-NO" dirty="0" smtClean="0"/>
          </a:p>
          <a:p>
            <a:r>
              <a:rPr lang="nb-NO" dirty="0" err="1" smtClean="0"/>
              <a:t>Interpretation</a:t>
            </a:r>
            <a:r>
              <a:rPr lang="nb-NO" dirty="0" smtClean="0"/>
              <a:t> of </a:t>
            </a:r>
            <a:r>
              <a:rPr lang="nb-NO" dirty="0" err="1" smtClean="0"/>
              <a:t>dispersion</a:t>
            </a:r>
            <a:r>
              <a:rPr lang="nb-NO" dirty="0" smtClean="0"/>
              <a:t> in terms of ORT parameters</a:t>
            </a:r>
          </a:p>
          <a:p>
            <a:r>
              <a:rPr lang="nb-NO" dirty="0" err="1" smtClean="0"/>
              <a:t>Conclusions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41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Quadratic</a:t>
            </a:r>
            <a:r>
              <a:rPr lang="nb-NO" dirty="0" smtClean="0"/>
              <a:t> form</a:t>
            </a:r>
            <a:endParaRPr lang="nb-NO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27716"/>
              </p:ext>
            </p:extLst>
          </p:nvPr>
        </p:nvGraphicFramePr>
        <p:xfrm>
          <a:off x="265323" y="1337610"/>
          <a:ext cx="3568547" cy="543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3" imgW="1955520" imgH="2997000" progId="Equation.DSMT4">
                  <p:embed/>
                </p:oleObj>
              </mc:Choice>
              <mc:Fallback>
                <p:oleObj name="Equation" r:id="rId3" imgW="1955520" imgH="299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23" y="1337610"/>
                        <a:ext cx="3568547" cy="5431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68945"/>
              </p:ext>
            </p:extLst>
          </p:nvPr>
        </p:nvGraphicFramePr>
        <p:xfrm>
          <a:off x="4611862" y="1509309"/>
          <a:ext cx="7426254" cy="115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5" imgW="4825800" imgH="761760" progId="Equation.DSMT4">
                  <p:embed/>
                </p:oleObj>
              </mc:Choice>
              <mc:Fallback>
                <p:oleObj name="Equation" r:id="rId5" imgW="482580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862" y="1509309"/>
                        <a:ext cx="7426254" cy="1157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862" y="2818081"/>
            <a:ext cx="3406820" cy="28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989" y="2807170"/>
            <a:ext cx="3416455" cy="2908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8941" y="579486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D</a:t>
            </a:r>
            <a:r>
              <a:rPr lang="nb-NO" sz="1200" dirty="0" smtClean="0"/>
              <a:t>2</a:t>
            </a:r>
            <a:endParaRPr lang="nb-NO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560813" y="579303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D</a:t>
            </a:r>
            <a:r>
              <a:rPr lang="nb-NO" sz="1200" dirty="0" smtClean="0"/>
              <a:t>4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176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derive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r>
              <a:rPr lang="nb-NO" dirty="0" smtClean="0"/>
              <a:t> </a:t>
            </a:r>
            <a:r>
              <a:rPr lang="nb-NO" dirty="0" err="1" smtClean="0"/>
              <a:t>approximation</a:t>
            </a:r>
            <a:r>
              <a:rPr lang="nb-NO" dirty="0" smtClean="0"/>
              <a:t> for </a:t>
            </a:r>
            <a:r>
              <a:rPr lang="nb-NO" dirty="0" err="1" smtClean="0"/>
              <a:t>waves</a:t>
            </a:r>
            <a:r>
              <a:rPr lang="nb-NO" dirty="0" smtClean="0"/>
              <a:t> </a:t>
            </a:r>
            <a:r>
              <a:rPr lang="nb-NO" dirty="0" err="1" smtClean="0"/>
              <a:t>propagating</a:t>
            </a:r>
            <a:r>
              <a:rPr lang="nb-NO" dirty="0" smtClean="0"/>
              <a:t> in </a:t>
            </a:r>
            <a:r>
              <a:rPr lang="nb-NO" dirty="0" err="1" smtClean="0"/>
              <a:t>multi-layered</a:t>
            </a:r>
            <a:r>
              <a:rPr lang="nb-NO" dirty="0" smtClean="0"/>
              <a:t> </a:t>
            </a:r>
            <a:r>
              <a:rPr lang="nb-NO" dirty="0" err="1" smtClean="0"/>
              <a:t>orthorhombic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.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weak</a:t>
            </a:r>
            <a:r>
              <a:rPr lang="nb-NO" dirty="0" smtClean="0"/>
              <a:t>-contrast </a:t>
            </a:r>
            <a:r>
              <a:rPr lang="nb-NO" dirty="0" err="1" smtClean="0"/>
              <a:t>approximation</a:t>
            </a:r>
            <a:r>
              <a:rPr lang="nb-NO" dirty="0" smtClean="0"/>
              <a:t> is </a:t>
            </a:r>
            <a:r>
              <a:rPr lang="nb-NO" dirty="0" err="1" smtClean="0"/>
              <a:t>introduced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show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stop-bands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</a:t>
            </a:r>
            <a:r>
              <a:rPr lang="nb-NO" dirty="0" smtClean="0"/>
              <a:t> of </a:t>
            </a:r>
            <a:r>
              <a:rPr lang="nb-NO" dirty="0" err="1" smtClean="0"/>
              <a:t>interaction</a:t>
            </a:r>
            <a:r>
              <a:rPr lang="nb-NO" dirty="0" smtClean="0"/>
              <a:t> of different </a:t>
            </a:r>
            <a:r>
              <a:rPr lang="nb-NO" dirty="0" err="1" smtClean="0"/>
              <a:t>wave</a:t>
            </a:r>
            <a:r>
              <a:rPr lang="nb-NO" dirty="0" smtClean="0"/>
              <a:t> modes (P, S1 and S2).</a:t>
            </a:r>
          </a:p>
          <a:p>
            <a:r>
              <a:rPr lang="nb-NO" dirty="0" smtClean="0"/>
              <a:t>The stop-bands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illustrated</a:t>
            </a:r>
            <a:r>
              <a:rPr lang="nb-NO" dirty="0" smtClean="0"/>
              <a:t> by </a:t>
            </a:r>
            <a:r>
              <a:rPr lang="nb-NO" dirty="0" err="1" smtClean="0"/>
              <a:t>multipliers</a:t>
            </a:r>
            <a:r>
              <a:rPr lang="nb-NO" dirty="0" smtClean="0"/>
              <a:t>.</a:t>
            </a:r>
          </a:p>
          <a:p>
            <a:r>
              <a:rPr lang="nb-NO" dirty="0" smtClean="0"/>
              <a:t>By </a:t>
            </a:r>
            <a:r>
              <a:rPr lang="nb-NO" dirty="0" err="1" smtClean="0"/>
              <a:t>defining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low-frequency</a:t>
            </a:r>
            <a:r>
              <a:rPr lang="nb-NO" dirty="0" smtClean="0"/>
              <a:t> </a:t>
            </a:r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anisotropic</a:t>
            </a:r>
            <a:r>
              <a:rPr lang="nb-NO" dirty="0" smtClean="0"/>
              <a:t> parameters,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perform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 for </a:t>
            </a:r>
            <a:r>
              <a:rPr lang="nb-NO" dirty="0" err="1" smtClean="0"/>
              <a:t>intrinsic</a:t>
            </a:r>
            <a:r>
              <a:rPr lang="nb-NO" dirty="0" smtClean="0"/>
              <a:t> </a:t>
            </a:r>
            <a:r>
              <a:rPr lang="nb-NO" dirty="0" err="1" smtClean="0"/>
              <a:t>anisotropy</a:t>
            </a:r>
            <a:r>
              <a:rPr lang="nb-NO" dirty="0" smtClean="0"/>
              <a:t> parameters.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449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Low-frequency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of </a:t>
            </a:r>
            <a:r>
              <a:rPr lang="nb-NO" dirty="0" err="1" smtClean="0"/>
              <a:t>the</a:t>
            </a:r>
            <a:r>
              <a:rPr lang="nb-NO" dirty="0" smtClean="0"/>
              <a:t> medium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Zero- and </a:t>
            </a:r>
            <a:r>
              <a:rPr lang="nb-NO" sz="4000" dirty="0" err="1" smtClean="0"/>
              <a:t>infinite-frequency</a:t>
            </a:r>
            <a:r>
              <a:rPr lang="nb-NO" sz="4000" dirty="0" smtClean="0"/>
              <a:t> limits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Given </a:t>
            </a:r>
            <a:r>
              <a:rPr lang="nb-NO" sz="4000" dirty="0" err="1" smtClean="0"/>
              <a:t>frequency</a:t>
            </a:r>
            <a:r>
              <a:rPr lang="nb-NO" sz="4000" dirty="0" smtClean="0"/>
              <a:t> w=w</a:t>
            </a:r>
            <a:r>
              <a:rPr lang="nb-NO" sz="1800" dirty="0" smtClean="0"/>
              <a:t>0</a:t>
            </a:r>
            <a:r>
              <a:rPr lang="nb-NO" sz="4000" dirty="0" smtClean="0"/>
              <a:t> (non-</a:t>
            </a:r>
            <a:r>
              <a:rPr lang="nb-NO" sz="4000" dirty="0" err="1" smtClean="0"/>
              <a:t>physical</a:t>
            </a:r>
            <a:r>
              <a:rPr lang="nb-NO" sz="4000" dirty="0" smtClean="0"/>
              <a:t> medium)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err="1" smtClean="0"/>
              <a:t>Low-frequency</a:t>
            </a:r>
            <a:r>
              <a:rPr lang="nb-NO" sz="4000" dirty="0" smtClean="0"/>
              <a:t> </a:t>
            </a:r>
            <a:r>
              <a:rPr lang="nb-NO" sz="4000" dirty="0" err="1" smtClean="0"/>
              <a:t>approximation</a:t>
            </a:r>
            <a:endParaRPr lang="nb-NO" sz="4000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16" y="4001294"/>
            <a:ext cx="1714288" cy="121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765" y="4001294"/>
            <a:ext cx="1713124" cy="121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22" y="4001294"/>
            <a:ext cx="1713124" cy="1213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4959" y="416934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+</a:t>
            </a:r>
            <a:endParaRPr lang="nb-NO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985299" y="416934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=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40342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ORT: </a:t>
            </a:r>
            <a:r>
              <a:rPr lang="nb-NO" dirty="0" err="1" smtClean="0"/>
              <a:t>stiffness</a:t>
            </a:r>
            <a:r>
              <a:rPr lang="nb-NO" dirty="0" smtClean="0"/>
              <a:t> </a:t>
            </a:r>
            <a:r>
              <a:rPr lang="nb-NO" dirty="0" err="1" smtClean="0"/>
              <a:t>coefficient</a:t>
            </a:r>
            <a:r>
              <a:rPr lang="nb-NO" dirty="0" smtClean="0"/>
              <a:t> </a:t>
            </a:r>
            <a:r>
              <a:rPr lang="nb-NO" dirty="0" err="1" smtClean="0"/>
              <a:t>matrix</a:t>
            </a:r>
            <a:endParaRPr lang="nb-NO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88730"/>
              </p:ext>
            </p:extLst>
          </p:nvPr>
        </p:nvGraphicFramePr>
        <p:xfrm>
          <a:off x="3476625" y="2092325"/>
          <a:ext cx="4318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3" imgW="2158920" imgH="1396800" progId="Equation.DSMT4">
                  <p:embed/>
                </p:oleObj>
              </mc:Choice>
              <mc:Fallback>
                <p:oleObj name="Equation" r:id="rId3" imgW="215892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2092325"/>
                        <a:ext cx="4318000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01713"/>
              </p:ext>
            </p:extLst>
          </p:nvPr>
        </p:nvGraphicFramePr>
        <p:xfrm>
          <a:off x="2195513" y="5619750"/>
          <a:ext cx="469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5" imgW="2349360" imgH="279360" progId="Equation.DSMT4">
                  <p:embed/>
                </p:oleObj>
              </mc:Choice>
              <mc:Fallback>
                <p:oleObj name="Equation" r:id="rId5" imgW="2349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619750"/>
                        <a:ext cx="46990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6649" y="5726152"/>
            <a:ext cx="15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Tsvankin, 1997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System </a:t>
            </a:r>
            <a:r>
              <a:rPr lang="nb-NO" dirty="0" err="1" smtClean="0"/>
              <a:t>matrix</a:t>
            </a:r>
            <a:r>
              <a:rPr lang="nb-NO" dirty="0" smtClean="0"/>
              <a:t> for ORT</a:t>
            </a:r>
            <a:endParaRPr lang="nb-N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75974"/>
              </p:ext>
            </p:extLst>
          </p:nvPr>
        </p:nvGraphicFramePr>
        <p:xfrm>
          <a:off x="941451" y="3032125"/>
          <a:ext cx="17524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3" imgW="876240" imgH="457200" progId="Equation.DSMT4">
                  <p:embed/>
                </p:oleObj>
              </mc:Choice>
              <mc:Fallback>
                <p:oleObj name="Equation" r:id="rId3" imgW="8762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51" y="3032125"/>
                        <a:ext cx="1752480" cy="914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69469"/>
              </p:ext>
            </p:extLst>
          </p:nvPr>
        </p:nvGraphicFramePr>
        <p:xfrm>
          <a:off x="3540125" y="2117725"/>
          <a:ext cx="4191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5" imgW="2095200" imgH="1371600" progId="Equation.DSMT4">
                  <p:embed/>
                </p:oleObj>
              </mc:Choice>
              <mc:Fallback>
                <p:oleObj name="Equation" r:id="rId5" imgW="2095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117725"/>
                        <a:ext cx="41910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82795"/>
              </p:ext>
            </p:extLst>
          </p:nvPr>
        </p:nvGraphicFramePr>
        <p:xfrm>
          <a:off x="8512175" y="2132013"/>
          <a:ext cx="3225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7" imgW="1612800" imgH="1371600" progId="Equation.DSMT4">
                  <p:embed/>
                </p:oleObj>
              </mc:Choice>
              <mc:Fallback>
                <p:oleObj name="Equation" r:id="rId7" imgW="1612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175" y="2132013"/>
                        <a:ext cx="32258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620448"/>
              </p:ext>
            </p:extLst>
          </p:nvPr>
        </p:nvGraphicFramePr>
        <p:xfrm>
          <a:off x="233903" y="5591208"/>
          <a:ext cx="1160712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9" imgW="5803560" imgH="482400" progId="Equation.DSMT4">
                  <p:embed/>
                </p:oleObj>
              </mc:Choice>
              <mc:Fallback>
                <p:oleObj name="Equation" r:id="rId9" imgW="58035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03" y="5591208"/>
                        <a:ext cx="11607120" cy="96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7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Upscaling</a:t>
            </a:r>
            <a:r>
              <a:rPr lang="nb-NO" dirty="0" smtClean="0"/>
              <a:t> (</a:t>
            </a:r>
            <a:r>
              <a:rPr lang="nb-NO" dirty="0" err="1" smtClean="0"/>
              <a:t>replacement</a:t>
            </a:r>
            <a:r>
              <a:rPr lang="nb-NO" dirty="0" smtClean="0"/>
              <a:t> of </a:t>
            </a:r>
            <a:r>
              <a:rPr lang="nb-NO" dirty="0" err="1" smtClean="0"/>
              <a:t>Schoenberg</a:t>
            </a:r>
            <a:r>
              <a:rPr lang="nb-NO" dirty="0" smtClean="0"/>
              <a:t>-Muir)</a:t>
            </a:r>
            <a:endParaRPr lang="nb-N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7347"/>
              </p:ext>
            </p:extLst>
          </p:nvPr>
        </p:nvGraphicFramePr>
        <p:xfrm>
          <a:off x="289710" y="2598343"/>
          <a:ext cx="53911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3" imgW="3594100" imgH="1473200" progId="Equation.DSMT4">
                  <p:embed/>
                </p:oleObj>
              </mc:Choice>
              <mc:Fallback>
                <p:oleObj name="Equation" r:id="rId3" imgW="35941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0" y="2598343"/>
                        <a:ext cx="539115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7566"/>
              </p:ext>
            </p:extLst>
          </p:nvPr>
        </p:nvGraphicFramePr>
        <p:xfrm>
          <a:off x="7403335" y="2677103"/>
          <a:ext cx="42862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tion" r:id="rId5" imgW="2857500" imgH="1371600" progId="Equation.DSMT4">
                  <p:embed/>
                </p:oleObj>
              </mc:Choice>
              <mc:Fallback>
                <p:oleObj name="Equation" r:id="rId5" imgW="2857500" imgH="1371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335" y="2677103"/>
                        <a:ext cx="428625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037243" y="3238959"/>
            <a:ext cx="705080" cy="881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72701"/>
              </p:ext>
            </p:extLst>
          </p:nvPr>
        </p:nvGraphicFramePr>
        <p:xfrm>
          <a:off x="5163034" y="1527182"/>
          <a:ext cx="1748417" cy="85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7" imgW="545760" imgH="266400" progId="Equation.DSMT4">
                  <p:embed/>
                </p:oleObj>
              </mc:Choice>
              <mc:Fallback>
                <p:oleObj name="Equation" r:id="rId7" imgW="545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034" y="1527182"/>
                        <a:ext cx="1748417" cy="8538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30497" y="5582903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Zero-</a:t>
            </a:r>
            <a:r>
              <a:rPr lang="nb-N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nb-N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limit</a:t>
            </a:r>
            <a:endParaRPr lang="nb-N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BCH series</a:t>
            </a:r>
            <a:endParaRPr lang="nb-NO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41985"/>
              </p:ext>
            </p:extLst>
          </p:nvPr>
        </p:nvGraphicFramePr>
        <p:xfrm>
          <a:off x="933060" y="2388638"/>
          <a:ext cx="8777207" cy="102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2362200" imgH="279400" progId="Equation.DSMT4">
                  <p:embed/>
                </p:oleObj>
              </mc:Choice>
              <mc:Fallback>
                <p:oleObj name="Equation" r:id="rId3" imgW="23622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0" y="2388638"/>
                        <a:ext cx="8777207" cy="1026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3616" y="6316824"/>
            <a:ext cx="26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Roganov and Stovas, 2012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818" y="4112955"/>
            <a:ext cx="3895682" cy="859611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2907956" y="3276099"/>
            <a:ext cx="510746" cy="9757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3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BCH series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173616" y="6316824"/>
            <a:ext cx="26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Roganov and Stovas, 2012</a:t>
            </a:r>
            <a:endParaRPr lang="nb-NO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45401"/>
              </p:ext>
            </p:extLst>
          </p:nvPr>
        </p:nvGraphicFramePr>
        <p:xfrm>
          <a:off x="925513" y="2184400"/>
          <a:ext cx="101203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" imgW="3657600" imgH="1054080" progId="Equation.DSMT4">
                  <p:embed/>
                </p:oleObj>
              </mc:Choice>
              <mc:Fallback>
                <p:oleObj name="Equation" r:id="rId3" imgW="3657600" imgH="1054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184400"/>
                        <a:ext cx="10120312" cy="293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14390" y="5827921"/>
            <a:ext cx="4468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[</a:t>
            </a:r>
            <a:r>
              <a:rPr lang="nb-NO" sz="2800" dirty="0" err="1" smtClean="0"/>
              <a:t>x,y</a:t>
            </a:r>
            <a:r>
              <a:rPr lang="nb-NO" sz="2800" dirty="0" smtClean="0"/>
              <a:t>] is a </a:t>
            </a:r>
            <a:r>
              <a:rPr lang="nb-NO" sz="2800" dirty="0" err="1" smtClean="0"/>
              <a:t>commuting</a:t>
            </a:r>
            <a:r>
              <a:rPr lang="nb-NO" sz="2800" dirty="0" smtClean="0"/>
              <a:t> operator</a:t>
            </a:r>
          </a:p>
          <a:p>
            <a:r>
              <a:rPr lang="nb-NO" sz="2800" i="1" dirty="0" smtClean="0">
                <a:latin typeface="Symbol" panose="05050102010706020507" pitchFamily="18" charset="2"/>
              </a:rPr>
              <a:t>a</a:t>
            </a:r>
            <a:r>
              <a:rPr lang="nb-NO" sz="2800" dirty="0" smtClean="0"/>
              <a:t> is a </a:t>
            </a:r>
            <a:r>
              <a:rPr lang="nb-NO" sz="2800" dirty="0" err="1" smtClean="0"/>
              <a:t>volume</a:t>
            </a:r>
            <a:r>
              <a:rPr lang="nb-NO" sz="2800" dirty="0" smtClean="0"/>
              <a:t> </a:t>
            </a:r>
            <a:r>
              <a:rPr lang="nb-NO" sz="2800" dirty="0" err="1" smtClean="0"/>
              <a:t>fraction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5090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BCH series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173616" y="6316824"/>
            <a:ext cx="26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Roganov and Stovas, 2012</a:t>
            </a:r>
            <a:endParaRPr lang="nb-N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35967"/>
              </p:ext>
            </p:extLst>
          </p:nvPr>
        </p:nvGraphicFramePr>
        <p:xfrm>
          <a:off x="1668240" y="2155370"/>
          <a:ext cx="8187977" cy="299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3987800" imgH="1447800" progId="Equation.DSMT4">
                  <p:embed/>
                </p:oleObj>
              </mc:Choice>
              <mc:Fallback>
                <p:oleObj name="Equation" r:id="rId3" imgW="39878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240" y="2155370"/>
                        <a:ext cx="8187977" cy="2995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9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62501</TotalTime>
  <Words>302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Low-frequency ORT</vt:lpstr>
      <vt:lpstr>OUTLINE</vt:lpstr>
      <vt:lpstr>Low-frequency properties of the medium</vt:lpstr>
      <vt:lpstr>ORT: stiffness coefficient matrix</vt:lpstr>
      <vt:lpstr>System matrix for ORT</vt:lpstr>
      <vt:lpstr>Upscaling (replacement of Schoenberg-Muir)</vt:lpstr>
      <vt:lpstr>The BCH series</vt:lpstr>
      <vt:lpstr>The BCH series</vt:lpstr>
      <vt:lpstr>The BCH series</vt:lpstr>
      <vt:lpstr>Weak contrast</vt:lpstr>
      <vt:lpstr>Weak contrast</vt:lpstr>
      <vt:lpstr>Weak contrast</vt:lpstr>
      <vt:lpstr>Characteristic equation (eigenvalues)</vt:lpstr>
      <vt:lpstr>Characteristic equation (eigenvalues)</vt:lpstr>
      <vt:lpstr>Characteristic equation (P-eigenvalues)</vt:lpstr>
      <vt:lpstr>Slowness surface dispersion </vt:lpstr>
      <vt:lpstr>Multipliers</vt:lpstr>
      <vt:lpstr>Frequency-dependent phase velocity</vt:lpstr>
      <vt:lpstr>Wave mode selection</vt:lpstr>
      <vt:lpstr>Quadratic form</vt:lpstr>
      <vt:lpstr>Conclusions</vt:lpstr>
    </vt:vector>
  </TitlesOfParts>
  <Company>IVT, 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Low-frequency ORT</dc:title>
  <dc:creator>Alexey Stovas</dc:creator>
  <cp:lastModifiedBy>Alexey Stovas</cp:lastModifiedBy>
  <cp:revision>108</cp:revision>
  <cp:lastPrinted>2017-11-17T10:26:30Z</cp:lastPrinted>
  <dcterms:created xsi:type="dcterms:W3CDTF">2017-08-22T14:11:47Z</dcterms:created>
  <dcterms:modified xsi:type="dcterms:W3CDTF">2018-05-28T12:15:22Z</dcterms:modified>
</cp:coreProperties>
</file>